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67" r:id="rId2"/>
    <p:sldId id="262" r:id="rId3"/>
    <p:sldId id="297" r:id="rId4"/>
    <p:sldId id="295" r:id="rId5"/>
    <p:sldId id="296" r:id="rId6"/>
    <p:sldId id="263" r:id="rId7"/>
    <p:sldId id="294" r:id="rId8"/>
    <p:sldId id="288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11-13T06:56:0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10799 12012 0,'0'28'63,"56"-28"-32,-27 0-15,-1 0-16,85 0 15,170 0 1,254 0 0,-28 0-1,169 0 1,29 0 0,-113 0 15,-114 0-16,-84 0 1,28 0 0,-141 0-1,-170 0-15,-28 0 16,112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74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5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14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0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7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FE7A28-B5E1-4022-B4BF-5F92226B8B7D}"/>
                  </a:ext>
                </a:extLst>
              </p14:cNvPr>
              <p14:cNvContentPartPr/>
              <p14:nvPr/>
            </p14:nvContentPartPr>
            <p14:xfrm>
              <a:off x="3887640" y="4324320"/>
              <a:ext cx="1984680" cy="1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FE7A28-B5E1-4022-B4BF-5F92226B8B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8280" y="4314960"/>
                <a:ext cx="2003400" cy="29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466088E-0F80-435C-88C2-28C520E9968B}"/>
              </a:ext>
            </a:extLst>
          </p:cNvPr>
          <p:cNvSpPr txBox="1"/>
          <p:nvPr/>
        </p:nvSpPr>
        <p:spPr>
          <a:xfrm>
            <a:off x="3747246" y="5422956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Mohammad Ahmadzadeh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1B02D-F6DE-4025-9A7C-B10004EAAC1D}"/>
              </a:ext>
            </a:extLst>
          </p:cNvPr>
          <p:cNvSpPr txBox="1"/>
          <p:nvPr/>
        </p:nvSpPr>
        <p:spPr>
          <a:xfrm>
            <a:off x="3523567" y="635829"/>
            <a:ext cx="469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+mj-lt"/>
              </a:rPr>
              <a:t>Skill National University</a:t>
            </a:r>
          </a:p>
          <a:p>
            <a:pPr algn="ctr"/>
            <a:r>
              <a:rPr lang="en-US" sz="2400" b="1" dirty="0">
                <a:solidFill>
                  <a:schemeClr val="accent5"/>
                </a:solidFill>
                <a:latin typeface="+mj-lt"/>
              </a:rPr>
              <a:t>Minab Branch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C2AD63-825E-438A-AEBB-DCD3F9489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716" y="2533680"/>
            <a:ext cx="4888565" cy="18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2A4956-425A-4033-8EA8-E7975F10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995895"/>
              </p:ext>
            </p:extLst>
          </p:nvPr>
        </p:nvGraphicFramePr>
        <p:xfrm>
          <a:off x="1822449" y="929215"/>
          <a:ext cx="9140826" cy="304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413">
                  <a:extLst>
                    <a:ext uri="{9D8B030D-6E8A-4147-A177-3AD203B41FA5}">
                      <a16:colId xmlns:a16="http://schemas.microsoft.com/office/drawing/2014/main" val="1601134063"/>
                    </a:ext>
                  </a:extLst>
                </a:gridCol>
                <a:gridCol w="4570413">
                  <a:extLst>
                    <a:ext uri="{9D8B030D-6E8A-4147-A177-3AD203B41FA5}">
                      <a16:colId xmlns:a16="http://schemas.microsoft.com/office/drawing/2014/main" val="2135585877"/>
                    </a:ext>
                  </a:extLst>
                </a:gridCol>
              </a:tblGrid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Specialized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معادل فارسی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604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Manifest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بیانیه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574980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Blueprint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برنامه کار، طرح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71817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1199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975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80468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51893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8D19A3-0D02-4C8C-8505-450EB93F90F9}"/>
              </a:ext>
            </a:extLst>
          </p:cNvPr>
          <p:cNvSpPr txBox="1"/>
          <p:nvPr/>
        </p:nvSpPr>
        <p:spPr>
          <a:xfrm>
            <a:off x="6248399" y="624478"/>
            <a:ext cx="5118847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چرخه زندگی </a:t>
            </a:r>
            <a:r>
              <a:rPr lang="fa-IR" sz="1600" b="1" dirty="0" err="1">
                <a:effectLst/>
                <a:cs typeface="B Nazanin" panose="00000400000000000000" pitchFamily="2" charset="-78"/>
              </a:rPr>
              <a:t>اجایل</a:t>
            </a:r>
            <a:r>
              <a:rPr lang="fa-IR" sz="1600" b="1" dirty="0">
                <a:effectLst/>
                <a:cs typeface="B Nazanin" panose="00000400000000000000" pitchFamily="2" charset="-78"/>
              </a:rPr>
              <a:t> از ۶ مرحله روش </a:t>
            </a:r>
            <a:r>
              <a:rPr lang="fa-IR" sz="1600" b="1" dirty="0" err="1">
                <a:effectLst/>
                <a:cs typeface="B Nazanin" panose="00000400000000000000" pitchFamily="2" charset="-78"/>
              </a:rPr>
              <a:t>اجایل</a:t>
            </a:r>
            <a:r>
              <a:rPr lang="fa-IR" sz="1600" b="1" dirty="0">
                <a:effectLst/>
                <a:cs typeface="B Nazanin" panose="00000400000000000000" pitchFamily="2" charset="-78"/>
              </a:rPr>
              <a:t> تشکیل شده است:</a:t>
            </a:r>
          </a:p>
          <a:p>
            <a:pPr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مفهوم</a:t>
            </a:r>
            <a:r>
              <a:rPr lang="fa-IR" sz="1600" dirty="0">
                <a:effectLst/>
                <a:cs typeface="B Nazanin" panose="00000400000000000000" pitchFamily="2" charset="-78"/>
              </a:rPr>
              <a:t>: هدف نهایی پروژه تعریف شده، وظایف تعیین و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اولویت‌بندی</a:t>
            </a:r>
            <a:r>
              <a:rPr lang="fa-IR" sz="1600" dirty="0">
                <a:effectLst/>
                <a:cs typeface="B Nazanin" panose="00000400000000000000" pitchFamily="2" charset="-78"/>
              </a:rPr>
              <a:t>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می‌شوند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برنامه</a:t>
            </a:r>
            <a:r>
              <a:rPr lang="fa-IR" sz="1600" dirty="0">
                <a:effectLst/>
                <a:cs typeface="B Nazanin" panose="00000400000000000000" pitchFamily="2" charset="-78"/>
              </a:rPr>
              <a:t>: الزامات معرفی شده و تیم در مورد روشی که برای مدیریت وظایف در نظر گرفته شده، بحث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می‌کند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توسعه</a:t>
            </a:r>
            <a:r>
              <a:rPr lang="fa-IR" sz="1600" dirty="0">
                <a:effectLst/>
                <a:cs typeface="B Nazanin" panose="00000400000000000000" pitchFamily="2" charset="-78"/>
              </a:rPr>
              <a:t>: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کدگذاری</a:t>
            </a:r>
            <a:r>
              <a:rPr lang="fa-IR" sz="1600" dirty="0">
                <a:effectLst/>
                <a:cs typeface="B Nazanin" panose="00000400000000000000" pitchFamily="2" charset="-78"/>
              </a:rPr>
              <a:t> واقعی در این مرحله اتفاق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می‌افتد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 مستندات همراه با پروژه تکامل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می‌یابد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آزمایش</a:t>
            </a:r>
            <a:r>
              <a:rPr lang="fa-IR" sz="1600" dirty="0">
                <a:effectLst/>
                <a:cs typeface="B Nazanin" panose="00000400000000000000" pitchFamily="2" charset="-78"/>
              </a:rPr>
              <a:t>: در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اجایل</a:t>
            </a:r>
            <a:r>
              <a:rPr lang="fa-IR" sz="1600" dirty="0">
                <a:effectLst/>
                <a:cs typeface="B Nazanin" panose="00000400000000000000" pitchFamily="2" charset="-78"/>
              </a:rPr>
              <a:t>، در مرحله آزمایش، کد برای اطمینان از اینکه بدون اشکال است و برای استقرار آماده شده، آزمایش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می‌شود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استقرار</a:t>
            </a:r>
            <a:r>
              <a:rPr lang="fa-IR" sz="1600" dirty="0">
                <a:effectLst/>
                <a:cs typeface="B Nazanin" panose="00000400000000000000" pitchFamily="2" charset="-78"/>
              </a:rPr>
              <a:t>: در این مرحله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اجایل</a:t>
            </a:r>
            <a:r>
              <a:rPr lang="fa-IR" sz="1600" dirty="0">
                <a:effectLst/>
                <a:cs typeface="B Nazanin" panose="00000400000000000000" pitchFamily="2" charset="-78"/>
              </a:rPr>
              <a:t>، کد مستقر شده و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نرم‌افزار</a:t>
            </a:r>
            <a:r>
              <a:rPr lang="fa-IR" sz="1600" dirty="0">
                <a:effectLst/>
                <a:cs typeface="B Nazanin" panose="00000400000000000000" pitchFamily="2" charset="-78"/>
              </a:rPr>
              <a:t>، به مشتریان تحویل داده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می‌شود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نگهداری</a:t>
            </a:r>
            <a:r>
              <a:rPr lang="fa-IR" sz="1600" dirty="0">
                <a:effectLst/>
                <a:cs typeface="B Nazanin" panose="00000400000000000000" pitchFamily="2" charset="-78"/>
              </a:rPr>
              <a:t>: در این مرحله، کارهایی که در مراحل قبلی انجام شده است، بررسی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می‌شوند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واکنش‌های</a:t>
            </a:r>
            <a:r>
              <a:rPr lang="fa-IR" sz="1600" dirty="0">
                <a:effectLst/>
                <a:cs typeface="B Nazanin" panose="00000400000000000000" pitchFamily="2" charset="-78"/>
              </a:rPr>
              <a:t> بازار مشاهده شده و پس از آن،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پیشرفت‌هایی</a:t>
            </a:r>
            <a:r>
              <a:rPr lang="fa-IR" sz="1600" dirty="0">
                <a:effectLst/>
                <a:cs typeface="B Nazanin" panose="00000400000000000000" pitchFamily="2" charset="-78"/>
              </a:rPr>
              <a:t> برای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پروژه‌های</a:t>
            </a:r>
            <a:r>
              <a:rPr lang="fa-IR" sz="1600" dirty="0">
                <a:effectLst/>
                <a:cs typeface="B Nazanin" panose="00000400000000000000" pitchFamily="2" charset="-78"/>
              </a:rPr>
              <a:t> آینده ایجاد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می‌شود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86B17-813C-401E-AE60-A23C6BDB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0" y="1404407"/>
            <a:ext cx="5251077" cy="35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9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173EC9-F994-481F-8137-03574F550CB9}"/>
              </a:ext>
            </a:extLst>
          </p:cNvPr>
          <p:cNvSpPr txBox="1"/>
          <p:nvPr/>
        </p:nvSpPr>
        <p:spPr>
          <a:xfrm>
            <a:off x="4670612" y="362285"/>
            <a:ext cx="6947648" cy="5459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 err="1">
                <a:cs typeface="B Nazanin" panose="00000400000000000000" pitchFamily="2" charset="-78"/>
              </a:rPr>
              <a:t>مانیفست</a:t>
            </a:r>
            <a:r>
              <a:rPr lang="fa-IR" b="1" dirty="0">
                <a:cs typeface="B Nazanin" panose="00000400000000000000" pitchFamily="2" charset="-78"/>
              </a:rPr>
              <a:t> چابک شامل ۱۲ اصلی است که هر تیم </a:t>
            </a:r>
            <a:r>
              <a:rPr lang="fa-IR" b="1" dirty="0" err="1">
                <a:cs typeface="B Nazanin" panose="00000400000000000000" pitchFamily="2" charset="-78"/>
              </a:rPr>
              <a:t>اجایل</a:t>
            </a:r>
            <a:r>
              <a:rPr lang="fa-IR" b="1" dirty="0">
                <a:cs typeface="B Nazanin" panose="00000400000000000000" pitchFamily="2" charset="-78"/>
              </a:rPr>
              <a:t> باید به آن عمل کند: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مشتری </a:t>
            </a:r>
            <a:r>
              <a:rPr lang="fa-IR" dirty="0" err="1">
                <a:cs typeface="B Nazanin" panose="00000400000000000000" pitchFamily="2" charset="-78"/>
              </a:rPr>
              <a:t>مهم‌ترین</a:t>
            </a:r>
            <a:r>
              <a:rPr lang="fa-IR" dirty="0">
                <a:cs typeface="B Nazanin" panose="00000400000000000000" pitchFamily="2" charset="-78"/>
              </a:rPr>
              <a:t> مؤلفه است.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با آغوش باز تغییر را بپذیرید.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با انتشار </a:t>
            </a:r>
            <a:r>
              <a:rPr lang="fa-IR" dirty="0" err="1">
                <a:cs typeface="B Nazanin" panose="00000400000000000000" pitchFamily="2" charset="-78"/>
              </a:rPr>
              <a:t>نرم‌افزارهای</a:t>
            </a:r>
            <a:r>
              <a:rPr lang="fa-IR" dirty="0">
                <a:cs typeface="B Nazanin" panose="00000400000000000000" pitchFamily="2" charset="-78"/>
              </a:rPr>
              <a:t> مکرر و فعال، مشتریان خود را خوشحال کنید.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هماهنگی روزانه را فراموش نکنید.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 err="1">
                <a:cs typeface="B Nazanin" panose="00000400000000000000" pitchFamily="2" charset="-78"/>
              </a:rPr>
              <a:t>توسعه‌دهندگان</a:t>
            </a:r>
            <a:r>
              <a:rPr lang="fa-IR" dirty="0">
                <a:cs typeface="B Nazanin" panose="00000400000000000000" pitchFamily="2" charset="-78"/>
              </a:rPr>
              <a:t> باید انگیزه کافی برای مواجهه با </a:t>
            </a:r>
            <a:r>
              <a:rPr lang="fa-IR" dirty="0" err="1">
                <a:cs typeface="B Nazanin" panose="00000400000000000000" pitchFamily="2" charset="-78"/>
              </a:rPr>
              <a:t>چالش‌ها</a:t>
            </a:r>
            <a:r>
              <a:rPr lang="fa-IR" dirty="0">
                <a:cs typeface="B Nazanin" panose="00000400000000000000" pitchFamily="2" charset="-78"/>
              </a:rPr>
              <a:t> را داشته باشند.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ارتباطات رو در رو تشویق ‌شود.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اگر ویژگی یا محصولی به خوبی کار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، </a:t>
            </a:r>
            <a:r>
              <a:rPr lang="fa-IR" dirty="0" err="1">
                <a:cs typeface="B Nazanin" panose="00000400000000000000" pitchFamily="2" charset="-78"/>
              </a:rPr>
              <a:t>می‌توانید</a:t>
            </a:r>
            <a:r>
              <a:rPr lang="fa-IR" dirty="0">
                <a:cs typeface="B Nazanin" panose="00000400000000000000" pitchFamily="2" charset="-78"/>
              </a:rPr>
              <a:t> پیشرفت خود را بسنجید.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ریتمی را که با آن تیم شما در حال انتشار </a:t>
            </a:r>
            <a:r>
              <a:rPr lang="fa-IR" dirty="0" err="1">
                <a:cs typeface="B Nazanin" panose="00000400000000000000" pitchFamily="2" charset="-78"/>
              </a:rPr>
              <a:t>نرم‌افزار</a:t>
            </a:r>
            <a:r>
              <a:rPr lang="fa-IR" dirty="0">
                <a:cs typeface="B Nazanin" panose="00000400000000000000" pitchFamily="2" charset="-78"/>
              </a:rPr>
              <a:t> کار است، ثابت نگه دارید.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توجه به جزییات مهم است.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 err="1">
                <a:cs typeface="B Nazanin" panose="00000400000000000000" pitchFamily="2" charset="-78"/>
              </a:rPr>
              <a:t>به‌جای</a:t>
            </a:r>
            <a:r>
              <a:rPr lang="fa-IR" dirty="0">
                <a:cs typeface="B Nazanin" panose="00000400000000000000" pitchFamily="2" charset="-78"/>
              </a:rPr>
              <a:t> انجام کارهای بیشتر، باید آنچه را که لازم است به </a:t>
            </a:r>
            <a:r>
              <a:rPr lang="fa-IR" dirty="0" err="1">
                <a:cs typeface="B Nazanin" panose="00000400000000000000" pitchFamily="2" charset="-78"/>
              </a:rPr>
              <a:t>سریع‌ترین</a:t>
            </a:r>
            <a:r>
              <a:rPr lang="fa-IR" dirty="0">
                <a:cs typeface="B Nazanin" panose="00000400000000000000" pitchFamily="2" charset="-78"/>
              </a:rPr>
              <a:t> شکل ممکن، انجام دهید.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 err="1">
                <a:cs typeface="B Nazanin" panose="00000400000000000000" pitchFamily="2" charset="-78"/>
              </a:rPr>
              <a:t>تیم‌های</a:t>
            </a:r>
            <a:r>
              <a:rPr lang="fa-IR" dirty="0">
                <a:cs typeface="B Nazanin" panose="00000400000000000000" pitchFamily="2" charset="-78"/>
              </a:rPr>
              <a:t> چند </a:t>
            </a:r>
            <a:r>
              <a:rPr lang="fa-IR" dirty="0" err="1">
                <a:cs typeface="B Nazanin" panose="00000400000000000000" pitchFamily="2" charset="-78"/>
              </a:rPr>
              <a:t>تخصصه</a:t>
            </a:r>
            <a:r>
              <a:rPr lang="fa-IR" dirty="0">
                <a:cs typeface="B Nazanin" panose="00000400000000000000" pitchFamily="2" charset="-78"/>
              </a:rPr>
              <a:t> (</a:t>
            </a:r>
            <a:r>
              <a:rPr lang="en-US" dirty="0">
                <a:cs typeface="B Nazanin" panose="00000400000000000000" pitchFamily="2" charset="-78"/>
              </a:rPr>
              <a:t>Cross-Functional) </a:t>
            </a:r>
            <a:r>
              <a:rPr lang="fa-IR" dirty="0">
                <a:cs typeface="B Nazanin" panose="00000400000000000000" pitchFamily="2" charset="-78"/>
              </a:rPr>
              <a:t>بهترین </a:t>
            </a:r>
            <a:r>
              <a:rPr lang="fa-IR" dirty="0" err="1">
                <a:cs typeface="B Nazanin" panose="00000400000000000000" pitchFamily="2" charset="-78"/>
              </a:rPr>
              <a:t>تیم‌ها</a:t>
            </a:r>
            <a:r>
              <a:rPr lang="fa-IR" dirty="0">
                <a:cs typeface="B Nazanin" panose="00000400000000000000" pitchFamily="2" charset="-78"/>
              </a:rPr>
              <a:t> هستند.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به طور مداوم بازخورد دریافت کنید.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247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95B1F-74EB-474F-9CAC-F9378A589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07" y="986116"/>
            <a:ext cx="9215720" cy="4607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0631D-29B4-4297-B9A7-3B9F5F377DB5}"/>
              </a:ext>
            </a:extLst>
          </p:cNvPr>
          <p:cNvSpPr txBox="1"/>
          <p:nvPr/>
        </p:nvSpPr>
        <p:spPr>
          <a:xfrm>
            <a:off x="1611407" y="61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Manifesto for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02619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C02D4-33FD-4288-A57D-222B6F60960A}"/>
              </a:ext>
            </a:extLst>
          </p:cNvPr>
          <p:cNvSpPr/>
          <p:nvPr/>
        </p:nvSpPr>
        <p:spPr>
          <a:xfrm>
            <a:off x="2712866" y="2729210"/>
            <a:ext cx="6404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59092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70E99-B0F1-4A69-868F-5AEF762BDA16}"/>
              </a:ext>
            </a:extLst>
          </p:cNvPr>
          <p:cNvSpPr/>
          <p:nvPr/>
        </p:nvSpPr>
        <p:spPr>
          <a:xfrm>
            <a:off x="5150869" y="2814935"/>
            <a:ext cx="1890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74582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E2055D-A992-40F8-9823-50F22A36D77C}"/>
              </a:ext>
            </a:extLst>
          </p:cNvPr>
          <p:cNvSpPr/>
          <p:nvPr/>
        </p:nvSpPr>
        <p:spPr>
          <a:xfrm>
            <a:off x="4048751" y="2643485"/>
            <a:ext cx="3942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9355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4CF0AD-034E-4B84-994B-E81109DAE360}"/>
              </a:ext>
            </a:extLst>
          </p:cNvPr>
          <p:cNvSpPr txBox="1"/>
          <p:nvPr/>
        </p:nvSpPr>
        <p:spPr>
          <a:xfrm>
            <a:off x="1600200" y="1105971"/>
            <a:ext cx="9696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…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021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845</TotalTime>
  <Words>315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mohammadbtc2023@outlook.com</dc:creator>
  <cp:lastModifiedBy>mohammadbtc2023@outlook.com</cp:lastModifiedBy>
  <cp:revision>143</cp:revision>
  <dcterms:created xsi:type="dcterms:W3CDTF">2024-11-12T09:29:50Z</dcterms:created>
  <dcterms:modified xsi:type="dcterms:W3CDTF">2024-11-26T19:29:18Z</dcterms:modified>
</cp:coreProperties>
</file>