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67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97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8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559FBD-1AD8-4A06-8925-33B88A7A6720}"/>
              </a:ext>
            </a:extLst>
          </p:cNvPr>
          <p:cNvSpPr txBox="1"/>
          <p:nvPr/>
        </p:nvSpPr>
        <p:spPr>
          <a:xfrm>
            <a:off x="804864" y="896421"/>
            <a:ext cx="5681662" cy="364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 Building Blocks and Diagrams (UML 2.6)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UML (Unified Modeling Language) is a standard language for describing the design of software systems. As UML describes real-time systems, it is important to create a conceptual model and gradually build upon it. The conceptual model of UML can be mastered by learning the following three major elements: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A. Things :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B. Relationships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C. UML Diagrams</a:t>
            </a:r>
            <a:r>
              <a:rPr 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4DF0B-0062-43E6-8DE2-5005D996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052512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5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6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6002E-287F-4DB6-9891-F1EC7B319BDC}"/>
              </a:ext>
            </a:extLst>
          </p:cNvPr>
          <p:cNvSpPr txBox="1"/>
          <p:nvPr/>
        </p:nvSpPr>
        <p:spPr>
          <a:xfrm>
            <a:off x="747713" y="715122"/>
            <a:ext cx="8539162" cy="226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Things: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Things are the most important building blocks of UML. They can be further classified into: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Structural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Behavioral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Grouping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Annotational Things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9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9AB27-74B4-4C0D-924D-F39C68BBEA4D}"/>
              </a:ext>
            </a:extLst>
          </p:cNvPr>
          <p:cNvSpPr txBox="1"/>
          <p:nvPr/>
        </p:nvSpPr>
        <p:spPr>
          <a:xfrm>
            <a:off x="700087" y="666780"/>
            <a:ext cx="8929688" cy="3919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1-1. Structural Things</a:t>
            </a:r>
          </a:p>
          <a:p>
            <a:pPr algn="just"/>
            <a:r>
              <a:rPr lang="en-US" dirty="0"/>
              <a:t>	Structural things define the static part of the model. They represent the physical and conceptual elements.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structural things in UML include: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Class: Represents a set of objects having similar responsibilities.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Interface: Defines a set of operations, which specify the responsibility of a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Collaboration: Defines an interaction between elements.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Case: Represents a set of actions performed by a system for a specific goal.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Component: Describes the physical part of a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Node: A physical element that exists at run time.</a:t>
            </a:r>
          </a:p>
        </p:txBody>
      </p:sp>
    </p:spTree>
    <p:extLst>
      <p:ext uri="{BB962C8B-B14F-4D97-AF65-F5344CB8AC3E}">
        <p14:creationId xmlns:p14="http://schemas.microsoft.com/office/powerpoint/2010/main" val="32924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4D544-2D22-4A74-A22D-B6F080965EC4}"/>
              </a:ext>
            </a:extLst>
          </p:cNvPr>
          <p:cNvSpPr txBox="1"/>
          <p:nvPr/>
        </p:nvSpPr>
        <p:spPr>
          <a:xfrm>
            <a:off x="719137" y="446931"/>
            <a:ext cx="9063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1-2. Behavioral Things</a:t>
            </a:r>
          </a:p>
          <a:p>
            <a:pPr algn="just"/>
            <a:r>
              <a:rPr lang="en-US" dirty="0"/>
              <a:t>	Behavioral things consist of the dynamic parts of UML models. The behavioral things in UML include:</a:t>
            </a:r>
          </a:p>
          <a:p>
            <a:pPr algn="just"/>
            <a:r>
              <a:rPr lang="en-US" dirty="0"/>
              <a:t>Interaction: Consists of a group of messages exchanged among elements to accomplish a specific task.</a:t>
            </a:r>
          </a:p>
          <a:p>
            <a:pPr algn="just"/>
            <a:r>
              <a:rPr lang="en-US" dirty="0"/>
              <a:t>State Machine: Defines the sequence of states an object goes through in response to events.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1-3. Grouping Things</a:t>
            </a:r>
          </a:p>
          <a:p>
            <a:pPr algn="just"/>
            <a:r>
              <a:rPr lang="en-US" dirty="0"/>
              <a:t>	Grouping things can be defined as a mechanism to group elements of a UML model together. The only grouping thing available in UML is:</a:t>
            </a:r>
          </a:p>
          <a:p>
            <a:pPr algn="just"/>
            <a:r>
              <a:rPr lang="en-US" dirty="0"/>
              <a:t>Package: Gathers structural and behavioral things.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1-4. Annotational Things</a:t>
            </a:r>
          </a:p>
          <a:p>
            <a:pPr algn="just"/>
            <a:r>
              <a:rPr lang="en-US" dirty="0"/>
              <a:t>	Annotational things can be defined as a mechanism to capture remarks, descriptions, and comments of UML model elements.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only Annotational thing available 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</a:t>
            </a:r>
            <a:r>
              <a:rPr lang="en-US" dirty="0"/>
              <a:t>: Used to render comments, constraints, etc. of a UML element.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CF2BF-1000-456F-A79F-8B39DD35D404}"/>
              </a:ext>
            </a:extLst>
          </p:cNvPr>
          <p:cNvSpPr txBox="1"/>
          <p:nvPr/>
        </p:nvSpPr>
        <p:spPr>
          <a:xfrm>
            <a:off x="738188" y="581055"/>
            <a:ext cx="8843962" cy="502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2-Relationships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Relationships show how the elements are associated with each other and describe the functionality of an application. The four kinds of relationships in UML are: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Dependency</a:t>
            </a:r>
            <a:r>
              <a:rPr lang="en-US" dirty="0"/>
              <a:t>: A relationship between two things in which a change in one element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affects</a:t>
            </a:r>
            <a:r>
              <a:rPr lang="en-US" dirty="0"/>
              <a:t> the other.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Association</a:t>
            </a:r>
            <a:r>
              <a:rPr lang="en-US" dirty="0"/>
              <a:t>: A set of links that connects the elements of a UML model, describing how many objects are taking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part</a:t>
            </a:r>
            <a:r>
              <a:rPr lang="en-US" dirty="0"/>
              <a:t> in that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Generalization</a:t>
            </a:r>
            <a:r>
              <a:rPr lang="en-US" dirty="0"/>
              <a:t>: A relationship that connects a specialized element with a generalized element, describing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inheritance</a:t>
            </a:r>
            <a:r>
              <a:rPr lang="en-US" dirty="0"/>
              <a:t>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Realization</a:t>
            </a:r>
            <a:r>
              <a:rPr lang="en-US" dirty="0"/>
              <a:t>: A relationship in which two elements are connected, where one element describes some responsibility, which is not implemented, and the other one implements them (e.g.,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61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3D55B-15B8-42D0-A3D6-3E8E81F2D04A}"/>
              </a:ext>
            </a:extLst>
          </p:cNvPr>
          <p:cNvSpPr txBox="1"/>
          <p:nvPr/>
        </p:nvSpPr>
        <p:spPr>
          <a:xfrm>
            <a:off x="833438" y="364807"/>
            <a:ext cx="8215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 Diagrams</a:t>
            </a:r>
          </a:p>
          <a:p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9D60-797F-4529-A53B-82E935D9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1" y="792063"/>
            <a:ext cx="11567977" cy="5122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55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521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479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27</cp:revision>
  <dcterms:created xsi:type="dcterms:W3CDTF">2024-11-12T09:29:50Z</dcterms:created>
  <dcterms:modified xsi:type="dcterms:W3CDTF">2024-11-12T09:59:27Z</dcterms:modified>
</cp:coreProperties>
</file>