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5" r:id="rId5"/>
    <p:sldId id="276" r:id="rId6"/>
    <p:sldId id="277" r:id="rId7"/>
    <p:sldId id="280" r:id="rId8"/>
    <p:sldId id="278" r:id="rId9"/>
    <p:sldId id="279" r:id="rId10"/>
    <p:sldId id="274" r:id="rId11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B7308-2945-47A3-957C-83A0B636DAF6}" type="datetimeFigureOut">
              <a:rPr lang="id-ID"/>
              <a:pPr>
                <a:defRPr/>
              </a:pPr>
              <a:t>11/06/2015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EAABC-2A51-474E-B171-19A7A209F09C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003DC-9DE3-4F20-B172-FF4BD6A2757D}" type="datetimeFigureOut">
              <a:rPr lang="id-ID"/>
              <a:pPr>
                <a:defRPr/>
              </a:pPr>
              <a:t>11/06/2015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68118-0287-4BCC-AAA4-53D5EF97325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959B4-FFFF-4785-ACD8-8A1A392FA906}" type="datetimeFigureOut">
              <a:rPr lang="id-ID"/>
              <a:pPr>
                <a:defRPr/>
              </a:pPr>
              <a:t>11/06/2015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A78F6-0E02-430E-9201-29B69E31D683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87573-8727-47BA-A5A2-BA647986E5AB}" type="datetimeFigureOut">
              <a:rPr lang="id-ID"/>
              <a:pPr>
                <a:defRPr/>
              </a:pPr>
              <a:t>11/06/2015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807C-0097-4233-8F13-0331BFA54968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21F8B-7A23-49E3-920D-C942BB846393}" type="datetimeFigureOut">
              <a:rPr lang="id-ID"/>
              <a:pPr>
                <a:defRPr/>
              </a:pPr>
              <a:t>11/06/2015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45AB-B3CC-4329-B240-6D4BEC7EB66A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ABA63-BAF9-4FDD-A1FF-CA91F3B2A0B0}" type="datetimeFigureOut">
              <a:rPr lang="id-ID"/>
              <a:pPr>
                <a:defRPr/>
              </a:pPr>
              <a:t>11/06/2015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0D2F-410D-41D6-884F-0345FD8EFE14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2949B-0F2F-4840-BBD9-E7E3B7B2D6A3}" type="datetimeFigureOut">
              <a:rPr lang="id-ID"/>
              <a:pPr>
                <a:defRPr/>
              </a:pPr>
              <a:t>11/06/2015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2BAF6-36C9-48DE-853B-C2A95A33E109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2271F-9992-4822-9A71-12DE5FBBAFF1}" type="datetimeFigureOut">
              <a:rPr lang="id-ID"/>
              <a:pPr>
                <a:defRPr/>
              </a:pPr>
              <a:t>11/06/2015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ADDA5-CEAD-4742-A70C-416C81A489DC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6BEDD-DAAA-418B-BC4E-A9731F263866}" type="datetimeFigureOut">
              <a:rPr lang="id-ID"/>
              <a:pPr>
                <a:defRPr/>
              </a:pPr>
              <a:t>11/06/2015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77B35-654A-43AC-AFC8-F893A67CAA0C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90F74-67E0-4D2C-9427-442DD5F60F0D}" type="datetimeFigureOut">
              <a:rPr lang="id-ID"/>
              <a:pPr>
                <a:defRPr/>
              </a:pPr>
              <a:t>11/06/2015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4E1F5-F65A-4252-B96B-D289E81BEEE1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5E1E5-5DDB-48D1-ACAA-C15BE93859B3}" type="datetimeFigureOut">
              <a:rPr lang="id-ID"/>
              <a:pPr>
                <a:defRPr/>
              </a:pPr>
              <a:t>11/06/2015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EC1A6-F0D9-433D-9850-7D85D9DBB1A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id-ID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E2441B-4BB0-45A9-AEB5-EC1ACE75BE7D}" type="datetimeFigureOut">
              <a:rPr lang="id-ID"/>
              <a:pPr>
                <a:defRPr/>
              </a:pPr>
              <a:t>11/06/2015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9EAE071-4292-4A11-B22A-777A1F4A362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64" r:id="rId4"/>
    <p:sldLayoutId id="2147483665" r:id="rId5"/>
    <p:sldLayoutId id="2147483666" r:id="rId6"/>
    <p:sldLayoutId id="2147483673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FnKftjkytkE" TargetMode="External"/><Relationship Id="rId2" Type="http://schemas.openxmlformats.org/officeDocument/2006/relationships/hyperlink" Target="http://www.youtube.com/watch?v=wbZHvpPGL7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oD9T38maNK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835150" y="2708275"/>
            <a:ext cx="7129463" cy="1470025"/>
          </a:xfrm>
        </p:spPr>
        <p:txBody>
          <a:bodyPr/>
          <a:lstStyle/>
          <a:p>
            <a:r>
              <a:rPr lang="en-US" sz="3200" smtClean="0">
                <a:latin typeface="Open Sans" pitchFamily="-84" charset="0"/>
              </a:rPr>
              <a:t>Working with Cloud Development Services</a:t>
            </a:r>
            <a:endParaRPr lang="id-ID" sz="3200" dirty="0" smtClean="0">
              <a:latin typeface="Open Sans" pitchFamily="-84" charset="0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268538" y="4295775"/>
            <a:ext cx="6400800" cy="576263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>
                <a:latin typeface="Open Sans" pitchFamily="-84" charset="0"/>
              </a:rPr>
              <a:t>Course	: </a:t>
            </a:r>
            <a:r>
              <a:rPr lang="id-ID" sz="1800" b="1" dirty="0" smtClean="0">
                <a:latin typeface="Open Sans" pitchFamily="-84" charset="0"/>
              </a:rPr>
              <a:t>Mobile Cloud Computing</a:t>
            </a:r>
            <a:endParaRPr lang="en-US" sz="1800" b="1" dirty="0" smtClean="0">
              <a:latin typeface="Open Sans" pitchFamily="-84" charset="0"/>
            </a:endParaRPr>
          </a:p>
          <a:p>
            <a:pPr algn="l"/>
            <a:r>
              <a:rPr lang="en-US" sz="1800" b="1" dirty="0" smtClean="0">
                <a:latin typeface="Open Sans" pitchFamily="-84" charset="0"/>
              </a:rPr>
              <a:t>Year	:  201</a:t>
            </a:r>
            <a:r>
              <a:rPr lang="id-ID" sz="1800" b="1" dirty="0" smtClean="0">
                <a:latin typeface="Open Sans" pitchFamily="-84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3065540"/>
            <a:ext cx="6837114" cy="792088"/>
          </a:xfrm>
        </p:spPr>
        <p:txBody>
          <a:bodyPr>
            <a:noAutofit/>
          </a:bodyPr>
          <a:lstStyle/>
          <a:p>
            <a:r>
              <a:rPr lang="id-ID" sz="7200" dirty="0" smtClean="0"/>
              <a:t>TERIMA KASIH</a:t>
            </a:r>
            <a:endParaRPr lang="id-ID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571604" y="1357298"/>
            <a:ext cx="6837363" cy="792163"/>
          </a:xfrm>
        </p:spPr>
        <p:txBody>
          <a:bodyPr/>
          <a:lstStyle/>
          <a:p>
            <a:r>
              <a:rPr lang="id-ID" dirty="0" smtClean="0">
                <a:latin typeface="Open Sans" pitchFamily="-84" charset="0"/>
              </a:rPr>
              <a:t>Subtopics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643042" y="2000240"/>
            <a:ext cx="6837363" cy="3040063"/>
          </a:xfrm>
        </p:spPr>
        <p:txBody>
          <a:bodyPr/>
          <a:lstStyle/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Cloud service types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Vertical cloud services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FeedHenry.com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Appcelerator.com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appMobi.com</a:t>
            </a:r>
          </a:p>
          <a:p>
            <a:pPr>
              <a:buNone/>
            </a:pPr>
            <a:endParaRPr lang="id-ID" dirty="0" smtClean="0">
              <a:latin typeface="Open Sans" pitchFamily="-8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1428736"/>
            <a:ext cx="6837114" cy="79208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itchFamily="34" charset="0"/>
                <a:cs typeface="Tahoma" pitchFamily="34" charset="0"/>
              </a:rPr>
              <a:t>Cloud service types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04" y="2285992"/>
            <a:ext cx="6837114" cy="3040422"/>
          </a:xfrm>
        </p:spPr>
        <p:txBody>
          <a:bodyPr/>
          <a:lstStyle/>
          <a:p>
            <a:r>
              <a:rPr lang="en-US" b="1" dirty="0" smtClean="0"/>
              <a:t>Infrastructure-as-a-service — </a:t>
            </a:r>
            <a:r>
              <a:rPr lang="en-US" dirty="0" smtClean="0"/>
              <a:t>You get virtual infrastructure software, such as operating systems, databases, and file storage. Amazon and </a:t>
            </a:r>
            <a:r>
              <a:rPr lang="en-US" dirty="0" err="1" smtClean="0"/>
              <a:t>Rackspace</a:t>
            </a:r>
            <a:r>
              <a:rPr lang="en-US" dirty="0" smtClean="0"/>
              <a:t> are good examples.</a:t>
            </a:r>
          </a:p>
          <a:p>
            <a:r>
              <a:rPr lang="en-US" b="1" dirty="0" smtClean="0"/>
              <a:t>Platform-as-a-service — </a:t>
            </a:r>
            <a:r>
              <a:rPr lang="en-US" dirty="0" smtClean="0"/>
              <a:t>You get a prebuilt execution environment for your code, and the service looks after all the infrastructure elements. The </a:t>
            </a:r>
            <a:r>
              <a:rPr lang="en-US" dirty="0" err="1" smtClean="0"/>
              <a:t>Heroku</a:t>
            </a:r>
            <a:r>
              <a:rPr lang="en-US" dirty="0" smtClean="0"/>
              <a:t> cloud environment for Ruby web apps is the archetypal example here.</a:t>
            </a:r>
          </a:p>
          <a:p>
            <a:r>
              <a:rPr lang="en-US" b="1" dirty="0" smtClean="0"/>
              <a:t>Software-as-a-service — </a:t>
            </a:r>
            <a:r>
              <a:rPr lang="en-US" dirty="0" smtClean="0"/>
              <a:t>You do not need to write any code, you just use an online service for a particular purpose, such as email. Gmail and Hotmail are perfect examples.</a:t>
            </a:r>
          </a:p>
          <a:p>
            <a:pPr marL="360363" indent="-360363" algn="just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1428736"/>
            <a:ext cx="6837114" cy="792088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04" y="2285992"/>
            <a:ext cx="6837114" cy="3040422"/>
          </a:xfrm>
        </p:spPr>
        <p:txBody>
          <a:bodyPr/>
          <a:lstStyle/>
          <a:p>
            <a:pPr marL="360363" indent="-360363" algn="just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786" y="1628478"/>
          <a:ext cx="8215370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685"/>
                <a:gridCol w="4107685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TOPIC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KEY CONCEPTS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Cloud service types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term cloud development service covers a wide range of online services and offerings. It is useful to break these down into three broad categories: services that provide infrastructure, services that provide a software platform, and services that provide a vertical user-oriented online service. The key differences are in the level of </a:t>
                      </a:r>
                      <a:r>
                        <a:rPr lang="en-US" sz="2000" dirty="0" err="1" smtClean="0"/>
                        <a:t>eff</a:t>
                      </a:r>
                      <a:r>
                        <a:rPr lang="en-US" sz="2000" dirty="0" smtClean="0"/>
                        <a:t> ort you need to expend to configure and maintain the different kinds of services and the level of customization that you can achieve.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1428736"/>
            <a:ext cx="6837114" cy="792088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04" y="2285992"/>
            <a:ext cx="6837114" cy="3040422"/>
          </a:xfrm>
        </p:spPr>
        <p:txBody>
          <a:bodyPr/>
          <a:lstStyle/>
          <a:p>
            <a:pPr marL="360363" indent="-360363" algn="just"/>
            <a:endParaRPr lang="en-US" dirty="0" smtClean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700118" y="1466554"/>
          <a:ext cx="82296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TOPIC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KEY CONCEPTS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Vertical cloud services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Cloud development service providers often deliver their services as discrete modules of functionality, with diff </a:t>
                      </a:r>
                      <a:r>
                        <a:rPr lang="en-US" sz="2000" dirty="0" err="1" smtClean="0"/>
                        <a:t>erent</a:t>
                      </a:r>
                      <a:r>
                        <a:rPr lang="en-US" sz="2000" dirty="0" smtClean="0"/>
                        <a:t> pricing models. These functional modules address various vertical business requirements, such as e-commerce or analytics. Cloud development service providers allow you to pick and choose the set of modules that you need for each app. The </a:t>
                      </a:r>
                      <a:r>
                        <a:rPr lang="en-US" sz="2000" dirty="0" err="1" smtClean="0"/>
                        <a:t>benefi</a:t>
                      </a:r>
                      <a:r>
                        <a:rPr lang="en-US" sz="2000" dirty="0" smtClean="0"/>
                        <a:t> t is that you do not need to develop the functionality that the module provides, and you don’t need to provision the storage or computation resources required.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1428736"/>
            <a:ext cx="6837114" cy="792088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04" y="2285992"/>
            <a:ext cx="6837114" cy="3040422"/>
          </a:xfrm>
        </p:spPr>
        <p:txBody>
          <a:bodyPr/>
          <a:lstStyle/>
          <a:p>
            <a:pPr marL="360363" indent="-360363" algn="just"/>
            <a:endParaRPr lang="en-US" dirty="0" smtClean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771556" y="1142984"/>
          <a:ext cx="8229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TOPIC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KEY CONCEPTS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FeedHenry.com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</a:t>
                      </a:r>
                      <a:r>
                        <a:rPr lang="en-US" dirty="0" err="1" smtClean="0"/>
                        <a:t>FeedHenry</a:t>
                      </a:r>
                      <a:r>
                        <a:rPr lang="en-US" dirty="0" smtClean="0"/>
                        <a:t> mobile cloud service offers a full cloud environment for building mobile apps using HTML5. </a:t>
                      </a:r>
                      <a:r>
                        <a:rPr lang="en-US" dirty="0" err="1" smtClean="0"/>
                        <a:t>FeedHenry</a:t>
                      </a:r>
                      <a:r>
                        <a:rPr lang="en-US" dirty="0" smtClean="0"/>
                        <a:t> also offers a server-side code execution platform so you can run your entire service from within </a:t>
                      </a:r>
                      <a:r>
                        <a:rPr lang="en-US" dirty="0" err="1" smtClean="0"/>
                        <a:t>FeedHenry</a:t>
                      </a:r>
                      <a:r>
                        <a:rPr lang="en-US" dirty="0" smtClean="0"/>
                        <a:t>. This service is targeted more at enterprise developers and may be suitable if you have a large client.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Appcelerator.com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</a:t>
                      </a:r>
                      <a:r>
                        <a:rPr lang="en-US" dirty="0" err="1" smtClean="0"/>
                        <a:t>Appcelerator</a:t>
                      </a:r>
                      <a:r>
                        <a:rPr lang="en-US" dirty="0" smtClean="0"/>
                        <a:t> service allows you to build mobile apps for </a:t>
                      </a:r>
                      <a:r>
                        <a:rPr lang="en-US" dirty="0" err="1" smtClean="0"/>
                        <a:t>iPhone</a:t>
                      </a:r>
                      <a:r>
                        <a:rPr lang="en-US" dirty="0" smtClean="0"/>
                        <a:t> and Android against native user interface components using JavaScript. This is done by providing you with an extensive proprietary API. </a:t>
                      </a:r>
                      <a:r>
                        <a:rPr lang="en-US" dirty="0" err="1" smtClean="0"/>
                        <a:t>Appcelerator</a:t>
                      </a:r>
                      <a:r>
                        <a:rPr lang="en-US" dirty="0" smtClean="0"/>
                        <a:t> does not have a general-purpose cloud hosting facility, but it does offer cloud modules to integrate with social media.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1428736"/>
            <a:ext cx="6837114" cy="792088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04" y="2285992"/>
            <a:ext cx="6837114" cy="3040422"/>
          </a:xfrm>
        </p:spPr>
        <p:txBody>
          <a:bodyPr/>
          <a:lstStyle/>
          <a:p>
            <a:pPr marL="360363" indent="-360363" algn="just"/>
            <a:endParaRPr lang="en-US" dirty="0" smtClean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70059369"/>
              </p:ext>
            </p:extLst>
          </p:nvPr>
        </p:nvGraphicFramePr>
        <p:xfrm>
          <a:off x="1571604" y="1628775"/>
          <a:ext cx="7115196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598"/>
                <a:gridCol w="355759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TOPIC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KEY CONCEPTS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Bitbucket.org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Provide free unlimited private </a:t>
                      </a:r>
                      <a:r>
                        <a:rPr lang="en-US" sz="2000" dirty="0" err="1" smtClean="0"/>
                        <a:t>git</a:t>
                      </a:r>
                      <a:r>
                        <a:rPr lang="en-US" sz="2000" dirty="0" smtClean="0"/>
                        <a:t> repositories with some terms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NewRelic.com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Web &amp; Mobile</a:t>
                      </a:r>
                      <a:r>
                        <a:rPr lang="en-US" sz="2000" baseline="0" dirty="0" smtClean="0"/>
                        <a:t> Application Analytics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Parse.com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Web &amp; Mobile Application Analytics, Advance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Push Service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CloudFlare.com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Protect</a:t>
                      </a:r>
                      <a:r>
                        <a:rPr lang="en-US" sz="2000" baseline="0" dirty="0" smtClean="0"/>
                        <a:t> your site against </a:t>
                      </a:r>
                      <a:r>
                        <a:rPr lang="en-US" sz="2000" baseline="0" dirty="0" err="1" smtClean="0"/>
                        <a:t>DDoS</a:t>
                      </a:r>
                      <a:r>
                        <a:rPr lang="en-US" sz="2000" baseline="0" dirty="0" smtClean="0"/>
                        <a:t>, SQL Injection, </a:t>
                      </a:r>
                      <a:r>
                        <a:rPr lang="en-US" sz="2000" baseline="0" dirty="0" err="1" smtClean="0"/>
                        <a:t>etc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1428736"/>
            <a:ext cx="6837114" cy="792088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04" y="2285992"/>
            <a:ext cx="6837114" cy="3040422"/>
          </a:xfrm>
        </p:spPr>
        <p:txBody>
          <a:bodyPr/>
          <a:lstStyle/>
          <a:p>
            <a:pPr marL="360363" indent="-360363" algn="just"/>
            <a:endParaRPr lang="en-US" dirty="0" smtClean="0"/>
          </a:p>
        </p:txBody>
      </p:sp>
      <p:pic>
        <p:nvPicPr>
          <p:cNvPr id="4" name="Content Placeholder 5" descr="perbanding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2976" y="2071678"/>
            <a:ext cx="7500990" cy="4300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1428736"/>
            <a:ext cx="6837114" cy="792088"/>
          </a:xfrm>
        </p:spPr>
        <p:txBody>
          <a:bodyPr>
            <a:normAutofit/>
          </a:bodyPr>
          <a:lstStyle/>
          <a:p>
            <a:r>
              <a:rPr lang="id-ID" dirty="0" smtClean="0">
                <a:latin typeface="Tahoma" pitchFamily="34" charset="0"/>
                <a:cs typeface="Tahoma" pitchFamily="34" charset="0"/>
              </a:rPr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04" y="2285992"/>
            <a:ext cx="6837114" cy="3040422"/>
          </a:xfrm>
        </p:spPr>
        <p:txBody>
          <a:bodyPr/>
          <a:lstStyle/>
          <a:p>
            <a:pPr lvl="0"/>
            <a:r>
              <a:rPr lang="en-AU" dirty="0" smtClean="0"/>
              <a:t>Rodger, Richard. (2012). </a:t>
            </a:r>
            <a:r>
              <a:rPr lang="en-AU" b="1" dirty="0" smtClean="0"/>
              <a:t>Beginning Mobile Application Development in the Cloud</a:t>
            </a:r>
            <a:r>
              <a:rPr lang="en-AU" i="1" dirty="0" smtClean="0"/>
              <a:t>, </a:t>
            </a:r>
            <a:r>
              <a:rPr lang="en-AU" dirty="0" smtClean="0"/>
              <a:t>Chapter 11 : </a:t>
            </a:r>
            <a:r>
              <a:rPr lang="en-US" dirty="0" smtClean="0"/>
              <a:t>Working with Cloud Development Services</a:t>
            </a:r>
          </a:p>
          <a:p>
            <a:pPr lvl="0"/>
            <a:r>
              <a:rPr lang="en-US" dirty="0" smtClean="0"/>
              <a:t>Strategy and Design Services for Cloud Infrastructure : </a:t>
            </a:r>
            <a:r>
              <a:rPr lang="en-US" dirty="0" smtClean="0">
                <a:hlinkClick r:id="rId2"/>
              </a:rPr>
              <a:t>http://www.youtube.com/watch?v=wbZHvpPGL7o</a:t>
            </a:r>
            <a:endParaRPr lang="en-US" dirty="0" smtClean="0"/>
          </a:p>
          <a:p>
            <a:pPr lvl="0"/>
            <a:r>
              <a:rPr lang="en-US" dirty="0" smtClean="0"/>
              <a:t>Develop New Cloud-Designed Applications with Windows Azure SQL : </a:t>
            </a:r>
            <a:r>
              <a:rPr lang="en-US" dirty="0" smtClean="0">
                <a:hlinkClick r:id="rId3"/>
              </a:rPr>
              <a:t>http://www.youtube.com/watch?v=FnKftjkytkE</a:t>
            </a:r>
            <a:endParaRPr lang="en-US" dirty="0" smtClean="0"/>
          </a:p>
          <a:p>
            <a:pPr lvl="0"/>
            <a:r>
              <a:rPr lang="en-US" smtClean="0"/>
              <a:t>Azure for Virtualization, Development, and Cloud Services : </a:t>
            </a:r>
            <a:r>
              <a:rPr lang="en-US" smtClean="0">
                <a:hlinkClick r:id="rId4"/>
              </a:rPr>
              <a:t>http://www.youtube.com/watch?v=oD9T38maNKE</a:t>
            </a:r>
            <a:endParaRPr lang="en-US" smtClean="0"/>
          </a:p>
          <a:p>
            <a:pPr marL="360363" indent="-360363" algn="just"/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248</TotalTime>
  <Words>513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TemplateBM</vt:lpstr>
      <vt:lpstr>Working with Cloud Development Services</vt:lpstr>
      <vt:lpstr>Subtopics</vt:lpstr>
      <vt:lpstr>Cloud service types</vt:lpstr>
      <vt:lpstr>Slide 4</vt:lpstr>
      <vt:lpstr>Slide 5</vt:lpstr>
      <vt:lpstr>Slide 6</vt:lpstr>
      <vt:lpstr>Slide 7</vt:lpstr>
      <vt:lpstr>Summary</vt:lpstr>
      <vt:lpstr>References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Early Phases of Marketing Research</dc:title>
  <dc:creator>Sonya Rapinta Manalu</dc:creator>
  <cp:lastModifiedBy>Sonya Rapinta Manalu</cp:lastModifiedBy>
  <cp:revision>40</cp:revision>
  <dcterms:created xsi:type="dcterms:W3CDTF">2015-04-22T03:36:33Z</dcterms:created>
  <dcterms:modified xsi:type="dcterms:W3CDTF">2015-06-11T09:13:01Z</dcterms:modified>
</cp:coreProperties>
</file>