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5" r:id="rId5"/>
    <p:sldId id="276" r:id="rId6"/>
    <p:sldId id="277" r:id="rId7"/>
    <p:sldId id="278" r:id="rId8"/>
    <p:sldId id="279" r:id="rId9"/>
    <p:sldId id="280" r:id="rId10"/>
    <p:sldId id="282" r:id="rId11"/>
    <p:sldId id="283" r:id="rId12"/>
    <p:sldId id="281" r:id="rId13"/>
    <p:sldId id="285" r:id="rId14"/>
    <p:sldId id="274" r:id="rId15"/>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a:srcRect/>
          <a:stretch>
            <a:fillRect/>
          </a:stretch>
        </p:blipFill>
        <p:spPr bwMode="auto">
          <a:xfrm>
            <a:off x="4763" y="4763"/>
            <a:ext cx="9139237" cy="6461125"/>
          </a:xfrm>
          <a:prstGeom prst="rect">
            <a:avLst/>
          </a:prstGeom>
          <a:noFill/>
          <a:ln w="9525">
            <a:noFill/>
            <a:miter lim="800000"/>
            <a:headEnd/>
            <a:tailEnd/>
          </a:ln>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6" name="Rectangle 5"/>
          <p:cNvSpPr/>
          <p:nvPr/>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a:lvl1pPr>
          </a:lstStyle>
          <a:p>
            <a:pPr>
              <a:defRPr/>
            </a:pPr>
            <a:fld id="{97BB7308-2945-47A3-957C-83A0B636DAF6}" type="datetimeFigureOut">
              <a:rPr lang="id-ID"/>
              <a:pPr>
                <a:defRPr/>
              </a:pPr>
              <a:t>17/06/2015</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664EAABC-2A51-474E-B171-19A7A209F09C}" type="slidenum">
              <a:rPr lang="id-ID"/>
              <a:pPr>
                <a:defRPr/>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932003DC-9DE3-4F20-B172-FF4BD6A2757D}"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BFE68118-0287-4BCC-AAA4-53D5EF973251}" type="slidenum">
              <a:rPr lang="id-ID"/>
              <a:pPr>
                <a:defRPr/>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723959B4-FFFF-4785-ACD8-8A1A392FA906}"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B19A78F6-0E02-430E-9201-29B69E31D683}" type="slidenum">
              <a:rPr lang="id-ID"/>
              <a:pPr>
                <a:defRPr/>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rtlCol="0" anchor="ctr">
            <a:normAutofit/>
          </a:bodyPr>
          <a:lstStyle>
            <a:lvl1pPr>
              <a:defRPr lang="id-ID" sz="2200" b="1" dirty="0">
                <a:solidFill>
                  <a:srgbClr val="0079B8"/>
                </a:solidFill>
                <a:latin typeface="Open Sans"/>
                <a:ea typeface="+mj-ea"/>
                <a:cs typeface="+mj-cs"/>
              </a:defRPr>
            </a:lvl1pPr>
          </a:lstStyle>
          <a:p>
            <a:pPr lvl="0"/>
            <a:r>
              <a:rPr lang="en-US" smtClean="0"/>
              <a:t>Click to edit Master subtitle style</a:t>
            </a:r>
            <a:endParaRPr lang="id-ID" dirty="0"/>
          </a:p>
        </p:txBody>
      </p:sp>
      <p:sp>
        <p:nvSpPr>
          <p:cNvPr id="7" name="Date Placeholder 3"/>
          <p:cNvSpPr>
            <a:spLocks noGrp="1"/>
          </p:cNvSpPr>
          <p:nvPr>
            <p:ph type="dt" sz="half" idx="14"/>
          </p:nvPr>
        </p:nvSpPr>
        <p:spPr/>
        <p:txBody>
          <a:bodyPr/>
          <a:lstStyle>
            <a:lvl1pPr>
              <a:defRPr/>
            </a:lvl1pPr>
          </a:lstStyle>
          <a:p>
            <a:pPr>
              <a:defRPr/>
            </a:pPr>
            <a:fld id="{62587573-8727-47BA-A5A2-BA647986E5AB}"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pPr>
              <a:defRPr/>
            </a:pPr>
            <a:fld id="{9FFD807C-0097-4233-8F13-0331BFA54968}" type="slidenum">
              <a:rPr lang="id-ID"/>
              <a:pPr>
                <a:defRPr/>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8B21F8B-7A23-49E3-920D-C942BB846393}"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581145AB-B3CC-4329-B240-6D4BEC7EB66A}" type="slidenum">
              <a:rPr lang="id-ID"/>
              <a:pPr>
                <a:defRPr/>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C8DABA63-BAF9-4FDD-A1FF-CA91F3B2A0B0}"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93230D2F-410D-41D6-884F-0345FD8EFE14}" type="slidenum">
              <a:rPr lang="id-ID"/>
              <a:pPr>
                <a:defRPr/>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fld id="{1F82949B-0F2F-4840-BBD9-E7E3B7B2D6A3}"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pPr>
              <a:defRPr/>
            </a:pPr>
            <a:fld id="{DC22BAF6-36C9-48DE-853B-C2A95A33E109}" type="slidenum">
              <a:rPr lang="id-ID"/>
              <a:pPr>
                <a:defRPr/>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CAA2271F-9992-4822-9A71-12DE5FBBAFF1}" type="datetimeFigureOut">
              <a:rPr lang="id-ID"/>
              <a:pPr>
                <a:defRPr/>
              </a:pPr>
              <a:t>17/06/2015</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CBBADDA5-CEAD-4742-A70C-416C81A489DC}" type="slidenum">
              <a:rPr lang="id-ID"/>
              <a:pPr>
                <a:defRPr/>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a:srcRect/>
          <a:stretch>
            <a:fillRect/>
          </a:stretch>
        </p:blipFill>
        <p:spPr bwMode="auto">
          <a:xfrm>
            <a:off x="0" y="4763"/>
            <a:ext cx="9693275" cy="6853237"/>
          </a:xfrm>
          <a:prstGeom prst="rect">
            <a:avLst/>
          </a:prstGeom>
          <a:noFill/>
          <a:ln w="9525">
            <a:noFill/>
            <a:miter lim="800000"/>
            <a:headEnd/>
            <a:tailEnd/>
          </a:ln>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a:lvl1pPr>
          </a:lstStyle>
          <a:p>
            <a:pPr>
              <a:defRPr/>
            </a:pPr>
            <a:fld id="{3D06BEDD-DAAA-418B-BC4E-A9731F263866}" type="datetimeFigureOut">
              <a:rPr lang="id-ID"/>
              <a:pPr>
                <a:defRPr/>
              </a:pPr>
              <a:t>17/06/2015</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7" name="Slide Number Placeholder 3"/>
          <p:cNvSpPr>
            <a:spLocks noGrp="1"/>
          </p:cNvSpPr>
          <p:nvPr>
            <p:ph type="sldNum" sz="quarter" idx="12"/>
          </p:nvPr>
        </p:nvSpPr>
        <p:spPr/>
        <p:txBody>
          <a:bodyPr/>
          <a:lstStyle>
            <a:lvl1pPr>
              <a:defRPr/>
            </a:lvl1pPr>
          </a:lstStyle>
          <a:p>
            <a:pPr>
              <a:defRPr/>
            </a:pPr>
            <a:fld id="{AEE77B35-654A-43AC-AFC8-F893A67CAA0C}" type="slidenum">
              <a:rPr lang="id-ID"/>
              <a:pPr>
                <a:defRPr/>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EE90F74-67E0-4D2C-9427-442DD5F60F0D}"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0D54E1F5-F65A-4252-B96B-D289E81BEEE1}" type="slidenum">
              <a:rPr lang="id-ID"/>
              <a:pPr>
                <a:defRPr/>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65E1E5-5DDB-48D1-ACAA-C15BE93859B3}"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685EC1A6-F0D9-433D-9850-7D85D9DBB1A7}" type="slidenum">
              <a:rPr lang="id-ID"/>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3"/>
          <a:srcRect/>
          <a:stretch>
            <a:fillRect/>
          </a:stretch>
        </p:blipFill>
        <p:spPr bwMode="auto">
          <a:xfrm>
            <a:off x="0" y="4763"/>
            <a:ext cx="9144000" cy="6464300"/>
          </a:xfrm>
          <a:prstGeom prst="rect">
            <a:avLst/>
          </a:prstGeom>
          <a:noFill/>
          <a:ln w="9525">
            <a:noFill/>
            <a:miter lim="800000"/>
            <a:headEnd/>
            <a:tailEnd/>
          </a:ln>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028" name="Title Placeholder 1"/>
          <p:cNvSpPr>
            <a:spLocks noGrp="1"/>
          </p:cNvSpPr>
          <p:nvPr>
            <p:ph type="title"/>
          </p:nvPr>
        </p:nvSpPr>
        <p:spPr bwMode="auto">
          <a:xfrm>
            <a:off x="1619250" y="1484313"/>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029" name="Text Placeholder 2"/>
          <p:cNvSpPr>
            <a:spLocks noGrp="1"/>
          </p:cNvSpPr>
          <p:nvPr>
            <p:ph type="body" idx="1"/>
          </p:nvPr>
        </p:nvSpPr>
        <p:spPr bwMode="auto">
          <a:xfrm>
            <a:off x="1619250" y="2636838"/>
            <a:ext cx="7067550" cy="3489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45318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BE2441B-4BB0-45A9-AEB5-EC1ACE75BE7D}" type="datetimeFigureOut">
              <a:rPr lang="id-ID"/>
              <a:pPr>
                <a:defRPr/>
              </a:pPr>
              <a:t>17/06/2015</a:t>
            </a:fld>
            <a:endParaRPr lang="id-ID"/>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9EAE071-4292-4A11-B22A-777A1F4A3627}" type="slidenum">
              <a:rPr lang="id-ID"/>
              <a:pPr>
                <a:defRPr/>
              </a:pPr>
              <a:t>‹#›</a:t>
            </a:fld>
            <a:endParaRPr lang="id-ID"/>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3" r:id="rId3"/>
    <p:sldLayoutId id="2147483664" r:id="rId4"/>
    <p:sldLayoutId id="2147483665" r:id="rId5"/>
    <p:sldLayoutId id="2147483666" r:id="rId6"/>
    <p:sldLayoutId id="2147483673" r:id="rId7"/>
    <p:sldLayoutId id="2147483667" r:id="rId8"/>
    <p:sldLayoutId id="2147483668" r:id="rId9"/>
    <p:sldLayoutId id="2147483669" r:id="rId10"/>
    <p:sldLayoutId id="2147483670" r:id="rId11"/>
  </p:sldLayoutIdLst>
  <p:txStyles>
    <p:titleStyle>
      <a:lvl1pPr algn="ctr" rtl="0" eaLnBrk="1" fontAlgn="base" hangingPunct="1">
        <a:spcBef>
          <a:spcPct val="0"/>
        </a:spcBef>
        <a:spcAft>
          <a:spcPct val="0"/>
        </a:spcAft>
        <a:defRPr sz="3000" b="1" kern="1200">
          <a:solidFill>
            <a:srgbClr val="0079B8"/>
          </a:solidFill>
          <a:latin typeface="Open Sans"/>
          <a:ea typeface="+mj-ea"/>
          <a:cs typeface="+mj-cs"/>
        </a:defRPr>
      </a:lvl1pPr>
      <a:lvl2pPr algn="ctr" rtl="0" eaLnBrk="1" fontAlgn="base" hangingPunct="1">
        <a:spcBef>
          <a:spcPct val="0"/>
        </a:spcBef>
        <a:spcAft>
          <a:spcPct val="0"/>
        </a:spcAft>
        <a:defRPr sz="3000" b="1">
          <a:solidFill>
            <a:srgbClr val="0079B8"/>
          </a:solidFill>
          <a:latin typeface="Open Sans" pitchFamily="-84" charset="0"/>
        </a:defRPr>
      </a:lvl2pPr>
      <a:lvl3pPr algn="ctr" rtl="0" eaLnBrk="1" fontAlgn="base" hangingPunct="1">
        <a:spcBef>
          <a:spcPct val="0"/>
        </a:spcBef>
        <a:spcAft>
          <a:spcPct val="0"/>
        </a:spcAft>
        <a:defRPr sz="3000" b="1">
          <a:solidFill>
            <a:srgbClr val="0079B8"/>
          </a:solidFill>
          <a:latin typeface="Open Sans" pitchFamily="-84" charset="0"/>
        </a:defRPr>
      </a:lvl3pPr>
      <a:lvl4pPr algn="ctr" rtl="0" eaLnBrk="1" fontAlgn="base" hangingPunct="1">
        <a:spcBef>
          <a:spcPct val="0"/>
        </a:spcBef>
        <a:spcAft>
          <a:spcPct val="0"/>
        </a:spcAft>
        <a:defRPr sz="3000" b="1">
          <a:solidFill>
            <a:srgbClr val="0079B8"/>
          </a:solidFill>
          <a:latin typeface="Open Sans" pitchFamily="-84" charset="0"/>
        </a:defRPr>
      </a:lvl4pPr>
      <a:lvl5pPr algn="ctr" rtl="0" eaLnBrk="1" fontAlgn="base" hangingPunct="1">
        <a:spcBef>
          <a:spcPct val="0"/>
        </a:spcBef>
        <a:spcAft>
          <a:spcPct val="0"/>
        </a:spcAft>
        <a:defRPr sz="3000" b="1">
          <a:solidFill>
            <a:srgbClr val="0079B8"/>
          </a:solidFill>
          <a:latin typeface="Open Sans" pitchFamily="-84" charset="0"/>
        </a:defRPr>
      </a:lvl5pPr>
      <a:lvl6pPr marL="457200" algn="ctr" rtl="0" eaLnBrk="1" fontAlgn="base" hangingPunct="1">
        <a:spcBef>
          <a:spcPct val="0"/>
        </a:spcBef>
        <a:spcAft>
          <a:spcPct val="0"/>
        </a:spcAft>
        <a:defRPr sz="3000" b="1">
          <a:solidFill>
            <a:srgbClr val="0079B8"/>
          </a:solidFill>
          <a:latin typeface="Open Sans" pitchFamily="-84" charset="0"/>
        </a:defRPr>
      </a:lvl6pPr>
      <a:lvl7pPr marL="914400" algn="ctr" rtl="0" eaLnBrk="1" fontAlgn="base" hangingPunct="1">
        <a:spcBef>
          <a:spcPct val="0"/>
        </a:spcBef>
        <a:spcAft>
          <a:spcPct val="0"/>
        </a:spcAft>
        <a:defRPr sz="3000" b="1">
          <a:solidFill>
            <a:srgbClr val="0079B8"/>
          </a:solidFill>
          <a:latin typeface="Open Sans" pitchFamily="-84" charset="0"/>
        </a:defRPr>
      </a:lvl7pPr>
      <a:lvl8pPr marL="1371600" algn="ctr" rtl="0" eaLnBrk="1" fontAlgn="base" hangingPunct="1">
        <a:spcBef>
          <a:spcPct val="0"/>
        </a:spcBef>
        <a:spcAft>
          <a:spcPct val="0"/>
        </a:spcAft>
        <a:defRPr sz="3000" b="1">
          <a:solidFill>
            <a:srgbClr val="0079B8"/>
          </a:solidFill>
          <a:latin typeface="Open Sans" pitchFamily="-84" charset="0"/>
        </a:defRPr>
      </a:lvl8pPr>
      <a:lvl9pPr marL="1828800" algn="ctr" rtl="0" eaLnBrk="1" fontAlgn="base" hangingPunct="1">
        <a:spcBef>
          <a:spcPct val="0"/>
        </a:spcBef>
        <a:spcAft>
          <a:spcPct val="0"/>
        </a:spcAft>
        <a:defRPr sz="3000" b="1">
          <a:solidFill>
            <a:srgbClr val="0079B8"/>
          </a:solidFill>
          <a:latin typeface="Open Sans" pitchFamily="-84" charset="0"/>
        </a:defRPr>
      </a:lvl9pPr>
    </p:titleStyle>
    <p:bodyStyle>
      <a:lvl1pPr marL="342900" indent="-3429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TTNgV0O_oTg" TargetMode="External"/><Relationship Id="rId2" Type="http://schemas.openxmlformats.org/officeDocument/2006/relationships/hyperlink" Target="http://www.youtube.com/watch?v=mFFpMNWJyN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835150" y="2708275"/>
            <a:ext cx="7129463" cy="1470025"/>
          </a:xfrm>
        </p:spPr>
        <p:txBody>
          <a:bodyPr/>
          <a:lstStyle/>
          <a:p>
            <a:r>
              <a:rPr lang="en-US" sz="3200" smtClean="0">
                <a:latin typeface="Open Sans" pitchFamily="-84" charset="0"/>
              </a:rPr>
              <a:t>Working with the Cloud</a:t>
            </a:r>
            <a:endParaRPr lang="id-ID" sz="3200" dirty="0" smtClean="0">
              <a:latin typeface="Open Sans" pitchFamily="-84" charset="0"/>
            </a:endParaRPr>
          </a:p>
        </p:txBody>
      </p:sp>
      <p:sp>
        <p:nvSpPr>
          <p:cNvPr id="5123" name="Subtitle 2"/>
          <p:cNvSpPr>
            <a:spLocks noGrp="1"/>
          </p:cNvSpPr>
          <p:nvPr>
            <p:ph type="subTitle" idx="1"/>
          </p:nvPr>
        </p:nvSpPr>
        <p:spPr>
          <a:xfrm>
            <a:off x="2268538" y="4295775"/>
            <a:ext cx="6400800" cy="576263"/>
          </a:xfrm>
        </p:spPr>
        <p:txBody>
          <a:bodyPr>
            <a:noAutofit/>
          </a:bodyPr>
          <a:lstStyle/>
          <a:p>
            <a:pPr algn="l"/>
            <a:r>
              <a:rPr lang="en-US" sz="1800" b="1" dirty="0" smtClean="0">
                <a:latin typeface="Open Sans" pitchFamily="-84" charset="0"/>
              </a:rPr>
              <a:t>Course	: </a:t>
            </a:r>
            <a:r>
              <a:rPr lang="id-ID" sz="1800" b="1" dirty="0" smtClean="0">
                <a:latin typeface="Open Sans" pitchFamily="-84" charset="0"/>
              </a:rPr>
              <a:t>Mobile Cloud Computing</a:t>
            </a:r>
            <a:endParaRPr lang="en-US" sz="1800" b="1" dirty="0" smtClean="0">
              <a:latin typeface="Open Sans" pitchFamily="-84" charset="0"/>
            </a:endParaRPr>
          </a:p>
          <a:p>
            <a:pPr algn="l"/>
            <a:r>
              <a:rPr lang="en-US" sz="1800" b="1" dirty="0" smtClean="0">
                <a:latin typeface="Open Sans" pitchFamily="-84" charset="0"/>
              </a:rPr>
              <a:t>Year	:  201</a:t>
            </a:r>
            <a:r>
              <a:rPr lang="id-ID" sz="1800" b="1" dirty="0" smtClean="0">
                <a:latin typeface="Open Sans" pitchFamily="-84" charset="0"/>
              </a:rPr>
              <a:t>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Content Placeholder 5"/>
          <p:cNvGraphicFramePr>
            <a:graphicFrameLocks/>
          </p:cNvGraphicFramePr>
          <p:nvPr/>
        </p:nvGraphicFramePr>
        <p:xfrm>
          <a:off x="842994" y="1422106"/>
          <a:ext cx="8229600" cy="53644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Streaming data transfer</a:t>
                      </a:r>
                      <a:endParaRPr lang="en-US" sz="2000" dirty="0"/>
                    </a:p>
                  </a:txBody>
                  <a:tcPr/>
                </a:tc>
                <a:tc>
                  <a:txBody>
                    <a:bodyPr/>
                    <a:lstStyle/>
                    <a:p>
                      <a:r>
                        <a:rPr lang="en-US" sz="2000" dirty="0" smtClean="0"/>
                        <a:t>When you are working with large data objects, especially media </a:t>
                      </a:r>
                      <a:r>
                        <a:rPr lang="en-US" sz="2000" dirty="0" err="1" smtClean="0"/>
                        <a:t>fi</a:t>
                      </a:r>
                      <a:r>
                        <a:rPr lang="en-US" sz="2000" dirty="0" smtClean="0"/>
                        <a:t> les like photos or videos, you need to be careful how you manage your available system RAM. Just loading entire </a:t>
                      </a:r>
                      <a:r>
                        <a:rPr lang="en-US" sz="2000" dirty="0" err="1" smtClean="0"/>
                        <a:t>fi</a:t>
                      </a:r>
                      <a:r>
                        <a:rPr lang="en-US" sz="2000" dirty="0" smtClean="0"/>
                        <a:t> les into memory will lead to capacity problems. It is much better to send </a:t>
                      </a:r>
                      <a:r>
                        <a:rPr lang="en-US" sz="2000" dirty="0" err="1" smtClean="0"/>
                        <a:t>fi</a:t>
                      </a:r>
                      <a:r>
                        <a:rPr lang="en-US" sz="2000" dirty="0" smtClean="0"/>
                        <a:t> les piece by piece when you upload or download them. This reduces the overall memory consumption and means you can handle more </a:t>
                      </a:r>
                      <a:r>
                        <a:rPr lang="en-US" sz="2000" dirty="0" err="1" smtClean="0"/>
                        <a:t>fi</a:t>
                      </a:r>
                      <a:r>
                        <a:rPr lang="en-US" sz="2000" dirty="0" smtClean="0"/>
                        <a:t> les. The data in the </a:t>
                      </a:r>
                      <a:r>
                        <a:rPr lang="en-US" sz="2000" dirty="0" err="1" smtClean="0"/>
                        <a:t>fi</a:t>
                      </a:r>
                      <a:r>
                        <a:rPr lang="en-US" sz="2000" dirty="0" smtClean="0"/>
                        <a:t> les is streamed in small pieces from one location to another, and this places a much lower load on the sending and receiving systems.</a:t>
                      </a:r>
                      <a:endParaRPr lang="en-US" sz="20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Content Placeholder 5"/>
          <p:cNvGraphicFramePr>
            <a:graphicFrameLocks/>
          </p:cNvGraphicFramePr>
          <p:nvPr/>
        </p:nvGraphicFramePr>
        <p:xfrm>
          <a:off x="842994" y="1426860"/>
          <a:ext cx="8229600" cy="41452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Shared-nothing architecture</a:t>
                      </a:r>
                      <a:endParaRPr lang="en-US" sz="2000" dirty="0"/>
                    </a:p>
                  </a:txBody>
                  <a:tcPr/>
                </a:tc>
                <a:tc>
                  <a:txBody>
                    <a:bodyPr/>
                    <a:lstStyle/>
                    <a:p>
                      <a:r>
                        <a:rPr lang="en-US" sz="2000" dirty="0" smtClean="0"/>
                        <a:t>Shared-nothing architecture is a scaling pattern for large systems. To allow these systems to scale linearly by adding new machines, you must reduce the interdependence between machines. In the shared-nothing architecture, each application server is completely independent from all the others and is unaware of their existence. Each app server interacts with the cache and the data store independently.</a:t>
                      </a:r>
                      <a:endParaRPr lang="en-US" sz="20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Content Placeholder 5"/>
          <p:cNvGraphicFramePr>
            <a:graphicFrameLocks/>
          </p:cNvGraphicFramePr>
          <p:nvPr/>
        </p:nvGraphicFramePr>
        <p:xfrm>
          <a:off x="771556" y="1428736"/>
          <a:ext cx="8229600" cy="38404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Versioned cache invalidation</a:t>
                      </a:r>
                      <a:endParaRPr lang="en-US" sz="2000" dirty="0"/>
                    </a:p>
                  </a:txBody>
                  <a:tcPr/>
                </a:tc>
                <a:tc>
                  <a:txBody>
                    <a:bodyPr/>
                    <a:lstStyle/>
                    <a:p>
                      <a:r>
                        <a:rPr lang="en-US" sz="2000" dirty="0" smtClean="0"/>
                        <a:t>Making sure the data objects stored in your cache are not stale is an important requirement for building reliable systems. One way to address this problem is to version the data in the cache. When a dependent data item changes, you increment the versions of all the other data items it </a:t>
                      </a:r>
                      <a:r>
                        <a:rPr lang="en-US" sz="2000" dirty="0" err="1" smtClean="0"/>
                        <a:t>aff</a:t>
                      </a:r>
                      <a:r>
                        <a:rPr lang="en-US" sz="2000" dirty="0" smtClean="0"/>
                        <a:t> </a:t>
                      </a:r>
                      <a:r>
                        <a:rPr lang="en-US" sz="2000" dirty="0" err="1" smtClean="0"/>
                        <a:t>ects</a:t>
                      </a:r>
                      <a:r>
                        <a:rPr lang="en-US" sz="2000" dirty="0" smtClean="0"/>
                        <a:t>. Subsequent cache requests will use the new version number and avoid pulling in the old data.</a:t>
                      </a:r>
                      <a:endParaRPr lang="en-US" sz="20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id-ID" dirty="0" smtClean="0">
                <a:latin typeface="Tahoma" pitchFamily="34" charset="0"/>
                <a:cs typeface="Tahoma" pitchFamily="34" charset="0"/>
              </a:rPr>
              <a:t>References</a:t>
            </a:r>
            <a:endParaRPr lang="id-ID" dirty="0"/>
          </a:p>
        </p:txBody>
      </p:sp>
      <p:sp>
        <p:nvSpPr>
          <p:cNvPr id="3" name="Content Placeholder 2"/>
          <p:cNvSpPr>
            <a:spLocks noGrp="1"/>
          </p:cNvSpPr>
          <p:nvPr>
            <p:ph idx="1"/>
          </p:nvPr>
        </p:nvSpPr>
        <p:spPr>
          <a:xfrm>
            <a:off x="1571604" y="2285992"/>
            <a:ext cx="6837114" cy="3040422"/>
          </a:xfrm>
        </p:spPr>
        <p:txBody>
          <a:bodyPr/>
          <a:lstStyle/>
          <a:p>
            <a:pPr lvl="0"/>
            <a:r>
              <a:rPr lang="en-AU" dirty="0" smtClean="0"/>
              <a:t>Rodger, Richard. (2012). </a:t>
            </a:r>
            <a:r>
              <a:rPr lang="en-AU" b="1" dirty="0" smtClean="0"/>
              <a:t>Beginning Mobile Application Development in the Cloud</a:t>
            </a:r>
            <a:r>
              <a:rPr lang="en-AU" i="1" dirty="0" smtClean="0"/>
              <a:t>, </a:t>
            </a:r>
            <a:r>
              <a:rPr lang="en-AU" dirty="0" smtClean="0"/>
              <a:t>Chapter 8 : </a:t>
            </a:r>
            <a:r>
              <a:rPr lang="en-US" dirty="0" smtClean="0"/>
              <a:t>Working with the Cloud</a:t>
            </a:r>
          </a:p>
          <a:p>
            <a:pPr lvl="0"/>
            <a:r>
              <a:rPr lang="en-US" dirty="0" smtClean="0"/>
              <a:t>Working In The Cloud : </a:t>
            </a:r>
            <a:r>
              <a:rPr lang="en-US" dirty="0" smtClean="0">
                <a:hlinkClick r:id="rId2"/>
              </a:rPr>
              <a:t>http://www.youtube.com/watch?v=mFFpMNWJyNw</a:t>
            </a:r>
            <a:endParaRPr lang="en-US" dirty="0" smtClean="0"/>
          </a:p>
          <a:p>
            <a:pPr lvl="0"/>
            <a:r>
              <a:rPr lang="en-US" dirty="0" smtClean="0"/>
              <a:t>Cloud Computing - How it all works : </a:t>
            </a:r>
            <a:r>
              <a:rPr lang="en-US" dirty="0" smtClean="0">
                <a:hlinkClick r:id="rId3"/>
              </a:rPr>
              <a:t>http://www.youtube.com/watch?v=TTNgV0O_oTg</a:t>
            </a:r>
            <a:endParaRPr lang="en-US" dirty="0" smtClean="0"/>
          </a:p>
          <a:p>
            <a:pPr marL="360363" indent="-360363" algn="just"/>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3065540"/>
            <a:ext cx="6837114" cy="792088"/>
          </a:xfrm>
        </p:spPr>
        <p:txBody>
          <a:bodyPr>
            <a:noAutofit/>
          </a:bodyPr>
          <a:lstStyle/>
          <a:p>
            <a:r>
              <a:rPr lang="id-ID" sz="7200" dirty="0" smtClean="0"/>
              <a:t>TERIMA KASIH</a:t>
            </a:r>
            <a:endParaRPr lang="id-ID"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71604" y="1357298"/>
            <a:ext cx="6837363" cy="792163"/>
          </a:xfrm>
        </p:spPr>
        <p:txBody>
          <a:bodyPr/>
          <a:lstStyle/>
          <a:p>
            <a:r>
              <a:rPr lang="id-ID" dirty="0" smtClean="0">
                <a:latin typeface="Open Sans" pitchFamily="-84" charset="0"/>
              </a:rPr>
              <a:t>Subtopics</a:t>
            </a:r>
          </a:p>
        </p:txBody>
      </p:sp>
      <p:sp>
        <p:nvSpPr>
          <p:cNvPr id="6147" name="Content Placeholder 2"/>
          <p:cNvSpPr>
            <a:spLocks noGrp="1"/>
          </p:cNvSpPr>
          <p:nvPr>
            <p:ph idx="1"/>
          </p:nvPr>
        </p:nvSpPr>
        <p:spPr>
          <a:xfrm>
            <a:off x="1643042" y="2000240"/>
            <a:ext cx="6837363" cy="3040063"/>
          </a:xfrm>
        </p:spPr>
        <p:txBody>
          <a:bodyPr/>
          <a:lstStyle/>
          <a:p>
            <a:pPr>
              <a:lnSpc>
                <a:spcPct val="90000"/>
              </a:lnSpc>
              <a:buFontTx/>
              <a:buNone/>
            </a:pPr>
            <a:r>
              <a:rPr lang="en-US" b="1" dirty="0" smtClean="0">
                <a:latin typeface="Tahoma" pitchFamily="34" charset="0"/>
                <a:cs typeface="Tahoma" pitchFamily="34" charset="0"/>
              </a:rPr>
              <a:t>Working with the Cloud :</a:t>
            </a:r>
          </a:p>
          <a:p>
            <a:pPr>
              <a:lnSpc>
                <a:spcPct val="90000"/>
              </a:lnSpc>
              <a:buFont typeface="Tahoma" pitchFamily="34" charset="0"/>
              <a:buChar char="–"/>
            </a:pPr>
            <a:r>
              <a:rPr lang="en-US" dirty="0" smtClean="0">
                <a:latin typeface="Tahoma" pitchFamily="34" charset="0"/>
                <a:cs typeface="Tahoma" pitchFamily="34" charset="0"/>
              </a:rPr>
              <a:t>Cloud storage using Amazon S3</a:t>
            </a:r>
          </a:p>
          <a:p>
            <a:pPr>
              <a:lnSpc>
                <a:spcPct val="90000"/>
              </a:lnSpc>
              <a:buFont typeface="Tahoma" pitchFamily="34" charset="0"/>
              <a:buChar char="–"/>
            </a:pPr>
            <a:r>
              <a:rPr lang="en-US" dirty="0" smtClean="0">
                <a:latin typeface="Tahoma" pitchFamily="34" charset="0"/>
                <a:cs typeface="Tahoma" pitchFamily="34" charset="0"/>
              </a:rPr>
              <a:t>Streaming data transfer</a:t>
            </a:r>
          </a:p>
          <a:p>
            <a:pPr>
              <a:lnSpc>
                <a:spcPct val="90000"/>
              </a:lnSpc>
              <a:buFont typeface="Tahoma" pitchFamily="34" charset="0"/>
              <a:buChar char="–"/>
            </a:pPr>
            <a:r>
              <a:rPr lang="en-US" dirty="0" smtClean="0">
                <a:latin typeface="Tahoma" pitchFamily="34" charset="0"/>
                <a:cs typeface="Tahoma" pitchFamily="34" charset="0"/>
              </a:rPr>
              <a:t>Third-party authentication using </a:t>
            </a:r>
            <a:r>
              <a:rPr lang="en-US" dirty="0" err="1" smtClean="0">
                <a:latin typeface="Tahoma" pitchFamily="34" charset="0"/>
                <a:cs typeface="Tahoma" pitchFamily="34" charset="0"/>
              </a:rPr>
              <a:t>OAuth</a:t>
            </a:r>
            <a:endParaRPr lang="en-US" dirty="0" smtClean="0">
              <a:latin typeface="Tahoma" pitchFamily="34" charset="0"/>
              <a:cs typeface="Tahoma" pitchFamily="34" charset="0"/>
            </a:endParaRPr>
          </a:p>
          <a:p>
            <a:pPr>
              <a:lnSpc>
                <a:spcPct val="90000"/>
              </a:lnSpc>
              <a:buFont typeface="Tahoma" pitchFamily="34" charset="0"/>
              <a:buChar char="–"/>
            </a:pPr>
            <a:r>
              <a:rPr lang="en-US" dirty="0" smtClean="0">
                <a:latin typeface="Tahoma" pitchFamily="34" charset="0"/>
                <a:cs typeface="Tahoma" pitchFamily="34" charset="0"/>
              </a:rPr>
              <a:t>Shared-nothing architecture</a:t>
            </a:r>
          </a:p>
          <a:p>
            <a:pPr>
              <a:lnSpc>
                <a:spcPct val="90000"/>
              </a:lnSpc>
              <a:buFont typeface="Tahoma" pitchFamily="34" charset="0"/>
              <a:buChar char="–"/>
            </a:pPr>
            <a:r>
              <a:rPr lang="en-US" dirty="0" smtClean="0">
                <a:latin typeface="Tahoma" pitchFamily="34" charset="0"/>
                <a:cs typeface="Tahoma" pitchFamily="34" charset="0"/>
              </a:rPr>
              <a:t>Versioned cache invalidation</a:t>
            </a:r>
          </a:p>
          <a:p>
            <a:pPr>
              <a:buNone/>
            </a:pPr>
            <a:endParaRPr lang="id-ID" dirty="0" smtClean="0">
              <a:latin typeface="Open Sans" pitchFamily="-8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en-US" dirty="0" smtClean="0"/>
              <a:t>SIGNING IN WITH THE CLOUD</a:t>
            </a:r>
            <a:endParaRPr lang="id-ID" dirty="0"/>
          </a:p>
        </p:txBody>
      </p:sp>
      <p:sp>
        <p:nvSpPr>
          <p:cNvPr id="3" name="Content Placeholder 2"/>
          <p:cNvSpPr>
            <a:spLocks noGrp="1"/>
          </p:cNvSpPr>
          <p:nvPr>
            <p:ph idx="1"/>
          </p:nvPr>
        </p:nvSpPr>
        <p:spPr>
          <a:xfrm>
            <a:off x="1571604" y="2285992"/>
            <a:ext cx="6837114" cy="3040422"/>
          </a:xfrm>
        </p:spPr>
        <p:txBody>
          <a:bodyPr/>
          <a:lstStyle/>
          <a:p>
            <a:r>
              <a:rPr lang="en-US" dirty="0" smtClean="0"/>
              <a:t>You could provide your own stand-alone user account system and require your users to register with you directly, but it is a much better idea to use major cloud services, such as </a:t>
            </a:r>
            <a:r>
              <a:rPr lang="en-US" dirty="0" err="1" smtClean="0"/>
              <a:t>Facebook</a:t>
            </a:r>
            <a:r>
              <a:rPr lang="en-US" dirty="0" smtClean="0"/>
              <a:t> and Twitter. Most users already have accounts with these services and are accustomed to signing in to smaller third-party apps by using their </a:t>
            </a:r>
            <a:r>
              <a:rPr lang="en-US" dirty="0" err="1" smtClean="0"/>
              <a:t>Facebook</a:t>
            </a:r>
            <a:r>
              <a:rPr lang="en-US" dirty="0" smtClean="0"/>
              <a:t> or Twitter accounts.</a:t>
            </a:r>
          </a:p>
          <a:p>
            <a:r>
              <a:rPr lang="en-US" dirty="0" smtClean="0"/>
              <a:t>The protocol you use to enable this third-party sign-in is </a:t>
            </a:r>
            <a:r>
              <a:rPr lang="en-US" dirty="0" err="1" smtClean="0"/>
              <a:t>OAuth</a:t>
            </a:r>
            <a:r>
              <a:rPr lang="en-US" dirty="0" smtClean="0"/>
              <a:t>, an independent web standard that </a:t>
            </a:r>
            <a:r>
              <a:rPr lang="en-US" dirty="0" err="1" smtClean="0"/>
              <a:t>specifi</a:t>
            </a:r>
            <a:r>
              <a:rPr lang="en-US" dirty="0" smtClean="0"/>
              <a:t> </a:t>
            </a:r>
            <a:r>
              <a:rPr lang="en-US" dirty="0" err="1" smtClean="0"/>
              <a:t>es</a:t>
            </a:r>
            <a:r>
              <a:rPr lang="en-US" dirty="0" smtClean="0"/>
              <a:t> the communication fl </a:t>
            </a:r>
            <a:r>
              <a:rPr lang="en-US" dirty="0" err="1" smtClean="0"/>
              <a:t>ow</a:t>
            </a:r>
            <a:r>
              <a:rPr lang="en-US" dirty="0" smtClean="0"/>
              <a:t> between your service and, for example, </a:t>
            </a:r>
            <a:r>
              <a:rPr lang="en-US" dirty="0" err="1" smtClean="0"/>
              <a:t>Facebook’s</a:t>
            </a:r>
            <a:r>
              <a:rPr lang="en-US" dirty="0" smtClean="0"/>
              <a:t> servers. Most major cloud services use some version of the </a:t>
            </a:r>
            <a:r>
              <a:rPr lang="en-US" dirty="0" err="1" smtClean="0"/>
              <a:t>OAuth</a:t>
            </a:r>
            <a:r>
              <a:rPr lang="en-US" dirty="0" smtClean="0"/>
              <a:t> protocol.</a:t>
            </a:r>
          </a:p>
          <a:p>
            <a:pPr marL="360363" indent="-360363" algn="just"/>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en-US" dirty="0" smtClean="0"/>
              <a:t>BUILDING LARGE-SCALE APPS</a:t>
            </a:r>
            <a:endParaRPr lang="id-ID" dirty="0"/>
          </a:p>
        </p:txBody>
      </p:sp>
      <p:sp>
        <p:nvSpPr>
          <p:cNvPr id="3" name="Content Placeholder 2"/>
          <p:cNvSpPr>
            <a:spLocks noGrp="1"/>
          </p:cNvSpPr>
          <p:nvPr>
            <p:ph idx="1"/>
          </p:nvPr>
        </p:nvSpPr>
        <p:spPr>
          <a:xfrm>
            <a:off x="1571604" y="2285992"/>
            <a:ext cx="6837114" cy="3040422"/>
          </a:xfrm>
        </p:spPr>
        <p:txBody>
          <a:bodyPr/>
          <a:lstStyle/>
          <a:p>
            <a:r>
              <a:rPr lang="en-US" dirty="0" smtClean="0"/>
              <a:t>What’s the easiest way to handle more users?</a:t>
            </a:r>
          </a:p>
          <a:p>
            <a:pPr lvl="1"/>
            <a:r>
              <a:rPr lang="en-US" b="1" dirty="0" smtClean="0">
                <a:solidFill>
                  <a:srgbClr val="FF0000"/>
                </a:solidFill>
              </a:rPr>
              <a:t>Buy a bigger server.</a:t>
            </a:r>
          </a:p>
          <a:p>
            <a:pPr lvl="1"/>
            <a:r>
              <a:rPr lang="en-US" b="1" dirty="0" smtClean="0"/>
              <a:t>Deploy your server-side functionality on one of the extra-large instance options, and you’ll certainly get more capacity.</a:t>
            </a:r>
          </a:p>
          <a:p>
            <a:r>
              <a:rPr lang="en-US" dirty="0" smtClean="0"/>
              <a:t>What is the difference between vertical scaling and horizontal scaling?</a:t>
            </a:r>
          </a:p>
          <a:p>
            <a:pPr marL="360363" indent="-360363" algn="just"/>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en-US" dirty="0" smtClean="0"/>
              <a:t>Vertical Scaling</a:t>
            </a:r>
            <a:endParaRPr lang="id-ID" dirty="0"/>
          </a:p>
        </p:txBody>
      </p:sp>
      <p:sp>
        <p:nvSpPr>
          <p:cNvPr id="3" name="Content Placeholder 2"/>
          <p:cNvSpPr>
            <a:spLocks noGrp="1"/>
          </p:cNvSpPr>
          <p:nvPr>
            <p:ph idx="1"/>
          </p:nvPr>
        </p:nvSpPr>
        <p:spPr>
          <a:xfrm>
            <a:off x="1571604" y="1928802"/>
            <a:ext cx="6837114" cy="3040422"/>
          </a:xfrm>
        </p:spPr>
        <p:txBody>
          <a:bodyPr/>
          <a:lstStyle/>
          <a:p>
            <a:r>
              <a:rPr lang="en-US" dirty="0" smtClean="0"/>
              <a:t>When you scale vertically, you do so by using bigger machines and spending more money.</a:t>
            </a:r>
          </a:p>
          <a:p>
            <a:r>
              <a:rPr lang="en-US" dirty="0" smtClean="0"/>
              <a:t>The problem with vertical scaling is that it costs more and more for less and less. </a:t>
            </a:r>
          </a:p>
          <a:p>
            <a:r>
              <a:rPr lang="en-US" dirty="0" smtClean="0"/>
              <a:t>There’s a limit to the physical power you can buy. Your costs increase exponentially. </a:t>
            </a:r>
          </a:p>
          <a:p>
            <a:r>
              <a:rPr lang="en-US" dirty="0" smtClean="0"/>
              <a:t>A new machine twice as powerful as your old server is not twice as expensive. It is often many times more expensive.</a:t>
            </a:r>
          </a:p>
          <a:p>
            <a:r>
              <a:rPr lang="en-US" dirty="0" smtClean="0"/>
              <a:t>Eventually, you reach a hard limit on the number of users you can handle on one machine. </a:t>
            </a:r>
          </a:p>
          <a:p>
            <a:r>
              <a:rPr lang="en-US" dirty="0" smtClean="0"/>
              <a:t>The next step in this case is to split your database, application server, and other components onto their own machines. This will buy you time, but it won’t solve the problem.</a:t>
            </a:r>
          </a:p>
          <a:p>
            <a:pPr marL="360363" indent="-360363" algn="just"/>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en-US" dirty="0" err="1" smtClean="0"/>
              <a:t>HorizontalScaling</a:t>
            </a:r>
            <a:endParaRPr lang="id-ID" dirty="0"/>
          </a:p>
        </p:txBody>
      </p:sp>
      <p:sp>
        <p:nvSpPr>
          <p:cNvPr id="3" name="Content Placeholder 2"/>
          <p:cNvSpPr>
            <a:spLocks noGrp="1"/>
          </p:cNvSpPr>
          <p:nvPr>
            <p:ph idx="1"/>
          </p:nvPr>
        </p:nvSpPr>
        <p:spPr>
          <a:xfrm>
            <a:off x="1571604" y="2285992"/>
            <a:ext cx="6837114" cy="3040422"/>
          </a:xfrm>
        </p:spPr>
        <p:txBody>
          <a:bodyPr/>
          <a:lstStyle/>
          <a:p>
            <a:r>
              <a:rPr lang="en-US" dirty="0" smtClean="0"/>
              <a:t>Able to keep adding new cheap commodity machines — as many as you need.</a:t>
            </a:r>
          </a:p>
          <a:p>
            <a:r>
              <a:rPr lang="en-US" dirty="0" smtClean="0"/>
              <a:t>Able to keeping adding new instances</a:t>
            </a:r>
          </a:p>
          <a:p>
            <a:r>
              <a:rPr lang="en-US" dirty="0" smtClean="0"/>
              <a:t>These small, cheap machines all handle the load together.</a:t>
            </a:r>
          </a:p>
          <a:p>
            <a:pPr marL="360363" indent="-360363" algn="just"/>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1460148"/>
            <a:ext cx="6837114" cy="3040422"/>
          </a:xfrm>
        </p:spPr>
        <p:txBody>
          <a:bodyPr/>
          <a:lstStyle/>
          <a:p>
            <a:r>
              <a:rPr lang="en-US" b="1" dirty="0" smtClean="0"/>
              <a:t>Load balancer </a:t>
            </a:r>
            <a:r>
              <a:rPr lang="en-US" dirty="0" smtClean="0"/>
              <a:t>— Fronting your app, you need a load balancer. This a networking component that shares incoming requests between a set of machines. This is the most basic way to share the load between multiple machines. Amazon, of course, has a load-balancing product you can use: Elastic Load Balancer. If you host using a platform provider, then load balancing will probably be built in.</a:t>
            </a:r>
          </a:p>
          <a:p>
            <a:r>
              <a:rPr lang="en-US" b="1" dirty="0" smtClean="0"/>
              <a:t>Asynchronous messaging system </a:t>
            </a:r>
            <a:r>
              <a:rPr lang="en-US" dirty="0" smtClean="0"/>
              <a:t>— For </a:t>
            </a:r>
            <a:r>
              <a:rPr lang="en-US" dirty="0" err="1" smtClean="0"/>
              <a:t>effi</a:t>
            </a:r>
            <a:r>
              <a:rPr lang="en-US" dirty="0" smtClean="0"/>
              <a:t> </a:t>
            </a:r>
            <a:r>
              <a:rPr lang="en-US" dirty="0" err="1" smtClean="0"/>
              <a:t>cient</a:t>
            </a:r>
            <a:r>
              <a:rPr lang="en-US" dirty="0" smtClean="0"/>
              <a:t> communication between the machines in your system, you need to use an asynchronous messaging system. It is very important that your machines do not hang around waiting for each other. Rather, units of work should be sent on a </a:t>
            </a:r>
            <a:r>
              <a:rPr lang="en-US" dirty="0" err="1" smtClean="0"/>
              <a:t>fi</a:t>
            </a:r>
            <a:r>
              <a:rPr lang="en-US" dirty="0" smtClean="0"/>
              <a:t> re-and-forget basis, so that each machine can get back to serving users</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r>
              <a:rPr lang="en-US" b="1" dirty="0" smtClean="0"/>
              <a:t>In-memory cache </a:t>
            </a:r>
            <a:r>
              <a:rPr lang="en-US" dirty="0" smtClean="0"/>
              <a:t>— To reduce the load on your data stores, traditional or otherwise, you need to use an in-memory cache. Instead of loading data from the database, you can more quickly pull it directly from memory. In terms of scaling, providing in-memory caching is the single most effective thing you can do.</a:t>
            </a:r>
          </a:p>
          <a:p>
            <a:r>
              <a:rPr lang="en-US" b="1" dirty="0" smtClean="0"/>
              <a:t>Other considerations </a:t>
            </a:r>
            <a:r>
              <a:rPr lang="en-US" dirty="0" smtClean="0"/>
              <a:t>— Other things you need to consider are monitoring systems that notify you when things are going wrong, automated scaling in response to the load (spinning up more machines as needed), activity logging for your system, and fault-tolerant systems that can survive one or more machines crashing.</a:t>
            </a:r>
          </a:p>
          <a:p>
            <a:pPr marL="360363" indent="-360363" algn="just"/>
            <a:endParaRPr lang="en-US" dirty="0" smtClean="0"/>
          </a:p>
          <a:p>
            <a:pPr marL="360363" indent="-360363" algn="just"/>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Table 3"/>
          <p:cNvGraphicFramePr>
            <a:graphicFrameLocks noGrp="1"/>
          </p:cNvGraphicFramePr>
          <p:nvPr/>
        </p:nvGraphicFramePr>
        <p:xfrm>
          <a:off x="714348" y="1422106"/>
          <a:ext cx="8215370" cy="5364480"/>
        </p:xfrm>
        <a:graphic>
          <a:graphicData uri="http://schemas.openxmlformats.org/drawingml/2006/table">
            <a:tbl>
              <a:tblPr firstRow="1" bandRow="1">
                <a:tableStyleId>{5C22544A-7EE6-4342-B048-85BDC9FD1C3A}</a:tableStyleId>
              </a:tblPr>
              <a:tblGrid>
                <a:gridCol w="4107685"/>
                <a:gridCol w="410768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Cloud storage using Amazon S3</a:t>
                      </a:r>
                      <a:endParaRPr lang="en-US" sz="2000" dirty="0"/>
                    </a:p>
                  </a:txBody>
                  <a:tcPr/>
                </a:tc>
                <a:tc>
                  <a:txBody>
                    <a:bodyPr/>
                    <a:lstStyle/>
                    <a:p>
                      <a:r>
                        <a:rPr lang="en-US" sz="2000" dirty="0" smtClean="0"/>
                        <a:t>When you need to store large volumes of data objects, it makes sense to outsource this requirement to a large-scale cloud provider such as Amazon. This saves you from the complex </a:t>
                      </a:r>
                      <a:r>
                        <a:rPr lang="en-US" sz="2000" dirty="0" err="1" smtClean="0"/>
                        <a:t>eff</a:t>
                      </a:r>
                      <a:r>
                        <a:rPr lang="en-US" sz="2000" dirty="0" smtClean="0"/>
                        <a:t> ort required to implement a reliable and scalable system yourself, as well as the cost involved in deploying high-end hardware. Cloud storage providers give you an HTTP interface to your data, so working with them is natural and easy. The Amazon S3 service is one of the most </a:t>
                      </a:r>
                      <a:r>
                        <a:rPr lang="en-US" sz="2000" dirty="0" err="1" smtClean="0"/>
                        <a:t>eff</a:t>
                      </a:r>
                      <a:r>
                        <a:rPr lang="en-US" sz="2000" dirty="0" smtClean="0"/>
                        <a:t> </a:t>
                      </a:r>
                      <a:r>
                        <a:rPr lang="en-US" sz="2000" dirty="0" err="1" smtClean="0"/>
                        <a:t>ective</a:t>
                      </a:r>
                      <a:r>
                        <a:rPr lang="en-US" sz="2000" dirty="0" smtClean="0"/>
                        <a:t>, and has may supporting software libraries, including the </a:t>
                      </a:r>
                      <a:r>
                        <a:rPr lang="en-US" sz="2000" dirty="0" err="1" smtClean="0"/>
                        <a:t>knox</a:t>
                      </a:r>
                      <a:r>
                        <a:rPr lang="en-US" sz="2000" dirty="0" smtClean="0"/>
                        <a:t> library for Node.</a:t>
                      </a:r>
                      <a:endParaRPr lang="en-US" sz="2000" dirty="0"/>
                    </a:p>
                  </a:txBody>
                  <a:tcPr/>
                </a:tc>
              </a:tr>
            </a:tbl>
          </a:graphicData>
        </a:graphic>
      </p:graphicFrame>
    </p:spTree>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Template>
  <TotalTime>248</TotalTime>
  <Words>1027</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TemplateBM</vt:lpstr>
      <vt:lpstr>Working with the Cloud</vt:lpstr>
      <vt:lpstr>Subtopics</vt:lpstr>
      <vt:lpstr>SIGNING IN WITH THE CLOUD</vt:lpstr>
      <vt:lpstr>BUILDING LARGE-SCALE APPS</vt:lpstr>
      <vt:lpstr>Vertical Scaling</vt:lpstr>
      <vt:lpstr>HorizontalScaling</vt:lpstr>
      <vt:lpstr>Slide 7</vt:lpstr>
      <vt:lpstr>Slide 8</vt:lpstr>
      <vt:lpstr>Slide 9</vt:lpstr>
      <vt:lpstr>Slide 10</vt:lpstr>
      <vt:lpstr>Slide 11</vt:lpstr>
      <vt:lpstr>Slide 12</vt:lpstr>
      <vt:lpstr>References</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Early Phases of Marketing Research</dc:title>
  <dc:creator>Sonya Rapinta Manalu</dc:creator>
  <cp:lastModifiedBy>Sonya Rapinta Manalu</cp:lastModifiedBy>
  <cp:revision>37</cp:revision>
  <dcterms:created xsi:type="dcterms:W3CDTF">2015-04-22T03:36:33Z</dcterms:created>
  <dcterms:modified xsi:type="dcterms:W3CDTF">2015-06-17T08:21:23Z</dcterms:modified>
</cp:coreProperties>
</file>