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75" r:id="rId5"/>
    <p:sldId id="276" r:id="rId6"/>
    <p:sldId id="277" r:id="rId7"/>
    <p:sldId id="278" r:id="rId8"/>
    <p:sldId id="279" r:id="rId9"/>
    <p:sldId id="280" r:id="rId10"/>
    <p:sldId id="281" r:id="rId11"/>
    <p:sldId id="282" r:id="rId12"/>
    <p:sldId id="283" r:id="rId13"/>
    <p:sldId id="284" r:id="rId14"/>
    <p:sldId id="285" r:id="rId15"/>
    <p:sldId id="274" r:id="rId16"/>
  </p:sldIdLst>
  <p:sldSz cx="9144000" cy="6858000" type="screen4x3"/>
  <p:notesSz cx="6858000" cy="9144000"/>
  <p:defaultTextStyle>
    <a:defPPr>
      <a:defRPr lang="id-ID"/>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008FD5"/>
    <a:srgbClr val="558FD5"/>
    <a:srgbClr val="0079B8"/>
    <a:srgbClr val="0081BD"/>
    <a:srgbClr val="3399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 descr="Background 01.jpg"/>
          <p:cNvPicPr>
            <a:picLocks noChangeAspect="1"/>
          </p:cNvPicPr>
          <p:nvPr/>
        </p:nvPicPr>
        <p:blipFill>
          <a:blip r:embed="rId2"/>
          <a:srcRect/>
          <a:stretch>
            <a:fillRect/>
          </a:stretch>
        </p:blipFill>
        <p:spPr bwMode="auto">
          <a:xfrm>
            <a:off x="4763" y="4763"/>
            <a:ext cx="9139237" cy="6461125"/>
          </a:xfrm>
          <a:prstGeom prst="rect">
            <a:avLst/>
          </a:prstGeom>
          <a:noFill/>
          <a:ln w="9525">
            <a:noFill/>
            <a:miter lim="800000"/>
            <a:headEnd/>
            <a:tailEnd/>
          </a:ln>
        </p:spPr>
      </p:pic>
      <p:sp>
        <p:nvSpPr>
          <p:cNvPr id="5" name="Rectangle 4"/>
          <p:cNvSpPr/>
          <p:nvPr/>
        </p:nvSpPr>
        <p:spPr>
          <a:xfrm>
            <a:off x="0" y="5157788"/>
            <a:ext cx="9144000" cy="170021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6" name="Rectangle 5"/>
          <p:cNvSpPr/>
          <p:nvPr/>
        </p:nvSpPr>
        <p:spPr>
          <a:xfrm>
            <a:off x="1692275" y="1628775"/>
            <a:ext cx="7451725" cy="5229225"/>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2" name="Title 1"/>
          <p:cNvSpPr>
            <a:spLocks noGrp="1"/>
          </p:cNvSpPr>
          <p:nvPr>
            <p:ph type="ctrTitle"/>
          </p:nvPr>
        </p:nvSpPr>
        <p:spPr>
          <a:xfrm>
            <a:off x="1835696" y="2708920"/>
            <a:ext cx="7128792" cy="1470025"/>
          </a:xfrm>
        </p:spPr>
        <p:txBody>
          <a:bodyPr/>
          <a:lstStyle>
            <a:lvl1pPr eaLnBrk="1" hangingPunct="1">
              <a:defRPr sz="4400">
                <a:solidFill>
                  <a:schemeClr val="bg1"/>
                </a:solidFill>
              </a:defRPr>
            </a:lvl1pPr>
          </a:lstStyle>
          <a:p>
            <a:r>
              <a:rPr lang="en-US" smtClean="0"/>
              <a:t>Click to edit Master title style</a:t>
            </a:r>
            <a:endParaRPr lang="en-US" dirty="0" smtClean="0"/>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dirty="0"/>
          </a:p>
        </p:txBody>
      </p:sp>
      <p:sp>
        <p:nvSpPr>
          <p:cNvPr id="7" name="Date Placeholder 3"/>
          <p:cNvSpPr>
            <a:spLocks noGrp="1"/>
          </p:cNvSpPr>
          <p:nvPr>
            <p:ph type="dt" sz="half" idx="10"/>
          </p:nvPr>
        </p:nvSpPr>
        <p:spPr/>
        <p:txBody>
          <a:bodyPr/>
          <a:lstStyle>
            <a:lvl1pPr>
              <a:defRPr/>
            </a:lvl1pPr>
          </a:lstStyle>
          <a:p>
            <a:pPr>
              <a:defRPr/>
            </a:pPr>
            <a:fld id="{97BB7308-2945-47A3-957C-83A0B636DAF6}" type="datetimeFigureOut">
              <a:rPr lang="id-ID"/>
              <a:pPr>
                <a:defRPr/>
              </a:pPr>
              <a:t>17/06/2015</a:t>
            </a:fld>
            <a:endParaRPr lang="id-ID"/>
          </a:p>
        </p:txBody>
      </p:sp>
      <p:sp>
        <p:nvSpPr>
          <p:cNvPr id="8" name="Footer Placeholder 4"/>
          <p:cNvSpPr>
            <a:spLocks noGrp="1"/>
          </p:cNvSpPr>
          <p:nvPr>
            <p:ph type="ftr" sz="quarter" idx="11"/>
          </p:nvPr>
        </p:nvSpPr>
        <p:spPr/>
        <p:txBody>
          <a:bodyPr/>
          <a:lstStyle>
            <a:lvl1pPr>
              <a:defRPr/>
            </a:lvl1pPr>
          </a:lstStyle>
          <a:p>
            <a:pPr>
              <a:defRPr/>
            </a:pPr>
            <a:endParaRPr lang="id-ID"/>
          </a:p>
        </p:txBody>
      </p:sp>
      <p:sp>
        <p:nvSpPr>
          <p:cNvPr id="9" name="Slide Number Placeholder 5"/>
          <p:cNvSpPr>
            <a:spLocks noGrp="1"/>
          </p:cNvSpPr>
          <p:nvPr>
            <p:ph type="sldNum" sz="quarter" idx="12"/>
          </p:nvPr>
        </p:nvSpPr>
        <p:spPr/>
        <p:txBody>
          <a:bodyPr/>
          <a:lstStyle>
            <a:lvl1pPr>
              <a:defRPr/>
            </a:lvl1pPr>
          </a:lstStyle>
          <a:p>
            <a:pPr>
              <a:defRPr/>
            </a:pPr>
            <a:fld id="{664EAABC-2A51-474E-B171-19A7A209F09C}" type="slidenum">
              <a:rPr lang="id-ID"/>
              <a:pPr>
                <a:defRPr/>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pPr>
              <a:defRPr/>
            </a:pPr>
            <a:fld id="{932003DC-9DE3-4F20-B172-FF4BD6A2757D}" type="datetimeFigureOut">
              <a:rPr lang="id-ID"/>
              <a:pPr>
                <a:defRPr/>
              </a:pPr>
              <a:t>17/06/2015</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pPr>
              <a:defRPr/>
            </a:pPr>
            <a:fld id="{BFE68118-0287-4BCC-AAA4-53D5EF973251}" type="slidenum">
              <a:rPr lang="id-ID"/>
              <a:pPr>
                <a:defRPr/>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Date Placeholder 3"/>
          <p:cNvSpPr>
            <a:spLocks noGrp="1"/>
          </p:cNvSpPr>
          <p:nvPr>
            <p:ph type="dt" sz="half" idx="10"/>
          </p:nvPr>
        </p:nvSpPr>
        <p:spPr/>
        <p:txBody>
          <a:bodyPr/>
          <a:lstStyle>
            <a:lvl1pPr>
              <a:defRPr/>
            </a:lvl1pPr>
          </a:lstStyle>
          <a:p>
            <a:pPr>
              <a:defRPr/>
            </a:pPr>
            <a:fld id="{723959B4-FFFF-4785-ACD8-8A1A392FA906}" type="datetimeFigureOut">
              <a:rPr lang="id-ID"/>
              <a:pPr>
                <a:defRPr/>
              </a:pPr>
              <a:t>17/06/2015</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pPr>
              <a:defRPr/>
            </a:pPr>
            <a:fld id="{B19A78F6-0E02-430E-9201-29B69E31D683}" type="slidenum">
              <a:rPr lang="id-ID"/>
              <a:pPr>
                <a:defRPr/>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1" descr="Background 02.jpg"/>
          <p:cNvPicPr>
            <a:picLocks noChangeAspect="1"/>
          </p:cNvPicPr>
          <p:nvPr/>
        </p:nvPicPr>
        <p:blipFill>
          <a:blip r:embed="rId2"/>
          <a:srcRect/>
          <a:stretch>
            <a:fillRect/>
          </a:stretch>
        </p:blipFill>
        <p:spPr bwMode="auto">
          <a:xfrm>
            <a:off x="0" y="-14288"/>
            <a:ext cx="9144000" cy="6464301"/>
          </a:xfrm>
          <a:prstGeom prst="rect">
            <a:avLst/>
          </a:prstGeom>
          <a:noFill/>
          <a:ln w="9525">
            <a:noFill/>
            <a:miter lim="800000"/>
            <a:headEnd/>
            <a:tailEnd/>
          </a:ln>
        </p:spPr>
      </p:pic>
      <p:sp>
        <p:nvSpPr>
          <p:cNvPr id="6" name="Rectangle 5"/>
          <p:cNvSpPr/>
          <p:nvPr/>
        </p:nvSpPr>
        <p:spPr>
          <a:xfrm>
            <a:off x="0" y="5157788"/>
            <a:ext cx="9144000" cy="170021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smtClean="0"/>
              <a:t>Click to edit Master title style</a:t>
            </a:r>
            <a:endParaRPr lang="id-ID" dirty="0"/>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6" name="Subtitle 2"/>
          <p:cNvSpPr>
            <a:spLocks noGrp="1"/>
          </p:cNvSpPr>
          <p:nvPr>
            <p:ph type="subTitle" idx="13"/>
          </p:nvPr>
        </p:nvSpPr>
        <p:spPr>
          <a:xfrm>
            <a:off x="1907704" y="2852936"/>
            <a:ext cx="6840760" cy="504056"/>
          </a:xfrm>
        </p:spPr>
        <p:txBody>
          <a:bodyPr rtlCol="0" anchor="ctr">
            <a:normAutofit/>
          </a:bodyPr>
          <a:lstStyle>
            <a:lvl1pPr>
              <a:defRPr lang="id-ID" sz="2200" b="1" dirty="0">
                <a:solidFill>
                  <a:srgbClr val="0079B8"/>
                </a:solidFill>
                <a:latin typeface="Open Sans"/>
                <a:ea typeface="+mj-ea"/>
                <a:cs typeface="+mj-cs"/>
              </a:defRPr>
            </a:lvl1pPr>
          </a:lstStyle>
          <a:p>
            <a:pPr lvl="0"/>
            <a:r>
              <a:rPr lang="en-US" smtClean="0"/>
              <a:t>Click to edit Master subtitle style</a:t>
            </a:r>
            <a:endParaRPr lang="id-ID" dirty="0"/>
          </a:p>
        </p:txBody>
      </p:sp>
      <p:sp>
        <p:nvSpPr>
          <p:cNvPr id="7" name="Date Placeholder 3"/>
          <p:cNvSpPr>
            <a:spLocks noGrp="1"/>
          </p:cNvSpPr>
          <p:nvPr>
            <p:ph type="dt" sz="half" idx="14"/>
          </p:nvPr>
        </p:nvSpPr>
        <p:spPr/>
        <p:txBody>
          <a:bodyPr/>
          <a:lstStyle>
            <a:lvl1pPr>
              <a:defRPr/>
            </a:lvl1pPr>
          </a:lstStyle>
          <a:p>
            <a:pPr>
              <a:defRPr/>
            </a:pPr>
            <a:fld id="{62587573-8727-47BA-A5A2-BA647986E5AB}" type="datetimeFigureOut">
              <a:rPr lang="id-ID"/>
              <a:pPr>
                <a:defRPr/>
              </a:pPr>
              <a:t>17/06/2015</a:t>
            </a:fld>
            <a:endParaRPr lang="id-ID"/>
          </a:p>
        </p:txBody>
      </p:sp>
      <p:sp>
        <p:nvSpPr>
          <p:cNvPr id="8" name="Footer Placeholder 4"/>
          <p:cNvSpPr>
            <a:spLocks noGrp="1"/>
          </p:cNvSpPr>
          <p:nvPr>
            <p:ph type="ftr" sz="quarter" idx="15"/>
          </p:nvPr>
        </p:nvSpPr>
        <p:spPr/>
        <p:txBody>
          <a:bodyPr/>
          <a:lstStyle>
            <a:lvl1pPr>
              <a:defRPr/>
            </a:lvl1pPr>
          </a:lstStyle>
          <a:p>
            <a:pPr>
              <a:defRPr/>
            </a:pPr>
            <a:endParaRPr lang="id-ID"/>
          </a:p>
        </p:txBody>
      </p:sp>
      <p:sp>
        <p:nvSpPr>
          <p:cNvPr id="9" name="Slide Number Placeholder 5"/>
          <p:cNvSpPr>
            <a:spLocks noGrp="1"/>
          </p:cNvSpPr>
          <p:nvPr>
            <p:ph type="sldNum" sz="quarter" idx="16"/>
          </p:nvPr>
        </p:nvSpPr>
        <p:spPr/>
        <p:txBody>
          <a:bodyPr/>
          <a:lstStyle>
            <a:lvl1pPr>
              <a:defRPr/>
            </a:lvl1pPr>
          </a:lstStyle>
          <a:p>
            <a:pPr>
              <a:defRPr/>
            </a:pPr>
            <a:fld id="{9FFD807C-0097-4233-8F13-0331BFA54968}" type="slidenum">
              <a:rPr lang="id-ID"/>
              <a:pPr>
                <a:defRPr/>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smtClean="0"/>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8B21F8B-7A23-49E3-920D-C942BB846393}" type="datetimeFigureOut">
              <a:rPr lang="id-ID"/>
              <a:pPr>
                <a:defRPr/>
              </a:pPr>
              <a:t>17/06/2015</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pPr>
              <a:defRPr/>
            </a:pPr>
            <a:fld id="{581145AB-B3CC-4329-B240-6D4BEC7EB66A}" type="slidenum">
              <a:rPr lang="id-ID"/>
              <a:pPr>
                <a:defRPr/>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5" name="Date Placeholder 3"/>
          <p:cNvSpPr>
            <a:spLocks noGrp="1"/>
          </p:cNvSpPr>
          <p:nvPr>
            <p:ph type="dt" sz="half" idx="10"/>
          </p:nvPr>
        </p:nvSpPr>
        <p:spPr/>
        <p:txBody>
          <a:bodyPr/>
          <a:lstStyle>
            <a:lvl1pPr>
              <a:defRPr/>
            </a:lvl1pPr>
          </a:lstStyle>
          <a:p>
            <a:pPr>
              <a:defRPr/>
            </a:pPr>
            <a:fld id="{C8DABA63-BAF9-4FDD-A1FF-CA91F3B2A0B0}" type="datetimeFigureOut">
              <a:rPr lang="id-ID"/>
              <a:pPr>
                <a:defRPr/>
              </a:pPr>
              <a:t>17/06/2015</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pPr>
              <a:defRPr/>
            </a:pPr>
            <a:fld id="{93230D2F-410D-41D6-884F-0345FD8EFE14}" type="slidenum">
              <a:rPr lang="id-ID"/>
              <a:pPr>
                <a:defRPr/>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3"/>
          <p:cNvSpPr>
            <a:spLocks noGrp="1"/>
          </p:cNvSpPr>
          <p:nvPr>
            <p:ph type="dt" sz="half" idx="14"/>
          </p:nvPr>
        </p:nvSpPr>
        <p:spPr/>
        <p:txBody>
          <a:bodyPr/>
          <a:lstStyle>
            <a:lvl1pPr>
              <a:defRPr/>
            </a:lvl1pPr>
          </a:lstStyle>
          <a:p>
            <a:pPr>
              <a:defRPr/>
            </a:pPr>
            <a:fld id="{1F82949B-0F2F-4840-BBD9-E7E3B7B2D6A3}" type="datetimeFigureOut">
              <a:rPr lang="id-ID"/>
              <a:pPr>
                <a:defRPr/>
              </a:pPr>
              <a:t>17/06/2015</a:t>
            </a:fld>
            <a:endParaRPr lang="id-ID"/>
          </a:p>
        </p:txBody>
      </p:sp>
      <p:sp>
        <p:nvSpPr>
          <p:cNvPr id="8" name="Footer Placeholder 4"/>
          <p:cNvSpPr>
            <a:spLocks noGrp="1"/>
          </p:cNvSpPr>
          <p:nvPr>
            <p:ph type="ftr" sz="quarter" idx="15"/>
          </p:nvPr>
        </p:nvSpPr>
        <p:spPr/>
        <p:txBody>
          <a:bodyPr/>
          <a:lstStyle>
            <a:lvl1pPr>
              <a:defRPr/>
            </a:lvl1pPr>
          </a:lstStyle>
          <a:p>
            <a:pPr>
              <a:defRPr/>
            </a:pPr>
            <a:endParaRPr lang="id-ID"/>
          </a:p>
        </p:txBody>
      </p:sp>
      <p:sp>
        <p:nvSpPr>
          <p:cNvPr id="9" name="Slide Number Placeholder 5"/>
          <p:cNvSpPr>
            <a:spLocks noGrp="1"/>
          </p:cNvSpPr>
          <p:nvPr>
            <p:ph type="sldNum" sz="quarter" idx="16"/>
          </p:nvPr>
        </p:nvSpPr>
        <p:spPr/>
        <p:txBody>
          <a:bodyPr/>
          <a:lstStyle>
            <a:lvl1pPr>
              <a:defRPr/>
            </a:lvl1pPr>
          </a:lstStyle>
          <a:p>
            <a:pPr>
              <a:defRPr/>
            </a:pPr>
            <a:fld id="{DC22BAF6-36C9-48DE-853B-C2A95A33E109}" type="slidenum">
              <a:rPr lang="id-ID"/>
              <a:pPr>
                <a:defRPr/>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3"/>
          <p:cNvSpPr>
            <a:spLocks noGrp="1"/>
          </p:cNvSpPr>
          <p:nvPr>
            <p:ph type="dt" sz="half" idx="10"/>
          </p:nvPr>
        </p:nvSpPr>
        <p:spPr/>
        <p:txBody>
          <a:bodyPr/>
          <a:lstStyle>
            <a:lvl1pPr>
              <a:defRPr/>
            </a:lvl1pPr>
          </a:lstStyle>
          <a:p>
            <a:pPr>
              <a:defRPr/>
            </a:pPr>
            <a:fld id="{CAA2271F-9992-4822-9A71-12DE5FBBAFF1}" type="datetimeFigureOut">
              <a:rPr lang="id-ID"/>
              <a:pPr>
                <a:defRPr/>
              </a:pPr>
              <a:t>17/06/2015</a:t>
            </a:fld>
            <a:endParaRPr lang="id-ID"/>
          </a:p>
        </p:txBody>
      </p:sp>
      <p:sp>
        <p:nvSpPr>
          <p:cNvPr id="4" name="Footer Placeholder 4"/>
          <p:cNvSpPr>
            <a:spLocks noGrp="1"/>
          </p:cNvSpPr>
          <p:nvPr>
            <p:ph type="ftr" sz="quarter" idx="11"/>
          </p:nvPr>
        </p:nvSpPr>
        <p:spPr/>
        <p:txBody>
          <a:bodyPr/>
          <a:lstStyle>
            <a:lvl1pPr>
              <a:defRPr/>
            </a:lvl1pPr>
          </a:lstStyle>
          <a:p>
            <a:pPr>
              <a:defRPr/>
            </a:pPr>
            <a:endParaRPr lang="id-ID"/>
          </a:p>
        </p:txBody>
      </p:sp>
      <p:sp>
        <p:nvSpPr>
          <p:cNvPr id="5" name="Slide Number Placeholder 5"/>
          <p:cNvSpPr>
            <a:spLocks noGrp="1"/>
          </p:cNvSpPr>
          <p:nvPr>
            <p:ph type="sldNum" sz="quarter" idx="12"/>
          </p:nvPr>
        </p:nvSpPr>
        <p:spPr/>
        <p:txBody>
          <a:bodyPr/>
          <a:lstStyle>
            <a:lvl1pPr>
              <a:defRPr/>
            </a:lvl1pPr>
          </a:lstStyle>
          <a:p>
            <a:pPr>
              <a:defRPr/>
            </a:pPr>
            <a:fld id="{CBBADDA5-CEAD-4742-A70C-416C81A489DC}" type="slidenum">
              <a:rPr lang="id-ID"/>
              <a:pPr>
                <a:defRPr/>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1" descr="Background 03.jpg"/>
          <p:cNvPicPr>
            <a:picLocks noChangeAspect="1"/>
          </p:cNvPicPr>
          <p:nvPr/>
        </p:nvPicPr>
        <p:blipFill>
          <a:blip r:embed="rId2"/>
          <a:srcRect/>
          <a:stretch>
            <a:fillRect/>
          </a:stretch>
        </p:blipFill>
        <p:spPr bwMode="auto">
          <a:xfrm>
            <a:off x="0" y="4763"/>
            <a:ext cx="9693275" cy="6853237"/>
          </a:xfrm>
          <a:prstGeom prst="rect">
            <a:avLst/>
          </a:prstGeom>
          <a:noFill/>
          <a:ln w="9525">
            <a:noFill/>
            <a:miter lim="800000"/>
            <a:headEnd/>
            <a:tailEnd/>
          </a:ln>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smtClean="0"/>
              <a:t>Click to edit Master title style</a:t>
            </a:r>
            <a:endParaRPr lang="id-ID"/>
          </a:p>
        </p:txBody>
      </p:sp>
      <p:sp>
        <p:nvSpPr>
          <p:cNvPr id="4" name="Date Placeholder 1"/>
          <p:cNvSpPr>
            <a:spLocks noGrp="1"/>
          </p:cNvSpPr>
          <p:nvPr>
            <p:ph type="dt" sz="half" idx="10"/>
          </p:nvPr>
        </p:nvSpPr>
        <p:spPr/>
        <p:txBody>
          <a:bodyPr/>
          <a:lstStyle>
            <a:lvl1pPr>
              <a:defRPr/>
            </a:lvl1pPr>
          </a:lstStyle>
          <a:p>
            <a:pPr>
              <a:defRPr/>
            </a:pPr>
            <a:fld id="{3D06BEDD-DAAA-418B-BC4E-A9731F263866}" type="datetimeFigureOut">
              <a:rPr lang="id-ID"/>
              <a:pPr>
                <a:defRPr/>
              </a:pPr>
              <a:t>17/06/2015</a:t>
            </a:fld>
            <a:endParaRPr lang="id-ID"/>
          </a:p>
        </p:txBody>
      </p:sp>
      <p:sp>
        <p:nvSpPr>
          <p:cNvPr id="5" name="Footer Placeholder 2"/>
          <p:cNvSpPr>
            <a:spLocks noGrp="1"/>
          </p:cNvSpPr>
          <p:nvPr>
            <p:ph type="ftr" sz="quarter" idx="11"/>
          </p:nvPr>
        </p:nvSpPr>
        <p:spPr/>
        <p:txBody>
          <a:bodyPr/>
          <a:lstStyle>
            <a:lvl1pPr>
              <a:defRPr/>
            </a:lvl1pPr>
          </a:lstStyle>
          <a:p>
            <a:pPr>
              <a:defRPr/>
            </a:pPr>
            <a:endParaRPr lang="id-ID"/>
          </a:p>
        </p:txBody>
      </p:sp>
      <p:sp>
        <p:nvSpPr>
          <p:cNvPr id="7" name="Slide Number Placeholder 3"/>
          <p:cNvSpPr>
            <a:spLocks noGrp="1"/>
          </p:cNvSpPr>
          <p:nvPr>
            <p:ph type="sldNum" sz="quarter" idx="12"/>
          </p:nvPr>
        </p:nvSpPr>
        <p:spPr/>
        <p:txBody>
          <a:bodyPr/>
          <a:lstStyle>
            <a:lvl1pPr>
              <a:defRPr/>
            </a:lvl1pPr>
          </a:lstStyle>
          <a:p>
            <a:pPr>
              <a:defRPr/>
            </a:pPr>
            <a:fld id="{AEE77B35-654A-43AC-AFC8-F893A67CAA0C}" type="slidenum">
              <a:rPr lang="id-ID"/>
              <a:pPr>
                <a:defRPr/>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smtClean="0"/>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EE90F74-67E0-4D2C-9427-442DD5F60F0D}" type="datetimeFigureOut">
              <a:rPr lang="id-ID"/>
              <a:pPr>
                <a:defRPr/>
              </a:pPr>
              <a:t>17/06/2015</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pPr>
              <a:defRPr/>
            </a:pPr>
            <a:fld id="{0D54E1F5-F65A-4252-B96B-D289E81BEEE1}" type="slidenum">
              <a:rPr lang="id-ID"/>
              <a:pPr>
                <a:defRPr/>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id-ID" noProof="0"/>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565E1E5-5DDB-48D1-ACAA-C15BE93859B3}" type="datetimeFigureOut">
              <a:rPr lang="id-ID"/>
              <a:pPr>
                <a:defRPr/>
              </a:pPr>
              <a:t>17/06/2015</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pPr>
              <a:defRPr/>
            </a:pPr>
            <a:fld id="{685EC1A6-F0D9-433D-9850-7D85D9DBB1A7}" type="slidenum">
              <a:rPr lang="id-ID"/>
              <a:pPr>
                <a:defRPr/>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 descr="Background 02.jpg"/>
          <p:cNvPicPr>
            <a:picLocks noChangeAspect="1"/>
          </p:cNvPicPr>
          <p:nvPr/>
        </p:nvPicPr>
        <p:blipFill>
          <a:blip r:embed="rId13"/>
          <a:srcRect/>
          <a:stretch>
            <a:fillRect/>
          </a:stretch>
        </p:blipFill>
        <p:spPr bwMode="auto">
          <a:xfrm>
            <a:off x="0" y="4763"/>
            <a:ext cx="9144000" cy="6464300"/>
          </a:xfrm>
          <a:prstGeom prst="rect">
            <a:avLst/>
          </a:prstGeom>
          <a:noFill/>
          <a:ln w="9525">
            <a:noFill/>
            <a:miter lim="800000"/>
            <a:headEnd/>
            <a:tailEnd/>
          </a:ln>
        </p:spPr>
      </p:pic>
      <p:sp>
        <p:nvSpPr>
          <p:cNvPr id="8" name="Rectangle 7"/>
          <p:cNvSpPr/>
          <p:nvPr/>
        </p:nvSpPr>
        <p:spPr>
          <a:xfrm>
            <a:off x="0" y="5157788"/>
            <a:ext cx="9144000" cy="170021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1028" name="Title Placeholder 1"/>
          <p:cNvSpPr>
            <a:spLocks noGrp="1"/>
          </p:cNvSpPr>
          <p:nvPr>
            <p:ph type="title"/>
          </p:nvPr>
        </p:nvSpPr>
        <p:spPr bwMode="auto">
          <a:xfrm>
            <a:off x="1619250" y="1484313"/>
            <a:ext cx="70675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id-ID" smtClean="0"/>
          </a:p>
        </p:txBody>
      </p:sp>
      <p:sp>
        <p:nvSpPr>
          <p:cNvPr id="1029" name="Text Placeholder 2"/>
          <p:cNvSpPr>
            <a:spLocks noGrp="1"/>
          </p:cNvSpPr>
          <p:nvPr>
            <p:ph type="body" idx="1"/>
          </p:nvPr>
        </p:nvSpPr>
        <p:spPr bwMode="auto">
          <a:xfrm>
            <a:off x="1619250" y="2636838"/>
            <a:ext cx="7067550" cy="3489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smtClean="0"/>
          </a:p>
        </p:txBody>
      </p:sp>
      <p:sp>
        <p:nvSpPr>
          <p:cNvPr id="4" name="Date Placeholder 3"/>
          <p:cNvSpPr>
            <a:spLocks noGrp="1"/>
          </p:cNvSpPr>
          <p:nvPr>
            <p:ph type="dt" sz="half" idx="2"/>
          </p:nvPr>
        </p:nvSpPr>
        <p:spPr>
          <a:xfrm>
            <a:off x="457200" y="6453188"/>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1BE2441B-4BB0-45A9-AEB5-EC1ACE75BE7D}" type="datetimeFigureOut">
              <a:rPr lang="id-ID"/>
              <a:pPr>
                <a:defRPr/>
              </a:pPr>
              <a:t>17/06/2015</a:t>
            </a:fld>
            <a:endParaRPr lang="id-ID"/>
          </a:p>
        </p:txBody>
      </p:sp>
      <p:sp>
        <p:nvSpPr>
          <p:cNvPr id="5" name="Footer Placeholder 4"/>
          <p:cNvSpPr>
            <a:spLocks noGrp="1"/>
          </p:cNvSpPr>
          <p:nvPr>
            <p:ph type="ftr" sz="quarter" idx="3"/>
          </p:nvPr>
        </p:nvSpPr>
        <p:spPr>
          <a:xfrm>
            <a:off x="3124200" y="6453188"/>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id-ID"/>
          </a:p>
        </p:txBody>
      </p:sp>
      <p:sp>
        <p:nvSpPr>
          <p:cNvPr id="6" name="Slide Number Placeholder 5"/>
          <p:cNvSpPr>
            <a:spLocks noGrp="1"/>
          </p:cNvSpPr>
          <p:nvPr>
            <p:ph type="sldNum" sz="quarter" idx="4"/>
          </p:nvPr>
        </p:nvSpPr>
        <p:spPr>
          <a:xfrm>
            <a:off x="6553200" y="6453188"/>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09EAE071-4292-4A11-B22A-777A1F4A3627}" type="slidenum">
              <a:rPr lang="id-ID"/>
              <a:pPr>
                <a:defRPr/>
              </a:pPr>
              <a:t>‹#›</a:t>
            </a:fld>
            <a:endParaRPr lang="id-ID"/>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63" r:id="rId3"/>
    <p:sldLayoutId id="2147483664" r:id="rId4"/>
    <p:sldLayoutId id="2147483665" r:id="rId5"/>
    <p:sldLayoutId id="2147483666" r:id="rId6"/>
    <p:sldLayoutId id="2147483673" r:id="rId7"/>
    <p:sldLayoutId id="2147483667" r:id="rId8"/>
    <p:sldLayoutId id="2147483668" r:id="rId9"/>
    <p:sldLayoutId id="2147483669" r:id="rId10"/>
    <p:sldLayoutId id="2147483670" r:id="rId11"/>
  </p:sldLayoutIdLst>
  <p:txStyles>
    <p:titleStyle>
      <a:lvl1pPr algn="ctr" rtl="0" eaLnBrk="1" fontAlgn="base" hangingPunct="1">
        <a:spcBef>
          <a:spcPct val="0"/>
        </a:spcBef>
        <a:spcAft>
          <a:spcPct val="0"/>
        </a:spcAft>
        <a:defRPr sz="3000" b="1" kern="1200">
          <a:solidFill>
            <a:srgbClr val="0079B8"/>
          </a:solidFill>
          <a:latin typeface="Open Sans"/>
          <a:ea typeface="+mj-ea"/>
          <a:cs typeface="+mj-cs"/>
        </a:defRPr>
      </a:lvl1pPr>
      <a:lvl2pPr algn="ctr" rtl="0" eaLnBrk="1" fontAlgn="base" hangingPunct="1">
        <a:spcBef>
          <a:spcPct val="0"/>
        </a:spcBef>
        <a:spcAft>
          <a:spcPct val="0"/>
        </a:spcAft>
        <a:defRPr sz="3000" b="1">
          <a:solidFill>
            <a:srgbClr val="0079B8"/>
          </a:solidFill>
          <a:latin typeface="Open Sans" pitchFamily="-84" charset="0"/>
        </a:defRPr>
      </a:lvl2pPr>
      <a:lvl3pPr algn="ctr" rtl="0" eaLnBrk="1" fontAlgn="base" hangingPunct="1">
        <a:spcBef>
          <a:spcPct val="0"/>
        </a:spcBef>
        <a:spcAft>
          <a:spcPct val="0"/>
        </a:spcAft>
        <a:defRPr sz="3000" b="1">
          <a:solidFill>
            <a:srgbClr val="0079B8"/>
          </a:solidFill>
          <a:latin typeface="Open Sans" pitchFamily="-84" charset="0"/>
        </a:defRPr>
      </a:lvl3pPr>
      <a:lvl4pPr algn="ctr" rtl="0" eaLnBrk="1" fontAlgn="base" hangingPunct="1">
        <a:spcBef>
          <a:spcPct val="0"/>
        </a:spcBef>
        <a:spcAft>
          <a:spcPct val="0"/>
        </a:spcAft>
        <a:defRPr sz="3000" b="1">
          <a:solidFill>
            <a:srgbClr val="0079B8"/>
          </a:solidFill>
          <a:latin typeface="Open Sans" pitchFamily="-84" charset="0"/>
        </a:defRPr>
      </a:lvl4pPr>
      <a:lvl5pPr algn="ctr" rtl="0" eaLnBrk="1" fontAlgn="base" hangingPunct="1">
        <a:spcBef>
          <a:spcPct val="0"/>
        </a:spcBef>
        <a:spcAft>
          <a:spcPct val="0"/>
        </a:spcAft>
        <a:defRPr sz="3000" b="1">
          <a:solidFill>
            <a:srgbClr val="0079B8"/>
          </a:solidFill>
          <a:latin typeface="Open Sans" pitchFamily="-84" charset="0"/>
        </a:defRPr>
      </a:lvl5pPr>
      <a:lvl6pPr marL="457200" algn="ctr" rtl="0" eaLnBrk="1" fontAlgn="base" hangingPunct="1">
        <a:spcBef>
          <a:spcPct val="0"/>
        </a:spcBef>
        <a:spcAft>
          <a:spcPct val="0"/>
        </a:spcAft>
        <a:defRPr sz="3000" b="1">
          <a:solidFill>
            <a:srgbClr val="0079B8"/>
          </a:solidFill>
          <a:latin typeface="Open Sans" pitchFamily="-84" charset="0"/>
        </a:defRPr>
      </a:lvl6pPr>
      <a:lvl7pPr marL="914400" algn="ctr" rtl="0" eaLnBrk="1" fontAlgn="base" hangingPunct="1">
        <a:spcBef>
          <a:spcPct val="0"/>
        </a:spcBef>
        <a:spcAft>
          <a:spcPct val="0"/>
        </a:spcAft>
        <a:defRPr sz="3000" b="1">
          <a:solidFill>
            <a:srgbClr val="0079B8"/>
          </a:solidFill>
          <a:latin typeface="Open Sans" pitchFamily="-84" charset="0"/>
        </a:defRPr>
      </a:lvl7pPr>
      <a:lvl8pPr marL="1371600" algn="ctr" rtl="0" eaLnBrk="1" fontAlgn="base" hangingPunct="1">
        <a:spcBef>
          <a:spcPct val="0"/>
        </a:spcBef>
        <a:spcAft>
          <a:spcPct val="0"/>
        </a:spcAft>
        <a:defRPr sz="3000" b="1">
          <a:solidFill>
            <a:srgbClr val="0079B8"/>
          </a:solidFill>
          <a:latin typeface="Open Sans" pitchFamily="-84" charset="0"/>
        </a:defRPr>
      </a:lvl8pPr>
      <a:lvl9pPr marL="1828800" algn="ctr" rtl="0" eaLnBrk="1" fontAlgn="base" hangingPunct="1">
        <a:spcBef>
          <a:spcPct val="0"/>
        </a:spcBef>
        <a:spcAft>
          <a:spcPct val="0"/>
        </a:spcAft>
        <a:defRPr sz="3000" b="1">
          <a:solidFill>
            <a:srgbClr val="0079B8"/>
          </a:solidFill>
          <a:latin typeface="Open Sans" pitchFamily="-84" charset="0"/>
        </a:defRPr>
      </a:lvl9pPr>
    </p:titleStyle>
    <p:bodyStyle>
      <a:lvl1pPr marL="342900" indent="-342900" algn="l" rtl="0" eaLnBrk="1" fontAlgn="base" hangingPunct="1">
        <a:spcBef>
          <a:spcPct val="20000"/>
        </a:spcBef>
        <a:spcAft>
          <a:spcPct val="0"/>
        </a:spcAft>
        <a:buFont typeface="Arial" pitchFamily="34" charset="0"/>
        <a:buChar char="•"/>
        <a:defRPr sz="2000" kern="1200">
          <a:solidFill>
            <a:schemeClr val="tx1"/>
          </a:solidFill>
          <a:latin typeface="Open Sans"/>
          <a:ea typeface="+mn-ea"/>
          <a:cs typeface="+mn-cs"/>
        </a:defRPr>
      </a:lvl1pPr>
      <a:lvl2pPr marL="742950" indent="-285750" algn="l" rtl="0" eaLnBrk="1" fontAlgn="base" hangingPunct="1">
        <a:spcBef>
          <a:spcPct val="20000"/>
        </a:spcBef>
        <a:spcAft>
          <a:spcPct val="0"/>
        </a:spcAft>
        <a:buFont typeface="Arial" pitchFamily="34" charset="0"/>
        <a:buChar char="–"/>
        <a:defRPr sz="2000" kern="1200">
          <a:solidFill>
            <a:schemeClr val="tx1"/>
          </a:solidFill>
          <a:latin typeface="Open Sans"/>
          <a:ea typeface="+mn-ea"/>
          <a:cs typeface="+mn-cs"/>
        </a:defRPr>
      </a:lvl2pPr>
      <a:lvl3pPr marL="1143000" indent="-228600" algn="l" rtl="0" eaLnBrk="1" fontAlgn="base" hangingPunct="1">
        <a:spcBef>
          <a:spcPct val="20000"/>
        </a:spcBef>
        <a:spcAft>
          <a:spcPct val="0"/>
        </a:spcAft>
        <a:buFont typeface="Arial" pitchFamily="34" charset="0"/>
        <a:buChar char="•"/>
        <a:defRPr sz="2000" kern="1200">
          <a:solidFill>
            <a:schemeClr val="tx1"/>
          </a:solidFill>
          <a:latin typeface="Open Sans"/>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Open Sans"/>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youtube.com/watch?v=We0byPckthQ" TargetMode="External"/><Relationship Id="rId2" Type="http://schemas.openxmlformats.org/officeDocument/2006/relationships/hyperlink" Target="http://www.youtube.com/watch?v=Ns-JS4amlTc"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nodejs.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1835150" y="2708275"/>
            <a:ext cx="7129463" cy="1470025"/>
          </a:xfrm>
        </p:spPr>
        <p:txBody>
          <a:bodyPr/>
          <a:lstStyle/>
          <a:p>
            <a:r>
              <a:rPr lang="en-US" sz="3200" smtClean="0">
                <a:latin typeface="Open Sans" pitchFamily="-84" charset="0"/>
              </a:rPr>
              <a:t>Creating Hybrid Apps that Run Natively</a:t>
            </a:r>
            <a:endParaRPr lang="id-ID" sz="3200" dirty="0" smtClean="0">
              <a:latin typeface="Open Sans" pitchFamily="-84" charset="0"/>
            </a:endParaRPr>
          </a:p>
        </p:txBody>
      </p:sp>
      <p:sp>
        <p:nvSpPr>
          <p:cNvPr id="5123" name="Subtitle 2"/>
          <p:cNvSpPr>
            <a:spLocks noGrp="1"/>
          </p:cNvSpPr>
          <p:nvPr>
            <p:ph type="subTitle" idx="1"/>
          </p:nvPr>
        </p:nvSpPr>
        <p:spPr>
          <a:xfrm>
            <a:off x="2268538" y="4295775"/>
            <a:ext cx="6400800" cy="576263"/>
          </a:xfrm>
        </p:spPr>
        <p:txBody>
          <a:bodyPr>
            <a:noAutofit/>
          </a:bodyPr>
          <a:lstStyle/>
          <a:p>
            <a:pPr algn="l"/>
            <a:r>
              <a:rPr lang="en-US" sz="1800" b="1" dirty="0" smtClean="0">
                <a:latin typeface="Open Sans" pitchFamily="-84" charset="0"/>
              </a:rPr>
              <a:t>Course	: </a:t>
            </a:r>
            <a:r>
              <a:rPr lang="id-ID" sz="1800" b="1" dirty="0" smtClean="0">
                <a:latin typeface="Open Sans" pitchFamily="-84" charset="0"/>
              </a:rPr>
              <a:t>Mobile Cloud Computing</a:t>
            </a:r>
            <a:endParaRPr lang="en-US" sz="1800" b="1" dirty="0" smtClean="0">
              <a:latin typeface="Open Sans" pitchFamily="-84" charset="0"/>
            </a:endParaRPr>
          </a:p>
          <a:p>
            <a:pPr algn="l"/>
            <a:r>
              <a:rPr lang="en-US" sz="1800" b="1" dirty="0" smtClean="0">
                <a:latin typeface="Open Sans" pitchFamily="-84" charset="0"/>
              </a:rPr>
              <a:t>Year	:  201</a:t>
            </a:r>
            <a:r>
              <a:rPr lang="id-ID" sz="1800" b="1" dirty="0" smtClean="0">
                <a:latin typeface="Open Sans" pitchFamily="-84" charset="0"/>
              </a:rPr>
              <a:t>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04" y="1428736"/>
            <a:ext cx="6837114" cy="792088"/>
          </a:xfrm>
        </p:spPr>
        <p:txBody>
          <a:bodyPr>
            <a:normAutofit/>
          </a:bodyPr>
          <a:lstStyle/>
          <a:p>
            <a:endParaRPr lang="id-ID" dirty="0"/>
          </a:p>
        </p:txBody>
      </p:sp>
      <p:sp>
        <p:nvSpPr>
          <p:cNvPr id="3" name="Content Placeholder 2"/>
          <p:cNvSpPr>
            <a:spLocks noGrp="1"/>
          </p:cNvSpPr>
          <p:nvPr>
            <p:ph idx="1"/>
          </p:nvPr>
        </p:nvSpPr>
        <p:spPr>
          <a:xfrm>
            <a:off x="1571604" y="2285992"/>
            <a:ext cx="6837114" cy="3040422"/>
          </a:xfrm>
        </p:spPr>
        <p:txBody>
          <a:bodyPr/>
          <a:lstStyle/>
          <a:p>
            <a:pPr marL="360363" indent="-360363" algn="just"/>
            <a:endParaRPr lang="en-US" dirty="0" smtClean="0"/>
          </a:p>
        </p:txBody>
      </p:sp>
      <p:graphicFrame>
        <p:nvGraphicFramePr>
          <p:cNvPr id="4" name="Content Placeholder 5"/>
          <p:cNvGraphicFramePr>
            <a:graphicFrameLocks/>
          </p:cNvGraphicFramePr>
          <p:nvPr/>
        </p:nvGraphicFramePr>
        <p:xfrm>
          <a:off x="771556" y="1376068"/>
          <a:ext cx="8229600" cy="533908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TOPIC</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KEY CONCEPTS</a:t>
                      </a:r>
                    </a:p>
                  </a:txBody>
                  <a:tcPr/>
                </a:tc>
              </a:tr>
              <a:tr h="370840">
                <a:tc>
                  <a:txBody>
                    <a:bodyPr/>
                    <a:lstStyle/>
                    <a:p>
                      <a:r>
                        <a:rPr lang="en-US" sz="1600" dirty="0" err="1" smtClean="0"/>
                        <a:t>Xcode</a:t>
                      </a:r>
                      <a:r>
                        <a:rPr lang="en-US" sz="1600" dirty="0" smtClean="0"/>
                        <a:t> and Eclipse Development Environments</a:t>
                      </a:r>
                      <a:endParaRPr lang="en-US" sz="1600" dirty="0"/>
                    </a:p>
                  </a:txBody>
                  <a:tcPr/>
                </a:tc>
                <a:tc>
                  <a:txBody>
                    <a:bodyPr/>
                    <a:lstStyle/>
                    <a:p>
                      <a:r>
                        <a:rPr lang="en-US" sz="1600" dirty="0" smtClean="0"/>
                        <a:t>To create hybrid and native apps, you will need to use the appropriate developer tools. In the case of the </a:t>
                      </a:r>
                      <a:r>
                        <a:rPr lang="en-US" sz="1600" dirty="0" err="1" smtClean="0"/>
                        <a:t>iPhone</a:t>
                      </a:r>
                      <a:r>
                        <a:rPr lang="en-US" sz="1600" dirty="0" smtClean="0"/>
                        <a:t>, this means that you will need a Mac. You will use the </a:t>
                      </a:r>
                      <a:r>
                        <a:rPr lang="en-US" sz="1600" dirty="0" err="1" smtClean="0"/>
                        <a:t>Xcode</a:t>
                      </a:r>
                      <a:r>
                        <a:rPr lang="en-US" sz="1600" dirty="0" smtClean="0"/>
                        <a:t> development environment provided by Apple, which supports the Objective-C language. You’ll need to integrate </a:t>
                      </a:r>
                      <a:r>
                        <a:rPr lang="en-US" sz="1600" dirty="0" err="1" smtClean="0"/>
                        <a:t>PhoneGap</a:t>
                      </a:r>
                      <a:r>
                        <a:rPr lang="en-US" sz="1600" dirty="0" smtClean="0"/>
                        <a:t> into </a:t>
                      </a:r>
                      <a:r>
                        <a:rPr lang="en-US" sz="1600" dirty="0" err="1" smtClean="0"/>
                        <a:t>Xcode</a:t>
                      </a:r>
                      <a:r>
                        <a:rPr lang="en-US" sz="1600" dirty="0" smtClean="0"/>
                        <a:t> to produce hybrid apps. In addition, you will need to register with Apple as a developer, pay a fee, and create and install code signing certificates. </a:t>
                      </a:r>
                      <a:r>
                        <a:rPr lang="en-US" sz="1600" dirty="0" err="1" smtClean="0"/>
                        <a:t>Xcode</a:t>
                      </a:r>
                      <a:r>
                        <a:rPr lang="en-US" sz="1600" dirty="0" smtClean="0"/>
                        <a:t> provides you with an </a:t>
                      </a:r>
                      <a:r>
                        <a:rPr lang="en-US" sz="1600" dirty="0" err="1" smtClean="0"/>
                        <a:t>iPhone</a:t>
                      </a:r>
                      <a:r>
                        <a:rPr lang="en-US" sz="1600" dirty="0" smtClean="0"/>
                        <a:t> and </a:t>
                      </a:r>
                      <a:r>
                        <a:rPr lang="en-US" sz="1600" dirty="0" err="1" smtClean="0"/>
                        <a:t>iPad</a:t>
                      </a:r>
                      <a:r>
                        <a:rPr lang="en-US" sz="1600" dirty="0" smtClean="0"/>
                        <a:t> simulator to test your apps. To build Android apps, you will need to use the Eclipse development environment. This supports the Java language, which Android uses. You’ll need a number of additional components: </a:t>
                      </a:r>
                      <a:r>
                        <a:rPr lang="en-US" sz="1600" dirty="0" err="1" smtClean="0"/>
                        <a:t>PhoneGap</a:t>
                      </a:r>
                      <a:r>
                        <a:rPr lang="en-US" sz="1600" dirty="0" smtClean="0"/>
                        <a:t>, the separately downloaded Android SDK, and the Android Eclipse plug-in. The Android SDK provides you with an emulator to test your apps.</a:t>
                      </a:r>
                      <a:endParaRPr lang="en-US" sz="1600"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04" y="1428736"/>
            <a:ext cx="6837114" cy="792088"/>
          </a:xfrm>
        </p:spPr>
        <p:txBody>
          <a:bodyPr>
            <a:normAutofit/>
          </a:bodyPr>
          <a:lstStyle/>
          <a:p>
            <a:endParaRPr lang="id-ID" dirty="0"/>
          </a:p>
        </p:txBody>
      </p:sp>
      <p:sp>
        <p:nvSpPr>
          <p:cNvPr id="3" name="Content Placeholder 2"/>
          <p:cNvSpPr>
            <a:spLocks noGrp="1"/>
          </p:cNvSpPr>
          <p:nvPr>
            <p:ph idx="1"/>
          </p:nvPr>
        </p:nvSpPr>
        <p:spPr>
          <a:xfrm>
            <a:off x="1571604" y="2285992"/>
            <a:ext cx="6837114" cy="3040422"/>
          </a:xfrm>
        </p:spPr>
        <p:txBody>
          <a:bodyPr/>
          <a:lstStyle/>
          <a:p>
            <a:pPr marL="360363" indent="-360363" algn="just"/>
            <a:endParaRPr lang="en-US" dirty="0" smtClean="0"/>
          </a:p>
        </p:txBody>
      </p:sp>
      <p:graphicFrame>
        <p:nvGraphicFramePr>
          <p:cNvPr id="4" name="Content Placeholder 5"/>
          <p:cNvGraphicFramePr>
            <a:graphicFrameLocks/>
          </p:cNvGraphicFramePr>
          <p:nvPr/>
        </p:nvGraphicFramePr>
        <p:xfrm>
          <a:off x="842994" y="1428736"/>
          <a:ext cx="8229600" cy="457708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TOPIC</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KEY CONCEPTS</a:t>
                      </a:r>
                    </a:p>
                  </a:txBody>
                  <a:tcPr/>
                </a:tc>
              </a:tr>
              <a:tr h="370840">
                <a:tc>
                  <a:txBody>
                    <a:bodyPr/>
                    <a:lstStyle/>
                    <a:p>
                      <a:r>
                        <a:rPr lang="en-US" dirty="0" smtClean="0"/>
                        <a:t>Hybrid App Development</a:t>
                      </a:r>
                      <a:endParaRPr lang="en-US" dirty="0"/>
                    </a:p>
                  </a:txBody>
                  <a:tcPr/>
                </a:tc>
                <a:tc>
                  <a:txBody>
                    <a:bodyPr/>
                    <a:lstStyle/>
                    <a:p>
                      <a:r>
                        <a:rPr lang="en-US" dirty="0" smtClean="0"/>
                        <a:t>You can use the same HTML, CSS, and JavaScript code base to create hybrid apps that will run on both </a:t>
                      </a:r>
                      <a:r>
                        <a:rPr lang="en-US" dirty="0" err="1" smtClean="0"/>
                        <a:t>iPhone</a:t>
                      </a:r>
                      <a:r>
                        <a:rPr lang="en-US" dirty="0" smtClean="0"/>
                        <a:t> and Android. </a:t>
                      </a:r>
                      <a:r>
                        <a:rPr lang="en-US" dirty="0" err="1" smtClean="0"/>
                        <a:t>PhoneGap</a:t>
                      </a:r>
                      <a:r>
                        <a:rPr lang="en-US" dirty="0" smtClean="0"/>
                        <a:t> provides you with a common abstraction API to the device features such as the camera. In your development work cycle, you will first use the desktop Safari during initial development, then the simulator or emulator for initial testing, and then finally a physical device for final testing. The physical device deployment procedures have higher friction for the </a:t>
                      </a:r>
                      <a:r>
                        <a:rPr lang="en-US" dirty="0" err="1" smtClean="0"/>
                        <a:t>iPhone</a:t>
                      </a:r>
                      <a:r>
                        <a:rPr lang="en-US" dirty="0" smtClean="0"/>
                        <a:t> as you will need to cryptographically sign your app before copying it onto your device.</a:t>
                      </a:r>
                      <a:endParaRPr lang="en-US" dirty="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04" y="1428736"/>
            <a:ext cx="6837114" cy="792088"/>
          </a:xfrm>
        </p:spPr>
        <p:txBody>
          <a:bodyPr>
            <a:normAutofit/>
          </a:bodyPr>
          <a:lstStyle/>
          <a:p>
            <a:endParaRPr lang="id-ID" dirty="0"/>
          </a:p>
        </p:txBody>
      </p:sp>
      <p:sp>
        <p:nvSpPr>
          <p:cNvPr id="3" name="Content Placeholder 2"/>
          <p:cNvSpPr>
            <a:spLocks noGrp="1"/>
          </p:cNvSpPr>
          <p:nvPr>
            <p:ph idx="1"/>
          </p:nvPr>
        </p:nvSpPr>
        <p:spPr>
          <a:xfrm>
            <a:off x="1571604" y="2285992"/>
            <a:ext cx="6837114" cy="3040422"/>
          </a:xfrm>
        </p:spPr>
        <p:txBody>
          <a:bodyPr/>
          <a:lstStyle/>
          <a:p>
            <a:pPr marL="360363" indent="-360363" algn="just"/>
            <a:endParaRPr lang="en-US" dirty="0" smtClean="0"/>
          </a:p>
        </p:txBody>
      </p:sp>
      <p:graphicFrame>
        <p:nvGraphicFramePr>
          <p:cNvPr id="4" name="Content Placeholder 5"/>
          <p:cNvGraphicFramePr>
            <a:graphicFrameLocks/>
          </p:cNvGraphicFramePr>
          <p:nvPr/>
        </p:nvGraphicFramePr>
        <p:xfrm>
          <a:off x="842994" y="1571612"/>
          <a:ext cx="8229600" cy="475488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TOPIC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KEY CONCEPTS</a:t>
                      </a:r>
                    </a:p>
                  </a:txBody>
                  <a:tcPr/>
                </a:tc>
              </a:tr>
              <a:tr h="370840">
                <a:tc>
                  <a:txBody>
                    <a:bodyPr/>
                    <a:lstStyle/>
                    <a:p>
                      <a:r>
                        <a:rPr lang="en-US" sz="2000" dirty="0" smtClean="0"/>
                        <a:t>Data streaming</a:t>
                      </a:r>
                      <a:endParaRPr lang="en-US" sz="2000" dirty="0"/>
                    </a:p>
                  </a:txBody>
                  <a:tcPr/>
                </a:tc>
                <a:tc>
                  <a:txBody>
                    <a:bodyPr/>
                    <a:lstStyle/>
                    <a:p>
                      <a:r>
                        <a:rPr lang="en-US" sz="2000" dirty="0" smtClean="0"/>
                        <a:t>To efficiently handle a large number of users with large numbers of large files, you need to stream data from client to server and from server to server. With data streaming, you break the data into small pieces and handle one piece at a time. TCP already breaks the data into packets, so all data is actually transferred this way anyway. You just need to ensure that your code deals with the data in this way. One of the benefits of the Node platform is that it makes this very easy.</a:t>
                      </a:r>
                      <a:endParaRPr lang="en-US" sz="2000" dirty="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04" y="1428736"/>
            <a:ext cx="6837114" cy="792088"/>
          </a:xfrm>
        </p:spPr>
        <p:txBody>
          <a:bodyPr>
            <a:normAutofit/>
          </a:bodyPr>
          <a:lstStyle/>
          <a:p>
            <a:r>
              <a:rPr lang="en-US" dirty="0" smtClean="0"/>
              <a:t>EXERCISES</a:t>
            </a:r>
            <a:endParaRPr lang="id-ID" dirty="0"/>
          </a:p>
        </p:txBody>
      </p:sp>
      <p:sp>
        <p:nvSpPr>
          <p:cNvPr id="3" name="Content Placeholder 2"/>
          <p:cNvSpPr>
            <a:spLocks noGrp="1"/>
          </p:cNvSpPr>
          <p:nvPr>
            <p:ph idx="1"/>
          </p:nvPr>
        </p:nvSpPr>
        <p:spPr>
          <a:xfrm>
            <a:off x="1571604" y="2285992"/>
            <a:ext cx="6837114" cy="3040422"/>
          </a:xfrm>
        </p:spPr>
        <p:txBody>
          <a:bodyPr/>
          <a:lstStyle/>
          <a:p>
            <a:pPr marL="360363" indent="-360363" algn="just"/>
            <a:r>
              <a:rPr lang="en-US" dirty="0" smtClean="0"/>
              <a:t>When you build apps using </a:t>
            </a:r>
            <a:r>
              <a:rPr lang="en-US" dirty="0" err="1" smtClean="0"/>
              <a:t>PhoneGap</a:t>
            </a:r>
            <a:r>
              <a:rPr lang="en-US" dirty="0" smtClean="0"/>
              <a:t>, desktop Safari is your best debugging option for the main part of your development work. On the simulator and devices, the best you can hope for is to view the debug log when you enable it in the Safari settings menus. Or is it? Take a look at http://pmuellr.github.com/weinre, and see if you can get it running.</a:t>
            </a:r>
          </a:p>
          <a:p>
            <a:pPr marL="360363" indent="-360363" algn="just">
              <a:buNone/>
            </a:pPr>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04" y="1428736"/>
            <a:ext cx="6837114" cy="792088"/>
          </a:xfrm>
        </p:spPr>
        <p:txBody>
          <a:bodyPr>
            <a:normAutofit/>
          </a:bodyPr>
          <a:lstStyle/>
          <a:p>
            <a:r>
              <a:rPr lang="id-ID" dirty="0" smtClean="0">
                <a:latin typeface="Tahoma" pitchFamily="34" charset="0"/>
                <a:cs typeface="Tahoma" pitchFamily="34" charset="0"/>
              </a:rPr>
              <a:t>References</a:t>
            </a:r>
            <a:endParaRPr lang="id-ID" dirty="0"/>
          </a:p>
        </p:txBody>
      </p:sp>
      <p:sp>
        <p:nvSpPr>
          <p:cNvPr id="3" name="Content Placeholder 2"/>
          <p:cNvSpPr>
            <a:spLocks noGrp="1"/>
          </p:cNvSpPr>
          <p:nvPr>
            <p:ph idx="1"/>
          </p:nvPr>
        </p:nvSpPr>
        <p:spPr>
          <a:xfrm>
            <a:off x="1571604" y="2285992"/>
            <a:ext cx="6837114" cy="3040422"/>
          </a:xfrm>
        </p:spPr>
        <p:txBody>
          <a:bodyPr/>
          <a:lstStyle/>
          <a:p>
            <a:pPr lvl="0"/>
            <a:r>
              <a:rPr lang="en-AU" dirty="0" smtClean="0"/>
              <a:t>Rodger, Richard. (2012). </a:t>
            </a:r>
            <a:r>
              <a:rPr lang="en-AU" b="1" dirty="0" smtClean="0"/>
              <a:t>Beginning Mobile Application Development in the Cloud</a:t>
            </a:r>
            <a:r>
              <a:rPr lang="en-AU" i="1" dirty="0" smtClean="0"/>
              <a:t>, </a:t>
            </a:r>
            <a:r>
              <a:rPr lang="en-AU" dirty="0" smtClean="0"/>
              <a:t>Chapter 9 : </a:t>
            </a:r>
            <a:r>
              <a:rPr lang="en-US" dirty="0" smtClean="0"/>
              <a:t>Creating Hybrid Apps that Run Natively</a:t>
            </a:r>
          </a:p>
          <a:p>
            <a:pPr lvl="0"/>
            <a:r>
              <a:rPr lang="en-US" dirty="0" smtClean="0"/>
              <a:t>Native, Web or Hybrid Mobile Apps? : </a:t>
            </a:r>
            <a:r>
              <a:rPr lang="en-US" dirty="0" smtClean="0">
                <a:hlinkClick r:id="rId2"/>
              </a:rPr>
              <a:t>http://www.youtube.com/watch?v=Ns-JS4amlTc</a:t>
            </a:r>
            <a:endParaRPr lang="en-US" dirty="0" smtClean="0"/>
          </a:p>
          <a:p>
            <a:pPr lvl="0"/>
            <a:r>
              <a:rPr lang="en-US" dirty="0" smtClean="0"/>
              <a:t>Native, HTML5, and Hybrid Mobile App Development: Real-Life Experiences : </a:t>
            </a:r>
            <a:r>
              <a:rPr lang="en-US" dirty="0" smtClean="0">
                <a:hlinkClick r:id="rId3"/>
              </a:rPr>
              <a:t>http://www.youtube.com/watch?v=We0byPckthQ</a:t>
            </a:r>
            <a:endParaRPr lang="en-US" dirty="0" smtClean="0"/>
          </a:p>
          <a:p>
            <a:pPr marL="360363" indent="-360363" algn="just"/>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04" y="3065540"/>
            <a:ext cx="6837114" cy="792088"/>
          </a:xfrm>
        </p:spPr>
        <p:txBody>
          <a:bodyPr>
            <a:noAutofit/>
          </a:bodyPr>
          <a:lstStyle/>
          <a:p>
            <a:r>
              <a:rPr lang="id-ID" sz="7200" dirty="0" smtClean="0"/>
              <a:t>TERIMA KASIH</a:t>
            </a:r>
            <a:endParaRPr lang="id-ID" sz="7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571604" y="1357298"/>
            <a:ext cx="6837363" cy="792163"/>
          </a:xfrm>
        </p:spPr>
        <p:txBody>
          <a:bodyPr/>
          <a:lstStyle/>
          <a:p>
            <a:r>
              <a:rPr lang="id-ID" dirty="0" smtClean="0">
                <a:latin typeface="Open Sans" pitchFamily="-84" charset="0"/>
              </a:rPr>
              <a:t>Subtopics</a:t>
            </a:r>
          </a:p>
        </p:txBody>
      </p:sp>
      <p:sp>
        <p:nvSpPr>
          <p:cNvPr id="6147" name="Content Placeholder 2"/>
          <p:cNvSpPr>
            <a:spLocks noGrp="1"/>
          </p:cNvSpPr>
          <p:nvPr>
            <p:ph idx="1"/>
          </p:nvPr>
        </p:nvSpPr>
        <p:spPr>
          <a:xfrm>
            <a:off x="1643042" y="2000240"/>
            <a:ext cx="6837363" cy="3040063"/>
          </a:xfrm>
        </p:spPr>
        <p:txBody>
          <a:bodyPr/>
          <a:lstStyle/>
          <a:p>
            <a:pPr>
              <a:lnSpc>
                <a:spcPct val="90000"/>
              </a:lnSpc>
              <a:buFontTx/>
              <a:buNone/>
            </a:pPr>
            <a:r>
              <a:rPr lang="en-US" b="1" dirty="0" smtClean="0">
                <a:latin typeface="Tahoma" pitchFamily="34" charset="0"/>
                <a:cs typeface="Tahoma" pitchFamily="34" charset="0"/>
              </a:rPr>
              <a:t>Creating Hybrid Apps that Run Natively :</a:t>
            </a:r>
          </a:p>
          <a:p>
            <a:pPr>
              <a:lnSpc>
                <a:spcPct val="90000"/>
              </a:lnSpc>
              <a:buFont typeface="Tahoma" pitchFamily="34" charset="0"/>
              <a:buChar char="–"/>
            </a:pPr>
            <a:r>
              <a:rPr lang="en-US" dirty="0" smtClean="0">
                <a:latin typeface="Tahoma" pitchFamily="34" charset="0"/>
                <a:cs typeface="Tahoma" pitchFamily="34" charset="0"/>
              </a:rPr>
              <a:t>Mobile web apps</a:t>
            </a:r>
          </a:p>
          <a:p>
            <a:pPr>
              <a:lnSpc>
                <a:spcPct val="90000"/>
              </a:lnSpc>
              <a:buFont typeface="Tahoma" pitchFamily="34" charset="0"/>
              <a:buChar char="–"/>
            </a:pPr>
            <a:r>
              <a:rPr lang="en-US" dirty="0" smtClean="0">
                <a:latin typeface="Tahoma" pitchFamily="34" charset="0"/>
                <a:cs typeface="Tahoma" pitchFamily="34" charset="0"/>
              </a:rPr>
              <a:t>Native apps</a:t>
            </a:r>
          </a:p>
          <a:p>
            <a:pPr>
              <a:lnSpc>
                <a:spcPct val="90000"/>
              </a:lnSpc>
              <a:buFont typeface="Tahoma" pitchFamily="34" charset="0"/>
              <a:buChar char="–"/>
            </a:pPr>
            <a:r>
              <a:rPr lang="en-US" dirty="0" smtClean="0">
                <a:latin typeface="Tahoma" pitchFamily="34" charset="0"/>
                <a:cs typeface="Tahoma" pitchFamily="34" charset="0"/>
              </a:rPr>
              <a:t>Hybrid apps</a:t>
            </a:r>
          </a:p>
          <a:p>
            <a:pPr>
              <a:lnSpc>
                <a:spcPct val="90000"/>
              </a:lnSpc>
              <a:buFont typeface="Tahoma" pitchFamily="34" charset="0"/>
              <a:buChar char="–"/>
            </a:pPr>
            <a:r>
              <a:rPr lang="en-US" dirty="0" err="1" smtClean="0">
                <a:latin typeface="Tahoma" pitchFamily="34" charset="0"/>
                <a:cs typeface="Tahoma" pitchFamily="34" charset="0"/>
              </a:rPr>
              <a:t>PhoneGap</a:t>
            </a:r>
            <a:endParaRPr lang="en-US" dirty="0" smtClean="0">
              <a:latin typeface="Tahoma" pitchFamily="34" charset="0"/>
              <a:cs typeface="Tahoma" pitchFamily="34" charset="0"/>
            </a:endParaRPr>
          </a:p>
          <a:p>
            <a:pPr>
              <a:lnSpc>
                <a:spcPct val="90000"/>
              </a:lnSpc>
              <a:buFont typeface="Tahoma" pitchFamily="34" charset="0"/>
              <a:buChar char="–"/>
            </a:pPr>
            <a:r>
              <a:rPr lang="en-US" dirty="0" err="1" smtClean="0">
                <a:latin typeface="Tahoma" pitchFamily="34" charset="0"/>
                <a:cs typeface="Tahoma" pitchFamily="34" charset="0"/>
              </a:rPr>
              <a:t>Xcode</a:t>
            </a:r>
            <a:r>
              <a:rPr lang="en-US" dirty="0" smtClean="0">
                <a:latin typeface="Tahoma" pitchFamily="34" charset="0"/>
                <a:cs typeface="Tahoma" pitchFamily="34" charset="0"/>
              </a:rPr>
              <a:t> and Eclipse Development Environments</a:t>
            </a:r>
          </a:p>
          <a:p>
            <a:pPr>
              <a:lnSpc>
                <a:spcPct val="90000"/>
              </a:lnSpc>
              <a:buFont typeface="Tahoma" pitchFamily="34" charset="0"/>
              <a:buChar char="–"/>
            </a:pPr>
            <a:r>
              <a:rPr lang="en-US" dirty="0" smtClean="0">
                <a:latin typeface="Tahoma" pitchFamily="34" charset="0"/>
                <a:cs typeface="Tahoma" pitchFamily="34" charset="0"/>
              </a:rPr>
              <a:t>Hybrid App Development</a:t>
            </a:r>
          </a:p>
          <a:p>
            <a:pPr>
              <a:lnSpc>
                <a:spcPct val="90000"/>
              </a:lnSpc>
              <a:buFont typeface="Tahoma" pitchFamily="34" charset="0"/>
              <a:buChar char="–"/>
            </a:pPr>
            <a:r>
              <a:rPr lang="en-US" dirty="0" smtClean="0">
                <a:latin typeface="Tahoma" pitchFamily="34" charset="0"/>
                <a:cs typeface="Tahoma" pitchFamily="34" charset="0"/>
              </a:rPr>
              <a:t>Data streaming</a:t>
            </a:r>
          </a:p>
          <a:p>
            <a:pPr>
              <a:buNone/>
            </a:pPr>
            <a:endParaRPr lang="id-ID" dirty="0" smtClean="0">
              <a:latin typeface="Open Sans" pitchFamily="-8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04" y="2786058"/>
            <a:ext cx="6837114" cy="792088"/>
          </a:xfrm>
        </p:spPr>
        <p:txBody>
          <a:bodyPr>
            <a:normAutofit fontScale="90000"/>
          </a:bodyPr>
          <a:lstStyle/>
          <a:p>
            <a:r>
              <a:rPr lang="en-US" sz="3600" dirty="0" smtClean="0"/>
              <a:t>What is the differences between Mobile web apps, Native apps, and Hybrid apps?</a:t>
            </a:r>
            <a:r>
              <a:rPr lang="en-US" dirty="0" smtClean="0"/>
              <a:t/>
            </a:r>
            <a:br>
              <a:rPr lang="en-US" dirty="0" smtClean="0"/>
            </a:br>
            <a:endParaRPr lang="id-ID" dirty="0"/>
          </a:p>
        </p:txBody>
      </p:sp>
      <p:sp>
        <p:nvSpPr>
          <p:cNvPr id="3" name="Content Placeholder 2"/>
          <p:cNvSpPr>
            <a:spLocks noGrp="1"/>
          </p:cNvSpPr>
          <p:nvPr>
            <p:ph idx="1"/>
          </p:nvPr>
        </p:nvSpPr>
        <p:spPr>
          <a:xfrm>
            <a:off x="1571604" y="2285992"/>
            <a:ext cx="6837114" cy="3040422"/>
          </a:xfrm>
        </p:spPr>
        <p:txBody>
          <a:bodyPr/>
          <a:lstStyle/>
          <a:p>
            <a:pPr marL="360363" indent="-360363" algn="just"/>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04" y="1428736"/>
            <a:ext cx="6837114" cy="792088"/>
          </a:xfrm>
        </p:spPr>
        <p:txBody>
          <a:bodyPr>
            <a:normAutofit/>
          </a:bodyPr>
          <a:lstStyle/>
          <a:p>
            <a:r>
              <a:rPr lang="en-US" dirty="0" smtClean="0"/>
              <a:t>The </a:t>
            </a:r>
            <a:r>
              <a:rPr lang="en-US" dirty="0" err="1" smtClean="0"/>
              <a:t>PhoneGap</a:t>
            </a:r>
            <a:r>
              <a:rPr lang="en-US" dirty="0" smtClean="0"/>
              <a:t> Project</a:t>
            </a:r>
            <a:endParaRPr lang="id-ID" dirty="0"/>
          </a:p>
        </p:txBody>
      </p:sp>
      <p:sp>
        <p:nvSpPr>
          <p:cNvPr id="3" name="Content Placeholder 2"/>
          <p:cNvSpPr>
            <a:spLocks noGrp="1"/>
          </p:cNvSpPr>
          <p:nvPr>
            <p:ph idx="1"/>
          </p:nvPr>
        </p:nvSpPr>
        <p:spPr>
          <a:xfrm>
            <a:off x="1571604" y="2285992"/>
            <a:ext cx="6837114" cy="3040422"/>
          </a:xfrm>
        </p:spPr>
        <p:txBody>
          <a:bodyPr/>
          <a:lstStyle/>
          <a:p>
            <a:r>
              <a:rPr lang="en-US" dirty="0" smtClean="0"/>
              <a:t>To build hybrid apps, you can use the </a:t>
            </a:r>
            <a:r>
              <a:rPr lang="en-US" dirty="0" err="1" smtClean="0"/>
              <a:t>PhoneGap</a:t>
            </a:r>
            <a:r>
              <a:rPr lang="en-US" dirty="0" smtClean="0"/>
              <a:t> project</a:t>
            </a:r>
          </a:p>
          <a:p>
            <a:r>
              <a:rPr lang="en-US" dirty="0" smtClean="0"/>
              <a:t>This open source project provides a wrapper framework for hybrid apps</a:t>
            </a:r>
          </a:p>
          <a:p>
            <a:r>
              <a:rPr lang="en-US" dirty="0" smtClean="0"/>
              <a:t>You can download </a:t>
            </a:r>
            <a:r>
              <a:rPr lang="en-US" dirty="0" err="1" smtClean="0"/>
              <a:t>PhoneGap</a:t>
            </a:r>
            <a:r>
              <a:rPr lang="en-US" dirty="0" smtClean="0"/>
              <a:t> from www.phonegap.com.</a:t>
            </a:r>
          </a:p>
          <a:p>
            <a:pPr marL="360363" indent="-360363" algn="just"/>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04" y="1428736"/>
            <a:ext cx="6837114" cy="792088"/>
          </a:xfrm>
        </p:spPr>
        <p:txBody>
          <a:bodyPr>
            <a:normAutofit/>
          </a:bodyPr>
          <a:lstStyle/>
          <a:p>
            <a:r>
              <a:rPr lang="en-US" dirty="0" err="1" smtClean="0"/>
              <a:t>Phonegap</a:t>
            </a:r>
            <a:r>
              <a:rPr lang="en-US" dirty="0" smtClean="0"/>
              <a:t> Installation</a:t>
            </a:r>
            <a:endParaRPr lang="id-ID" dirty="0"/>
          </a:p>
        </p:txBody>
      </p:sp>
      <p:sp>
        <p:nvSpPr>
          <p:cNvPr id="3" name="Content Placeholder 2"/>
          <p:cNvSpPr>
            <a:spLocks noGrp="1"/>
          </p:cNvSpPr>
          <p:nvPr>
            <p:ph idx="1"/>
          </p:nvPr>
        </p:nvSpPr>
        <p:spPr>
          <a:xfrm>
            <a:off x="1571604" y="2285992"/>
            <a:ext cx="6837114" cy="3040422"/>
          </a:xfrm>
        </p:spPr>
        <p:txBody>
          <a:bodyPr/>
          <a:lstStyle/>
          <a:p>
            <a:pPr marL="457200" indent="-457200">
              <a:buAutoNum type="arabicPeriod"/>
            </a:pPr>
            <a:r>
              <a:rPr lang="en-US" dirty="0" smtClean="0"/>
              <a:t>Install </a:t>
            </a:r>
            <a:r>
              <a:rPr lang="en-US" dirty="0" err="1" smtClean="0"/>
              <a:t>NodeJS</a:t>
            </a:r>
            <a:r>
              <a:rPr lang="en-US" dirty="0" smtClean="0"/>
              <a:t> from </a:t>
            </a:r>
            <a:r>
              <a:rPr lang="en-US" dirty="0" smtClean="0">
                <a:hlinkClick r:id="rId2"/>
              </a:rPr>
              <a:t>http://nodejs.org/</a:t>
            </a:r>
            <a:endParaRPr lang="en-US" dirty="0" smtClean="0"/>
          </a:p>
          <a:p>
            <a:pPr marL="457200" indent="-457200">
              <a:buAutoNum type="arabicPeriod"/>
            </a:pPr>
            <a:r>
              <a:rPr lang="en-US" dirty="0" smtClean="0"/>
              <a:t>Open your command line and type the following command: </a:t>
            </a:r>
            <a:r>
              <a:rPr lang="en-US" dirty="0" err="1" smtClean="0"/>
              <a:t>npm</a:t>
            </a:r>
            <a:r>
              <a:rPr lang="en-US" dirty="0" smtClean="0"/>
              <a:t> install –g </a:t>
            </a:r>
            <a:r>
              <a:rPr lang="en-US" dirty="0" err="1" smtClean="0"/>
              <a:t>phonegap</a:t>
            </a:r>
            <a:endParaRPr lang="en-US" dirty="0" smtClean="0"/>
          </a:p>
          <a:p>
            <a:pPr marL="457200" indent="-457200">
              <a:buAutoNum type="arabicPeriod"/>
            </a:pPr>
            <a:r>
              <a:rPr lang="en-US" dirty="0" smtClean="0"/>
              <a:t>To create Android Projects, ensure you have installed Android SDK and fulfill the following steps.</a:t>
            </a:r>
          </a:p>
          <a:p>
            <a:pPr marL="457200" indent="-457200">
              <a:buAutoNum type="arabicPeriod"/>
            </a:pPr>
            <a:r>
              <a:rPr lang="en-US" dirty="0" smtClean="0"/>
              <a:t>Check your existing environment variable by Right clicking the My computer -&gt; properties -&gt; Advanced system setting -&gt; Environment Variables </a:t>
            </a:r>
          </a:p>
          <a:p>
            <a:pPr marL="457200" indent="-457200">
              <a:buAutoNum type="arabicPeriod"/>
            </a:pPr>
            <a:r>
              <a:rPr lang="en-US" dirty="0" smtClean="0"/>
              <a:t>Ensure you have </a:t>
            </a:r>
            <a:r>
              <a:rPr lang="en-US" dirty="0" err="1" smtClean="0"/>
              <a:t>Android_Home</a:t>
            </a:r>
            <a:r>
              <a:rPr lang="en-US" dirty="0" smtClean="0"/>
              <a:t> environment variable which points to your </a:t>
            </a:r>
            <a:r>
              <a:rPr lang="en-US" dirty="0" err="1" smtClean="0"/>
              <a:t>AndroidSDK</a:t>
            </a:r>
            <a:r>
              <a:rPr lang="en-US" dirty="0" smtClean="0"/>
              <a:t> installation folder.</a:t>
            </a:r>
          </a:p>
          <a:p>
            <a:pPr marL="457200" indent="-457200">
              <a:buAutoNum type="arabicPeriod"/>
            </a:pPr>
            <a:r>
              <a:rPr lang="en-US" dirty="0" smtClean="0"/>
              <a:t>Ensure you have PATH environment variable loaded with ;</a:t>
            </a:r>
            <a:r>
              <a:rPr lang="en-US" dirty="0" err="1" smtClean="0"/>
              <a:t>Android_Home</a:t>
            </a:r>
            <a:r>
              <a:rPr lang="en-US" dirty="0" smtClean="0"/>
              <a:t>/</a:t>
            </a:r>
            <a:r>
              <a:rPr lang="en-US" dirty="0" err="1" smtClean="0"/>
              <a:t>tools;Android_Home</a:t>
            </a:r>
            <a:r>
              <a:rPr lang="en-US" dirty="0" smtClean="0"/>
              <a:t>/platform-tools</a:t>
            </a:r>
          </a:p>
          <a:p>
            <a:pPr marL="457200" indent="-457200">
              <a:buAutoNum type="arabicPeriod"/>
            </a:pPr>
            <a:endParaRPr lang="en-US" dirty="0" smtClean="0"/>
          </a:p>
          <a:p>
            <a:pPr marL="360363" indent="-360363" algn="just"/>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04" y="1428736"/>
            <a:ext cx="6837114" cy="792088"/>
          </a:xfrm>
        </p:spPr>
        <p:txBody>
          <a:bodyPr>
            <a:normAutofit/>
          </a:bodyPr>
          <a:lstStyle/>
          <a:p>
            <a:r>
              <a:rPr lang="en-US" dirty="0" smtClean="0"/>
              <a:t>Creating </a:t>
            </a:r>
            <a:r>
              <a:rPr lang="en-US" dirty="0" err="1" smtClean="0"/>
              <a:t>Phonegap</a:t>
            </a:r>
            <a:r>
              <a:rPr lang="en-US" dirty="0" smtClean="0"/>
              <a:t> Android Project</a:t>
            </a:r>
            <a:endParaRPr lang="id-ID" dirty="0"/>
          </a:p>
        </p:txBody>
      </p:sp>
      <p:sp>
        <p:nvSpPr>
          <p:cNvPr id="3" name="Content Placeholder 2"/>
          <p:cNvSpPr>
            <a:spLocks noGrp="1"/>
          </p:cNvSpPr>
          <p:nvPr>
            <p:ph idx="1"/>
          </p:nvPr>
        </p:nvSpPr>
        <p:spPr>
          <a:xfrm>
            <a:off x="1571604" y="2285992"/>
            <a:ext cx="6837114" cy="3040422"/>
          </a:xfrm>
        </p:spPr>
        <p:txBody>
          <a:bodyPr/>
          <a:lstStyle/>
          <a:p>
            <a:pPr marL="457200" indent="-457200">
              <a:buAutoNum type="arabicPeriod"/>
            </a:pPr>
            <a:r>
              <a:rPr lang="en-US" dirty="0" smtClean="0"/>
              <a:t>Navigate to your workspace from command line(a folder where to save your </a:t>
            </a:r>
            <a:r>
              <a:rPr lang="en-US" dirty="0" err="1" smtClean="0"/>
              <a:t>phonegap</a:t>
            </a:r>
            <a:r>
              <a:rPr lang="en-US" dirty="0" smtClean="0"/>
              <a:t> projects)</a:t>
            </a:r>
          </a:p>
          <a:p>
            <a:pPr marL="457200" indent="-457200">
              <a:buAutoNum type="arabicPeriod"/>
            </a:pPr>
            <a:r>
              <a:rPr lang="en-US" dirty="0" smtClean="0"/>
              <a:t>Type the following command: </a:t>
            </a:r>
            <a:r>
              <a:rPr lang="en-US" dirty="0" err="1" smtClean="0"/>
              <a:t>phonegap</a:t>
            </a:r>
            <a:r>
              <a:rPr lang="en-US" dirty="0" smtClean="0"/>
              <a:t> create </a:t>
            </a:r>
            <a:r>
              <a:rPr lang="en-US" dirty="0" err="1" smtClean="0"/>
              <a:t>yourprojectnamehere</a:t>
            </a:r>
            <a:endParaRPr lang="en-US" dirty="0" smtClean="0"/>
          </a:p>
          <a:p>
            <a:pPr marL="457200" indent="-457200">
              <a:buAutoNum type="arabicPeriod"/>
            </a:pPr>
            <a:r>
              <a:rPr lang="en-US" dirty="0" smtClean="0"/>
              <a:t>Go to your project folder with the following command: </a:t>
            </a:r>
            <a:r>
              <a:rPr lang="en-US" dirty="0" err="1" smtClean="0"/>
              <a:t>cd</a:t>
            </a:r>
            <a:r>
              <a:rPr lang="en-US" dirty="0" smtClean="0"/>
              <a:t> </a:t>
            </a:r>
            <a:r>
              <a:rPr lang="en-US" dirty="0" err="1" smtClean="0"/>
              <a:t>yourprojectnamehere</a:t>
            </a:r>
            <a:endParaRPr lang="en-US" dirty="0" smtClean="0"/>
          </a:p>
          <a:p>
            <a:pPr marL="457200" indent="-457200">
              <a:buAutoNum type="arabicPeriod"/>
            </a:pPr>
            <a:r>
              <a:rPr lang="en-US" dirty="0" smtClean="0"/>
              <a:t>Try to run your </a:t>
            </a:r>
            <a:r>
              <a:rPr lang="en-US" dirty="0" err="1" smtClean="0"/>
              <a:t>phonegap</a:t>
            </a:r>
            <a:r>
              <a:rPr lang="en-US" dirty="0" smtClean="0"/>
              <a:t> project by following command: </a:t>
            </a:r>
            <a:r>
              <a:rPr lang="en-US" dirty="0" err="1" smtClean="0"/>
              <a:t>phonegap</a:t>
            </a:r>
            <a:r>
              <a:rPr lang="en-US" dirty="0" smtClean="0"/>
              <a:t> run android --verbose</a:t>
            </a:r>
          </a:p>
          <a:p>
            <a:pPr marL="457200" indent="-457200">
              <a:buAutoNum type="arabicPeriod"/>
            </a:pPr>
            <a:r>
              <a:rPr lang="en-US" dirty="0" smtClean="0"/>
              <a:t>If build fail, edit your project’s config.xml. Find the preference name="android-</a:t>
            </a:r>
            <a:r>
              <a:rPr lang="en-US" dirty="0" err="1" smtClean="0"/>
              <a:t>minSdkVersion</a:t>
            </a:r>
            <a:r>
              <a:rPr lang="en-US" dirty="0" smtClean="0"/>
              <a:t>“ and edit it’s value to match your existing Android SDK Platform tools version (for example: 22). You can check this at Android SDK Manager</a:t>
            </a:r>
          </a:p>
          <a:p>
            <a:endParaRPr lang="en-US" dirty="0" smtClean="0"/>
          </a:p>
          <a:p>
            <a:pPr marL="360363" indent="-360363" algn="just"/>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04" y="1428736"/>
            <a:ext cx="6837114" cy="792088"/>
          </a:xfrm>
        </p:spPr>
        <p:txBody>
          <a:bodyPr>
            <a:normAutofit/>
          </a:bodyPr>
          <a:lstStyle/>
          <a:p>
            <a:endParaRPr lang="id-ID" dirty="0"/>
          </a:p>
        </p:txBody>
      </p:sp>
      <p:sp>
        <p:nvSpPr>
          <p:cNvPr id="3" name="Content Placeholder 2"/>
          <p:cNvSpPr>
            <a:spLocks noGrp="1"/>
          </p:cNvSpPr>
          <p:nvPr>
            <p:ph idx="1"/>
          </p:nvPr>
        </p:nvSpPr>
        <p:spPr>
          <a:xfrm>
            <a:off x="1571604" y="2285992"/>
            <a:ext cx="6837114" cy="3040422"/>
          </a:xfrm>
        </p:spPr>
        <p:txBody>
          <a:bodyPr/>
          <a:lstStyle/>
          <a:p>
            <a:pPr marL="360363" indent="-360363" algn="just"/>
            <a:endParaRPr lang="en-US" dirty="0" smtClean="0"/>
          </a:p>
        </p:txBody>
      </p:sp>
      <p:graphicFrame>
        <p:nvGraphicFramePr>
          <p:cNvPr id="4" name="Table 3"/>
          <p:cNvGraphicFramePr>
            <a:graphicFrameLocks noGrp="1"/>
          </p:cNvGraphicFramePr>
          <p:nvPr/>
        </p:nvGraphicFramePr>
        <p:xfrm>
          <a:off x="785786" y="1550688"/>
          <a:ext cx="8215370" cy="4450080"/>
        </p:xfrm>
        <a:graphic>
          <a:graphicData uri="http://schemas.openxmlformats.org/drawingml/2006/table">
            <a:tbl>
              <a:tblPr firstRow="1" bandRow="1">
                <a:tableStyleId>{5C22544A-7EE6-4342-B048-85BDC9FD1C3A}</a:tableStyleId>
              </a:tblPr>
              <a:tblGrid>
                <a:gridCol w="4107685"/>
                <a:gridCol w="4107685"/>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TOPIC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KEY CONCEPTS</a:t>
                      </a:r>
                    </a:p>
                  </a:txBody>
                  <a:tcPr/>
                </a:tc>
              </a:tr>
              <a:tr h="370840">
                <a:tc>
                  <a:txBody>
                    <a:bodyPr/>
                    <a:lstStyle/>
                    <a:p>
                      <a:r>
                        <a:rPr lang="en-US" sz="2000" dirty="0" smtClean="0"/>
                        <a:t>Mobile web apps</a:t>
                      </a:r>
                      <a:endParaRPr lang="en-US" sz="2000" dirty="0"/>
                    </a:p>
                  </a:txBody>
                  <a:tcPr/>
                </a:tc>
                <a:tc>
                  <a:txBody>
                    <a:bodyPr/>
                    <a:lstStyle/>
                    <a:p>
                      <a:r>
                        <a:rPr lang="en-US" sz="2000" dirty="0" smtClean="0"/>
                        <a:t>A mobile web app is an app that is delivered exclusively over the web to a mobile device. While it may be cached locally, it is still ultimately a website and </a:t>
                      </a:r>
                      <a:r>
                        <a:rPr lang="en-US" sz="2000" dirty="0" err="1" smtClean="0"/>
                        <a:t>suff</a:t>
                      </a:r>
                      <a:r>
                        <a:rPr lang="en-US" sz="2000" dirty="0" smtClean="0"/>
                        <a:t> </a:t>
                      </a:r>
                      <a:r>
                        <a:rPr lang="en-US" sz="2000" dirty="0" err="1" smtClean="0"/>
                        <a:t>ers</a:t>
                      </a:r>
                      <a:r>
                        <a:rPr lang="en-US" sz="2000" dirty="0" smtClean="0"/>
                        <a:t> from the security restrictions that apply to all websites. This means that many physical devices features, such as vibration and the camera, are not available to mobile web apps. Nonetheless, mobile web apps can be </a:t>
                      </a:r>
                      <a:r>
                        <a:rPr lang="en-US" sz="2000" dirty="0" err="1" smtClean="0"/>
                        <a:t>performant</a:t>
                      </a:r>
                      <a:r>
                        <a:rPr lang="en-US" sz="2000" dirty="0" smtClean="0"/>
                        <a:t>, and are suitable for a wide range of functionalities.</a:t>
                      </a:r>
                      <a:endParaRPr lang="en-US" sz="2000"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04" y="1428736"/>
            <a:ext cx="6837114" cy="792088"/>
          </a:xfrm>
        </p:spPr>
        <p:txBody>
          <a:bodyPr>
            <a:normAutofit/>
          </a:bodyPr>
          <a:lstStyle/>
          <a:p>
            <a:endParaRPr lang="id-ID" dirty="0"/>
          </a:p>
        </p:txBody>
      </p:sp>
      <p:sp>
        <p:nvSpPr>
          <p:cNvPr id="3" name="Content Placeholder 2"/>
          <p:cNvSpPr>
            <a:spLocks noGrp="1"/>
          </p:cNvSpPr>
          <p:nvPr>
            <p:ph idx="1"/>
          </p:nvPr>
        </p:nvSpPr>
        <p:spPr>
          <a:xfrm>
            <a:off x="1571604" y="2285992"/>
            <a:ext cx="6837114" cy="3040422"/>
          </a:xfrm>
        </p:spPr>
        <p:txBody>
          <a:bodyPr/>
          <a:lstStyle/>
          <a:p>
            <a:pPr marL="360363" indent="-360363" algn="just"/>
            <a:endParaRPr lang="en-US" dirty="0" smtClean="0"/>
          </a:p>
        </p:txBody>
      </p:sp>
      <p:graphicFrame>
        <p:nvGraphicFramePr>
          <p:cNvPr id="4" name="Content Placeholder 5"/>
          <p:cNvGraphicFramePr>
            <a:graphicFrameLocks/>
          </p:cNvGraphicFramePr>
          <p:nvPr/>
        </p:nvGraphicFramePr>
        <p:xfrm>
          <a:off x="771556" y="1628775"/>
          <a:ext cx="8229600" cy="475488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TOPIC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KEY CONCEPTS</a:t>
                      </a:r>
                    </a:p>
                  </a:txBody>
                  <a:tcPr/>
                </a:tc>
              </a:tr>
              <a:tr h="370840">
                <a:tc>
                  <a:txBody>
                    <a:bodyPr/>
                    <a:lstStyle/>
                    <a:p>
                      <a:r>
                        <a:rPr lang="en-US" sz="2000" dirty="0" smtClean="0"/>
                        <a:t>Native apps</a:t>
                      </a:r>
                      <a:endParaRPr lang="en-US" sz="2000" dirty="0"/>
                    </a:p>
                  </a:txBody>
                  <a:tcPr/>
                </a:tc>
                <a:tc>
                  <a:txBody>
                    <a:bodyPr/>
                    <a:lstStyle/>
                    <a:p>
                      <a:r>
                        <a:rPr lang="en-US" sz="2000" dirty="0" smtClean="0"/>
                        <a:t>A native app is written in the preferred development language of the mobile platform (that is, Objective-C for </a:t>
                      </a:r>
                      <a:r>
                        <a:rPr lang="en-US" sz="2000" dirty="0" err="1" smtClean="0"/>
                        <a:t>iPhone</a:t>
                      </a:r>
                      <a:r>
                        <a:rPr lang="en-US" sz="2000" dirty="0" smtClean="0"/>
                        <a:t>, Java for Android). A native app has access to all the features of the device, can use the standard user interface libraries, and is generally faster than a mobile web app. On the other hand, native apps must be separately developed for each platform, which becomes expensive very quickly when you need to support more than one device type.</a:t>
                      </a:r>
                      <a:endParaRPr lang="en-US" sz="2000"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04" y="1428736"/>
            <a:ext cx="6837114" cy="792088"/>
          </a:xfrm>
        </p:spPr>
        <p:txBody>
          <a:bodyPr>
            <a:normAutofit/>
          </a:bodyPr>
          <a:lstStyle/>
          <a:p>
            <a:endParaRPr lang="id-ID" dirty="0"/>
          </a:p>
        </p:txBody>
      </p:sp>
      <p:sp>
        <p:nvSpPr>
          <p:cNvPr id="3" name="Content Placeholder 2"/>
          <p:cNvSpPr>
            <a:spLocks noGrp="1"/>
          </p:cNvSpPr>
          <p:nvPr>
            <p:ph idx="1"/>
          </p:nvPr>
        </p:nvSpPr>
        <p:spPr>
          <a:xfrm>
            <a:off x="1571604" y="2285992"/>
            <a:ext cx="6837114" cy="3040422"/>
          </a:xfrm>
        </p:spPr>
        <p:txBody>
          <a:bodyPr/>
          <a:lstStyle/>
          <a:p>
            <a:pPr marL="360363" indent="-360363" algn="just"/>
            <a:endParaRPr lang="en-US" dirty="0" smtClean="0"/>
          </a:p>
        </p:txBody>
      </p:sp>
      <p:graphicFrame>
        <p:nvGraphicFramePr>
          <p:cNvPr id="4" name="Content Placeholder 5"/>
          <p:cNvGraphicFramePr>
            <a:graphicFrameLocks/>
          </p:cNvGraphicFramePr>
          <p:nvPr/>
        </p:nvGraphicFramePr>
        <p:xfrm>
          <a:off x="771556" y="1415118"/>
          <a:ext cx="8229600" cy="494284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TOPIC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KEY CONCEPTS</a:t>
                      </a:r>
                    </a:p>
                  </a:txBody>
                  <a:tcPr/>
                </a:tc>
              </a:tr>
              <a:tr h="370840">
                <a:tc>
                  <a:txBody>
                    <a:bodyPr/>
                    <a:lstStyle/>
                    <a:p>
                      <a:r>
                        <a:rPr lang="en-US" sz="1800" dirty="0" smtClean="0"/>
                        <a:t>Hybrid apps</a:t>
                      </a:r>
                      <a:endParaRPr lang="en-US" sz="1800" dirty="0"/>
                    </a:p>
                  </a:txBody>
                  <a:tcPr/>
                </a:tc>
                <a:tc>
                  <a:txBody>
                    <a:bodyPr/>
                    <a:lstStyle/>
                    <a:p>
                      <a:r>
                        <a:rPr lang="en-US" sz="1800" dirty="0" smtClean="0"/>
                        <a:t>A hybrid app combines the best features of mobile web apps and native apps. It is an HTML, JavaScript, and CSS app embedded inside a native container. The entire user interface of the app is built using web code. However, a hybrid app also has access to physical device features, usually by means of a JavaScript API.</a:t>
                      </a:r>
                      <a:endParaRPr lang="en-US" sz="1800" dirty="0"/>
                    </a:p>
                  </a:txBody>
                  <a:tcPr/>
                </a:tc>
              </a:tr>
              <a:tr h="370840">
                <a:tc>
                  <a:txBody>
                    <a:bodyPr/>
                    <a:lstStyle/>
                    <a:p>
                      <a:r>
                        <a:rPr lang="en-US" sz="1800" dirty="0" err="1" smtClean="0"/>
                        <a:t>PhoneGap</a:t>
                      </a:r>
                      <a:endParaRPr lang="en-US" sz="1800" dirty="0"/>
                    </a:p>
                  </a:txBody>
                  <a:tcPr/>
                </a:tc>
                <a:tc>
                  <a:txBody>
                    <a:bodyPr/>
                    <a:lstStyle/>
                    <a:p>
                      <a:r>
                        <a:rPr lang="en-US" sz="1800" dirty="0" err="1" smtClean="0"/>
                        <a:t>PhoneGap</a:t>
                      </a:r>
                      <a:r>
                        <a:rPr lang="en-US" sz="1800" dirty="0" smtClean="0"/>
                        <a:t> is an open source project that allows you to easily build hybrid apps without having to write your own wrapper code. </a:t>
                      </a:r>
                      <a:r>
                        <a:rPr lang="en-US" sz="1800" dirty="0" err="1" smtClean="0"/>
                        <a:t>PhoneGap</a:t>
                      </a:r>
                      <a:r>
                        <a:rPr lang="en-US" sz="1800" dirty="0" smtClean="0"/>
                        <a:t> also provides a convenient JavaScript API for accessing physical device features that are not available to mobile web apps.</a:t>
                      </a:r>
                      <a:endParaRPr lang="en-US" sz="1800" dirty="0"/>
                    </a:p>
                  </a:txBody>
                  <a:tcPr/>
                </a:tc>
              </a:tr>
            </a:tbl>
          </a:graphicData>
        </a:graphic>
      </p:graphicFrame>
    </p:spTree>
  </p:cSld>
  <p:clrMapOvr>
    <a:masterClrMapping/>
  </p:clrMapOvr>
</p:sld>
</file>

<file path=ppt/theme/theme1.xml><?xml version="1.0" encoding="utf-8"?>
<a:theme xmlns:a="http://schemas.openxmlformats.org/drawingml/2006/main" name="TemplateB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TemplateBM</Template>
  <TotalTime>251</TotalTime>
  <Words>1042</Words>
  <Application>Microsoft Office PowerPoint</Application>
  <PresentationFormat>On-screen Show (4:3)</PresentationFormat>
  <Paragraphs>63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TemplateBM</vt:lpstr>
      <vt:lpstr>Creating Hybrid Apps that Run Natively</vt:lpstr>
      <vt:lpstr>Subtopics</vt:lpstr>
      <vt:lpstr>What is the differences between Mobile web apps, Native apps, and Hybrid apps? </vt:lpstr>
      <vt:lpstr>The PhoneGap Project</vt:lpstr>
      <vt:lpstr>Phonegap Installation</vt:lpstr>
      <vt:lpstr>Creating Phonegap Android Project</vt:lpstr>
      <vt:lpstr>Slide 7</vt:lpstr>
      <vt:lpstr>Slide 8</vt:lpstr>
      <vt:lpstr>Slide 9</vt:lpstr>
      <vt:lpstr>Slide 10</vt:lpstr>
      <vt:lpstr>Slide 11</vt:lpstr>
      <vt:lpstr>Slide 12</vt:lpstr>
      <vt:lpstr>EXERCISES</vt:lpstr>
      <vt:lpstr>References</vt:lpstr>
      <vt:lpstr>TERIMA KASIH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and Early Phases of Marketing Research</dc:title>
  <dc:creator>Sonya Rapinta Manalu</dc:creator>
  <cp:lastModifiedBy>Sonya Rapinta Manalu</cp:lastModifiedBy>
  <cp:revision>39</cp:revision>
  <dcterms:created xsi:type="dcterms:W3CDTF">2015-04-22T03:36:33Z</dcterms:created>
  <dcterms:modified xsi:type="dcterms:W3CDTF">2015-06-17T08:16:11Z</dcterms:modified>
</cp:coreProperties>
</file>