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
  </p:notesMasterIdLst>
  <p:sldIdLst>
    <p:sldId id="256" r:id="rId2"/>
    <p:sldId id="390" r:id="rId3"/>
    <p:sldId id="394" r:id="rId4"/>
    <p:sldId id="399" r:id="rId5"/>
    <p:sldId id="388" r:id="rId6"/>
    <p:sldId id="351" r:id="rId7"/>
    <p:sldId id="400" r:id="rId8"/>
    <p:sldId id="395" r:id="rId9"/>
    <p:sldId id="396" r:id="rId10"/>
    <p:sldId id="401" r:id="rId11"/>
    <p:sldId id="304" r:id="rId12"/>
    <p:sldId id="30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02" autoAdjust="0"/>
    <p:restoredTop sz="94660"/>
  </p:normalViewPr>
  <p:slideViewPr>
    <p:cSldViewPr snapToGrid="0">
      <p:cViewPr varScale="1">
        <p:scale>
          <a:sx n="64" d="100"/>
          <a:sy n="64" d="100"/>
        </p:scale>
        <p:origin x="-942" y="-102"/>
      </p:cViewPr>
      <p:guideLst>
        <p:guide orient="horz" pos="2160"/>
        <p:guide pos="3840"/>
      </p:guideLst>
    </p:cSldViewPr>
  </p:slideViewPr>
  <p:notesTextViewPr>
    <p:cViewPr>
      <p:scale>
        <a:sx n="1" d="1"/>
        <a:sy n="1" d="1"/>
      </p:scale>
      <p:origin x="0" y="0"/>
    </p:cViewPr>
  </p:notesTextViewPr>
  <p:sorterViewPr>
    <p:cViewPr>
      <p:scale>
        <a:sx n="80" d="100"/>
        <a:sy n="80" d="100"/>
      </p:scale>
      <p:origin x="0" y="-625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77E7B-98BD-42E4-92E4-B9A768C81D11}" type="datetimeFigureOut">
              <a:rPr lang="en-IN" smtClean="0"/>
              <a:pPr/>
              <a:t>22-12-2023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E11CF-2BB3-4E8A-9B2B-2AE621C066EA}" type="slidenum">
              <a:rPr lang="en-IN" smtClean="0"/>
              <a:pPr/>
              <a:t>‹#›</a:t>
            </a:fld>
            <a:endParaRPr lang="en-IN" dirty="0"/>
          </a:p>
        </p:txBody>
      </p:sp>
    </p:spTree>
    <p:extLst>
      <p:ext uri="{BB962C8B-B14F-4D97-AF65-F5344CB8AC3E}">
        <p14:creationId xmlns:p14="http://schemas.microsoft.com/office/powerpoint/2010/main" xmlns="" val="28702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1"/>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4" y="4777381"/>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3549C9-C824-422D-9A6F-85A6C5090F8A}" type="datetime1">
              <a:rPr lang="en-IN" smtClean="0"/>
              <a:pPr/>
              <a:t>22-12-2023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7" name="Freeform 6"/>
          <p:cNvSpPr/>
          <p:nvPr/>
        </p:nvSpPr>
        <p:spPr bwMode="auto">
          <a:xfrm>
            <a:off x="1" y="432381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4" y="452954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4"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E1CC78-B9C0-4079-912B-BDC085C9015E}" type="datetime1">
              <a:rPr lang="en-IN" smtClean="0"/>
              <a:pPr/>
              <a:t>22-12-2023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0"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4"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40F31-D247-4FB2-A485-D4C65E5939BD}" type="datetime1">
              <a:rPr lang="en-IN" smtClean="0"/>
              <a:pPr/>
              <a:t>22-12-2023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11"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2"/>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3CA85E2-FFB3-456C-961B-579A4F0B31E1}" type="datetime1">
              <a:rPr lang="en-IN" smtClean="0"/>
              <a:pPr/>
              <a:t>22-12-2023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0"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11B34A8-D662-456A-9D56-1B4E51B97B15}" type="datetime1">
              <a:rPr lang="en-IN" smtClean="0"/>
              <a:pPr/>
              <a:t>22-12-2023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11"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4"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852B82-EC81-4A72-B09E-7D9735CC5A73}" type="datetime1">
              <a:rPr lang="en-IN" smtClean="0"/>
              <a:pPr/>
              <a:t>22-12-2023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D0902-BCD9-4CD7-B59A-CFC4A0F7D84A}" type="datetime1">
              <a:rPr lang="en-IN" smtClean="0"/>
              <a:pPr/>
              <a:t>22-12-2023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3" y="627407"/>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7"/>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B0545-DC55-4783-B706-9DE55E2F5311}" type="datetime1">
              <a:rPr lang="en-IN" smtClean="0"/>
              <a:pPr/>
              <a:t>22-12-2023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940C3-A25A-4BBE-899B-52D4027D260F}" type="datetime1">
              <a:rPr lang="en-IN" smtClean="0"/>
              <a:pPr/>
              <a:t>22-12-2023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4"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4"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16AB9-3751-45E7-A23C-D9D2701068F7}" type="datetime1">
              <a:rPr lang="en-IN" smtClean="0"/>
              <a:pPr/>
              <a:t>22-12-2023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0430D2-3134-41DF-9190-A606DDC79D1C}" type="datetime1">
              <a:rPr lang="en-IN" smtClean="0"/>
              <a:pPr/>
              <a:t>22-12-2023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10"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4" y="787784"/>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4"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30"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5"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DF9DD5-FDAC-4DAB-888B-8203E8FE048C}" type="datetime1">
              <a:rPr lang="en-IN" smtClean="0"/>
              <a:pPr/>
              <a:t>22-12-2023</a:t>
            </a:fld>
            <a:endParaRPr lang="en-US" dirty="0"/>
          </a:p>
        </p:txBody>
      </p:sp>
      <p:sp>
        <p:nvSpPr>
          <p:cNvPr id="8" name="Footer Placeholder 7"/>
          <p:cNvSpPr>
            <a:spLocks noGrp="1"/>
          </p:cNvSpPr>
          <p:nvPr>
            <p:ph type="ftr" sz="quarter" idx="11"/>
          </p:nvPr>
        </p:nvSpPr>
        <p:spPr/>
        <p:txBody>
          <a:bodyPr/>
          <a:lstStyle/>
          <a:p>
            <a:r>
              <a:rPr lang="en-IN" dirty="0"/>
              <a:t>AI</a:t>
            </a:r>
            <a:endParaRPr lang="en-US" dirty="0"/>
          </a:p>
        </p:txBody>
      </p:sp>
      <p:sp>
        <p:nvSpPr>
          <p:cNvPr id="12"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4" y="787784"/>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C486D6-07F3-4862-ACFE-860C85474D31}" type="datetime1">
              <a:rPr lang="en-IN" smtClean="0"/>
              <a:pPr/>
              <a:t>22-12-2023</a:t>
            </a:fld>
            <a:endParaRPr lang="en-US" dirty="0"/>
          </a:p>
        </p:txBody>
      </p:sp>
      <p:sp>
        <p:nvSpPr>
          <p:cNvPr id="4" name="Footer Placeholder 3"/>
          <p:cNvSpPr>
            <a:spLocks noGrp="1"/>
          </p:cNvSpPr>
          <p:nvPr>
            <p:ph type="ftr" sz="quarter" idx="11"/>
          </p:nvPr>
        </p:nvSpPr>
        <p:spPr/>
        <p:txBody>
          <a:bodyPr/>
          <a:lstStyle/>
          <a:p>
            <a:r>
              <a:rPr lang="en-IN" dirty="0"/>
              <a:t>AI</a:t>
            </a:r>
            <a:endParaRPr lang="en-US" dirty="0"/>
          </a:p>
        </p:txBody>
      </p:sp>
      <p:sp>
        <p:nvSpPr>
          <p:cNvPr id="7"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D0D0E-850E-4FE3-8F21-AD6B1475C4BC}" type="datetime1">
              <a:rPr lang="en-IN" smtClean="0"/>
              <a:pPr/>
              <a:t>22-12-2023</a:t>
            </a:fld>
            <a:endParaRPr lang="en-US" dirty="0"/>
          </a:p>
        </p:txBody>
      </p:sp>
      <p:sp>
        <p:nvSpPr>
          <p:cNvPr id="3" name="Footer Placeholder 2"/>
          <p:cNvSpPr>
            <a:spLocks noGrp="1"/>
          </p:cNvSpPr>
          <p:nvPr>
            <p:ph type="ftr" sz="quarter" idx="11"/>
          </p:nvPr>
        </p:nvSpPr>
        <p:spPr/>
        <p:txBody>
          <a:bodyPr/>
          <a:lstStyle/>
          <a:p>
            <a:r>
              <a:rPr lang="en-IN" dirty="0"/>
              <a:t>AI</a:t>
            </a:r>
            <a:endParaRPr lang="en-US" dirty="0"/>
          </a:p>
        </p:txBody>
      </p:sp>
      <p:sp>
        <p:nvSpPr>
          <p:cNvPr id="6"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90"/>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4"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2F3E78-4403-4654-96B9-0A3CF5C5764F}" type="datetime1">
              <a:rPr lang="en-IN" smtClean="0"/>
              <a:pPr/>
              <a:t>22-12-2023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E7E60-60BC-4B4E-B293-DD669CA0088C}" type="datetime1">
              <a:rPr lang="en-IN" smtClean="0"/>
              <a:pPr/>
              <a:t>22-12-2023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5"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6"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3"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A8DEEA-DE20-4108-AC53-C8867B2BB58C}" type="datetime1">
              <a:rPr lang="en-IN" smtClean="0"/>
              <a:pPr/>
              <a:t>22-12-2023</a:t>
            </a:fld>
            <a:endParaRPr lang="en-US" dirty="0"/>
          </a:p>
        </p:txBody>
      </p:sp>
      <p:sp>
        <p:nvSpPr>
          <p:cNvPr id="5" name="Footer Placeholder 4"/>
          <p:cNvSpPr>
            <a:spLocks noGrp="1"/>
          </p:cNvSpPr>
          <p:nvPr>
            <p:ph type="ftr" sz="quarter" idx="3"/>
          </p:nvPr>
        </p:nvSpPr>
        <p:spPr>
          <a:xfrm>
            <a:off x="2589214" y="6135810"/>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dirty="0"/>
              <a:t>AI</a:t>
            </a:r>
            <a:endParaRPr lang="en-US" dirty="0"/>
          </a:p>
        </p:txBody>
      </p:sp>
      <p:sp>
        <p:nvSpPr>
          <p:cNvPr id="6" name="Slide Number Placeholder 5"/>
          <p:cNvSpPr>
            <a:spLocks noGrp="1"/>
          </p:cNvSpPr>
          <p:nvPr>
            <p:ph type="sldNum" sz="quarter" idx="4"/>
          </p:nvPr>
        </p:nvSpPr>
        <p:spPr>
          <a:xfrm>
            <a:off x="531814" y="787784"/>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55A02-C3CA-49BB-84C6-C7C3E6220749}"/>
              </a:ext>
            </a:extLst>
          </p:cNvPr>
          <p:cNvSpPr>
            <a:spLocks noGrp="1"/>
          </p:cNvSpPr>
          <p:nvPr>
            <p:ph type="ctrTitle"/>
          </p:nvPr>
        </p:nvSpPr>
        <p:spPr>
          <a:xfrm>
            <a:off x="2589215" y="979279"/>
            <a:ext cx="8078787" cy="1084618"/>
          </a:xfrm>
        </p:spPr>
        <p:txBody>
          <a:bodyPr>
            <a:normAutofit/>
          </a:bodyPr>
          <a:lstStyle/>
          <a:p>
            <a:pPr algn="ctr"/>
            <a:r>
              <a:rPr lang="en-IN" sz="2700" dirty="0" smtClean="0">
                <a:solidFill>
                  <a:schemeClr val="tx1"/>
                </a:solidFill>
                <a:latin typeface="Calibri" panose="020F0502020204030204" pitchFamily="34" charset="0"/>
                <a:cs typeface="Calibri" panose="020F0502020204030204" pitchFamily="34" charset="0"/>
              </a:rPr>
              <a:t>TIME SERIES PROJECT </a:t>
            </a:r>
            <a:r>
              <a:rPr lang="en-IN" sz="2700" dirty="0">
                <a:solidFill>
                  <a:schemeClr val="tx1"/>
                </a:solidFill>
                <a:latin typeface="Calibri" panose="020F0502020204030204" pitchFamily="34" charset="0"/>
                <a:cs typeface="Calibri" panose="020F0502020204030204" pitchFamily="34" charset="0"/>
              </a:rPr>
              <a:t>ON</a:t>
            </a:r>
            <a:r>
              <a:rPr lang="en-IN" sz="2800" dirty="0">
                <a:solidFill>
                  <a:schemeClr val="tx1"/>
                </a:solidFill>
                <a:latin typeface="Calibri" panose="020F0502020204030204" pitchFamily="34" charset="0"/>
                <a:cs typeface="Calibri" panose="020F0502020204030204" pitchFamily="34" charset="0"/>
              </a:rPr>
              <a:t/>
            </a:r>
            <a:br>
              <a:rPr lang="en-IN" sz="2800" dirty="0">
                <a:solidFill>
                  <a:schemeClr val="tx1"/>
                </a:solidFill>
                <a:latin typeface="Calibri" panose="020F0502020204030204" pitchFamily="34" charset="0"/>
                <a:cs typeface="Calibri" panose="020F0502020204030204" pitchFamily="34" charset="0"/>
              </a:rPr>
            </a:br>
            <a:r>
              <a:rPr lang="en-US" sz="3400" b="1" dirty="0" smtClean="0">
                <a:solidFill>
                  <a:schemeClr val="tx1"/>
                </a:solidFill>
                <a:latin typeface="Tw Cen MT" panose="020B0602020104020603" pitchFamily="34" charset="0"/>
                <a:cs typeface="Calibri" panose="020F0502020204030204" pitchFamily="34" charset="0"/>
              </a:rPr>
              <a:t> INSTAGRAM REACH FORECASTING</a:t>
            </a:r>
            <a:endParaRPr lang="en-IN" sz="3400" b="1" dirty="0">
              <a:solidFill>
                <a:schemeClr val="tx1"/>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AE3A62AC-9590-46C9-9C9C-5D2B6FCC001E}"/>
              </a:ext>
            </a:extLst>
          </p:cNvPr>
          <p:cNvSpPr>
            <a:spLocks noGrp="1"/>
          </p:cNvSpPr>
          <p:nvPr>
            <p:ph type="subTitle" idx="1"/>
          </p:nvPr>
        </p:nvSpPr>
        <p:spPr>
          <a:xfrm>
            <a:off x="2589215" y="2833835"/>
            <a:ext cx="8078787" cy="3089293"/>
          </a:xfrm>
        </p:spPr>
        <p:txBody>
          <a:bodyPr>
            <a:noAutofit/>
          </a:bodyPr>
          <a:lstStyle/>
          <a:p>
            <a:pPr algn="ctr"/>
            <a:r>
              <a:rPr lang="en-IN" sz="2400" dirty="0">
                <a:solidFill>
                  <a:schemeClr val="tx1"/>
                </a:solidFill>
                <a:latin typeface="Calibri" panose="020F0502020204030204" pitchFamily="34" charset="0"/>
                <a:cs typeface="Calibri" panose="020F0502020204030204" pitchFamily="34" charset="0"/>
              </a:rPr>
              <a:t>Prepared </a:t>
            </a:r>
            <a:r>
              <a:rPr lang="en-IN" sz="2400" dirty="0" smtClean="0">
                <a:solidFill>
                  <a:schemeClr val="tx1"/>
                </a:solidFill>
                <a:latin typeface="Calibri" panose="020F0502020204030204" pitchFamily="34" charset="0"/>
                <a:cs typeface="Calibri" panose="020F0502020204030204" pitchFamily="34" charset="0"/>
              </a:rPr>
              <a:t>by </a:t>
            </a:r>
            <a:r>
              <a:rPr lang="en-IN" sz="2400" b="1" dirty="0" smtClean="0">
                <a:solidFill>
                  <a:schemeClr val="tx1"/>
                </a:solidFill>
                <a:latin typeface="Calibri" panose="020F0502020204030204" pitchFamily="34" charset="0"/>
                <a:cs typeface="Calibri" panose="020F0502020204030204" pitchFamily="34" charset="0"/>
              </a:rPr>
              <a:t>Farooq Shaikh</a:t>
            </a:r>
            <a:endParaRPr lang="en-IN" sz="2400" b="1" dirty="0">
              <a:solidFill>
                <a:schemeClr val="tx1"/>
              </a:solidFill>
              <a:latin typeface="Calibri" panose="020F0502020204030204" pitchFamily="34" charset="0"/>
              <a:cs typeface="Calibri" panose="020F0502020204030204" pitchFamily="34" charset="0"/>
            </a:endParaRPr>
          </a:p>
          <a:p>
            <a:pPr algn="ctr">
              <a:defRPr/>
            </a:pPr>
            <a:r>
              <a:rPr lang="en-US" sz="2400" dirty="0" smtClean="0">
                <a:solidFill>
                  <a:schemeClr val="tx1"/>
                </a:solidFill>
                <a:latin typeface="Calibri" panose="020F0502020204030204" pitchFamily="34" charset="0"/>
                <a:cs typeface="Calibri" panose="020F0502020204030204" pitchFamily="34" charset="0"/>
              </a:rPr>
              <a:t>Under </a:t>
            </a:r>
            <a:r>
              <a:rPr lang="en-US" sz="2400" dirty="0">
                <a:solidFill>
                  <a:schemeClr val="tx1"/>
                </a:solidFill>
                <a:latin typeface="Calibri" panose="020F0502020204030204" pitchFamily="34" charset="0"/>
                <a:cs typeface="Calibri" panose="020F0502020204030204" pitchFamily="34" charset="0"/>
              </a:rPr>
              <a:t>The Guidance of</a:t>
            </a:r>
          </a:p>
          <a:p>
            <a:pPr algn="ctr">
              <a:defRPr/>
            </a:pPr>
            <a:r>
              <a:rPr lang="en-US" sz="2400" b="1" dirty="0" smtClean="0">
                <a:solidFill>
                  <a:schemeClr val="tx1"/>
                </a:solidFill>
                <a:latin typeface="Calibri" panose="020F0502020204030204" pitchFamily="34" charset="0"/>
                <a:cs typeface="Calibri" panose="020F0502020204030204" pitchFamily="34" charset="0"/>
              </a:rPr>
              <a:t>Mr. Rithik Raj</a:t>
            </a:r>
            <a:endParaRPr lang="en-US" sz="2400" dirty="0">
              <a:solidFill>
                <a:schemeClr val="tx1"/>
              </a:solidFill>
              <a:latin typeface="Calibri" panose="020F0502020204030204" pitchFamily="34" charset="0"/>
              <a:cs typeface="Calibri" panose="020F0502020204030204" pitchFamily="34" charset="0"/>
            </a:endParaRPr>
          </a:p>
        </p:txBody>
      </p:sp>
      <p:sp>
        <p:nvSpPr>
          <p:cNvPr id="6" name="Slide Number Placeholder 6">
            <a:extLst>
              <a:ext uri="{FF2B5EF4-FFF2-40B4-BE49-F238E27FC236}">
                <a16:creationId xmlns:a16="http://schemas.microsoft.com/office/drawing/2014/main" xmlns="" id="{2131500C-4725-4FA5-9718-874713D440F7}"/>
              </a:ext>
            </a:extLst>
          </p:cNvPr>
          <p:cNvSpPr>
            <a:spLocks noGrp="1"/>
          </p:cNvSpPr>
          <p:nvPr>
            <p:ph type="sldNum" sz="quarter" idx="12"/>
          </p:nvPr>
        </p:nvSpPr>
        <p:spPr>
          <a:xfrm>
            <a:off x="575357" y="4532470"/>
            <a:ext cx="779767" cy="365125"/>
          </a:xfrm>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xmlns="" val="1438556063"/>
      </p:ext>
    </p:extLst>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Rectangle 2"/>
          <p:cNvSpPr/>
          <p:nvPr/>
        </p:nvSpPr>
        <p:spPr>
          <a:xfrm>
            <a:off x="1862449" y="666026"/>
            <a:ext cx="7176620" cy="707886"/>
          </a:xfrm>
          <a:prstGeom prst="rect">
            <a:avLst/>
          </a:prstGeom>
        </p:spPr>
        <p:txBody>
          <a:bodyPr wrap="square">
            <a:spAutoFit/>
          </a:bodyPr>
          <a:lstStyle/>
          <a:p>
            <a:pPr>
              <a:spcBef>
                <a:spcPts val="1000"/>
              </a:spcBef>
              <a:buClr>
                <a:schemeClr val="accent1"/>
              </a:buClr>
            </a:pPr>
            <a:r>
              <a:rPr lang="en-US" sz="4000" b="1" dirty="0" smtClean="0">
                <a:latin typeface="Calibri" panose="020F0502020204030204" pitchFamily="34" charset="0"/>
                <a:cs typeface="Calibri" panose="020F0502020204030204" pitchFamily="34" charset="0"/>
              </a:rPr>
              <a:t>Forecasted Plot</a:t>
            </a:r>
          </a:p>
        </p:txBody>
      </p:sp>
      <p:pic>
        <p:nvPicPr>
          <p:cNvPr id="1026" name="Picture 2"/>
          <p:cNvPicPr>
            <a:picLocks noChangeAspect="1" noChangeArrowheads="1"/>
          </p:cNvPicPr>
          <p:nvPr/>
        </p:nvPicPr>
        <p:blipFill>
          <a:blip r:embed="rId2"/>
          <a:srcRect/>
          <a:stretch>
            <a:fillRect/>
          </a:stretch>
        </p:blipFill>
        <p:spPr bwMode="auto">
          <a:xfrm>
            <a:off x="1370507" y="1618625"/>
            <a:ext cx="9810750" cy="4610100"/>
          </a:xfrm>
          <a:prstGeom prst="rect">
            <a:avLst/>
          </a:prstGeom>
          <a:noFill/>
          <a:ln w="9525">
            <a:noFill/>
            <a:miter lim="800000"/>
            <a:headEnd/>
            <a:tailEnd/>
          </a:ln>
          <a:effectLst/>
        </p:spPr>
      </p:pic>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2045ED31-3821-4858-BD09-1CB7A0E7586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Content Placeholder 2">
            <a:extLst>
              <a:ext uri="{FF2B5EF4-FFF2-40B4-BE49-F238E27FC236}">
                <a16:creationId xmlns:a16="http://schemas.microsoft.com/office/drawing/2014/main" xmlns="" id="{22905F37-2201-41AA-B38E-3E54B6A33790}"/>
              </a:ext>
            </a:extLst>
          </p:cNvPr>
          <p:cNvSpPr txBox="1">
            <a:spLocks/>
          </p:cNvSpPr>
          <p:nvPr/>
        </p:nvSpPr>
        <p:spPr>
          <a:xfrm>
            <a:off x="1910988" y="696344"/>
            <a:ext cx="8899251" cy="595928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a:solidFill>
                  <a:schemeClr val="tx1"/>
                </a:solidFill>
                <a:latin typeface="Calibri" panose="020F0502020204030204" pitchFamily="34" charset="0"/>
                <a:cs typeface="Calibri" panose="020F0502020204030204" pitchFamily="34" charset="0"/>
              </a:rPr>
              <a:t>Conclusion</a:t>
            </a:r>
          </a:p>
          <a:p>
            <a:pPr marL="0" indent="0">
              <a:buNone/>
            </a:pPr>
            <a:endParaRPr lang="en-US" sz="3000" b="1"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In conclusion, our project on </a:t>
            </a:r>
            <a:r>
              <a:rPr lang="en-US" sz="2200" dirty="0" err="1" smtClean="0">
                <a:solidFill>
                  <a:schemeClr val="tx1"/>
                </a:solidFill>
                <a:latin typeface="Calibri" panose="020F0502020204030204" pitchFamily="34" charset="0"/>
                <a:cs typeface="Calibri" panose="020F0502020204030204" pitchFamily="34" charset="0"/>
              </a:rPr>
              <a:t>Instagram</a:t>
            </a:r>
            <a:r>
              <a:rPr lang="en-US" sz="2200" dirty="0" smtClean="0">
                <a:solidFill>
                  <a:schemeClr val="tx1"/>
                </a:solidFill>
                <a:latin typeface="Calibri" panose="020F0502020204030204" pitchFamily="34" charset="0"/>
                <a:cs typeface="Calibri" panose="020F0502020204030204" pitchFamily="34" charset="0"/>
              </a:rPr>
              <a:t> reach forecasting provides valuable insights and actionable recommendations for optimizing content strategy and enhancing social media marketing efforts</a:t>
            </a:r>
            <a:r>
              <a:rPr lang="en-US" sz="2400" dirty="0" smtClean="0">
                <a:solidFill>
                  <a:schemeClr val="tx1"/>
                </a:solidFill>
                <a:latin typeface="Calibri" panose="020F0502020204030204" pitchFamily="34" charset="0"/>
                <a:cs typeface="Calibri" panose="020F0502020204030204" pitchFamily="34" charset="0"/>
              </a:rPr>
              <a:t>.</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It helps to Identify and capture seasonal patterns in </a:t>
            </a:r>
            <a:r>
              <a:rPr lang="en-US" sz="2200" dirty="0" err="1" smtClean="0">
                <a:solidFill>
                  <a:schemeClr val="tx1"/>
                </a:solidFill>
                <a:latin typeface="Calibri" panose="020F0502020204030204" pitchFamily="34" charset="0"/>
                <a:cs typeface="Calibri" panose="020F0502020204030204" pitchFamily="34" charset="0"/>
              </a:rPr>
              <a:t>Instagram</a:t>
            </a:r>
            <a:r>
              <a:rPr lang="en-US" sz="2200" dirty="0" smtClean="0">
                <a:solidFill>
                  <a:schemeClr val="tx1"/>
                </a:solidFill>
                <a:latin typeface="Calibri" panose="020F0502020204030204" pitchFamily="34" charset="0"/>
                <a:cs typeface="Calibri" panose="020F0502020204030204" pitchFamily="34" charset="0"/>
              </a:rPr>
              <a:t> reach, allowing for strategic planning around peak engagement periods.</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Analyzed trends in </a:t>
            </a:r>
            <a:r>
              <a:rPr lang="en-US" sz="2200" dirty="0" err="1" smtClean="0">
                <a:solidFill>
                  <a:schemeClr val="tx1"/>
                </a:solidFill>
                <a:latin typeface="Calibri" panose="020F0502020204030204" pitchFamily="34" charset="0"/>
                <a:cs typeface="Calibri" panose="020F0502020204030204" pitchFamily="34" charset="0"/>
              </a:rPr>
              <a:t>Instagram</a:t>
            </a:r>
            <a:r>
              <a:rPr lang="en-US" sz="2200" dirty="0" smtClean="0">
                <a:solidFill>
                  <a:schemeClr val="tx1"/>
                </a:solidFill>
                <a:latin typeface="Calibri" panose="020F0502020204030204" pitchFamily="34" charset="0"/>
                <a:cs typeface="Calibri" panose="020F0502020204030204" pitchFamily="34" charset="0"/>
              </a:rPr>
              <a:t> reach to understand long-term growth or fluctuations, aiding in the development of sustainable content strategies.</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We have Developed and trained a SARIMA model that demonstrated forecasting capabilities for predicting future </a:t>
            </a:r>
            <a:r>
              <a:rPr lang="en-US" sz="2200" dirty="0" err="1" smtClean="0">
                <a:solidFill>
                  <a:schemeClr val="tx1"/>
                </a:solidFill>
                <a:latin typeface="Calibri" panose="020F0502020204030204" pitchFamily="34" charset="0"/>
                <a:cs typeface="Calibri" panose="020F0502020204030204" pitchFamily="34" charset="0"/>
              </a:rPr>
              <a:t>Instagram</a:t>
            </a:r>
            <a:r>
              <a:rPr lang="en-US" sz="2200" dirty="0" smtClean="0">
                <a:solidFill>
                  <a:schemeClr val="tx1"/>
                </a:solidFill>
                <a:latin typeface="Calibri" panose="020F0502020204030204" pitchFamily="34" charset="0"/>
                <a:cs typeface="Calibri" panose="020F0502020204030204" pitchFamily="34" charset="0"/>
              </a:rPr>
              <a:t> reach.</a:t>
            </a:r>
          </a:p>
        </p:txBody>
      </p:sp>
    </p:spTree>
    <p:extLst>
      <p:ext uri="{BB962C8B-B14F-4D97-AF65-F5344CB8AC3E}">
        <p14:creationId xmlns:p14="http://schemas.microsoft.com/office/powerpoint/2010/main" xmlns="" val="251779410"/>
      </p:ext>
    </p:extLst>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2FE9183-6674-44EC-980B-20AC3C8B8EC1}"/>
              </a:ext>
            </a:extLst>
          </p:cNvPr>
          <p:cNvSpPr>
            <a:spLocks noGrp="1"/>
          </p:cNvSpPr>
          <p:nvPr>
            <p:ph type="title"/>
          </p:nvPr>
        </p:nvSpPr>
        <p:spPr>
          <a:xfrm>
            <a:off x="1311580" y="2788555"/>
            <a:ext cx="8332483" cy="1280890"/>
          </a:xfrm>
        </p:spPr>
        <p:txBody>
          <a:bodyPr>
            <a:normAutofit/>
          </a:bodyPr>
          <a:lstStyle/>
          <a:p>
            <a:pPr algn="ctr"/>
            <a:r>
              <a:rPr lang="en-IN" sz="6000" dirty="0">
                <a:solidFill>
                  <a:schemeClr val="tx1"/>
                </a:solidFill>
                <a:latin typeface="Calibri" panose="020F0502020204030204" pitchFamily="34" charset="0"/>
                <a:cs typeface="Calibri" panose="020F0502020204030204" pitchFamily="34" charset="0"/>
              </a:rPr>
              <a:t>		Thank You</a:t>
            </a:r>
          </a:p>
        </p:txBody>
      </p:sp>
      <p:sp>
        <p:nvSpPr>
          <p:cNvPr id="6" name="Slide Number Placeholder 5">
            <a:extLst>
              <a:ext uri="{FF2B5EF4-FFF2-40B4-BE49-F238E27FC236}">
                <a16:creationId xmlns:a16="http://schemas.microsoft.com/office/drawing/2014/main" xmlns="" id="{EC50D313-D130-4AA8-A857-809C4ED3410C}"/>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xmlns="" val="2759921987"/>
      </p:ext>
    </p:extLst>
  </p:cSld>
  <p:clrMapOvr>
    <a:masterClrMapping/>
  </p:clrMapOvr>
  <p:transition>
    <p:diamon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BB26E-6BA0-3831-90CA-ECD2A0390C07}"/>
              </a:ext>
            </a:extLst>
          </p:cNvPr>
          <p:cNvSpPr>
            <a:spLocks noGrp="1"/>
          </p:cNvSpPr>
          <p:nvPr>
            <p:ph type="title"/>
          </p:nvPr>
        </p:nvSpPr>
        <p:spPr>
          <a:xfrm>
            <a:off x="1851947" y="654353"/>
            <a:ext cx="8911687" cy="1280890"/>
          </a:xfrm>
        </p:spPr>
        <p:txBody>
          <a:bodyPr/>
          <a:lstStyle/>
          <a:p>
            <a:pPr>
              <a:spcBef>
                <a:spcPts val="1000"/>
              </a:spcBef>
              <a:buClr>
                <a:schemeClr val="accent1"/>
              </a:buClr>
            </a:pPr>
            <a:r>
              <a:rPr lang="en-US" sz="4000" b="1" dirty="0">
                <a:solidFill>
                  <a:schemeClr val="tx1"/>
                </a:solidFill>
                <a:latin typeface="Calibri" panose="020F0502020204030204" pitchFamily="34" charset="0"/>
                <a:ea typeface="+mn-ea"/>
                <a:cs typeface="Calibri" panose="020F0502020204030204" pitchFamily="34" charset="0"/>
              </a:rPr>
              <a:t>Introduction :</a:t>
            </a:r>
          </a:p>
        </p:txBody>
      </p:sp>
      <p:sp>
        <p:nvSpPr>
          <p:cNvPr id="3" name="Content Placeholder 2">
            <a:extLst>
              <a:ext uri="{FF2B5EF4-FFF2-40B4-BE49-F238E27FC236}">
                <a16:creationId xmlns:a16="http://schemas.microsoft.com/office/drawing/2014/main" xmlns="" id="{E959D531-C58D-57FF-0279-222B8FF8D9B0}"/>
              </a:ext>
            </a:extLst>
          </p:cNvPr>
          <p:cNvSpPr>
            <a:spLocks noGrp="1"/>
          </p:cNvSpPr>
          <p:nvPr>
            <p:ph idx="1"/>
          </p:nvPr>
        </p:nvSpPr>
        <p:spPr>
          <a:xfrm>
            <a:off x="1848234" y="1888761"/>
            <a:ext cx="8839754" cy="4167265"/>
          </a:xfrm>
        </p:spPr>
        <p:txBody>
          <a:bodyPr>
            <a:noAutofit/>
          </a:body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In today's digital age, social media platforms have become integral to businesses and individuals alike.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As one of the leading social media platforms, </a:t>
            </a:r>
            <a:r>
              <a:rPr lang="en-US" sz="2200" dirty="0" err="1" smtClean="0">
                <a:solidFill>
                  <a:schemeClr val="tx1"/>
                </a:solidFill>
                <a:latin typeface="Calibri" panose="020F0502020204030204" pitchFamily="34" charset="0"/>
                <a:cs typeface="Calibri" panose="020F0502020204030204" pitchFamily="34" charset="0"/>
              </a:rPr>
              <a:t>Instagram</a:t>
            </a:r>
            <a:r>
              <a:rPr lang="en-US" sz="2200" dirty="0" smtClean="0">
                <a:solidFill>
                  <a:schemeClr val="tx1"/>
                </a:solidFill>
                <a:latin typeface="Calibri" panose="020F0502020204030204" pitchFamily="34" charset="0"/>
                <a:cs typeface="Calibri" panose="020F0502020204030204" pitchFamily="34" charset="0"/>
              </a:rPr>
              <a:t> serves as a powerful tool for brand promotion and engagement.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Understanding and predicting trends in key metrics, such as "</a:t>
            </a:r>
            <a:r>
              <a:rPr lang="en-US" sz="2200" dirty="0" err="1" smtClean="0">
                <a:solidFill>
                  <a:schemeClr val="tx1"/>
                </a:solidFill>
                <a:latin typeface="Calibri" panose="020F0502020204030204" pitchFamily="34" charset="0"/>
                <a:cs typeface="Calibri" panose="020F0502020204030204" pitchFamily="34" charset="0"/>
              </a:rPr>
              <a:t>Instagram</a:t>
            </a:r>
            <a:r>
              <a:rPr lang="en-US" sz="2200" dirty="0" smtClean="0">
                <a:solidFill>
                  <a:schemeClr val="tx1"/>
                </a:solidFill>
                <a:latin typeface="Calibri" panose="020F0502020204030204" pitchFamily="34" charset="0"/>
                <a:cs typeface="Calibri" panose="020F0502020204030204" pitchFamily="34" charset="0"/>
              </a:rPr>
              <a:t> reach," can significantly impact marketing strategies and overall business success.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Our project aims to harness the power of data analytics to predict future </a:t>
            </a:r>
            <a:r>
              <a:rPr lang="en-US" sz="2200" dirty="0" err="1" smtClean="0">
                <a:solidFill>
                  <a:schemeClr val="tx1"/>
                </a:solidFill>
                <a:latin typeface="Calibri" panose="020F0502020204030204" pitchFamily="34" charset="0"/>
                <a:cs typeface="Calibri" panose="020F0502020204030204" pitchFamily="34" charset="0"/>
              </a:rPr>
              <a:t>Instagram</a:t>
            </a:r>
            <a:r>
              <a:rPr lang="en-US" sz="2200" dirty="0" smtClean="0">
                <a:solidFill>
                  <a:schemeClr val="tx1"/>
                </a:solidFill>
                <a:latin typeface="Calibri" panose="020F0502020204030204" pitchFamily="34" charset="0"/>
                <a:cs typeface="Calibri" panose="020F0502020204030204" pitchFamily="34" charset="0"/>
              </a:rPr>
              <a:t> reach, providing valuable insights for optimizing content strategies, scheduling posts, and enhancing online presence.</a:t>
            </a:r>
          </a:p>
        </p:txBody>
      </p:sp>
      <p:sp>
        <p:nvSpPr>
          <p:cNvPr id="4" name="Slide Number Placeholder 3">
            <a:extLst>
              <a:ext uri="{FF2B5EF4-FFF2-40B4-BE49-F238E27FC236}">
                <a16:creationId xmlns:a16="http://schemas.microsoft.com/office/drawing/2014/main" xmlns="" id="{AF4017A1-275F-CB58-37E5-64127229C3F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xmlns="" val="1440314024"/>
      </p:ext>
    </p:extLst>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467" y="579140"/>
            <a:ext cx="8911687" cy="1280890"/>
          </a:xfrm>
        </p:spPr>
        <p:txBody>
          <a:bodyPr/>
          <a:lstStyle/>
          <a:p>
            <a:r>
              <a:rPr lang="en-US" sz="4000" b="1" dirty="0" smtClean="0">
                <a:solidFill>
                  <a:schemeClr val="tx1"/>
                </a:solidFill>
                <a:latin typeface="Calibri" panose="020F0502020204030204" pitchFamily="34" charset="0"/>
                <a:ea typeface="+mn-ea"/>
                <a:cs typeface="Calibri" panose="020F0502020204030204" pitchFamily="34" charset="0"/>
              </a:rPr>
              <a:t>Dataset : </a:t>
            </a:r>
            <a:endParaRPr lang="en-US" dirty="0"/>
          </a:p>
        </p:txBody>
      </p:sp>
      <p:sp>
        <p:nvSpPr>
          <p:cNvPr id="3" name="Content Placeholder 2"/>
          <p:cNvSpPr>
            <a:spLocks noGrp="1"/>
          </p:cNvSpPr>
          <p:nvPr>
            <p:ph idx="1"/>
          </p:nvPr>
        </p:nvSpPr>
        <p:spPr>
          <a:xfrm>
            <a:off x="1644832" y="1633928"/>
            <a:ext cx="9762683" cy="4277294"/>
          </a:xfrm>
        </p:spPr>
        <p:txBody>
          <a:bodyPr>
            <a:normAutofit/>
          </a:body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Dataset consists </a:t>
            </a:r>
            <a:r>
              <a:rPr lang="en-US" sz="2200" smtClean="0">
                <a:solidFill>
                  <a:schemeClr val="tx1"/>
                </a:solidFill>
                <a:latin typeface="Calibri" panose="020F0502020204030204" pitchFamily="34" charset="0"/>
                <a:cs typeface="Calibri" panose="020F0502020204030204" pitchFamily="34" charset="0"/>
              </a:rPr>
              <a:t>of </a:t>
            </a:r>
            <a:r>
              <a:rPr lang="en-US" sz="2200" smtClean="0">
                <a:solidFill>
                  <a:schemeClr val="tx1"/>
                </a:solidFill>
                <a:latin typeface="Calibri" panose="020F0502020204030204" pitchFamily="34" charset="0"/>
                <a:cs typeface="Calibri" panose="020F0502020204030204" pitchFamily="34" charset="0"/>
              </a:rPr>
              <a:t>365 </a:t>
            </a:r>
            <a:r>
              <a:rPr lang="en-US" sz="2200" dirty="0" smtClean="0">
                <a:solidFill>
                  <a:schemeClr val="tx1"/>
                </a:solidFill>
                <a:latin typeface="Calibri" panose="020F0502020204030204" pitchFamily="34" charset="0"/>
                <a:cs typeface="Calibri" panose="020F0502020204030204" pitchFamily="34" charset="0"/>
              </a:rPr>
              <a:t>rows, that covers a period of time with daily observations from (2022-04-01 to 2023-03-31) and 2 columns.</a:t>
            </a:r>
          </a:p>
          <a:p>
            <a:pPr>
              <a:buFont typeface="Wingdings" panose="05000000000000000000" pitchFamily="2" charset="2"/>
              <a:buChar char="q"/>
            </a:pPr>
            <a:r>
              <a:rPr lang="en-US" sz="2400" dirty="0" smtClean="0">
                <a:solidFill>
                  <a:schemeClr val="tx1"/>
                </a:solidFill>
                <a:latin typeface="Calibri" panose="020F0502020204030204" pitchFamily="34" charset="0"/>
                <a:cs typeface="Calibri" panose="020F0502020204030204" pitchFamily="34" charset="0"/>
              </a:rPr>
              <a:t>Columns in the dataset are:</a:t>
            </a:r>
          </a:p>
          <a:p>
            <a:pPr lvl="1" fontAlgn="base">
              <a:buFont typeface="Wingdings" pitchFamily="2" charset="2"/>
              <a:buChar char="Ø"/>
            </a:pPr>
            <a:r>
              <a:rPr lang="en-US" sz="2200" dirty="0" smtClean="0">
                <a:solidFill>
                  <a:schemeClr val="tx1"/>
                </a:solidFill>
                <a:latin typeface="Calibri" panose="020F0502020204030204" pitchFamily="34" charset="0"/>
                <a:cs typeface="Calibri" panose="020F0502020204030204" pitchFamily="34" charset="0"/>
              </a:rPr>
              <a:t>Date: It contains timestamps and date values corresponding to each entry in the dataset.</a:t>
            </a:r>
          </a:p>
          <a:p>
            <a:pPr lvl="1" fontAlgn="base">
              <a:buFont typeface="Wingdings" pitchFamily="2" charset="2"/>
              <a:buChar char="Ø"/>
            </a:pPr>
            <a:r>
              <a:rPr lang="en-US" sz="2200" dirty="0" err="1" smtClean="0">
                <a:solidFill>
                  <a:schemeClr val="tx1"/>
                </a:solidFill>
                <a:latin typeface="Calibri" panose="020F0502020204030204" pitchFamily="34" charset="0"/>
                <a:cs typeface="Calibri" panose="020F0502020204030204" pitchFamily="34" charset="0"/>
              </a:rPr>
              <a:t>Instagram</a:t>
            </a:r>
            <a:r>
              <a:rPr lang="en-US" sz="2200" dirty="0" smtClean="0">
                <a:solidFill>
                  <a:schemeClr val="tx1"/>
                </a:solidFill>
                <a:latin typeface="Calibri" panose="020F0502020204030204" pitchFamily="34" charset="0"/>
                <a:cs typeface="Calibri" panose="020F0502020204030204" pitchFamily="34" charset="0"/>
              </a:rPr>
              <a:t> reach: Refers to the total number of unique users who have seen a particular post or content on </a:t>
            </a:r>
            <a:r>
              <a:rPr lang="en-US" sz="2200" dirty="0" err="1" smtClean="0">
                <a:solidFill>
                  <a:schemeClr val="tx1"/>
                </a:solidFill>
                <a:latin typeface="Calibri" panose="020F0502020204030204" pitchFamily="34" charset="0"/>
                <a:cs typeface="Calibri" panose="020F0502020204030204" pitchFamily="34" charset="0"/>
              </a:rPr>
              <a:t>Instagram</a:t>
            </a:r>
            <a:r>
              <a:rPr lang="en-US" sz="2200" dirty="0" smtClean="0">
                <a:solidFill>
                  <a:schemeClr val="tx1"/>
                </a:solidFill>
                <a:latin typeface="Calibri" panose="020F0502020204030204" pitchFamily="34" charset="0"/>
                <a:cs typeface="Calibri" panose="020F0502020204030204" pitchFamily="34" charset="0"/>
              </a:rPr>
              <a:t> during a specific time period.</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Forecasting the </a:t>
            </a:r>
            <a:r>
              <a:rPr lang="en-US" sz="2200" dirty="0" err="1" smtClean="0">
                <a:solidFill>
                  <a:schemeClr val="tx1"/>
                </a:solidFill>
                <a:latin typeface="Calibri" panose="020F0502020204030204" pitchFamily="34" charset="0"/>
                <a:cs typeface="Calibri" panose="020F0502020204030204" pitchFamily="34" charset="0"/>
              </a:rPr>
              <a:t>Instagram</a:t>
            </a:r>
            <a:r>
              <a:rPr lang="en-US" sz="2200" dirty="0" smtClean="0">
                <a:solidFill>
                  <a:schemeClr val="tx1"/>
                </a:solidFill>
                <a:latin typeface="Calibri" panose="020F0502020204030204" pitchFamily="34" charset="0"/>
                <a:cs typeface="Calibri" panose="020F0502020204030204" pitchFamily="34" charset="0"/>
              </a:rPr>
              <a:t> reach is the process of predicting the number of people that an </a:t>
            </a:r>
            <a:r>
              <a:rPr lang="en-US" sz="2200" dirty="0" err="1" smtClean="0">
                <a:solidFill>
                  <a:schemeClr val="tx1"/>
                </a:solidFill>
                <a:latin typeface="Calibri" panose="020F0502020204030204" pitchFamily="34" charset="0"/>
                <a:cs typeface="Calibri" panose="020F0502020204030204" pitchFamily="34" charset="0"/>
              </a:rPr>
              <a:t>Instagram</a:t>
            </a:r>
            <a:r>
              <a:rPr lang="en-US" sz="2200" dirty="0" smtClean="0">
                <a:solidFill>
                  <a:schemeClr val="tx1"/>
                </a:solidFill>
                <a:latin typeface="Calibri" panose="020F0502020204030204" pitchFamily="34" charset="0"/>
                <a:cs typeface="Calibri" panose="020F0502020204030204" pitchFamily="34" charset="0"/>
              </a:rPr>
              <a:t> post, story, or other content will be reached, based on historical data and various other factors.</a:t>
            </a:r>
          </a:p>
          <a:p>
            <a:pPr>
              <a:buFont typeface="Wingdings" panose="05000000000000000000" pitchFamily="2" charset="2"/>
              <a:buChar char="q"/>
            </a:pPr>
            <a:endParaRPr lang="en-US" sz="2200" dirty="0" smtClean="0">
              <a:solidFill>
                <a:schemeClr val="tx1"/>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398" y="624110"/>
            <a:ext cx="8911687" cy="1280890"/>
          </a:xfrm>
        </p:spPr>
        <p:txBody>
          <a:bodyPr/>
          <a:lstStyle/>
          <a:p>
            <a:r>
              <a:rPr lang="en-US" b="1" dirty="0" smtClean="0">
                <a:solidFill>
                  <a:schemeClr val="tx1"/>
                </a:solidFill>
                <a:latin typeface="Calibri" panose="020F0502020204030204" pitchFamily="34" charset="0"/>
                <a:cs typeface="Calibri" panose="020F0502020204030204" pitchFamily="34" charset="0"/>
              </a:rPr>
              <a:t>Objective : </a:t>
            </a:r>
            <a:endParaRPr lang="en-US" dirty="0"/>
          </a:p>
        </p:txBody>
      </p:sp>
      <p:sp>
        <p:nvSpPr>
          <p:cNvPr id="3" name="Content Placeholder 2"/>
          <p:cNvSpPr>
            <a:spLocks noGrp="1"/>
          </p:cNvSpPr>
          <p:nvPr>
            <p:ph idx="1"/>
          </p:nvPr>
        </p:nvSpPr>
        <p:spPr>
          <a:xfrm>
            <a:off x="1764754" y="2133600"/>
            <a:ext cx="8915400" cy="3777622"/>
          </a:xfrm>
        </p:spPr>
        <p:txBody>
          <a:bodyPr>
            <a:normAutofit/>
          </a:body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Develop accurate and reliable time series forecasting models to predict future </a:t>
            </a:r>
            <a:r>
              <a:rPr lang="en-US" sz="2200" dirty="0" err="1" smtClean="0">
                <a:solidFill>
                  <a:schemeClr val="tx1"/>
                </a:solidFill>
                <a:latin typeface="Calibri" panose="020F0502020204030204" pitchFamily="34" charset="0"/>
                <a:cs typeface="Calibri" panose="020F0502020204030204" pitchFamily="34" charset="0"/>
              </a:rPr>
              <a:t>Instagram</a:t>
            </a:r>
            <a:r>
              <a:rPr lang="en-US" sz="2200" dirty="0" smtClean="0">
                <a:solidFill>
                  <a:schemeClr val="tx1"/>
                </a:solidFill>
                <a:latin typeface="Calibri" panose="020F0502020204030204" pitchFamily="34" charset="0"/>
                <a:cs typeface="Calibri" panose="020F0502020204030204" pitchFamily="34" charset="0"/>
              </a:rPr>
              <a:t> reach.</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Understand and capture underlying patterns, seasonality, and trends in the data.</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Analyze and understand any seasonality in </a:t>
            </a:r>
            <a:r>
              <a:rPr lang="en-US" sz="2200" dirty="0" err="1" smtClean="0">
                <a:solidFill>
                  <a:schemeClr val="tx1"/>
                </a:solidFill>
                <a:latin typeface="Calibri" panose="020F0502020204030204" pitchFamily="34" charset="0"/>
                <a:cs typeface="Calibri" panose="020F0502020204030204" pitchFamily="34" charset="0"/>
              </a:rPr>
              <a:t>Instagram</a:t>
            </a:r>
            <a:r>
              <a:rPr lang="en-US" sz="2200" dirty="0" smtClean="0">
                <a:solidFill>
                  <a:schemeClr val="tx1"/>
                </a:solidFill>
                <a:latin typeface="Calibri" panose="020F0502020204030204" pitchFamily="34" charset="0"/>
                <a:cs typeface="Calibri" panose="020F0502020204030204" pitchFamily="34" charset="0"/>
              </a:rPr>
              <a:t> reach, such as recurring patterns based on days of the week, months, or specific events.</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Use forecasting results to make data-driven decisions, ultimately improving the return on investment (ROI) of marketing efforts on </a:t>
            </a:r>
            <a:r>
              <a:rPr lang="en-US" sz="2200" dirty="0" err="1" smtClean="0">
                <a:solidFill>
                  <a:schemeClr val="tx1"/>
                </a:solidFill>
                <a:latin typeface="Calibri" panose="020F0502020204030204" pitchFamily="34" charset="0"/>
                <a:cs typeface="Calibri" panose="020F0502020204030204" pitchFamily="34" charset="0"/>
              </a:rPr>
              <a:t>Instagram</a:t>
            </a:r>
            <a:r>
              <a:rPr lang="en-US" sz="2200" dirty="0" smtClean="0">
                <a:solidFill>
                  <a:schemeClr val="tx1"/>
                </a:solidFill>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B1D5C1B-1192-4981-A981-5A005D8C29C4}"/>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Content Placeholder 2">
            <a:extLst>
              <a:ext uri="{FF2B5EF4-FFF2-40B4-BE49-F238E27FC236}">
                <a16:creationId xmlns:a16="http://schemas.microsoft.com/office/drawing/2014/main" xmlns="" id="{463334FE-9739-49BF-8252-3F614220C453}"/>
              </a:ext>
            </a:extLst>
          </p:cNvPr>
          <p:cNvSpPr txBox="1">
            <a:spLocks/>
          </p:cNvSpPr>
          <p:nvPr/>
        </p:nvSpPr>
        <p:spPr>
          <a:xfrm>
            <a:off x="1910988" y="696344"/>
            <a:ext cx="8899251" cy="576541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smtClean="0">
                <a:solidFill>
                  <a:schemeClr val="tx1"/>
                </a:solidFill>
                <a:latin typeface="Calibri" panose="020F0502020204030204" pitchFamily="34" charset="0"/>
                <a:cs typeface="Calibri" panose="020F0502020204030204" pitchFamily="34" charset="0"/>
              </a:rPr>
              <a:t>Data Exploration</a:t>
            </a:r>
            <a:endParaRPr lang="en-US" sz="4000" b="1" dirty="0">
              <a:solidFill>
                <a:schemeClr val="tx1"/>
              </a:solidFill>
              <a:latin typeface="Calibri" panose="020F0502020204030204" pitchFamily="34" charset="0"/>
              <a:cs typeface="Calibri" panose="020F0502020204030204" pitchFamily="34" charset="0"/>
            </a:endParaRPr>
          </a:p>
          <a:p>
            <a:pPr marL="0" indent="0">
              <a:buNone/>
            </a:pPr>
            <a:endParaRPr lang="en-US" sz="3000" b="1"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Data exploration is a crucial step in any Time Series Project as it helps in understanding the structure, patterns, and potential challenges within the dataset.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Data exploration steps includes importing the libraries, loading the dataset and initial data examination.</a:t>
            </a:r>
          </a:p>
          <a:p>
            <a:pPr>
              <a:buNone/>
            </a:pPr>
            <a:endParaRPr lang="en-US" sz="2400" dirty="0">
              <a:solidFill>
                <a:schemeClr val="tx1"/>
              </a:solidFill>
              <a:latin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014238867"/>
      </p:ext>
    </p:extLst>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
        <p:nvSpPr>
          <p:cNvPr id="9" name="Content Placeholder 2">
            <a:extLst>
              <a:ext uri="{FF2B5EF4-FFF2-40B4-BE49-F238E27FC236}">
                <a16:creationId xmlns:a16="http://schemas.microsoft.com/office/drawing/2014/main" xmlns="" id="{DC4C874C-3CA3-4D89-95AE-E9195FA60DB7}"/>
              </a:ext>
            </a:extLst>
          </p:cNvPr>
          <p:cNvSpPr txBox="1">
            <a:spLocks/>
          </p:cNvSpPr>
          <p:nvPr/>
        </p:nvSpPr>
        <p:spPr>
          <a:xfrm>
            <a:off x="1910988" y="696344"/>
            <a:ext cx="8899251" cy="591431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smtClean="0">
                <a:solidFill>
                  <a:schemeClr val="tx1"/>
                </a:solidFill>
                <a:latin typeface="Calibri" panose="020F0502020204030204" pitchFamily="34" charset="0"/>
                <a:cs typeface="Calibri" panose="020F0502020204030204" pitchFamily="34" charset="0"/>
              </a:rPr>
              <a:t>Data Preprocessing</a:t>
            </a:r>
            <a:endParaRPr lang="en-US" sz="4000" b="1" dirty="0">
              <a:solidFill>
                <a:schemeClr val="tx1"/>
              </a:solidFill>
              <a:latin typeface="Calibri" panose="020F0502020204030204" pitchFamily="34" charset="0"/>
              <a:cs typeface="Calibri" panose="020F0502020204030204" pitchFamily="34" charset="0"/>
            </a:endParaRPr>
          </a:p>
          <a:p>
            <a:pPr marL="0" indent="0">
              <a:buNone/>
            </a:pPr>
            <a:endParaRPr lang="en-US" sz="3000" b="1"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Data preprocessing is another important step in a time series project as it ensures that the data is clean, well-structured, and ready for analysis.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This step includes : </a:t>
            </a:r>
            <a:endParaRPr lang="en-US" sz="2400" dirty="0" smtClean="0"/>
          </a:p>
          <a:p>
            <a:pPr marL="742950" lvl="2" indent="-342900">
              <a:buFont typeface="Wingdings" pitchFamily="2" charset="2"/>
              <a:buChar char="Ø"/>
            </a:pPr>
            <a:r>
              <a:rPr lang="en-US" sz="2000" dirty="0" smtClean="0">
                <a:solidFill>
                  <a:schemeClr val="tx1"/>
                </a:solidFill>
                <a:latin typeface="Calibri" panose="020F0502020204030204" pitchFamily="34" charset="0"/>
                <a:cs typeface="Calibri" panose="020F0502020204030204" pitchFamily="34" charset="0"/>
              </a:rPr>
              <a:t>Handling missing values: Depending on the dataset, imputing missing values using mean, median, or other methods.</a:t>
            </a:r>
          </a:p>
          <a:p>
            <a:pPr marL="742950" lvl="2" indent="-342900">
              <a:buFont typeface="Wingdings" pitchFamily="2" charset="2"/>
              <a:buChar char="Ø"/>
            </a:pPr>
            <a:r>
              <a:rPr lang="en-US" sz="2000" dirty="0" smtClean="0">
                <a:solidFill>
                  <a:schemeClr val="tx1"/>
                </a:solidFill>
                <a:latin typeface="Calibri" panose="020F0502020204030204" pitchFamily="34" charset="0"/>
                <a:cs typeface="Calibri" panose="020F0502020204030204" pitchFamily="34" charset="0"/>
              </a:rPr>
              <a:t>Converting Date to </a:t>
            </a:r>
            <a:r>
              <a:rPr lang="en-US" sz="2000" dirty="0" err="1" smtClean="0">
                <a:solidFill>
                  <a:schemeClr val="tx1"/>
                </a:solidFill>
                <a:latin typeface="Calibri" panose="020F0502020204030204" pitchFamily="34" charset="0"/>
                <a:cs typeface="Calibri" panose="020F0502020204030204" pitchFamily="34" charset="0"/>
              </a:rPr>
              <a:t>DateTime</a:t>
            </a:r>
            <a:r>
              <a:rPr lang="en-US" sz="2000" dirty="0" smtClean="0">
                <a:solidFill>
                  <a:schemeClr val="tx1"/>
                </a:solidFill>
                <a:latin typeface="Calibri" panose="020F0502020204030204" pitchFamily="34" charset="0"/>
                <a:cs typeface="Calibri" panose="020F0502020204030204" pitchFamily="34" charset="0"/>
              </a:rPr>
              <a:t> Format: Ensure that the 'Date' column is in </a:t>
            </a:r>
            <a:r>
              <a:rPr lang="en-US" sz="2000" dirty="0" err="1" smtClean="0">
                <a:solidFill>
                  <a:schemeClr val="tx1"/>
                </a:solidFill>
                <a:latin typeface="Calibri" panose="020F0502020204030204" pitchFamily="34" charset="0"/>
                <a:cs typeface="Calibri" panose="020F0502020204030204" pitchFamily="34" charset="0"/>
              </a:rPr>
              <a:t>datetime</a:t>
            </a:r>
            <a:r>
              <a:rPr lang="en-US" sz="2000" dirty="0" smtClean="0">
                <a:solidFill>
                  <a:schemeClr val="tx1"/>
                </a:solidFill>
                <a:latin typeface="Calibri" panose="020F0502020204030204" pitchFamily="34" charset="0"/>
                <a:cs typeface="Calibri" panose="020F0502020204030204" pitchFamily="34" charset="0"/>
              </a:rPr>
              <a:t> format, which is essential for time series analysis.</a:t>
            </a:r>
          </a:p>
          <a:p>
            <a:pPr marL="742950" lvl="2" indent="-342900">
              <a:buFont typeface="Wingdings" pitchFamily="2" charset="2"/>
              <a:buChar char="Ø"/>
            </a:pPr>
            <a:r>
              <a:rPr lang="en-US" sz="2000" dirty="0" smtClean="0">
                <a:solidFill>
                  <a:schemeClr val="tx1"/>
                </a:solidFill>
                <a:latin typeface="Calibri" panose="020F0502020204030204" pitchFamily="34" charset="0"/>
                <a:cs typeface="Calibri" panose="020F0502020204030204" pitchFamily="34" charset="0"/>
              </a:rPr>
              <a:t>Set Date as Index: Set the 'Date' column as the index, which is necessary for time series analysis.</a:t>
            </a:r>
          </a:p>
          <a:p>
            <a:pPr>
              <a:buFont typeface="Wingdings" panose="05000000000000000000" pitchFamily="2" charset="2"/>
              <a:buChar char="q"/>
            </a:pPr>
            <a:endParaRPr lang="en-US" sz="2200" dirty="0" smtClean="0">
              <a:solidFill>
                <a:schemeClr val="tx1"/>
              </a:solidFill>
              <a:latin typeface="Calibri" panose="020F0502020204030204" pitchFamily="34" charset="0"/>
              <a:cs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996958911"/>
      </p:ext>
    </p:extLst>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3790" y="624110"/>
            <a:ext cx="9660823" cy="1280890"/>
          </a:xfrm>
        </p:spPr>
        <p:txBody>
          <a:bodyPr/>
          <a:lstStyle/>
          <a:p>
            <a:r>
              <a:rPr lang="en-US" b="1" dirty="0" smtClean="0">
                <a:solidFill>
                  <a:schemeClr val="tx1"/>
                </a:solidFill>
                <a:latin typeface="Calibri" panose="020F0502020204030204" pitchFamily="34" charset="0"/>
                <a:cs typeface="Calibri" panose="020F0502020204030204" pitchFamily="34" charset="0"/>
              </a:rPr>
              <a:t>Time Series Analysis Technique:</a:t>
            </a:r>
            <a:endParaRPr lang="en-US" dirty="0"/>
          </a:p>
        </p:txBody>
      </p:sp>
      <p:sp>
        <p:nvSpPr>
          <p:cNvPr id="3" name="Content Placeholder 2"/>
          <p:cNvSpPr>
            <a:spLocks noGrp="1"/>
          </p:cNvSpPr>
          <p:nvPr>
            <p:ph idx="1"/>
          </p:nvPr>
        </p:nvSpPr>
        <p:spPr>
          <a:xfrm>
            <a:off x="1828800" y="1768839"/>
            <a:ext cx="9675812" cy="4721902"/>
          </a:xfrm>
        </p:spPr>
        <p:txBody>
          <a:bodyPr>
            <a:normAutofit/>
          </a:bodyPr>
          <a:lstStyle/>
          <a:p>
            <a:pPr>
              <a:buFont typeface="Wingdings" panose="05000000000000000000" pitchFamily="2" charset="2"/>
              <a:buChar char="q"/>
            </a:pPr>
            <a:r>
              <a:rPr lang="en-US" sz="2400" dirty="0" smtClean="0">
                <a:solidFill>
                  <a:schemeClr val="tx1"/>
                </a:solidFill>
                <a:latin typeface="Calibri" panose="020F0502020204030204" pitchFamily="34" charset="0"/>
                <a:cs typeface="Calibri" panose="020F0502020204030204" pitchFamily="34" charset="0"/>
              </a:rPr>
              <a:t>Time series analysis involves exploring and understanding the temporal patterns, trends, and seasonality present in the data. </a:t>
            </a:r>
          </a:p>
          <a:p>
            <a:pPr>
              <a:buFont typeface="Wingdings" panose="05000000000000000000" pitchFamily="2" charset="2"/>
              <a:buChar char="q"/>
            </a:pPr>
            <a:r>
              <a:rPr lang="en-US" sz="2400" dirty="0" smtClean="0">
                <a:solidFill>
                  <a:schemeClr val="tx1"/>
                </a:solidFill>
                <a:latin typeface="Calibri" panose="020F0502020204030204" pitchFamily="34" charset="0"/>
                <a:cs typeface="Calibri" panose="020F0502020204030204" pitchFamily="34" charset="0"/>
              </a:rPr>
              <a:t>Some of the Time Series Analysis techniques are:</a:t>
            </a:r>
          </a:p>
          <a:p>
            <a:pPr marL="742950" lvl="2" indent="-342900">
              <a:buFont typeface="Wingdings" pitchFamily="2" charset="2"/>
              <a:buChar char="Ø"/>
            </a:pPr>
            <a:r>
              <a:rPr lang="en-US" sz="2000" dirty="0" smtClean="0">
                <a:solidFill>
                  <a:schemeClr val="tx1"/>
                </a:solidFill>
                <a:latin typeface="Calibri" panose="020F0502020204030204" pitchFamily="34" charset="0"/>
                <a:cs typeface="Calibri" panose="020F0502020204030204" pitchFamily="34" charset="0"/>
              </a:rPr>
              <a:t>Time Series Decomposition: It involves decomposing the time series into its components: trend, seasonality, and residual. This helps in understanding the underlying patterns.</a:t>
            </a:r>
          </a:p>
          <a:p>
            <a:pPr marL="742950" lvl="2" indent="-342900">
              <a:buFont typeface="Wingdings" pitchFamily="2" charset="2"/>
              <a:buChar char="Ø"/>
            </a:pPr>
            <a:r>
              <a:rPr lang="en-US" sz="2000" dirty="0" smtClean="0">
                <a:solidFill>
                  <a:schemeClr val="tx1"/>
                </a:solidFill>
                <a:latin typeface="Calibri" panose="020F0502020204030204" pitchFamily="34" charset="0"/>
                <a:cs typeface="Calibri" panose="020F0502020204030204" pitchFamily="34" charset="0"/>
              </a:rPr>
              <a:t>ARIMA (</a:t>
            </a:r>
            <a:r>
              <a:rPr lang="en-US" sz="2000" dirty="0" err="1" smtClean="0">
                <a:solidFill>
                  <a:schemeClr val="tx1"/>
                </a:solidFill>
                <a:latin typeface="Calibri" panose="020F0502020204030204" pitchFamily="34" charset="0"/>
                <a:cs typeface="Calibri" panose="020F0502020204030204" pitchFamily="34" charset="0"/>
              </a:rPr>
              <a:t>AutoRegressive</a:t>
            </a:r>
            <a:r>
              <a:rPr lang="en-US" sz="2000" dirty="0" smtClean="0">
                <a:solidFill>
                  <a:schemeClr val="tx1"/>
                </a:solidFill>
                <a:latin typeface="Calibri" panose="020F0502020204030204" pitchFamily="34" charset="0"/>
                <a:cs typeface="Calibri" panose="020F0502020204030204" pitchFamily="34" charset="0"/>
              </a:rPr>
              <a:t> Integrated Moving Average): ARIMA models helps to capture autoregressive and moving average components in the time series data.</a:t>
            </a:r>
          </a:p>
          <a:p>
            <a:pPr marL="742950" lvl="2" indent="-342900">
              <a:buFont typeface="Wingdings" pitchFamily="2" charset="2"/>
              <a:buChar char="Ø"/>
            </a:pPr>
            <a:r>
              <a:rPr lang="en-US" sz="2000" dirty="0" smtClean="0">
                <a:solidFill>
                  <a:schemeClr val="tx1"/>
                </a:solidFill>
                <a:latin typeface="Calibri" panose="020F0502020204030204" pitchFamily="34" charset="0"/>
                <a:cs typeface="Calibri" panose="020F0502020204030204" pitchFamily="34" charset="0"/>
              </a:rPr>
              <a:t>SARIMA (Seasonal </a:t>
            </a:r>
            <a:r>
              <a:rPr lang="en-US" sz="2000" dirty="0" err="1" smtClean="0">
                <a:solidFill>
                  <a:schemeClr val="tx1"/>
                </a:solidFill>
                <a:latin typeface="Calibri" panose="020F0502020204030204" pitchFamily="34" charset="0"/>
                <a:cs typeface="Calibri" panose="020F0502020204030204" pitchFamily="34" charset="0"/>
              </a:rPr>
              <a:t>AutoRegressive</a:t>
            </a:r>
            <a:r>
              <a:rPr lang="en-US" sz="2000" dirty="0" smtClean="0">
                <a:solidFill>
                  <a:schemeClr val="tx1"/>
                </a:solidFill>
                <a:latin typeface="Calibri" panose="020F0502020204030204" pitchFamily="34" charset="0"/>
                <a:cs typeface="Calibri" panose="020F0502020204030204" pitchFamily="34" charset="0"/>
              </a:rPr>
              <a:t> Integrated Moving Average): It is an extension of ARIMA that can account for seasonal patterns in the data. It works by determining the appropriate order parameters (p, d, q) and seasonal order parameters (P, D, Q, m).</a:t>
            </a:r>
            <a:endParaRPr lang="en-US" sz="2000" dirty="0">
              <a:solidFill>
                <a:schemeClr val="tx1"/>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Rectangle 2"/>
          <p:cNvSpPr/>
          <p:nvPr/>
        </p:nvSpPr>
        <p:spPr>
          <a:xfrm>
            <a:off x="1963711" y="674558"/>
            <a:ext cx="9054059" cy="5755422"/>
          </a:xfrm>
          <a:prstGeom prst="rect">
            <a:avLst/>
          </a:prstGeom>
        </p:spPr>
        <p:txBody>
          <a:bodyPr wrap="square">
            <a:spAutoFit/>
          </a:bodyPr>
          <a:lstStyle/>
          <a:p>
            <a:pPr>
              <a:spcBef>
                <a:spcPts val="1000"/>
              </a:spcBef>
              <a:buClr>
                <a:schemeClr val="accent1"/>
              </a:buClr>
            </a:pPr>
            <a:r>
              <a:rPr lang="en-US" sz="4000" b="1" dirty="0" smtClean="0">
                <a:latin typeface="Calibri" panose="020F0502020204030204" pitchFamily="34" charset="0"/>
                <a:cs typeface="Calibri" panose="020F0502020204030204" pitchFamily="34" charset="0"/>
              </a:rPr>
              <a:t>Time Series using SARIMA</a:t>
            </a:r>
          </a:p>
          <a:p>
            <a:endParaRPr lang="en-US" sz="2400" b="1" dirty="0" smtClean="0">
              <a:latin typeface="Calibri" panose="020F0502020204030204" pitchFamily="34" charset="0"/>
              <a:cs typeface="Calibri" panose="020F0502020204030204" pitchFamily="34" charset="0"/>
            </a:endParaRPr>
          </a:p>
          <a:p>
            <a:endParaRPr lang="en-US" sz="2400" b="1"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Time series forecasting using the Seasonal Autoregressive Integrated Moving Average (SARIMA) model involves predicting future values of a time-dependent variable, such as </a:t>
            </a:r>
            <a:r>
              <a:rPr lang="en-US" sz="2200" dirty="0" err="1" smtClean="0">
                <a:latin typeface="Calibri" panose="020F0502020204030204" pitchFamily="34" charset="0"/>
                <a:cs typeface="Calibri" panose="020F0502020204030204" pitchFamily="34" charset="0"/>
              </a:rPr>
              <a:t>Instagram</a:t>
            </a:r>
            <a:r>
              <a:rPr lang="en-US" sz="2200" dirty="0" smtClean="0">
                <a:latin typeface="Calibri" panose="020F0502020204030204" pitchFamily="34" charset="0"/>
                <a:cs typeface="Calibri" panose="020F0502020204030204" pitchFamily="34" charset="0"/>
              </a:rPr>
              <a:t> reach, based on its historical patterns and trends.</a:t>
            </a: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Steps involves in SARIMA are:</a:t>
            </a:r>
          </a:p>
          <a:p>
            <a:pPr marL="742950" lvl="2" indent="-342900">
              <a:spcBef>
                <a:spcPts val="1000"/>
              </a:spcBef>
              <a:buClr>
                <a:schemeClr val="accent1"/>
              </a:buClr>
              <a:buFont typeface="Wingdings" pitchFamily="2" charset="2"/>
              <a:buChar char="Ø"/>
            </a:pPr>
            <a:r>
              <a:rPr lang="en-US" sz="2000" dirty="0" smtClean="0">
                <a:latin typeface="Calibri" panose="020F0502020204030204" pitchFamily="34" charset="0"/>
                <a:cs typeface="Calibri" panose="020F0502020204030204" pitchFamily="34" charset="0"/>
              </a:rPr>
              <a:t>Plot Autocorrelation Function (ACF) and Partial Autocorrelation Function (PACF) to identify potential orders for the SARIMA model.</a:t>
            </a:r>
          </a:p>
          <a:p>
            <a:pPr marL="742950" lvl="2" indent="-342900">
              <a:spcBef>
                <a:spcPts val="1000"/>
              </a:spcBef>
              <a:buClr>
                <a:schemeClr val="accent1"/>
              </a:buClr>
              <a:buFont typeface="Wingdings" pitchFamily="2" charset="2"/>
              <a:buChar char="Ø"/>
            </a:pPr>
            <a:r>
              <a:rPr lang="en-US" sz="2000" dirty="0" smtClean="0">
                <a:latin typeface="Calibri" panose="020F0502020204030204" pitchFamily="34" charset="0"/>
                <a:cs typeface="Calibri" panose="020F0502020204030204" pitchFamily="34" charset="0"/>
              </a:rPr>
              <a:t>Determine the appropriate order parameters (p, d, q) and seasonal order parameters (P, D, Q, m).</a:t>
            </a:r>
          </a:p>
          <a:p>
            <a:pPr marL="742950" lvl="2" indent="-342900">
              <a:spcBef>
                <a:spcPts val="1000"/>
              </a:spcBef>
              <a:buClr>
                <a:schemeClr val="accent1"/>
              </a:buClr>
              <a:buFont typeface="Wingdings" pitchFamily="2" charset="2"/>
              <a:buChar char="Ø"/>
            </a:pPr>
            <a:r>
              <a:rPr lang="en-US" sz="2000" dirty="0" smtClean="0">
                <a:latin typeface="Calibri" panose="020F0502020204030204" pitchFamily="34" charset="0"/>
                <a:cs typeface="Calibri" panose="020F0502020204030204" pitchFamily="34" charset="0"/>
              </a:rPr>
              <a:t>Fit the SARIMA model on the training set using the selected order parameters.</a:t>
            </a:r>
          </a:p>
          <a:p>
            <a:pPr marL="742950" lvl="2" indent="-342900">
              <a:spcBef>
                <a:spcPts val="1000"/>
              </a:spcBef>
              <a:buClr>
                <a:schemeClr val="accent1"/>
              </a:buClr>
              <a:buFont typeface="Wingdings" pitchFamily="2" charset="2"/>
              <a:buChar char="Ø"/>
            </a:pPr>
            <a:r>
              <a:rPr lang="en-US" sz="2000" dirty="0" smtClean="0">
                <a:latin typeface="Calibri" panose="020F0502020204030204" pitchFamily="34" charset="0"/>
                <a:cs typeface="Calibri" panose="020F0502020204030204" pitchFamily="34" charset="0"/>
              </a:rPr>
              <a:t>Make predictions on the testing set</a:t>
            </a:r>
            <a:r>
              <a:rPr lang="en-US" sz="2200" dirty="0" smtClean="0">
                <a:latin typeface="Calibri" panose="020F0502020204030204" pitchFamily="34" charset="0"/>
                <a:cs typeface="Calibri" panose="020F0502020204030204" pitchFamily="34" charset="0"/>
              </a:rPr>
              <a:t>.</a:t>
            </a:r>
            <a:endParaRPr lang="en-US" sz="2000" dirty="0" smtClean="0">
              <a:latin typeface="Calibri" panose="020F0502020204030204" pitchFamily="34" charset="0"/>
              <a:cs typeface="Calibri" panose="020F0502020204030204" pitchFamily="34" charset="0"/>
            </a:endParaRPr>
          </a:p>
        </p:txBody>
      </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sp>
        <p:nvSpPr>
          <p:cNvPr id="3" name="Rectangle 2"/>
          <p:cNvSpPr/>
          <p:nvPr/>
        </p:nvSpPr>
        <p:spPr>
          <a:xfrm>
            <a:off x="1738859" y="544940"/>
            <a:ext cx="9683646" cy="6093976"/>
          </a:xfrm>
          <a:prstGeom prst="rect">
            <a:avLst/>
          </a:prstGeom>
        </p:spPr>
        <p:txBody>
          <a:bodyPr wrap="square">
            <a:spAutoFit/>
          </a:bodyPr>
          <a:lstStyle/>
          <a:p>
            <a:pPr>
              <a:spcBef>
                <a:spcPts val="1000"/>
              </a:spcBef>
              <a:buClr>
                <a:schemeClr val="accent1"/>
              </a:buClr>
            </a:pPr>
            <a:r>
              <a:rPr lang="en-US" sz="4000" b="1" dirty="0" smtClean="0">
                <a:latin typeface="Calibri" panose="020F0502020204030204" pitchFamily="34" charset="0"/>
                <a:cs typeface="Calibri" panose="020F0502020204030204" pitchFamily="34" charset="0"/>
              </a:rPr>
              <a:t>Forecasting</a:t>
            </a:r>
          </a:p>
          <a:p>
            <a:endParaRPr lang="en-US" b="1" dirty="0" smtClean="0">
              <a:latin typeface="Calibri" panose="020F0502020204030204" pitchFamily="34" charset="0"/>
              <a:cs typeface="Calibri" panose="020F0502020204030204" pitchFamily="34" charset="0"/>
            </a:endParaRPr>
          </a:p>
          <a:p>
            <a:endParaRPr lang="en-US" b="1"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Forecasting using the Seasonal Autoregressive Integrated Moving Average (SARIMA) model involves predicting future values of a time series variable, such as </a:t>
            </a:r>
            <a:r>
              <a:rPr lang="en-US" sz="2200" dirty="0" err="1" smtClean="0">
                <a:latin typeface="Calibri" panose="020F0502020204030204" pitchFamily="34" charset="0"/>
                <a:cs typeface="Calibri" panose="020F0502020204030204" pitchFamily="34" charset="0"/>
              </a:rPr>
              <a:t>Instagram</a:t>
            </a:r>
            <a:r>
              <a:rPr lang="en-US" sz="2200" dirty="0" smtClean="0">
                <a:latin typeface="Calibri" panose="020F0502020204030204" pitchFamily="34" charset="0"/>
                <a:cs typeface="Calibri" panose="020F0502020204030204" pitchFamily="34" charset="0"/>
              </a:rPr>
              <a:t> reach, by considering its past values, trends, and seasonality. </a:t>
            </a: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For content creators and anyone using </a:t>
            </a:r>
            <a:r>
              <a:rPr lang="en-US" sz="2200" dirty="0" err="1" smtClean="0">
                <a:latin typeface="Calibri" panose="020F0502020204030204" pitchFamily="34" charset="0"/>
                <a:cs typeface="Calibri" panose="020F0502020204030204" pitchFamily="34" charset="0"/>
              </a:rPr>
              <a:t>Instagram</a:t>
            </a:r>
            <a:r>
              <a:rPr lang="en-US" sz="2200" dirty="0" smtClean="0">
                <a:latin typeface="Calibri" panose="020F0502020204030204" pitchFamily="34" charset="0"/>
                <a:cs typeface="Calibri" panose="020F0502020204030204" pitchFamily="34" charset="0"/>
              </a:rPr>
              <a:t> professionally, predicting the reach can be valuable for planning and optimizing their social media strategy. </a:t>
            </a: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By understanding how their content is performing, creators can make informed decisions about when to publish, what types of content to create, and how to engage their audience. </a:t>
            </a: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It can lead to increased engagement, better performance metrics, and ultimately, greater success on the platform.</a:t>
            </a:r>
          </a:p>
          <a:p>
            <a:pPr marL="342900" indent="-342900">
              <a:spcBef>
                <a:spcPts val="1000"/>
              </a:spcBef>
              <a:buClr>
                <a:schemeClr val="accent1"/>
              </a:buClr>
            </a:pPr>
            <a:endParaRPr lang="en-US" sz="2200"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endParaRPr lang="en-US" sz="2200" dirty="0">
              <a:latin typeface="Calibri" panose="020F0502020204030204" pitchFamily="34" charset="0"/>
              <a:cs typeface="Calibri" panose="020F0502020204030204" pitchFamily="34" charset="0"/>
            </a:endParaRPr>
          </a:p>
        </p:txBody>
      </p:sp>
    </p:spTree>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Wisp">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5960</TotalTime>
  <Words>918</Words>
  <Application>Microsoft Office PowerPoint</Application>
  <PresentationFormat>Custom</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TIME SERIES PROJECT ON  INSTAGRAM REACH FORECASTING</vt:lpstr>
      <vt:lpstr>Introduction :</vt:lpstr>
      <vt:lpstr>Dataset : </vt:lpstr>
      <vt:lpstr>Objective : </vt:lpstr>
      <vt:lpstr>Slide 5</vt:lpstr>
      <vt:lpstr>Slide 6</vt:lpstr>
      <vt:lpstr>Time Series Analysis Technique:</vt:lpstr>
      <vt:lpstr>Slide 8</vt:lpstr>
      <vt:lpstr>Slide 9</vt:lpstr>
      <vt:lpstr>Slide 10</vt:lpstr>
      <vt:lpstr>Slide 11</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Rohan Shirke</dc:creator>
  <cp:keywords>Sem5</cp:keywords>
  <cp:lastModifiedBy>dell</cp:lastModifiedBy>
  <cp:revision>1062</cp:revision>
  <dcterms:created xsi:type="dcterms:W3CDTF">2019-11-11T04:49:00Z</dcterms:created>
  <dcterms:modified xsi:type="dcterms:W3CDTF">2023-12-22T11:58:44Z</dcterms:modified>
  <cp:category>PCE</cp:category>
</cp:coreProperties>
</file>