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56" r:id="rId2"/>
    <p:sldId id="390" r:id="rId3"/>
    <p:sldId id="394" r:id="rId4"/>
    <p:sldId id="399" r:id="rId5"/>
    <p:sldId id="351" r:id="rId6"/>
    <p:sldId id="400" r:id="rId7"/>
    <p:sldId id="395" r:id="rId8"/>
    <p:sldId id="396" r:id="rId9"/>
    <p:sldId id="401" r:id="rId10"/>
    <p:sldId id="304" r:id="rId11"/>
    <p:sldId id="30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02" autoAdjust="0"/>
    <p:restoredTop sz="94660"/>
  </p:normalViewPr>
  <p:slideViewPr>
    <p:cSldViewPr snapToGrid="0">
      <p:cViewPr varScale="1">
        <p:scale>
          <a:sx n="64" d="100"/>
          <a:sy n="64" d="100"/>
        </p:scale>
        <p:origin x="-942" y="-102"/>
      </p:cViewPr>
      <p:guideLst>
        <p:guide orient="horz" pos="2160"/>
        <p:guide pos="3840"/>
      </p:guideLst>
    </p:cSldViewPr>
  </p:slideViewPr>
  <p:notesTextViewPr>
    <p:cViewPr>
      <p:scale>
        <a:sx n="1" d="1"/>
        <a:sy n="1" d="1"/>
      </p:scale>
      <p:origin x="0" y="0"/>
    </p:cViewPr>
  </p:notesTextViewPr>
  <p:sorterViewPr>
    <p:cViewPr>
      <p:scale>
        <a:sx n="80" d="100"/>
        <a:sy n="80" d="100"/>
      </p:scale>
      <p:origin x="0" y="-625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77E7B-98BD-42E4-92E4-B9A768C81D11}" type="datetimeFigureOut">
              <a:rPr lang="en-IN" smtClean="0"/>
              <a:pPr/>
              <a:t>05-12-2023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E11CF-2BB3-4E8A-9B2B-2AE621C066EA}" type="slidenum">
              <a:rPr lang="en-IN" smtClean="0"/>
              <a:pPr/>
              <a:t>‹#›</a:t>
            </a:fld>
            <a:endParaRPr lang="en-IN" dirty="0"/>
          </a:p>
        </p:txBody>
      </p:sp>
    </p:spTree>
    <p:extLst>
      <p:ext uri="{BB962C8B-B14F-4D97-AF65-F5344CB8AC3E}">
        <p14:creationId xmlns:p14="http://schemas.microsoft.com/office/powerpoint/2010/main" xmlns="" val="28702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4" y="4777381"/>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3549C9-C824-422D-9A6F-85A6C5090F8A}" type="datetime1">
              <a:rPr lang="en-IN" smtClean="0"/>
              <a:pPr/>
              <a:t>05-12-2023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7" name="Freeform 6"/>
          <p:cNvSpPr/>
          <p:nvPr/>
        </p:nvSpPr>
        <p:spPr bwMode="auto">
          <a:xfrm>
            <a:off x="1" y="432381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E1CC78-B9C0-4079-912B-BDC085C9015E}" type="datetime1">
              <a:rPr lang="en-IN" smtClean="0"/>
              <a:pPr/>
              <a:t>05-12-2023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40F31-D247-4FB2-A485-D4C65E5939BD}" type="datetime1">
              <a:rPr lang="en-IN" smtClean="0"/>
              <a:pPr/>
              <a:t>05-12-2023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11"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2"/>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3CA85E2-FFB3-456C-961B-579A4F0B31E1}" type="datetime1">
              <a:rPr lang="en-IN" smtClean="0"/>
              <a:pPr/>
              <a:t>05-12-2023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11B34A8-D662-456A-9D56-1B4E51B97B15}" type="datetime1">
              <a:rPr lang="en-IN" smtClean="0"/>
              <a:pPr/>
              <a:t>05-12-2023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11"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4"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852B82-EC81-4A72-B09E-7D9735CC5A73}" type="datetime1">
              <a:rPr lang="en-IN" smtClean="0"/>
              <a:pPr/>
              <a:t>05-12-2023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D0902-BCD9-4CD7-B59A-CFC4A0F7D84A}" type="datetime1">
              <a:rPr lang="en-IN" smtClean="0"/>
              <a:pPr/>
              <a:t>05-12-2023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3" y="627407"/>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7"/>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0545-DC55-4783-B706-9DE55E2F5311}" type="datetime1">
              <a:rPr lang="en-IN" smtClean="0"/>
              <a:pPr/>
              <a:t>05-12-2023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940C3-A25A-4BBE-899B-52D4027D260F}" type="datetime1">
              <a:rPr lang="en-IN" smtClean="0"/>
              <a:pPr/>
              <a:t>05-12-2023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4"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16AB9-3751-45E7-A23C-D9D2701068F7}" type="datetime1">
              <a:rPr lang="en-IN" smtClean="0"/>
              <a:pPr/>
              <a:t>05-12-2023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430D2-3134-41DF-9190-A606DDC79D1C}" type="datetime1">
              <a:rPr lang="en-IN" smtClean="0"/>
              <a:pPr/>
              <a:t>05-12-2023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10"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4" y="787784"/>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4"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30"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5"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DF9DD5-FDAC-4DAB-888B-8203E8FE048C}" type="datetime1">
              <a:rPr lang="en-IN" smtClean="0"/>
              <a:pPr/>
              <a:t>05-12-2023</a:t>
            </a:fld>
            <a:endParaRPr lang="en-US" dirty="0"/>
          </a:p>
        </p:txBody>
      </p:sp>
      <p:sp>
        <p:nvSpPr>
          <p:cNvPr id="8" name="Footer Placeholder 7"/>
          <p:cNvSpPr>
            <a:spLocks noGrp="1"/>
          </p:cNvSpPr>
          <p:nvPr>
            <p:ph type="ftr" sz="quarter" idx="11"/>
          </p:nvPr>
        </p:nvSpPr>
        <p:spPr/>
        <p:txBody>
          <a:bodyPr/>
          <a:lstStyle/>
          <a:p>
            <a:r>
              <a:rPr lang="en-IN" dirty="0"/>
              <a:t>AI</a:t>
            </a:r>
            <a:endParaRPr lang="en-US" dirty="0"/>
          </a:p>
        </p:txBody>
      </p:sp>
      <p:sp>
        <p:nvSpPr>
          <p:cNvPr id="12"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4"/>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C486D6-07F3-4862-ACFE-860C85474D31}" type="datetime1">
              <a:rPr lang="en-IN" smtClean="0"/>
              <a:pPr/>
              <a:t>05-12-2023</a:t>
            </a:fld>
            <a:endParaRPr lang="en-US" dirty="0"/>
          </a:p>
        </p:txBody>
      </p:sp>
      <p:sp>
        <p:nvSpPr>
          <p:cNvPr id="4" name="Footer Placeholder 3"/>
          <p:cNvSpPr>
            <a:spLocks noGrp="1"/>
          </p:cNvSpPr>
          <p:nvPr>
            <p:ph type="ftr" sz="quarter" idx="11"/>
          </p:nvPr>
        </p:nvSpPr>
        <p:spPr/>
        <p:txBody>
          <a:bodyPr/>
          <a:lstStyle/>
          <a:p>
            <a:r>
              <a:rPr lang="en-IN" dirty="0"/>
              <a:t>AI</a:t>
            </a:r>
            <a:endParaRPr lang="en-US" dirty="0"/>
          </a:p>
        </p:txBody>
      </p:sp>
      <p:sp>
        <p:nvSpPr>
          <p:cNvPr id="7"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D0D0E-850E-4FE3-8F21-AD6B1475C4BC}" type="datetime1">
              <a:rPr lang="en-IN" smtClean="0"/>
              <a:pPr/>
              <a:t>05-12-2023</a:t>
            </a:fld>
            <a:endParaRPr lang="en-US" dirty="0"/>
          </a:p>
        </p:txBody>
      </p:sp>
      <p:sp>
        <p:nvSpPr>
          <p:cNvPr id="3" name="Footer Placeholder 2"/>
          <p:cNvSpPr>
            <a:spLocks noGrp="1"/>
          </p:cNvSpPr>
          <p:nvPr>
            <p:ph type="ftr" sz="quarter" idx="11"/>
          </p:nvPr>
        </p:nvSpPr>
        <p:spPr/>
        <p:txBody>
          <a:bodyPr/>
          <a:lstStyle/>
          <a:p>
            <a:r>
              <a:rPr lang="en-IN" dirty="0"/>
              <a:t>AI</a:t>
            </a:r>
            <a:endParaRPr lang="en-US" dirty="0"/>
          </a:p>
        </p:txBody>
      </p:sp>
      <p:sp>
        <p:nvSpPr>
          <p:cNvPr id="6"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90"/>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4"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2F3E78-4403-4654-96B9-0A3CF5C5764F}" type="datetime1">
              <a:rPr lang="en-IN" smtClean="0"/>
              <a:pPr/>
              <a:t>05-12-2023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E7E60-60BC-4B4E-B293-DD669CA0088C}" type="datetime1">
              <a:rPr lang="en-IN" smtClean="0"/>
              <a:pPr/>
              <a:t>05-12-2023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5"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6"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3"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A8DEEA-DE20-4108-AC53-C8867B2BB58C}" type="datetime1">
              <a:rPr lang="en-IN" smtClean="0"/>
              <a:pPr/>
              <a:t>05-12-2023</a:t>
            </a:fld>
            <a:endParaRPr lang="en-US" dirty="0"/>
          </a:p>
        </p:txBody>
      </p:sp>
      <p:sp>
        <p:nvSpPr>
          <p:cNvPr id="5" name="Footer Placeholder 4"/>
          <p:cNvSpPr>
            <a:spLocks noGrp="1"/>
          </p:cNvSpPr>
          <p:nvPr>
            <p:ph type="ftr" sz="quarter" idx="3"/>
          </p:nvPr>
        </p:nvSpPr>
        <p:spPr>
          <a:xfrm>
            <a:off x="2589214" y="6135810"/>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dirty="0"/>
              <a:t>AI</a:t>
            </a:r>
            <a:endParaRPr lang="en-US" dirty="0"/>
          </a:p>
        </p:txBody>
      </p:sp>
      <p:sp>
        <p:nvSpPr>
          <p:cNvPr id="6" name="Slide Number Placeholder 5"/>
          <p:cNvSpPr>
            <a:spLocks noGrp="1"/>
          </p:cNvSpPr>
          <p:nvPr>
            <p:ph type="sldNum" sz="quarter" idx="4"/>
          </p:nvPr>
        </p:nvSpPr>
        <p:spPr>
          <a:xfrm>
            <a:off x="531814" y="787784"/>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55A02-C3CA-49BB-84C6-C7C3E6220749}"/>
              </a:ext>
            </a:extLst>
          </p:cNvPr>
          <p:cNvSpPr>
            <a:spLocks noGrp="1"/>
          </p:cNvSpPr>
          <p:nvPr>
            <p:ph type="ctrTitle"/>
          </p:nvPr>
        </p:nvSpPr>
        <p:spPr>
          <a:xfrm>
            <a:off x="2589215" y="979278"/>
            <a:ext cx="8078787" cy="1763921"/>
          </a:xfrm>
        </p:spPr>
        <p:txBody>
          <a:bodyPr>
            <a:normAutofit/>
          </a:bodyPr>
          <a:lstStyle/>
          <a:p>
            <a:pPr algn="ctr"/>
            <a:r>
              <a:rPr lang="en-IN" sz="2700" dirty="0" smtClean="0">
                <a:solidFill>
                  <a:schemeClr val="tx1"/>
                </a:solidFill>
                <a:latin typeface="Calibri" panose="020F0502020204030204" pitchFamily="34" charset="0"/>
                <a:cs typeface="Calibri" panose="020F0502020204030204" pitchFamily="34" charset="0"/>
              </a:rPr>
              <a:t>UNSUPERVISED </a:t>
            </a:r>
            <a:r>
              <a:rPr lang="en-IN" sz="2700" dirty="0" smtClean="0">
                <a:solidFill>
                  <a:schemeClr val="tx1"/>
                </a:solidFill>
                <a:latin typeface="Calibri" panose="020F0502020204030204" pitchFamily="34" charset="0"/>
                <a:cs typeface="Calibri" panose="020F0502020204030204" pitchFamily="34" charset="0"/>
              </a:rPr>
              <a:t>PROJECT </a:t>
            </a:r>
            <a:r>
              <a:rPr lang="en-IN" sz="2700" dirty="0">
                <a:solidFill>
                  <a:schemeClr val="tx1"/>
                </a:solidFill>
                <a:latin typeface="Calibri" panose="020F0502020204030204" pitchFamily="34" charset="0"/>
                <a:cs typeface="Calibri" panose="020F0502020204030204" pitchFamily="34" charset="0"/>
              </a:rPr>
              <a:t>ON</a:t>
            </a:r>
            <a:r>
              <a:rPr lang="en-IN" sz="2800" dirty="0">
                <a:solidFill>
                  <a:schemeClr val="tx1"/>
                </a:solidFill>
                <a:latin typeface="Calibri" panose="020F0502020204030204" pitchFamily="34" charset="0"/>
                <a:cs typeface="Calibri" panose="020F0502020204030204" pitchFamily="34" charset="0"/>
              </a:rPr>
              <a:t/>
            </a:r>
            <a:br>
              <a:rPr lang="en-IN" sz="2800" dirty="0">
                <a:solidFill>
                  <a:schemeClr val="tx1"/>
                </a:solidFill>
                <a:latin typeface="Calibri" panose="020F0502020204030204" pitchFamily="34" charset="0"/>
                <a:cs typeface="Calibri" panose="020F0502020204030204" pitchFamily="34" charset="0"/>
              </a:rPr>
            </a:br>
            <a:r>
              <a:rPr lang="en-US" sz="3400" b="1" dirty="0" smtClean="0">
                <a:solidFill>
                  <a:schemeClr val="tx1"/>
                </a:solidFill>
                <a:latin typeface="Tw Cen MT" panose="020B0602020104020603" pitchFamily="34" charset="0"/>
                <a:cs typeface="Calibri" panose="020F0502020204030204" pitchFamily="34" charset="0"/>
              </a:rPr>
              <a:t> </a:t>
            </a:r>
            <a:r>
              <a:rPr lang="en-US" sz="3400" b="1" dirty="0" smtClean="0">
                <a:solidFill>
                  <a:schemeClr val="tx1"/>
                </a:solidFill>
                <a:latin typeface="Tw Cen MT" panose="020B0602020104020603" pitchFamily="34" charset="0"/>
                <a:cs typeface="Calibri" panose="020F0502020204030204" pitchFamily="34" charset="0"/>
              </a:rPr>
              <a:t>HUMANITARIAN AID TO UNDERDEVELOPED COUNTRIES</a:t>
            </a:r>
            <a:endParaRPr lang="en-IN" sz="3400" b="1" dirty="0">
              <a:solidFill>
                <a:schemeClr val="tx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AE3A62AC-9590-46C9-9C9C-5D2B6FCC001E}"/>
              </a:ext>
            </a:extLst>
          </p:cNvPr>
          <p:cNvSpPr>
            <a:spLocks noGrp="1"/>
          </p:cNvSpPr>
          <p:nvPr>
            <p:ph type="subTitle" idx="1"/>
          </p:nvPr>
        </p:nvSpPr>
        <p:spPr>
          <a:xfrm>
            <a:off x="2589215" y="3387777"/>
            <a:ext cx="8078787" cy="2535351"/>
          </a:xfrm>
        </p:spPr>
        <p:txBody>
          <a:bodyPr>
            <a:noAutofit/>
          </a:bodyPr>
          <a:lstStyle/>
          <a:p>
            <a:pPr algn="ctr"/>
            <a:r>
              <a:rPr lang="en-IN" sz="2400" dirty="0">
                <a:solidFill>
                  <a:schemeClr val="tx1"/>
                </a:solidFill>
                <a:latin typeface="Calibri" panose="020F0502020204030204" pitchFamily="34" charset="0"/>
                <a:cs typeface="Calibri" panose="020F0502020204030204" pitchFamily="34" charset="0"/>
              </a:rPr>
              <a:t>Prepared </a:t>
            </a:r>
            <a:r>
              <a:rPr lang="en-IN" sz="2400" dirty="0" smtClean="0">
                <a:solidFill>
                  <a:schemeClr val="tx1"/>
                </a:solidFill>
                <a:latin typeface="Calibri" panose="020F0502020204030204" pitchFamily="34" charset="0"/>
                <a:cs typeface="Calibri" panose="020F0502020204030204" pitchFamily="34" charset="0"/>
              </a:rPr>
              <a:t>by </a:t>
            </a:r>
            <a:r>
              <a:rPr lang="en-IN" sz="2400" b="1" dirty="0" smtClean="0">
                <a:solidFill>
                  <a:schemeClr val="tx1"/>
                </a:solidFill>
                <a:latin typeface="Calibri" panose="020F0502020204030204" pitchFamily="34" charset="0"/>
                <a:cs typeface="Calibri" panose="020F0502020204030204" pitchFamily="34" charset="0"/>
              </a:rPr>
              <a:t>Farooq Shaikh</a:t>
            </a:r>
            <a:endParaRPr lang="en-IN" sz="2400" b="1" dirty="0">
              <a:solidFill>
                <a:schemeClr val="tx1"/>
              </a:solidFill>
              <a:latin typeface="Calibri" panose="020F0502020204030204" pitchFamily="34" charset="0"/>
              <a:cs typeface="Calibri" panose="020F0502020204030204" pitchFamily="34" charset="0"/>
            </a:endParaRPr>
          </a:p>
          <a:p>
            <a:pPr algn="ctr">
              <a:defRPr/>
            </a:pPr>
            <a:r>
              <a:rPr lang="en-US" sz="2400" dirty="0" smtClean="0">
                <a:solidFill>
                  <a:schemeClr val="tx1"/>
                </a:solidFill>
                <a:latin typeface="Calibri" panose="020F0502020204030204" pitchFamily="34" charset="0"/>
                <a:cs typeface="Calibri" panose="020F0502020204030204" pitchFamily="34" charset="0"/>
              </a:rPr>
              <a:t>Under </a:t>
            </a:r>
            <a:r>
              <a:rPr lang="en-US" sz="2400" dirty="0">
                <a:solidFill>
                  <a:schemeClr val="tx1"/>
                </a:solidFill>
                <a:latin typeface="Calibri" panose="020F0502020204030204" pitchFamily="34" charset="0"/>
                <a:cs typeface="Calibri" panose="020F0502020204030204" pitchFamily="34" charset="0"/>
              </a:rPr>
              <a:t>The Guidance of</a:t>
            </a:r>
          </a:p>
          <a:p>
            <a:pPr algn="ctr">
              <a:defRPr/>
            </a:pPr>
            <a:r>
              <a:rPr lang="en-US" sz="2400" b="1" dirty="0" smtClean="0">
                <a:solidFill>
                  <a:schemeClr val="tx1"/>
                </a:solidFill>
                <a:latin typeface="Calibri" panose="020F0502020204030204" pitchFamily="34" charset="0"/>
                <a:cs typeface="Calibri" panose="020F0502020204030204" pitchFamily="34" charset="0"/>
              </a:rPr>
              <a:t>Mr. </a:t>
            </a:r>
            <a:r>
              <a:rPr lang="en-US" sz="2400" b="1" dirty="0" smtClean="0">
                <a:solidFill>
                  <a:schemeClr val="tx1"/>
                </a:solidFill>
                <a:latin typeface="Calibri" panose="020F0502020204030204" pitchFamily="34" charset="0"/>
                <a:cs typeface="Calibri" panose="020F0502020204030204" pitchFamily="34" charset="0"/>
              </a:rPr>
              <a:t>Rithik</a:t>
            </a:r>
            <a:r>
              <a:rPr lang="en-US" sz="2400" b="1" dirty="0" smtClean="0">
                <a:solidFill>
                  <a:schemeClr val="tx1"/>
                </a:solidFill>
                <a:latin typeface="Calibri" panose="020F0502020204030204" pitchFamily="34" charset="0"/>
                <a:cs typeface="Calibri" panose="020F0502020204030204" pitchFamily="34" charset="0"/>
              </a:rPr>
              <a:t> Raj</a:t>
            </a:r>
            <a:endParaRPr lang="en-US" sz="2400" dirty="0">
              <a:solidFill>
                <a:schemeClr val="tx1"/>
              </a:solidFill>
              <a:latin typeface="Calibri" panose="020F0502020204030204" pitchFamily="34" charset="0"/>
              <a:cs typeface="Calibri" panose="020F0502020204030204" pitchFamily="34" charset="0"/>
            </a:endParaRPr>
          </a:p>
        </p:txBody>
      </p:sp>
      <p:sp>
        <p:nvSpPr>
          <p:cNvPr id="6" name="Slide Number Placeholder 6">
            <a:extLst>
              <a:ext uri="{FF2B5EF4-FFF2-40B4-BE49-F238E27FC236}">
                <a16:creationId xmlns:a16="http://schemas.microsoft.com/office/drawing/2014/main" xmlns="" id="{2131500C-4725-4FA5-9718-874713D440F7}"/>
              </a:ext>
            </a:extLst>
          </p:cNvPr>
          <p:cNvSpPr>
            <a:spLocks noGrp="1"/>
          </p:cNvSpPr>
          <p:nvPr>
            <p:ph type="sldNum" sz="quarter" idx="12"/>
          </p:nvPr>
        </p:nvSpPr>
        <p:spPr>
          <a:xfrm>
            <a:off x="575357" y="4532470"/>
            <a:ext cx="779767" cy="365125"/>
          </a:xfrm>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xmlns="" val="1438556063"/>
      </p:ext>
    </p:extLst>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2045ED31-3821-4858-BD09-1CB7A0E7586C}"/>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Content Placeholder 2">
            <a:extLst>
              <a:ext uri="{FF2B5EF4-FFF2-40B4-BE49-F238E27FC236}">
                <a16:creationId xmlns:a16="http://schemas.microsoft.com/office/drawing/2014/main" xmlns="" id="{22905F37-2201-41AA-B38E-3E54B6A33790}"/>
              </a:ext>
            </a:extLst>
          </p:cNvPr>
          <p:cNvSpPr txBox="1">
            <a:spLocks/>
          </p:cNvSpPr>
          <p:nvPr/>
        </p:nvSpPr>
        <p:spPr>
          <a:xfrm>
            <a:off x="1910988" y="696344"/>
            <a:ext cx="8899251" cy="54496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a:solidFill>
                  <a:schemeClr val="tx1"/>
                </a:solidFill>
                <a:latin typeface="Calibri" panose="020F0502020204030204" pitchFamily="34" charset="0"/>
                <a:cs typeface="Calibri" panose="020F0502020204030204" pitchFamily="34" charset="0"/>
              </a:rPr>
              <a:t>Conclusion</a:t>
            </a: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In this project, we have used clustering algorithms such as </a:t>
            </a:r>
            <a:r>
              <a:rPr lang="en-US" sz="2200" dirty="0" smtClean="0">
                <a:solidFill>
                  <a:schemeClr val="tx1"/>
                </a:solidFill>
                <a:latin typeface="Calibri" panose="020F0502020204030204" pitchFamily="34" charset="0"/>
                <a:cs typeface="Calibri" panose="020F0502020204030204" pitchFamily="34" charset="0"/>
              </a:rPr>
              <a:t>Kmeans</a:t>
            </a:r>
            <a:r>
              <a:rPr lang="en-US" sz="2200" dirty="0" smtClean="0">
                <a:solidFill>
                  <a:schemeClr val="tx1"/>
                </a:solidFill>
                <a:latin typeface="Calibri" panose="020F0502020204030204" pitchFamily="34" charset="0"/>
                <a:cs typeface="Calibri" panose="020F0502020204030204" pitchFamily="34" charset="0"/>
              </a:rPr>
              <a:t> and Hierarchical clustering to group the data into cluster, which helped us to recognize the pattern in the data and identify which country needs helping hand.</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Also</a:t>
            </a:r>
            <a:r>
              <a:rPr lang="en-US" sz="2200" dirty="0" smtClean="0">
                <a:solidFill>
                  <a:schemeClr val="tx1"/>
                </a:solidFill>
                <a:latin typeface="Calibri" panose="020F0502020204030204" pitchFamily="34" charset="0"/>
                <a:cs typeface="Calibri" panose="020F0502020204030204" pitchFamily="34" charset="0"/>
              </a:rPr>
              <a:t> Dimensionality reduction </a:t>
            </a:r>
            <a:r>
              <a:rPr lang="en-US" sz="2200" dirty="0" smtClean="0">
                <a:solidFill>
                  <a:schemeClr val="tx1"/>
                </a:solidFill>
                <a:latin typeface="Calibri" panose="020F0502020204030204" pitchFamily="34" charset="0"/>
                <a:cs typeface="Calibri" panose="020F0502020204030204" pitchFamily="34" charset="0"/>
              </a:rPr>
              <a:t>technique i.e. PCA  helped to reduce complexity while retaining </a:t>
            </a:r>
            <a:r>
              <a:rPr lang="en-US" sz="2200" dirty="0" smtClean="0">
                <a:solidFill>
                  <a:schemeClr val="tx1"/>
                </a:solidFill>
                <a:latin typeface="Calibri" panose="020F0502020204030204" pitchFamily="34" charset="0"/>
                <a:cs typeface="Calibri" panose="020F0502020204030204" pitchFamily="34" charset="0"/>
              </a:rPr>
              <a:t>essential </a:t>
            </a:r>
            <a:r>
              <a:rPr lang="en-US" sz="2200" dirty="0" smtClean="0">
                <a:solidFill>
                  <a:schemeClr val="tx1"/>
                </a:solidFill>
                <a:latin typeface="Calibri" panose="020F0502020204030204" pitchFamily="34" charset="0"/>
                <a:cs typeface="Calibri" panose="020F0502020204030204" pitchFamily="34" charset="0"/>
              </a:rPr>
              <a:t>information.</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This project can be useful for the NGO who are providing aid to the underdeveloped countries, by identifying which countries are most needy.</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a:t>
            </a:r>
            <a:r>
              <a:rPr lang="en-US" sz="2200" dirty="0" smtClean="0">
                <a:solidFill>
                  <a:schemeClr val="tx1"/>
                </a:solidFill>
                <a:latin typeface="Calibri" panose="020F0502020204030204" pitchFamily="34" charset="0"/>
                <a:cs typeface="Calibri" panose="020F0502020204030204" pitchFamily="34" charset="0"/>
              </a:rPr>
              <a:t>he </a:t>
            </a:r>
            <a:r>
              <a:rPr lang="en-US" sz="2200" dirty="0" smtClean="0">
                <a:solidFill>
                  <a:schemeClr val="tx1"/>
                </a:solidFill>
                <a:latin typeface="Calibri" panose="020F0502020204030204" pitchFamily="34" charset="0"/>
                <a:cs typeface="Calibri" panose="020F0502020204030204" pitchFamily="34" charset="0"/>
              </a:rPr>
              <a:t>insights gained have practical applications for decision-making processes and </a:t>
            </a:r>
            <a:r>
              <a:rPr lang="en-US" sz="2200" dirty="0" smtClean="0">
                <a:solidFill>
                  <a:schemeClr val="tx1"/>
                </a:solidFill>
                <a:latin typeface="Calibri" panose="020F0502020204030204" pitchFamily="34" charset="0"/>
                <a:cs typeface="Calibri" panose="020F0502020204030204" pitchFamily="34" charset="0"/>
              </a:rPr>
              <a:t>approach for </a:t>
            </a:r>
            <a:r>
              <a:rPr lang="en-US" sz="2200" dirty="0" smtClean="0">
                <a:solidFill>
                  <a:schemeClr val="tx1"/>
                </a:solidFill>
                <a:latin typeface="Calibri" panose="020F0502020204030204" pitchFamily="34" charset="0"/>
                <a:cs typeface="Calibri" panose="020F0502020204030204" pitchFamily="34" charset="0"/>
              </a:rPr>
              <a:t>further exploration.</a:t>
            </a:r>
          </a:p>
          <a:p>
            <a:pPr>
              <a:buFont typeface="Wingdings" panose="05000000000000000000" pitchFamily="2" charset="2"/>
              <a:buChar char="q"/>
            </a:pPr>
            <a:endParaRPr lang="en-US" sz="2200" dirty="0" smtClean="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51779410"/>
      </p:ext>
    </p:extLst>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2FE9183-6674-44EC-980B-20AC3C8B8EC1}"/>
              </a:ext>
            </a:extLst>
          </p:cNvPr>
          <p:cNvSpPr>
            <a:spLocks noGrp="1"/>
          </p:cNvSpPr>
          <p:nvPr>
            <p:ph type="title"/>
          </p:nvPr>
        </p:nvSpPr>
        <p:spPr>
          <a:xfrm>
            <a:off x="1311580" y="2788555"/>
            <a:ext cx="8332483" cy="1280890"/>
          </a:xfrm>
        </p:spPr>
        <p:txBody>
          <a:bodyPr>
            <a:normAutofit/>
          </a:bodyPr>
          <a:lstStyle/>
          <a:p>
            <a:pPr algn="ctr"/>
            <a:r>
              <a:rPr lang="en-IN" sz="6000" dirty="0">
                <a:solidFill>
                  <a:schemeClr val="tx1"/>
                </a:solidFill>
                <a:latin typeface="Calibri" panose="020F0502020204030204" pitchFamily="34" charset="0"/>
                <a:cs typeface="Calibri" panose="020F0502020204030204" pitchFamily="34" charset="0"/>
              </a:rPr>
              <a:t>		Thank You</a:t>
            </a:r>
          </a:p>
        </p:txBody>
      </p:sp>
      <p:sp>
        <p:nvSpPr>
          <p:cNvPr id="6" name="Slide Number Placeholder 5">
            <a:extLst>
              <a:ext uri="{FF2B5EF4-FFF2-40B4-BE49-F238E27FC236}">
                <a16:creationId xmlns:a16="http://schemas.microsoft.com/office/drawing/2014/main" xmlns="" id="{EC50D313-D130-4AA8-A857-809C4ED3410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xmlns="" val="2759921987"/>
      </p:ext>
    </p:extLst>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BB26E-6BA0-3831-90CA-ECD2A0390C07}"/>
              </a:ext>
            </a:extLst>
          </p:cNvPr>
          <p:cNvSpPr>
            <a:spLocks noGrp="1"/>
          </p:cNvSpPr>
          <p:nvPr>
            <p:ph type="title"/>
          </p:nvPr>
        </p:nvSpPr>
        <p:spPr>
          <a:xfrm>
            <a:off x="1851947" y="654353"/>
            <a:ext cx="8911687" cy="1280890"/>
          </a:xfrm>
        </p:spPr>
        <p:txBody>
          <a:bodyPr/>
          <a:lstStyle/>
          <a:p>
            <a:pPr>
              <a:spcBef>
                <a:spcPts val="1000"/>
              </a:spcBef>
              <a:buClr>
                <a:schemeClr val="accent1"/>
              </a:buClr>
            </a:pPr>
            <a:r>
              <a:rPr lang="en-US" sz="4000" b="1" dirty="0">
                <a:solidFill>
                  <a:schemeClr val="tx1"/>
                </a:solidFill>
                <a:latin typeface="Calibri" panose="020F0502020204030204" pitchFamily="34" charset="0"/>
                <a:ea typeface="+mn-ea"/>
                <a:cs typeface="Calibri" panose="020F0502020204030204" pitchFamily="34" charset="0"/>
              </a:rPr>
              <a:t>Introduction :</a:t>
            </a:r>
          </a:p>
        </p:txBody>
      </p:sp>
      <p:sp>
        <p:nvSpPr>
          <p:cNvPr id="3" name="Content Placeholder 2">
            <a:extLst>
              <a:ext uri="{FF2B5EF4-FFF2-40B4-BE49-F238E27FC236}">
                <a16:creationId xmlns:a16="http://schemas.microsoft.com/office/drawing/2014/main" xmlns="" id="{E959D531-C58D-57FF-0279-222B8FF8D9B0}"/>
              </a:ext>
            </a:extLst>
          </p:cNvPr>
          <p:cNvSpPr>
            <a:spLocks noGrp="1"/>
          </p:cNvSpPr>
          <p:nvPr>
            <p:ph idx="1"/>
          </p:nvPr>
        </p:nvSpPr>
        <p:spPr>
          <a:xfrm>
            <a:off x="1848234" y="1888761"/>
            <a:ext cx="8839754" cy="4167265"/>
          </a:xfrm>
        </p:spPr>
        <p:txBody>
          <a:bodyPr>
            <a:no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Unsupervised </a:t>
            </a:r>
            <a:r>
              <a:rPr lang="en-US" sz="2200" dirty="0" smtClean="0">
                <a:solidFill>
                  <a:schemeClr val="tx1"/>
                </a:solidFill>
                <a:latin typeface="Calibri" panose="020F0502020204030204" pitchFamily="34" charset="0"/>
                <a:cs typeface="Calibri" panose="020F0502020204030204" pitchFamily="34" charset="0"/>
              </a:rPr>
              <a:t>learning, unlike its supervised counterpart, involves extracting patterns and structures from data without labeled outcomes.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Our goal with this project is to find hidden insights within the dataset, employing three powerful techniques: Principal Component Analysis (PCA), KMeans Clustering, and Hierarchical Clustering.</a:t>
            </a:r>
          </a:p>
        </p:txBody>
      </p:sp>
      <p:sp>
        <p:nvSpPr>
          <p:cNvPr id="4" name="Slide Number Placeholder 3">
            <a:extLst>
              <a:ext uri="{FF2B5EF4-FFF2-40B4-BE49-F238E27FC236}">
                <a16:creationId xmlns:a16="http://schemas.microsoft.com/office/drawing/2014/main" xmlns="" id="{AF4017A1-275F-CB58-37E5-64127229C3F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xmlns="" val="1440314024"/>
      </p:ext>
    </p:extLst>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467" y="579140"/>
            <a:ext cx="8911687" cy="1280890"/>
          </a:xfrm>
        </p:spPr>
        <p:txBody>
          <a:bodyPr/>
          <a:lstStyle/>
          <a:p>
            <a:r>
              <a:rPr lang="en-US" sz="4000" b="1" dirty="0" smtClean="0">
                <a:solidFill>
                  <a:schemeClr val="tx1"/>
                </a:solidFill>
                <a:latin typeface="Calibri" panose="020F0502020204030204" pitchFamily="34" charset="0"/>
                <a:ea typeface="+mn-ea"/>
                <a:cs typeface="Calibri" panose="020F0502020204030204" pitchFamily="34" charset="0"/>
              </a:rPr>
              <a:t>Problem Statement </a:t>
            </a:r>
            <a:r>
              <a:rPr lang="en-US" sz="4000" b="1" dirty="0" smtClean="0">
                <a:solidFill>
                  <a:schemeClr val="tx1"/>
                </a:solidFill>
                <a:latin typeface="Calibri" panose="020F0502020204030204" pitchFamily="34" charset="0"/>
                <a:ea typeface="+mn-ea"/>
                <a:cs typeface="Calibri" panose="020F0502020204030204" pitchFamily="34" charset="0"/>
              </a:rPr>
              <a:t>: </a:t>
            </a:r>
            <a:endParaRPr lang="en-US" dirty="0"/>
          </a:p>
        </p:txBody>
      </p:sp>
      <p:sp>
        <p:nvSpPr>
          <p:cNvPr id="3" name="Content Placeholder 2"/>
          <p:cNvSpPr>
            <a:spLocks noGrp="1"/>
          </p:cNvSpPr>
          <p:nvPr>
            <p:ph idx="1"/>
          </p:nvPr>
        </p:nvSpPr>
        <p:spPr>
          <a:xfrm>
            <a:off x="1644832" y="2133600"/>
            <a:ext cx="8915400" cy="3777622"/>
          </a:xfrm>
        </p:spPr>
        <p:txBody>
          <a:bodyPr>
            <a:norm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HELP </a:t>
            </a:r>
            <a:r>
              <a:rPr lang="en-US" sz="2200" dirty="0" smtClean="0">
                <a:solidFill>
                  <a:schemeClr val="tx1"/>
                </a:solidFill>
                <a:latin typeface="Calibri" panose="020F0502020204030204" pitchFamily="34" charset="0"/>
                <a:cs typeface="Calibri" panose="020F0502020204030204" pitchFamily="34" charset="0"/>
              </a:rPr>
              <a:t>International is an international humanitarian NGO that is committed to fighting poverty and providing the people of backward countries with basic amenities and relief during the time of disasters and natural calamities</a:t>
            </a:r>
            <a:r>
              <a:rPr lang="en-US" sz="2200"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NGO needs to decide how to use </a:t>
            </a:r>
            <a:r>
              <a:rPr lang="en-US" sz="2200" dirty="0" smtClean="0">
                <a:solidFill>
                  <a:schemeClr val="tx1"/>
                </a:solidFill>
                <a:latin typeface="Calibri" panose="020F0502020204030204" pitchFamily="34" charset="0"/>
                <a:cs typeface="Calibri" panose="020F0502020204030204" pitchFamily="34" charset="0"/>
              </a:rPr>
              <a:t>money </a:t>
            </a:r>
            <a:r>
              <a:rPr lang="en-US" sz="2200" dirty="0" smtClean="0">
                <a:solidFill>
                  <a:schemeClr val="tx1"/>
                </a:solidFill>
                <a:latin typeface="Calibri" panose="020F0502020204030204" pitchFamily="34" charset="0"/>
                <a:cs typeface="Calibri" panose="020F0502020204030204" pitchFamily="34" charset="0"/>
              </a:rPr>
              <a:t>strategically and effectively.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job is to categorise the countries using some socio-economic and health factors that determine the overall development of the country.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Then we need to suggest the countries which the </a:t>
            </a:r>
            <a:r>
              <a:rPr lang="en-US" sz="2200" dirty="0" smtClean="0">
                <a:solidFill>
                  <a:schemeClr val="tx1"/>
                </a:solidFill>
                <a:latin typeface="Calibri" panose="020F0502020204030204" pitchFamily="34" charset="0"/>
                <a:cs typeface="Calibri" panose="020F0502020204030204" pitchFamily="34" charset="0"/>
              </a:rPr>
              <a:t>NGO </a:t>
            </a:r>
            <a:r>
              <a:rPr lang="en-US" sz="2200" dirty="0" smtClean="0">
                <a:solidFill>
                  <a:schemeClr val="tx1"/>
                </a:solidFill>
                <a:latin typeface="Calibri" panose="020F0502020204030204" pitchFamily="34" charset="0"/>
                <a:cs typeface="Calibri" panose="020F0502020204030204" pitchFamily="34" charset="0"/>
              </a:rPr>
              <a:t>needs to focus on the most.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398" y="624110"/>
            <a:ext cx="8911687" cy="1280890"/>
          </a:xfrm>
        </p:spPr>
        <p:txBody>
          <a:bodyPr/>
          <a:lstStyle/>
          <a:p>
            <a:r>
              <a:rPr lang="en-US" b="1" dirty="0" smtClean="0">
                <a:solidFill>
                  <a:schemeClr val="tx1"/>
                </a:solidFill>
                <a:latin typeface="Calibri" panose="020F0502020204030204" pitchFamily="34" charset="0"/>
                <a:cs typeface="Calibri" panose="020F0502020204030204" pitchFamily="34" charset="0"/>
              </a:rPr>
              <a:t>Objective : </a:t>
            </a:r>
            <a:endParaRPr lang="en-US" dirty="0"/>
          </a:p>
        </p:txBody>
      </p:sp>
      <p:sp>
        <p:nvSpPr>
          <p:cNvPr id="3" name="Content Placeholder 2"/>
          <p:cNvSpPr>
            <a:spLocks noGrp="1"/>
          </p:cNvSpPr>
          <p:nvPr>
            <p:ph idx="1"/>
          </p:nvPr>
        </p:nvSpPr>
        <p:spPr>
          <a:xfrm>
            <a:off x="1764754" y="2133600"/>
            <a:ext cx="8915400" cy="3777622"/>
          </a:xfrm>
        </p:spPr>
        <p:txBody>
          <a:bodyPr>
            <a:normAutofit lnSpcReduction="10000"/>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Exploration</a:t>
            </a:r>
            <a:r>
              <a:rPr lang="en-US" sz="2200" dirty="0" smtClean="0">
                <a:solidFill>
                  <a:schemeClr val="tx1"/>
                </a:solidFill>
                <a:latin typeface="Calibri" panose="020F0502020204030204" pitchFamily="34" charset="0"/>
                <a:cs typeface="Calibri" panose="020F0502020204030204" pitchFamily="34" charset="0"/>
              </a:rPr>
              <a:t>: </a:t>
            </a:r>
            <a:r>
              <a:rPr lang="en-US" sz="2200" dirty="0" smtClean="0">
                <a:solidFill>
                  <a:schemeClr val="tx1"/>
                </a:solidFill>
                <a:latin typeface="Calibri" panose="020F0502020204030204" pitchFamily="34" charset="0"/>
                <a:cs typeface="Calibri" panose="020F0502020204030204" pitchFamily="34" charset="0"/>
              </a:rPr>
              <a:t>Searching in </a:t>
            </a:r>
            <a:r>
              <a:rPr lang="en-US" sz="2200" dirty="0" smtClean="0">
                <a:solidFill>
                  <a:schemeClr val="tx1"/>
                </a:solidFill>
                <a:latin typeface="Calibri" panose="020F0502020204030204" pitchFamily="34" charset="0"/>
                <a:cs typeface="Calibri" panose="020F0502020204030204" pitchFamily="34" charset="0"/>
              </a:rPr>
              <a:t>the </a:t>
            </a:r>
            <a:r>
              <a:rPr lang="en-US" sz="2200" dirty="0" smtClean="0">
                <a:solidFill>
                  <a:schemeClr val="tx1"/>
                </a:solidFill>
                <a:latin typeface="Calibri" panose="020F0502020204030204" pitchFamily="34" charset="0"/>
                <a:cs typeface="Calibri" panose="020F0502020204030204" pitchFamily="34" charset="0"/>
              </a:rPr>
              <a:t>dataset to gain </a:t>
            </a:r>
            <a:r>
              <a:rPr lang="en-US" sz="2200" dirty="0" smtClean="0">
                <a:solidFill>
                  <a:schemeClr val="tx1"/>
                </a:solidFill>
                <a:latin typeface="Calibri" panose="020F0502020204030204" pitchFamily="34" charset="0"/>
                <a:cs typeface="Calibri" panose="020F0502020204030204" pitchFamily="34" charset="0"/>
              </a:rPr>
              <a:t>a comprehensive understanding of its </a:t>
            </a:r>
            <a:r>
              <a:rPr lang="en-US" sz="2200" dirty="0" smtClean="0">
                <a:solidFill>
                  <a:schemeClr val="tx1"/>
                </a:solidFill>
                <a:latin typeface="Calibri" panose="020F0502020204030204" pitchFamily="34" charset="0"/>
                <a:cs typeface="Calibri" panose="020F0502020204030204" pitchFamily="34" charset="0"/>
              </a:rPr>
              <a:t>characteristics.</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Dimensionality Reduction with PCA: Apply Principal Component Analysis to reduce the dimensionality of the data while retaining its essential features.</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KMeans Clustering: Utilize KMeans clustering to categorize data points into distinct groups based on their similarity.</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Hierarchical Clustering: Implement Hierarchical Clustering to create a hierarchical decomposition of the dataset, </a:t>
            </a:r>
            <a:r>
              <a:rPr lang="en-US" sz="2200" dirty="0" smtClean="0">
                <a:solidFill>
                  <a:schemeClr val="tx1"/>
                </a:solidFill>
                <a:latin typeface="Calibri" panose="020F0502020204030204" pitchFamily="34" charset="0"/>
                <a:cs typeface="Calibri" panose="020F0502020204030204" pitchFamily="34" charset="0"/>
              </a:rPr>
              <a:t>revealing </a:t>
            </a:r>
            <a:r>
              <a:rPr lang="en-US" sz="2200" dirty="0" smtClean="0">
                <a:solidFill>
                  <a:schemeClr val="tx1"/>
                </a:solidFill>
                <a:latin typeface="Calibri" panose="020F0502020204030204" pitchFamily="34" charset="0"/>
                <a:cs typeface="Calibri" panose="020F0502020204030204" pitchFamily="34" charset="0"/>
              </a:rPr>
              <a:t>potential hierarchical relationships.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
        <p:nvSpPr>
          <p:cNvPr id="9" name="Content Placeholder 2">
            <a:extLst>
              <a:ext uri="{FF2B5EF4-FFF2-40B4-BE49-F238E27FC236}">
                <a16:creationId xmlns:a16="http://schemas.microsoft.com/office/drawing/2014/main" xmlns="" id="{DC4C874C-3CA3-4D89-95AE-E9195FA60DB7}"/>
              </a:ext>
            </a:extLst>
          </p:cNvPr>
          <p:cNvSpPr txBox="1">
            <a:spLocks/>
          </p:cNvSpPr>
          <p:nvPr/>
        </p:nvSpPr>
        <p:spPr>
          <a:xfrm>
            <a:off x="1910988" y="696343"/>
            <a:ext cx="8899251" cy="595928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smtClean="0">
                <a:solidFill>
                  <a:schemeClr val="tx1"/>
                </a:solidFill>
                <a:latin typeface="Calibri" panose="020F0502020204030204" pitchFamily="34" charset="0"/>
                <a:cs typeface="Calibri" panose="020F0502020204030204" pitchFamily="34" charset="0"/>
              </a:rPr>
              <a:t>Data Preprocessing</a:t>
            </a:r>
            <a:endParaRPr lang="en-US" sz="4000" b="1" dirty="0">
              <a:solidFill>
                <a:schemeClr val="tx1"/>
              </a:solidFill>
              <a:latin typeface="Calibri" panose="020F0502020204030204" pitchFamily="34" charset="0"/>
              <a:cs typeface="Calibri" panose="020F0502020204030204" pitchFamily="34" charset="0"/>
            </a:endParaRP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Dataset </a:t>
            </a:r>
            <a:r>
              <a:rPr lang="en-US" sz="2200" dirty="0" smtClean="0">
                <a:solidFill>
                  <a:schemeClr val="tx1"/>
                </a:solidFill>
                <a:latin typeface="Calibri" panose="020F0502020204030204" pitchFamily="34" charset="0"/>
                <a:cs typeface="Calibri" panose="020F0502020204030204" pitchFamily="34" charset="0"/>
              </a:rPr>
              <a:t>preprocessing is a crucial step in preparing the data for unsupervised learning.</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This </a:t>
            </a:r>
            <a:r>
              <a:rPr lang="en-US" sz="2200" dirty="0" smtClean="0">
                <a:solidFill>
                  <a:schemeClr val="tx1"/>
                </a:solidFill>
                <a:latin typeface="Calibri" panose="020F0502020204030204" pitchFamily="34" charset="0"/>
                <a:cs typeface="Calibri" panose="020F0502020204030204" pitchFamily="34" charset="0"/>
              </a:rPr>
              <a:t>step includes : </a:t>
            </a:r>
            <a:endParaRPr lang="en-US" sz="2400" dirty="0" smtClean="0"/>
          </a:p>
          <a:p>
            <a:pPr lvl="1">
              <a:buFont typeface="Wingdings" pitchFamily="2" charset="2"/>
              <a:buChar char="§"/>
            </a:pPr>
            <a:r>
              <a:rPr lang="en-US" sz="2000" dirty="0" smtClean="0">
                <a:solidFill>
                  <a:schemeClr val="tx1"/>
                </a:solidFill>
                <a:latin typeface="Calibri" panose="020F0502020204030204" pitchFamily="34" charset="0"/>
                <a:cs typeface="Calibri" panose="020F0502020204030204" pitchFamily="34" charset="0"/>
              </a:rPr>
              <a:t>Loading the Dataset: Import the necessary libraries and load the dataset into a pandas DataFrame.</a:t>
            </a:r>
          </a:p>
          <a:p>
            <a:pPr lvl="1">
              <a:buFont typeface="Wingdings" pitchFamily="2" charset="2"/>
              <a:buChar char="§"/>
            </a:pPr>
            <a:r>
              <a:rPr lang="en-US" sz="2000" dirty="0" smtClean="0">
                <a:solidFill>
                  <a:schemeClr val="tx1"/>
                </a:solidFill>
                <a:latin typeface="Calibri" panose="020F0502020204030204" pitchFamily="34" charset="0"/>
                <a:cs typeface="Calibri" panose="020F0502020204030204" pitchFamily="34" charset="0"/>
              </a:rPr>
              <a:t>Handling missing values: Depending on the dataset, imputing missing values using mean, median, or other methods.</a:t>
            </a:r>
          </a:p>
          <a:p>
            <a:pPr lvl="1">
              <a:buFont typeface="Wingdings" pitchFamily="2" charset="2"/>
              <a:buChar char="§"/>
            </a:pPr>
            <a:r>
              <a:rPr lang="en-US" sz="2000" dirty="0" smtClean="0">
                <a:solidFill>
                  <a:schemeClr val="tx1"/>
                </a:solidFill>
                <a:latin typeface="Calibri" panose="020F0502020204030204" pitchFamily="34" charset="0"/>
                <a:cs typeface="Calibri" panose="020F0502020204030204" pitchFamily="34" charset="0"/>
              </a:rPr>
              <a:t>Handle Categorical Variables: If your dataset contains categorical variables, you may need to encode them. </a:t>
            </a:r>
            <a:r>
              <a:rPr lang="en-US" sz="2000" dirty="0" smtClean="0">
                <a:solidFill>
                  <a:schemeClr val="tx1"/>
                </a:solidFill>
                <a:latin typeface="Calibri" panose="020F0502020204030204" pitchFamily="34" charset="0"/>
                <a:cs typeface="Calibri" panose="020F0502020204030204" pitchFamily="34" charset="0"/>
              </a:rPr>
              <a:t>One common method is one-hot encoding</a:t>
            </a:r>
            <a:r>
              <a:rPr lang="en-US" sz="2000" dirty="0" smtClean="0">
                <a:solidFill>
                  <a:schemeClr val="tx1"/>
                </a:solidFill>
                <a:latin typeface="Calibri" panose="020F0502020204030204" pitchFamily="34" charset="0"/>
                <a:cs typeface="Calibri" panose="020F0502020204030204" pitchFamily="34" charset="0"/>
              </a:rPr>
              <a:t>.</a:t>
            </a:r>
          </a:p>
          <a:p>
            <a:pPr lvl="1">
              <a:buFont typeface="Wingdings" pitchFamily="2" charset="2"/>
              <a:buChar char="§"/>
            </a:pPr>
            <a:r>
              <a:rPr lang="en-US" sz="2000" dirty="0" smtClean="0">
                <a:solidFill>
                  <a:schemeClr val="tx1"/>
                </a:solidFill>
                <a:latin typeface="Calibri" panose="020F0502020204030204" pitchFamily="34" charset="0"/>
                <a:cs typeface="Calibri" panose="020F0502020204030204" pitchFamily="34" charset="0"/>
              </a:rPr>
              <a:t>Standardize/Normalize Numerical Features: Standardizing or normalizing numerical features can be important for certain algorithms, especially if they are distance-based</a:t>
            </a:r>
            <a:r>
              <a:rPr lang="en-US" sz="2000" dirty="0" smtClean="0">
                <a:solidFill>
                  <a:schemeClr val="tx1"/>
                </a:solidFill>
                <a:latin typeface="Calibri" panose="020F0502020204030204" pitchFamily="34" charset="0"/>
                <a:cs typeface="Calibri" panose="020F0502020204030204" pitchFamily="34" charset="0"/>
              </a:rPr>
              <a:t>.</a:t>
            </a:r>
            <a:endParaRPr lang="en-US" sz="2000" dirty="0" smtClean="0">
              <a:solidFill>
                <a:schemeClr val="tx1"/>
              </a:solidFill>
              <a:latin typeface="Calibri" panose="020F0502020204030204" pitchFamily="34" charset="0"/>
              <a:cs typeface="Calibri" panose="020F0502020204030204" pitchFamily="34" charset="0"/>
            </a:endParaRPr>
          </a:p>
          <a:p>
            <a:pPr>
              <a:buNone/>
            </a:pPr>
            <a:endParaRPr lang="en-US" sz="2200" dirty="0" smtClean="0">
              <a:solidFill>
                <a:schemeClr val="tx1"/>
              </a:solidFill>
              <a:latin typeface="Calibri" panose="020F0502020204030204" pitchFamily="34" charset="0"/>
              <a:cs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996958911"/>
      </p:ext>
    </p:extLst>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790" y="624110"/>
            <a:ext cx="9660823" cy="1280890"/>
          </a:xfrm>
        </p:spPr>
        <p:txBody>
          <a:bodyPr/>
          <a:lstStyle/>
          <a:p>
            <a:r>
              <a:rPr lang="en-US" b="1" dirty="0" smtClean="0">
                <a:solidFill>
                  <a:schemeClr val="tx1"/>
                </a:solidFill>
                <a:latin typeface="Calibri" panose="020F0502020204030204" pitchFamily="34" charset="0"/>
                <a:cs typeface="Calibri" panose="020F0502020204030204" pitchFamily="34" charset="0"/>
              </a:rPr>
              <a:t>Exploratory Data Analysis (EDA) :</a:t>
            </a:r>
            <a:endParaRPr lang="en-US" dirty="0"/>
          </a:p>
        </p:txBody>
      </p:sp>
      <p:sp>
        <p:nvSpPr>
          <p:cNvPr id="3" name="Content Placeholder 2"/>
          <p:cNvSpPr>
            <a:spLocks noGrp="1"/>
          </p:cNvSpPr>
          <p:nvPr>
            <p:ph idx="1"/>
          </p:nvPr>
        </p:nvSpPr>
        <p:spPr>
          <a:xfrm>
            <a:off x="1828800" y="2133600"/>
            <a:ext cx="9675812" cy="3777622"/>
          </a:xfrm>
        </p:spPr>
        <p:txBody>
          <a:bodyPr>
            <a:norm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Exploratory </a:t>
            </a:r>
            <a:r>
              <a:rPr lang="en-US" sz="2200" dirty="0" smtClean="0">
                <a:solidFill>
                  <a:schemeClr val="tx1"/>
                </a:solidFill>
                <a:latin typeface="Calibri" panose="020F0502020204030204" pitchFamily="34" charset="0"/>
                <a:cs typeface="Calibri" panose="020F0502020204030204" pitchFamily="34" charset="0"/>
              </a:rPr>
              <a:t>Data Analysis (EDA) is a crucial step in understanding the characteristics of </a:t>
            </a:r>
            <a:r>
              <a:rPr lang="en-US" sz="2200" dirty="0" smtClean="0">
                <a:solidFill>
                  <a:schemeClr val="tx1"/>
                </a:solidFill>
                <a:latin typeface="Calibri" panose="020F0502020204030204" pitchFamily="34" charset="0"/>
                <a:cs typeface="Calibri" panose="020F0502020204030204" pitchFamily="34" charset="0"/>
              </a:rPr>
              <a:t>the dataset </a:t>
            </a:r>
            <a:r>
              <a:rPr lang="en-US" sz="2200" dirty="0" smtClean="0">
                <a:solidFill>
                  <a:schemeClr val="tx1"/>
                </a:solidFill>
                <a:latin typeface="Calibri" panose="020F0502020204030204" pitchFamily="34" charset="0"/>
                <a:cs typeface="Calibri" panose="020F0502020204030204" pitchFamily="34" charset="0"/>
              </a:rPr>
              <a:t>before applying unsupervised learning algorithms</a:t>
            </a:r>
            <a:r>
              <a:rPr lang="en-US" sz="2200"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Creating </a:t>
            </a:r>
            <a:r>
              <a:rPr lang="en-US" sz="2200" dirty="0" smtClean="0">
                <a:solidFill>
                  <a:schemeClr val="tx1"/>
                </a:solidFill>
                <a:latin typeface="Calibri" panose="020F0502020204030204" pitchFamily="34" charset="0"/>
                <a:cs typeface="Calibri" panose="020F0502020204030204" pitchFamily="34" charset="0"/>
              </a:rPr>
              <a:t>visuals like pair plot, bar plot, histogram, box plot, scatter plot, violin plot, strip plot, </a:t>
            </a:r>
            <a:r>
              <a:rPr lang="en-US" sz="2200" dirty="0" smtClean="0">
                <a:solidFill>
                  <a:schemeClr val="tx1"/>
                </a:solidFill>
                <a:latin typeface="Calibri" panose="020F0502020204030204" pitchFamily="34" charset="0"/>
                <a:cs typeface="Calibri" panose="020F0502020204030204" pitchFamily="34" charset="0"/>
              </a:rPr>
              <a:t>heatmap</a:t>
            </a:r>
            <a:r>
              <a:rPr lang="en-US" sz="2200" dirty="0" smtClean="0">
                <a:solidFill>
                  <a:schemeClr val="tx1"/>
                </a:solidFill>
                <a:latin typeface="Calibri" panose="020F0502020204030204" pitchFamily="34" charset="0"/>
                <a:cs typeface="Calibri" panose="020F0502020204030204" pitchFamily="34" charset="0"/>
              </a:rPr>
              <a:t>, and correlation matrices can be useful to explore feature interactions</a:t>
            </a:r>
            <a:r>
              <a:rPr lang="en-US" sz="2200"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It helps to gain insights into the distribution of the features, identify potential outliers, and understand the relationships between variables. </a:t>
            </a:r>
          </a:p>
          <a:p>
            <a:pPr>
              <a:buNone/>
            </a:pPr>
            <a:endParaRPr lang="en-US" sz="2200" dirty="0" smtClean="0">
              <a:solidFill>
                <a:schemeClr val="tx1"/>
              </a:solidFill>
              <a:latin typeface="Calibri" panose="020F0502020204030204" pitchFamily="34" charset="0"/>
              <a:cs typeface="Calibri" panose="020F0502020204030204" pitchFamily="34" charset="0"/>
            </a:endParaRPr>
          </a:p>
          <a:p>
            <a:pPr>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sp>
        <p:nvSpPr>
          <p:cNvPr id="3" name="Rectangle 2"/>
          <p:cNvSpPr/>
          <p:nvPr/>
        </p:nvSpPr>
        <p:spPr>
          <a:xfrm>
            <a:off x="1963711" y="674557"/>
            <a:ext cx="9054059" cy="6335068"/>
          </a:xfrm>
          <a:prstGeom prst="rect">
            <a:avLst/>
          </a:prstGeom>
        </p:spPr>
        <p:txBody>
          <a:bodyPr wrap="square">
            <a:spAutoFit/>
          </a:bodyPr>
          <a:lstStyle/>
          <a:p>
            <a:pPr>
              <a:spcBef>
                <a:spcPts val="1000"/>
              </a:spcBef>
              <a:buClr>
                <a:schemeClr val="accent1"/>
              </a:buClr>
            </a:pPr>
            <a:r>
              <a:rPr lang="en-US" sz="4000" b="1" dirty="0" smtClean="0">
                <a:latin typeface="Calibri" panose="020F0502020204030204" pitchFamily="34" charset="0"/>
                <a:cs typeface="Calibri" panose="020F0502020204030204" pitchFamily="34" charset="0"/>
              </a:rPr>
              <a:t>Principal </a:t>
            </a:r>
            <a:r>
              <a:rPr lang="en-US" sz="4000" b="1" dirty="0" smtClean="0">
                <a:latin typeface="Calibri" panose="020F0502020204030204" pitchFamily="34" charset="0"/>
                <a:cs typeface="Calibri" panose="020F0502020204030204" pitchFamily="34" charset="0"/>
              </a:rPr>
              <a:t>Component Analysis (PCA)</a:t>
            </a:r>
          </a:p>
          <a:p>
            <a:endParaRPr lang="en-US" sz="2400" b="1"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Principal </a:t>
            </a:r>
            <a:r>
              <a:rPr lang="en-US" sz="2200" dirty="0" smtClean="0">
                <a:latin typeface="Calibri" panose="020F0502020204030204" pitchFamily="34" charset="0"/>
                <a:cs typeface="Calibri" panose="020F0502020204030204" pitchFamily="34" charset="0"/>
              </a:rPr>
              <a:t>Component Analysis (PCA) is a dimensionality reduction technique commonly used in unsupervised learning projects. </a:t>
            </a: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It helps identify and retain the most important information in the dataset by transforming the original features into a new set of uncorrelated variables called principal components. </a:t>
            </a: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Number of principal components selected in this project is 3, which is identified by plotting a </a:t>
            </a:r>
            <a:r>
              <a:rPr lang="en-US" sz="2200" dirty="0" smtClean="0">
                <a:latin typeface="Calibri" panose="020F0502020204030204" pitchFamily="34" charset="0"/>
                <a:cs typeface="Calibri" panose="020F0502020204030204" pitchFamily="34" charset="0"/>
              </a:rPr>
              <a:t>scree</a:t>
            </a:r>
            <a:r>
              <a:rPr lang="en-US" sz="2200" dirty="0" smtClean="0">
                <a:latin typeface="Calibri" panose="020F0502020204030204" pitchFamily="34" charset="0"/>
                <a:cs typeface="Calibri" panose="020F0502020204030204" pitchFamily="34" charset="0"/>
              </a:rPr>
              <a:t> plot of Principal Components in x-axis and the percentage of explained variance in the y-axis and choosing the elbow point as the desired number of principal components.</a:t>
            </a:r>
            <a:endParaRPr lang="en-US" sz="2200" dirty="0" smtClean="0">
              <a:latin typeface="Calibri" panose="020F0502020204030204" pitchFamily="34" charset="0"/>
              <a:cs typeface="Calibri" panose="020F0502020204030204" pitchFamily="34" charset="0"/>
            </a:endParaRPr>
          </a:p>
          <a:p>
            <a:r>
              <a:rPr lang="en-US" dirty="0" smtClean="0"/>
              <a:t/>
            </a:r>
            <a:br>
              <a:rPr lang="en-US" dirty="0" smtClean="0"/>
            </a:b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endParaRPr lang="en-US" sz="2200"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Rectangle 2"/>
          <p:cNvSpPr/>
          <p:nvPr/>
        </p:nvSpPr>
        <p:spPr>
          <a:xfrm>
            <a:off x="1753849" y="215156"/>
            <a:ext cx="9683646" cy="6540252"/>
          </a:xfrm>
          <a:prstGeom prst="rect">
            <a:avLst/>
          </a:prstGeom>
        </p:spPr>
        <p:txBody>
          <a:bodyPr wrap="square">
            <a:spAutoFit/>
          </a:bodyPr>
          <a:lstStyle/>
          <a:p>
            <a:pPr>
              <a:spcBef>
                <a:spcPts val="1000"/>
              </a:spcBef>
              <a:buClr>
                <a:schemeClr val="accent1"/>
              </a:buClr>
            </a:pPr>
            <a:r>
              <a:rPr lang="en-US" sz="4000" b="1" dirty="0" smtClean="0">
                <a:latin typeface="Calibri" panose="020F0502020204030204" pitchFamily="34" charset="0"/>
                <a:cs typeface="Calibri" panose="020F0502020204030204" pitchFamily="34" charset="0"/>
              </a:rPr>
              <a:t>KMeans</a:t>
            </a:r>
            <a:r>
              <a:rPr lang="en-US" sz="4000" b="1" dirty="0" smtClean="0">
                <a:latin typeface="Calibri" panose="020F0502020204030204" pitchFamily="34" charset="0"/>
                <a:cs typeface="Calibri" panose="020F0502020204030204" pitchFamily="34" charset="0"/>
              </a:rPr>
              <a:t> </a:t>
            </a:r>
            <a:r>
              <a:rPr lang="en-US" sz="4000" b="1" dirty="0" smtClean="0">
                <a:latin typeface="Calibri" panose="020F0502020204030204" pitchFamily="34" charset="0"/>
                <a:cs typeface="Calibri" panose="020F0502020204030204" pitchFamily="34" charset="0"/>
              </a:rPr>
              <a:t>Clustering</a:t>
            </a:r>
            <a:endParaRPr lang="en-US" sz="4000" b="1" dirty="0" smtClean="0">
              <a:latin typeface="Calibri" panose="020F0502020204030204" pitchFamily="34" charset="0"/>
              <a:cs typeface="Calibri" panose="020F0502020204030204" pitchFamily="34" charset="0"/>
            </a:endParaRPr>
          </a:p>
          <a:p>
            <a:pPr marL="342900" indent="-342900">
              <a:spcBef>
                <a:spcPts val="1000"/>
              </a:spcBef>
              <a:buClr>
                <a:schemeClr val="accent1"/>
              </a:buClr>
            </a:pP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KMeans</a:t>
            </a:r>
            <a:r>
              <a:rPr lang="en-US" sz="2200" dirty="0" smtClean="0">
                <a:latin typeface="Calibri" panose="020F0502020204030204" pitchFamily="34" charset="0"/>
                <a:cs typeface="Calibri" panose="020F0502020204030204" pitchFamily="34" charset="0"/>
              </a:rPr>
              <a:t> is a partitioning method that divides a dataset into K distinct, non-overlapping subsets (clusters</a:t>
            </a:r>
            <a:r>
              <a:rPr lang="en-US" sz="2200" dirty="0" smtClean="0">
                <a:latin typeface="Calibri" panose="020F0502020204030204" pitchFamily="34" charset="0"/>
                <a:cs typeface="Calibri" panose="020F0502020204030204" pitchFamily="34" charset="0"/>
              </a:rPr>
              <a:t>).</a:t>
            </a: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Kmeans helps in identifying natural groupings or clusters in the data. Also useful for segmentation and pattern recognition.</a:t>
            </a: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The main step includes finding the optimal number of clusters which is obtained using elbow method by plotting different values of k against their WCSS.</a:t>
            </a: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After applying Kmeans</a:t>
            </a:r>
            <a:r>
              <a:rPr lang="en-US" sz="2200" dirty="0" smtClean="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clustering </a:t>
            </a:r>
            <a:r>
              <a:rPr lang="en-US" sz="2200" dirty="0" smtClean="0">
                <a:latin typeface="Calibri" panose="020F0502020204030204" pitchFamily="34" charset="0"/>
                <a:cs typeface="Calibri" panose="020F0502020204030204" pitchFamily="34" charset="0"/>
              </a:rPr>
              <a:t>and analyzing the cluster, we </a:t>
            </a:r>
            <a:r>
              <a:rPr lang="en-US" sz="2200" dirty="0" smtClean="0">
                <a:latin typeface="Calibri" panose="020F0502020204030204" pitchFamily="34" charset="0"/>
                <a:cs typeface="Calibri" panose="020F0502020204030204" pitchFamily="34" charset="0"/>
              </a:rPr>
              <a:t>can </a:t>
            </a:r>
            <a:r>
              <a:rPr lang="en-US" sz="2200" dirty="0" smtClean="0">
                <a:latin typeface="Calibri" panose="020F0502020204030204" pitchFamily="34" charset="0"/>
                <a:cs typeface="Calibri" panose="020F0502020204030204" pitchFamily="34" charset="0"/>
              </a:rPr>
              <a:t>help NGO by providing the list of countries who needs a helping </a:t>
            </a:r>
            <a:r>
              <a:rPr lang="en-US" sz="2200" dirty="0" smtClean="0">
                <a:latin typeface="Calibri" panose="020F0502020204030204" pitchFamily="34" charset="0"/>
                <a:cs typeface="Calibri" panose="020F0502020204030204" pitchFamily="34" charset="0"/>
              </a:rPr>
              <a:t>hand which is the primary aim of the project.</a:t>
            </a: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Rectangle 2"/>
          <p:cNvSpPr/>
          <p:nvPr/>
        </p:nvSpPr>
        <p:spPr>
          <a:xfrm>
            <a:off x="1843790" y="674557"/>
            <a:ext cx="9278912" cy="3995966"/>
          </a:xfrm>
          <a:prstGeom prst="rect">
            <a:avLst/>
          </a:prstGeom>
        </p:spPr>
        <p:txBody>
          <a:bodyPr wrap="square">
            <a:spAutoFit/>
          </a:bodyPr>
          <a:lstStyle/>
          <a:p>
            <a:pPr>
              <a:spcBef>
                <a:spcPts val="1000"/>
              </a:spcBef>
              <a:buClr>
                <a:schemeClr val="accent1"/>
              </a:buClr>
            </a:pPr>
            <a:r>
              <a:rPr lang="en-US" sz="4000" b="1" dirty="0" smtClean="0">
                <a:latin typeface="Calibri" panose="020F0502020204030204" pitchFamily="34" charset="0"/>
                <a:cs typeface="Calibri" panose="020F0502020204030204" pitchFamily="34" charset="0"/>
              </a:rPr>
              <a:t>Hierarchical Clustering</a:t>
            </a:r>
          </a:p>
          <a:p>
            <a:pPr marL="342900" indent="-342900">
              <a:spcBef>
                <a:spcPts val="1000"/>
              </a:spcBef>
              <a:buClr>
                <a:schemeClr val="accent1"/>
              </a:buClr>
            </a:pPr>
            <a:endParaRPr lang="en-US"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Hierarchical </a:t>
            </a:r>
            <a:r>
              <a:rPr lang="en-US" sz="2200" dirty="0" smtClean="0">
                <a:latin typeface="Calibri" panose="020F0502020204030204" pitchFamily="34" charset="0"/>
                <a:cs typeface="Calibri" panose="020F0502020204030204" pitchFamily="34" charset="0"/>
              </a:rPr>
              <a:t>Clustering is another powerful unsupervised learning technique that can reveal insights into the structure of your dataset by creating a hierarchy of clusters. </a:t>
            </a: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Apply clustering and cut the </a:t>
            </a:r>
            <a:r>
              <a:rPr lang="en-US" sz="2200" dirty="0" smtClean="0">
                <a:latin typeface="Calibri" panose="020F0502020204030204" pitchFamily="34" charset="0"/>
                <a:cs typeface="Calibri" panose="020F0502020204030204" pitchFamily="34" charset="0"/>
              </a:rPr>
              <a:t>dendogram</a:t>
            </a:r>
            <a:r>
              <a:rPr lang="en-US" sz="2200" dirty="0" smtClean="0">
                <a:latin typeface="Calibri" panose="020F0502020204030204" pitchFamily="34" charset="0"/>
                <a:cs typeface="Calibri" panose="020F0502020204030204" pitchFamily="34" charset="0"/>
              </a:rPr>
              <a:t> to form clusters.</a:t>
            </a: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After the clusters are formed we can visualize it and interpret the results that which countries are in the need of aid.</a:t>
            </a:r>
          </a:p>
          <a:p>
            <a:pPr marL="342900" indent="-342900">
              <a:spcBef>
                <a:spcPts val="1000"/>
              </a:spcBef>
              <a:buClr>
                <a:schemeClr val="accent1"/>
              </a:buClr>
            </a:pPr>
            <a:endParaRPr lang="en-US" sz="2200" dirty="0" smtClean="0">
              <a:latin typeface="Calibri" panose="020F0502020204030204" pitchFamily="34" charset="0"/>
              <a:cs typeface="Calibri" panose="020F0502020204030204" pitchFamily="34" charset="0"/>
            </a:endParaRPr>
          </a:p>
        </p:txBody>
      </p:sp>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5875</TotalTime>
  <Words>753</Words>
  <Application>Microsoft Office PowerPoint</Application>
  <PresentationFormat>Custom</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UNSUPERVISED PROJECT ON  HUMANITARIAN AID TO UNDERDEVELOPED COUNTRIES</vt:lpstr>
      <vt:lpstr>Introduction :</vt:lpstr>
      <vt:lpstr>Problem Statement : </vt:lpstr>
      <vt:lpstr>Objective : </vt:lpstr>
      <vt:lpstr>Slide 5</vt:lpstr>
      <vt:lpstr>Exploratory Data Analysis (EDA) :</vt:lpstr>
      <vt:lpstr>Slide 7</vt:lpstr>
      <vt:lpstr>Slide 8</vt:lpstr>
      <vt:lpstr>Slide 9</vt:lpstr>
      <vt:lpstr>Slide 10</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Rohan Shirke</dc:creator>
  <cp:keywords>Sem5</cp:keywords>
  <cp:lastModifiedBy>dell</cp:lastModifiedBy>
  <cp:revision>1055</cp:revision>
  <dcterms:created xsi:type="dcterms:W3CDTF">2019-11-11T04:49:00Z</dcterms:created>
  <dcterms:modified xsi:type="dcterms:W3CDTF">2023-12-05T12:28:44Z</dcterms:modified>
  <cp:category>PCE</cp:category>
</cp:coreProperties>
</file>