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57" r:id="rId3"/>
    <p:sldId id="389" r:id="rId4"/>
    <p:sldId id="390" r:id="rId5"/>
    <p:sldId id="334" r:id="rId6"/>
    <p:sldId id="332" r:id="rId7"/>
    <p:sldId id="370" r:id="rId8"/>
    <p:sldId id="374" r:id="rId9"/>
    <p:sldId id="384" r:id="rId10"/>
    <p:sldId id="385" r:id="rId11"/>
    <p:sldId id="387" r:id="rId12"/>
    <p:sldId id="388" r:id="rId13"/>
    <p:sldId id="349" r:id="rId14"/>
    <p:sldId id="351" r:id="rId15"/>
    <p:sldId id="391" r:id="rId16"/>
    <p:sldId id="304" r:id="rId17"/>
    <p:sldId id="392" r:id="rId18"/>
    <p:sldId id="383" r:id="rId19"/>
    <p:sldId id="30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02" autoAdjust="0"/>
    <p:restoredTop sz="94660"/>
  </p:normalViewPr>
  <p:slideViewPr>
    <p:cSldViewPr snapToGrid="0">
      <p:cViewPr varScale="1">
        <p:scale>
          <a:sx n="64" d="100"/>
          <a:sy n="64" d="100"/>
        </p:scale>
        <p:origin x="-942" y="-102"/>
      </p:cViewPr>
      <p:guideLst>
        <p:guide orient="horz" pos="2160"/>
        <p:guide pos="3840"/>
      </p:guideLst>
    </p:cSldViewPr>
  </p:slideViewPr>
  <p:notesTextViewPr>
    <p:cViewPr>
      <p:scale>
        <a:sx n="1" d="1"/>
        <a:sy n="1" d="1"/>
      </p:scale>
      <p:origin x="0" y="0"/>
    </p:cViewPr>
  </p:notesTextViewPr>
  <p:sorterViewPr>
    <p:cViewPr>
      <p:scale>
        <a:sx n="80" d="100"/>
        <a:sy n="80" d="100"/>
      </p:scale>
      <p:origin x="0" y="-625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77E7B-98BD-42E4-92E4-B9A768C81D11}" type="datetimeFigureOut">
              <a:rPr lang="en-IN" smtClean="0"/>
              <a:pPr/>
              <a:t>30-09-2023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11CF-2BB3-4E8A-9B2B-2AE621C066EA}" type="slidenum">
              <a:rPr lang="en-IN" smtClean="0"/>
              <a:pPr/>
              <a:t>‹#›</a:t>
            </a:fld>
            <a:endParaRPr lang="en-IN" dirty="0"/>
          </a:p>
        </p:txBody>
      </p:sp>
    </p:spTree>
    <p:extLst>
      <p:ext uri="{BB962C8B-B14F-4D97-AF65-F5344CB8AC3E}">
        <p14:creationId xmlns:p14="http://schemas.microsoft.com/office/powerpoint/2010/main" xmlns="" val="28702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4" y="477738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549C9-C824-422D-9A6F-85A6C5090F8A}"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7" name="Freeform 6"/>
          <p:cNvSpPr/>
          <p:nvPr/>
        </p:nvSpPr>
        <p:spPr bwMode="auto">
          <a:xfrm>
            <a:off x="1" y="432381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E1CC78-B9C0-4079-912B-BDC085C9015E}"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4"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40F31-D247-4FB2-A485-D4C65E5939BD}"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2"/>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A85E2-FFB3-456C-961B-579A4F0B31E1}"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0"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11B34A8-D662-456A-9D56-1B4E51B97B15}"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1"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4"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D852B82-EC81-4A72-B09E-7D9735CC5A73}"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D0902-BCD9-4CD7-B59A-CFC4A0F7D84A}"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3" y="627407"/>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7"/>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0545-DC55-4783-B706-9DE55E2F5311}"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940C3-A25A-4BBE-899B-52D4027D260F}"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8"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4"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4"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6AB9-3751-45E7-A23C-D9D2701068F7}" type="datetime1">
              <a:rPr lang="en-IN" smtClean="0"/>
              <a:pPr/>
              <a:t>30-09-2023</a:t>
            </a:fld>
            <a:endParaRPr lang="en-US" dirty="0"/>
          </a:p>
        </p:txBody>
      </p:sp>
      <p:sp>
        <p:nvSpPr>
          <p:cNvPr id="5" name="Footer Placeholder 4"/>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31781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1"/>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430D2-3134-41DF-9190-A606DDC79D1C}"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10"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4"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0"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DF9DD5-FDAC-4DAB-888B-8203E8FE048C}" type="datetime1">
              <a:rPr lang="en-IN" smtClean="0"/>
              <a:pPr/>
              <a:t>30-09-2023</a:t>
            </a:fld>
            <a:endParaRPr lang="en-US" dirty="0"/>
          </a:p>
        </p:txBody>
      </p:sp>
      <p:sp>
        <p:nvSpPr>
          <p:cNvPr id="8" name="Footer Placeholder 7"/>
          <p:cNvSpPr>
            <a:spLocks noGrp="1"/>
          </p:cNvSpPr>
          <p:nvPr>
            <p:ph type="ftr" sz="quarter" idx="11"/>
          </p:nvPr>
        </p:nvSpPr>
        <p:spPr/>
        <p:txBody>
          <a:bodyPr/>
          <a:lstStyle/>
          <a:p>
            <a:r>
              <a:rPr lang="en-IN" dirty="0"/>
              <a:t>AI</a:t>
            </a:r>
            <a:endParaRPr lang="en-US" dirty="0"/>
          </a:p>
        </p:txBody>
      </p:sp>
      <p:sp>
        <p:nvSpPr>
          <p:cNvPr id="12"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4"/>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C486D6-07F3-4862-ACFE-860C85474D31}" type="datetime1">
              <a:rPr lang="en-IN" smtClean="0"/>
              <a:pPr/>
              <a:t>30-09-2023</a:t>
            </a:fld>
            <a:endParaRPr lang="en-US" dirty="0"/>
          </a:p>
        </p:txBody>
      </p:sp>
      <p:sp>
        <p:nvSpPr>
          <p:cNvPr id="4" name="Footer Placeholder 3"/>
          <p:cNvSpPr>
            <a:spLocks noGrp="1"/>
          </p:cNvSpPr>
          <p:nvPr>
            <p:ph type="ftr" sz="quarter" idx="11"/>
          </p:nvPr>
        </p:nvSpPr>
        <p:spPr/>
        <p:txBody>
          <a:bodyPr/>
          <a:lstStyle/>
          <a:p>
            <a:r>
              <a:rPr lang="en-IN" dirty="0"/>
              <a:t>AI</a:t>
            </a:r>
            <a:endParaRPr lang="en-US" dirty="0"/>
          </a:p>
        </p:txBody>
      </p:sp>
      <p:sp>
        <p:nvSpPr>
          <p:cNvPr id="7"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D0D0E-850E-4FE3-8F21-AD6B1475C4BC}" type="datetime1">
              <a:rPr lang="en-IN" smtClean="0"/>
              <a:pPr/>
              <a:t>30-09-2023</a:t>
            </a:fld>
            <a:endParaRPr lang="en-US" dirty="0"/>
          </a:p>
        </p:txBody>
      </p:sp>
      <p:sp>
        <p:nvSpPr>
          <p:cNvPr id="3" name="Footer Placeholder 2"/>
          <p:cNvSpPr>
            <a:spLocks noGrp="1"/>
          </p:cNvSpPr>
          <p:nvPr>
            <p:ph type="ftr" sz="quarter" idx="11"/>
          </p:nvPr>
        </p:nvSpPr>
        <p:spPr/>
        <p:txBody>
          <a:bodyPr/>
          <a:lstStyle/>
          <a:p>
            <a:r>
              <a:rPr lang="en-IN" dirty="0"/>
              <a:t>AI</a:t>
            </a:r>
            <a:endParaRPr lang="en-US" dirty="0"/>
          </a:p>
        </p:txBody>
      </p:sp>
      <p:sp>
        <p:nvSpPr>
          <p:cNvPr id="6"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4"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0"/>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4"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F3E78-4403-4654-96B9-0A3CF5C5764F}"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71437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E7E60-60BC-4B4E-B293-DD669CA0088C}" type="datetime1">
              <a:rPr lang="en-IN" smtClean="0"/>
              <a:pPr/>
              <a:t>30-09-2023</a:t>
            </a:fld>
            <a:endParaRPr lang="en-US" dirty="0"/>
          </a:p>
        </p:txBody>
      </p:sp>
      <p:sp>
        <p:nvSpPr>
          <p:cNvPr id="6" name="Footer Placeholder 5"/>
          <p:cNvSpPr>
            <a:spLocks noGrp="1"/>
          </p:cNvSpPr>
          <p:nvPr>
            <p:ph type="ftr" sz="quarter" idx="11"/>
          </p:nvPr>
        </p:nvSpPr>
        <p:spPr/>
        <p:txBody>
          <a:bodyPr/>
          <a:lstStyle/>
          <a:p>
            <a:r>
              <a:rPr lang="en-IN" dirty="0"/>
              <a:t>AI</a:t>
            </a:r>
            <a:endParaRPr lang="en-US" dirty="0"/>
          </a:p>
        </p:txBody>
      </p:sp>
      <p:sp>
        <p:nvSpPr>
          <p:cNvPr id="9" name="Freeform 11"/>
          <p:cNvSpPr/>
          <p:nvPr/>
        </p:nvSpPr>
        <p:spPr bwMode="auto">
          <a:xfrm flipV="1">
            <a:off x="-4188" y="4911727"/>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5"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6"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A8DEEA-DE20-4108-AC53-C8867B2BB58C}" type="datetime1">
              <a:rPr lang="en-IN" smtClean="0"/>
              <a:pPr/>
              <a:t>30-09-2023</a:t>
            </a:fld>
            <a:endParaRPr lang="en-US" dirty="0"/>
          </a:p>
        </p:txBody>
      </p:sp>
      <p:sp>
        <p:nvSpPr>
          <p:cNvPr id="5" name="Footer Placeholder 4"/>
          <p:cNvSpPr>
            <a:spLocks noGrp="1"/>
          </p:cNvSpPr>
          <p:nvPr>
            <p:ph type="ftr" sz="quarter" idx="3"/>
          </p:nvPr>
        </p:nvSpPr>
        <p:spPr>
          <a:xfrm>
            <a:off x="2589214" y="6135810"/>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dirty="0"/>
              <a:t>AI</a:t>
            </a:r>
            <a:endParaRPr lang="en-US" dirty="0"/>
          </a:p>
        </p:txBody>
      </p:sp>
      <p:sp>
        <p:nvSpPr>
          <p:cNvPr id="6" name="Slide Number Placeholder 5"/>
          <p:cNvSpPr>
            <a:spLocks noGrp="1"/>
          </p:cNvSpPr>
          <p:nvPr>
            <p:ph type="sldNum" sz="quarter" idx="4"/>
          </p:nvPr>
        </p:nvSpPr>
        <p:spPr>
          <a:xfrm>
            <a:off x="531814" y="787784"/>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41876645_Whatsapp_Chat_Analyzer" TargetMode="External"/><Relationship Id="rId2" Type="http://schemas.openxmlformats.org/officeDocument/2006/relationships/hyperlink" Target="https://www.kaggle.com/datasets/datafiniti/electronic-products-pric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41876645_Whatsapp_Chat_Analyzer" TargetMode="External"/><Relationship Id="rId2" Type="http://schemas.openxmlformats.org/officeDocument/2006/relationships/hyperlink" Target="https://www.kaggle.com/datasets/datafiniti/electronic-products-pr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55A02-C3CA-49BB-84C6-C7C3E6220749}"/>
              </a:ext>
            </a:extLst>
          </p:cNvPr>
          <p:cNvSpPr>
            <a:spLocks noGrp="1"/>
          </p:cNvSpPr>
          <p:nvPr>
            <p:ph type="ctrTitle"/>
          </p:nvPr>
        </p:nvSpPr>
        <p:spPr>
          <a:xfrm>
            <a:off x="2589215" y="979279"/>
            <a:ext cx="8078787" cy="1084618"/>
          </a:xfrm>
        </p:spPr>
        <p:txBody>
          <a:bodyPr>
            <a:normAutofit/>
          </a:bodyPr>
          <a:lstStyle/>
          <a:p>
            <a:pPr algn="ctr"/>
            <a:r>
              <a:rPr lang="en-IN" sz="2700" dirty="0" smtClean="0">
                <a:solidFill>
                  <a:schemeClr val="tx1"/>
                </a:solidFill>
                <a:latin typeface="Calibri" panose="020F0502020204030204" pitchFamily="34" charset="0"/>
                <a:cs typeface="Calibri" panose="020F0502020204030204" pitchFamily="34" charset="0"/>
              </a:rPr>
              <a:t>LINEAR REGRESSION PROJECT </a:t>
            </a:r>
            <a:r>
              <a:rPr lang="en-IN" sz="2700" dirty="0">
                <a:solidFill>
                  <a:schemeClr val="tx1"/>
                </a:solidFill>
                <a:latin typeface="Calibri" panose="020F0502020204030204" pitchFamily="34" charset="0"/>
                <a:cs typeface="Calibri" panose="020F0502020204030204" pitchFamily="34" charset="0"/>
              </a:rPr>
              <a:t>ON</a:t>
            </a:r>
            <a:r>
              <a:rPr lang="en-IN" sz="2800" dirty="0">
                <a:solidFill>
                  <a:schemeClr val="tx1"/>
                </a:solidFill>
                <a:latin typeface="Calibri" panose="020F0502020204030204" pitchFamily="34" charset="0"/>
                <a:cs typeface="Calibri" panose="020F0502020204030204" pitchFamily="34" charset="0"/>
              </a:rPr>
              <a:t/>
            </a:r>
            <a:br>
              <a:rPr lang="en-IN" sz="2800" dirty="0">
                <a:solidFill>
                  <a:schemeClr val="tx1"/>
                </a:solidFill>
                <a:latin typeface="Calibri" panose="020F0502020204030204" pitchFamily="34" charset="0"/>
                <a:cs typeface="Calibri" panose="020F0502020204030204" pitchFamily="34" charset="0"/>
              </a:rPr>
            </a:br>
            <a:r>
              <a:rPr lang="en-US" sz="3400" b="1" dirty="0" smtClean="0">
                <a:solidFill>
                  <a:schemeClr val="tx1"/>
                </a:solidFill>
                <a:latin typeface="Tw Cen MT" panose="020B0602020104020603" pitchFamily="34" charset="0"/>
                <a:cs typeface="Calibri" panose="020F0502020204030204" pitchFamily="34" charset="0"/>
              </a:rPr>
              <a:t>PRICING STRATEGY</a:t>
            </a:r>
            <a:endParaRPr lang="en-IN" sz="3400" b="1" dirty="0">
              <a:solidFill>
                <a:schemeClr val="tx1"/>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AE3A62AC-9590-46C9-9C9C-5D2B6FCC001E}"/>
              </a:ext>
            </a:extLst>
          </p:cNvPr>
          <p:cNvSpPr>
            <a:spLocks noGrp="1"/>
          </p:cNvSpPr>
          <p:nvPr>
            <p:ph type="subTitle" idx="1"/>
          </p:nvPr>
        </p:nvSpPr>
        <p:spPr>
          <a:xfrm>
            <a:off x="2589215" y="2833835"/>
            <a:ext cx="8078787" cy="3089293"/>
          </a:xfrm>
        </p:spPr>
        <p:txBody>
          <a:bodyPr>
            <a:noAutofit/>
          </a:bodyPr>
          <a:lstStyle/>
          <a:p>
            <a:pPr algn="ctr"/>
            <a:r>
              <a:rPr lang="en-IN" sz="2400" dirty="0">
                <a:solidFill>
                  <a:schemeClr val="tx1"/>
                </a:solidFill>
                <a:latin typeface="Calibri" panose="020F0502020204030204" pitchFamily="34" charset="0"/>
                <a:cs typeface="Calibri" panose="020F0502020204030204" pitchFamily="34" charset="0"/>
              </a:rPr>
              <a:t>Prepared </a:t>
            </a:r>
            <a:r>
              <a:rPr lang="en-IN" sz="2400" dirty="0" smtClean="0">
                <a:solidFill>
                  <a:schemeClr val="tx1"/>
                </a:solidFill>
                <a:latin typeface="Calibri" panose="020F0502020204030204" pitchFamily="34" charset="0"/>
                <a:cs typeface="Calibri" panose="020F0502020204030204" pitchFamily="34" charset="0"/>
              </a:rPr>
              <a:t>by Farooq Shaikh</a:t>
            </a:r>
            <a:endParaRPr lang="en-IN" sz="2400"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Under </a:t>
            </a:r>
            <a:r>
              <a:rPr lang="en-US" sz="2400" dirty="0">
                <a:solidFill>
                  <a:schemeClr val="tx1"/>
                </a:solidFill>
                <a:latin typeface="Calibri" panose="020F0502020204030204" pitchFamily="34" charset="0"/>
                <a:cs typeface="Calibri" panose="020F0502020204030204" pitchFamily="34" charset="0"/>
              </a:rPr>
              <a:t>The Guidance of</a:t>
            </a:r>
          </a:p>
          <a:p>
            <a:pPr algn="ctr">
              <a:defRPr/>
            </a:pPr>
            <a:r>
              <a:rPr lang="en-US" sz="2400" b="1" dirty="0" smtClean="0">
                <a:solidFill>
                  <a:schemeClr val="tx1"/>
                </a:solidFill>
                <a:latin typeface="Calibri" panose="020F0502020204030204" pitchFamily="34" charset="0"/>
                <a:cs typeface="Calibri" panose="020F0502020204030204" pitchFamily="34" charset="0"/>
              </a:rPr>
              <a:t>Rithik Raj</a:t>
            </a:r>
            <a:endParaRPr lang="en-US" sz="2400" dirty="0">
              <a:solidFill>
                <a:schemeClr val="tx1"/>
              </a:solidFill>
              <a:latin typeface="Calibri" panose="020F0502020204030204" pitchFamily="34" charset="0"/>
              <a:cs typeface="Calibri" panose="020F0502020204030204" pitchFamily="34" charset="0"/>
            </a:endParaRPr>
          </a:p>
          <a:p>
            <a:pPr algn="ctr">
              <a:defRPr/>
            </a:pPr>
            <a:r>
              <a:rPr lang="en-US" sz="2400" dirty="0" smtClean="0">
                <a:solidFill>
                  <a:schemeClr val="tx1"/>
                </a:solidFill>
                <a:latin typeface="Calibri" panose="020F0502020204030204" pitchFamily="34" charset="0"/>
                <a:cs typeface="Calibri" panose="020F0502020204030204" pitchFamily="34" charset="0"/>
              </a:rPr>
              <a:t>Imarticus Learning, Thane</a:t>
            </a:r>
            <a:endParaRPr lang="en-IN" sz="2400" dirty="0">
              <a:solidFill>
                <a:schemeClr val="tx1"/>
              </a:solidFill>
              <a:latin typeface="Calibri" panose="020F0502020204030204" pitchFamily="34" charset="0"/>
              <a:cs typeface="Calibri" panose="020F0502020204030204" pitchFamily="34" charset="0"/>
            </a:endParaRPr>
          </a:p>
        </p:txBody>
      </p:sp>
      <p:sp>
        <p:nvSpPr>
          <p:cNvPr id="6" name="Slide Number Placeholder 6">
            <a:extLst>
              <a:ext uri="{FF2B5EF4-FFF2-40B4-BE49-F238E27FC236}">
                <a16:creationId xmlns:a16="http://schemas.microsoft.com/office/drawing/2014/main" xmlns="" id="{2131500C-4725-4FA5-9718-874713D440F7}"/>
              </a:ext>
            </a:extLst>
          </p:cNvPr>
          <p:cNvSpPr>
            <a:spLocks noGrp="1"/>
          </p:cNvSpPr>
          <p:nvPr>
            <p:ph type="sldNum" sz="quarter" idx="12"/>
          </p:nvPr>
        </p:nvSpPr>
        <p:spPr>
          <a:xfrm>
            <a:off x="575357" y="4532470"/>
            <a:ext cx="779767"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xmlns="" val="1438556063"/>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1AEEF44-E478-46EB-A94C-4B7D0CFA2E0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Content Placeholder 2">
            <a:extLst>
              <a:ext uri="{FF2B5EF4-FFF2-40B4-BE49-F238E27FC236}">
                <a16:creationId xmlns:a16="http://schemas.microsoft.com/office/drawing/2014/main" xmlns="" id="{FED794EB-CD71-4970-8E8D-03611BF03C42}"/>
              </a:ext>
            </a:extLst>
          </p:cNvPr>
          <p:cNvSpPr txBox="1">
            <a:spLocks/>
          </p:cNvSpPr>
          <p:nvPr/>
        </p:nvSpPr>
        <p:spPr>
          <a:xfrm>
            <a:off x="1910989" y="696344"/>
            <a:ext cx="8661022" cy="51253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smtClean="0">
                <a:solidFill>
                  <a:schemeClr val="tx1"/>
                </a:solidFill>
                <a:latin typeface="Calibri" panose="020F0502020204030204" pitchFamily="34" charset="0"/>
                <a:cs typeface="Calibri" panose="020F0502020204030204" pitchFamily="34" charset="0"/>
              </a:rPr>
              <a:t>Feasibility Study</a:t>
            </a:r>
            <a:endParaRPr lang="en-US" sz="4000" b="1"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An essential aspect of any data-driven project is its feasibility.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We </a:t>
            </a:r>
            <a:r>
              <a:rPr lang="en-US" sz="2200" dirty="0" smtClean="0">
                <a:solidFill>
                  <a:schemeClr val="tx1"/>
                </a:solidFill>
                <a:latin typeface="Calibri" panose="020F0502020204030204" pitchFamily="34" charset="0"/>
                <a:cs typeface="Calibri" panose="020F0502020204030204" pitchFamily="34" charset="0"/>
              </a:rPr>
              <a:t>examine the feasibility of our Linear Regression Project by considering the availability and relevance of the </a:t>
            </a:r>
            <a:r>
              <a:rPr lang="en-US" sz="2200" dirty="0" err="1" smtClean="0">
                <a:solidFill>
                  <a:schemeClr val="tx1"/>
                </a:solidFill>
                <a:latin typeface="Calibri" panose="020F0502020204030204" pitchFamily="34" charset="0"/>
                <a:cs typeface="Calibri" panose="020F0502020204030204" pitchFamily="34" charset="0"/>
              </a:rPr>
              <a:t>Kaggle</a:t>
            </a:r>
            <a:r>
              <a:rPr lang="en-US" sz="2200" dirty="0" smtClean="0">
                <a:solidFill>
                  <a:schemeClr val="tx1"/>
                </a:solidFill>
                <a:latin typeface="Calibri" panose="020F0502020204030204" pitchFamily="34" charset="0"/>
                <a:cs typeface="Calibri" panose="020F0502020204030204" pitchFamily="34" charset="0"/>
              </a:rPr>
              <a:t> </a:t>
            </a:r>
            <a:r>
              <a:rPr lang="en-US" sz="2200" dirty="0" smtClean="0">
                <a:solidFill>
                  <a:schemeClr val="tx1"/>
                </a:solidFill>
                <a:latin typeface="Calibri" panose="020F0502020204030204" pitchFamily="34" charset="0"/>
                <a:cs typeface="Calibri" panose="020F0502020204030204" pitchFamily="34" charset="0"/>
              </a:rPr>
              <a:t>dataset.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Suitability </a:t>
            </a:r>
            <a:r>
              <a:rPr lang="en-US" sz="2200" dirty="0" smtClean="0">
                <a:solidFill>
                  <a:schemeClr val="tx1"/>
                </a:solidFill>
                <a:latin typeface="Calibri" panose="020F0502020204030204" pitchFamily="34" charset="0"/>
                <a:cs typeface="Calibri" panose="020F0502020204030204" pitchFamily="34" charset="0"/>
              </a:rPr>
              <a:t>of Linear Regression as a modeling technique for solving pricing optimization challenges.</a:t>
            </a:r>
            <a:endParaRPr lang="en-US" sz="2200" dirty="0">
              <a:solidFill>
                <a:schemeClr val="tx1"/>
              </a:solidFill>
              <a:latin typeface="Calibri" panose="020F0502020204030204" pitchFamily="34" charset="0"/>
              <a:cs typeface="Calibri" panose="020F0502020204030204" pitchFamily="34" charset="0"/>
            </a:endParaRPr>
          </a:p>
          <a:p>
            <a:pPr>
              <a:buFont typeface="Arial" pitchFamily="34" charset="0"/>
              <a:buChar char="•"/>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26406870"/>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31CB463-AFD9-4F0C-9885-E8ED049782D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itle 1">
            <a:extLst>
              <a:ext uri="{FF2B5EF4-FFF2-40B4-BE49-F238E27FC236}">
                <a16:creationId xmlns:a16="http://schemas.microsoft.com/office/drawing/2014/main" xmlns="" id="{543F5AE6-2CC7-46F2-8FCB-2836E68CDDE8}"/>
              </a:ext>
            </a:extLst>
          </p:cNvPr>
          <p:cNvSpPr txBox="1">
            <a:spLocks/>
          </p:cNvSpPr>
          <p:nvPr/>
        </p:nvSpPr>
        <p:spPr>
          <a:xfrm>
            <a:off x="2767062" y="2445124"/>
            <a:ext cx="6657875" cy="983876"/>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Calibri" panose="020F0502020204030204" pitchFamily="34" charset="0"/>
                <a:cs typeface="Calibri" panose="020F0502020204030204" pitchFamily="34" charset="0"/>
              </a:rPr>
              <a:t>The Proposed System</a:t>
            </a:r>
            <a:endParaRPr lang="en-IN" sz="4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49474460"/>
      </p:ext>
    </p:extLst>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1D5C1B-1192-4981-A981-5A005D8C29C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Content Placeholder 2">
            <a:extLst>
              <a:ext uri="{FF2B5EF4-FFF2-40B4-BE49-F238E27FC236}">
                <a16:creationId xmlns:a16="http://schemas.microsoft.com/office/drawing/2014/main" xmlns="" id="{463334FE-9739-49BF-8252-3F614220C453}"/>
              </a:ext>
            </a:extLst>
          </p:cNvPr>
          <p:cNvSpPr txBox="1">
            <a:spLocks/>
          </p:cNvSpPr>
          <p:nvPr/>
        </p:nvSpPr>
        <p:spPr>
          <a:xfrm>
            <a:off x="1910988" y="696344"/>
            <a:ext cx="8899251" cy="576541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Proposed System</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a:t>
            </a:r>
            <a:r>
              <a:rPr lang="en-US" sz="2200" dirty="0" smtClean="0">
                <a:solidFill>
                  <a:schemeClr val="tx1"/>
                </a:solidFill>
                <a:latin typeface="Calibri" panose="020F0502020204030204" pitchFamily="34" charset="0"/>
                <a:cs typeface="Calibri" panose="020F0502020204030204" pitchFamily="34" charset="0"/>
              </a:rPr>
              <a:t>project involves the development of a pricing strategy system. </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Our proposed system encompasses data collection, preprocessing, model training, and the implementation of data-driven pricing strategies.</a:t>
            </a:r>
            <a:endParaRPr lang="en-US" sz="2200" dirty="0">
              <a:solidFill>
                <a:schemeClr val="tx1"/>
              </a:solidFill>
              <a:latin typeface="Calibri" panose="020F0502020204030204" pitchFamily="34" charset="0"/>
              <a:cs typeface="Calibri" panose="020F0502020204030204" pitchFamily="34" charset="0"/>
            </a:endParaRPr>
          </a:p>
          <a:p>
            <a:pPr>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014238867"/>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0" name="Title 1">
            <a:extLst>
              <a:ext uri="{FF2B5EF4-FFF2-40B4-BE49-F238E27FC236}">
                <a16:creationId xmlns:a16="http://schemas.microsoft.com/office/drawing/2014/main" xmlns="" id="{5FDC42D6-FE83-4B57-A0A2-D0B14B8510F3}"/>
              </a:ext>
            </a:extLst>
          </p:cNvPr>
          <p:cNvSpPr>
            <a:spLocks noGrp="1"/>
          </p:cNvSpPr>
          <p:nvPr>
            <p:ph type="title"/>
          </p:nvPr>
        </p:nvSpPr>
        <p:spPr>
          <a:xfrm>
            <a:off x="2767062" y="2445124"/>
            <a:ext cx="6657875" cy="983876"/>
          </a:xfrm>
        </p:spPr>
        <p:txBody>
          <a:bodyPr>
            <a:noAutofit/>
          </a:bodyPr>
          <a:lstStyle/>
          <a:p>
            <a:pPr algn="ctr"/>
            <a:r>
              <a:rPr lang="en-US" sz="4800" b="1" dirty="0">
                <a:solidFill>
                  <a:schemeClr val="tx1"/>
                </a:solidFill>
                <a:latin typeface="Calibri" panose="020F0502020204030204" pitchFamily="34" charset="0"/>
                <a:cs typeface="Calibri" panose="020F0502020204030204" pitchFamily="34" charset="0"/>
              </a:rPr>
              <a:t>Solution</a:t>
            </a:r>
            <a:endParaRPr lang="en-IN" sz="4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785541"/>
      </p:ext>
    </p:extLst>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9" name="Content Placeholder 2">
            <a:extLst>
              <a:ext uri="{FF2B5EF4-FFF2-40B4-BE49-F238E27FC236}">
                <a16:creationId xmlns:a16="http://schemas.microsoft.com/office/drawing/2014/main" xmlns="" id="{DC4C874C-3CA3-4D89-95AE-E9195FA60DB7}"/>
              </a:ext>
            </a:extLst>
          </p:cNvPr>
          <p:cNvSpPr txBox="1">
            <a:spLocks/>
          </p:cNvSpPr>
          <p:nvPr/>
        </p:nvSpPr>
        <p:spPr>
          <a:xfrm>
            <a:off x="1910988" y="696344"/>
            <a:ext cx="8899251" cy="552457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Solution to the problem</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project will provide valuable solutions and insights. The various aspects of our approach, includes data analysis, model development, and strategy optimization. We discuss how our project aims to enhance pricing decisions for electronic products.</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It provides technical details of the project, including data preprocessing, model training.</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Linear Regression Project for Pricing Strategy uses the machine learning </a:t>
            </a:r>
            <a:r>
              <a:rPr lang="en-US" sz="2200" dirty="0" err="1" smtClean="0">
                <a:solidFill>
                  <a:schemeClr val="tx1"/>
                </a:solidFill>
                <a:latin typeface="Calibri" panose="020F0502020204030204" pitchFamily="34" charset="0"/>
                <a:cs typeface="Calibri" panose="020F0502020204030204" pitchFamily="34" charset="0"/>
              </a:rPr>
              <a:t>techiques</a:t>
            </a:r>
            <a:r>
              <a:rPr lang="en-US" sz="2200" dirty="0" smtClean="0">
                <a:solidFill>
                  <a:schemeClr val="tx1"/>
                </a:solidFill>
                <a:latin typeface="Calibri" panose="020F0502020204030204" pitchFamily="34" charset="0"/>
                <a:cs typeface="Calibri" panose="020F0502020204030204" pitchFamily="34" charset="0"/>
              </a:rPr>
              <a:t> in optimizing pricing strategies, ultimately contributing to the success of businesses operating in the dynamic electronic products market.</a:t>
            </a:r>
          </a:p>
          <a:p>
            <a:pPr>
              <a:buFont typeface="Wingdings" panose="05000000000000000000" pitchFamily="2" charset="2"/>
              <a:buChar char="q"/>
            </a:pPr>
            <a:endParaRPr lang="en-US" sz="2200" dirty="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996958911"/>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467" y="2497880"/>
            <a:ext cx="8911687" cy="1280890"/>
          </a:xfrm>
        </p:spPr>
        <p:txBody>
          <a:bodyPr>
            <a:normAutofit/>
          </a:bodyPr>
          <a:lstStyle/>
          <a:p>
            <a:pPr algn="ctr"/>
            <a:r>
              <a:rPr lang="en-US" sz="4800" b="1" dirty="0" smtClean="0">
                <a:solidFill>
                  <a:schemeClr val="tx1"/>
                </a:solidFill>
                <a:latin typeface="Calibri" panose="020F0502020204030204" pitchFamily="34" charset="0"/>
                <a:cs typeface="Calibri" panose="020F0502020204030204" pitchFamily="34" charset="0"/>
              </a:rPr>
              <a:t>Conclusion</a:t>
            </a:r>
            <a:endParaRPr lang="en-US" sz="48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2045ED31-3821-4858-BD09-1CB7A0E7586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2">
            <a:extLst>
              <a:ext uri="{FF2B5EF4-FFF2-40B4-BE49-F238E27FC236}">
                <a16:creationId xmlns:a16="http://schemas.microsoft.com/office/drawing/2014/main" xmlns="" id="{22905F37-2201-41AA-B38E-3E54B6A33790}"/>
              </a:ext>
            </a:extLst>
          </p:cNvPr>
          <p:cNvSpPr txBox="1">
            <a:spLocks/>
          </p:cNvSpPr>
          <p:nvPr/>
        </p:nvSpPr>
        <p:spPr>
          <a:xfrm>
            <a:off x="1910988" y="696344"/>
            <a:ext cx="8899251" cy="54496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Conclusion</a:t>
            </a: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Linear Regression Project for Pricing Strategy, utilizing the "Electronic Products Prices" dataset from </a:t>
            </a:r>
            <a:r>
              <a:rPr lang="en-US" sz="2200" dirty="0" err="1" smtClean="0">
                <a:solidFill>
                  <a:schemeClr val="tx1"/>
                </a:solidFill>
                <a:latin typeface="Calibri" panose="020F0502020204030204" pitchFamily="34" charset="0"/>
                <a:cs typeface="Calibri" panose="020F0502020204030204" pitchFamily="34" charset="0"/>
              </a:rPr>
              <a:t>Kaggle</a:t>
            </a:r>
            <a:r>
              <a:rPr lang="en-US" sz="2200" dirty="0" smtClean="0">
                <a:solidFill>
                  <a:schemeClr val="tx1"/>
                </a:solidFill>
                <a:latin typeface="Calibri" panose="020F0502020204030204" pitchFamily="34" charset="0"/>
                <a:cs typeface="Calibri" panose="020F0502020204030204" pitchFamily="34" charset="0"/>
              </a:rPr>
              <a:t>, has provided valuable insights and solutions to address the </a:t>
            </a:r>
            <a:r>
              <a:rPr lang="en-US" sz="2200" dirty="0" smtClean="0">
                <a:solidFill>
                  <a:schemeClr val="tx1"/>
                </a:solidFill>
                <a:latin typeface="Calibri" panose="020F0502020204030204" pitchFamily="34" charset="0"/>
                <a:cs typeface="Calibri" panose="020F0502020204030204" pitchFamily="34" charset="0"/>
              </a:rPr>
              <a:t>challenges </a:t>
            </a:r>
            <a:r>
              <a:rPr lang="en-US" sz="2200" dirty="0" smtClean="0">
                <a:solidFill>
                  <a:schemeClr val="tx1"/>
                </a:solidFill>
                <a:latin typeface="Calibri" panose="020F0502020204030204" pitchFamily="34" charset="0"/>
                <a:cs typeface="Calibri" panose="020F0502020204030204" pitchFamily="34" charset="0"/>
              </a:rPr>
              <a:t>surrounding pricing decisions in the electronic products market.</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The Linear Regression model, which forms the core of our project, has proven to be a valuable tool for predicting pricing trends. The model's performance, as measured by metrics such as Mean Absolute Error (MAE) and Mean Squared Error (MSE), has demonstrated its ability to make accurate pricing predictions.</a:t>
            </a:r>
          </a:p>
          <a:p>
            <a:pPr>
              <a:buFont typeface="Wingdings" panose="05000000000000000000" pitchFamily="2" charset="2"/>
              <a:buChar char="q"/>
            </a:pPr>
            <a:endParaRPr lang="en-US" sz="2200" dirty="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51779410"/>
      </p:ext>
    </p:extLst>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537" y="2362969"/>
            <a:ext cx="8911687" cy="1280890"/>
          </a:xfrm>
        </p:spPr>
        <p:txBody>
          <a:bodyPr/>
          <a:lstStyle/>
          <a:p>
            <a:pPr algn="ctr"/>
            <a:r>
              <a:rPr lang="en-US" sz="4800" b="1" dirty="0" smtClean="0">
                <a:solidFill>
                  <a:schemeClr val="tx1"/>
                </a:solidFill>
                <a:latin typeface="Calibri" panose="020F0502020204030204" pitchFamily="34" charset="0"/>
                <a:cs typeface="Calibri" panose="020F0502020204030204" pitchFamily="34" charset="0"/>
              </a:rPr>
              <a:t>References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49C19D6-9A96-4CA3-A8FE-A2A0FCB88B3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3" name="Subtitle 2">
            <a:extLst>
              <a:ext uri="{FF2B5EF4-FFF2-40B4-BE49-F238E27FC236}">
                <a16:creationId xmlns:a16="http://schemas.microsoft.com/office/drawing/2014/main" xmlns="" id="{40C761C9-8C0A-4190-9F67-0C84EF83DB51}"/>
              </a:ext>
            </a:extLst>
          </p:cNvPr>
          <p:cNvSpPr txBox="1">
            <a:spLocks/>
          </p:cNvSpPr>
          <p:nvPr/>
        </p:nvSpPr>
        <p:spPr>
          <a:xfrm>
            <a:off x="1867468" y="1659039"/>
            <a:ext cx="8915400" cy="377762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2"/>
              </a:rPr>
              <a:t>https</a:t>
            </a:r>
            <a:r>
              <a:rPr lang="en-US" sz="2200" dirty="0" smtClean="0">
                <a:solidFill>
                  <a:schemeClr val="tx1"/>
                </a:solidFill>
                <a:latin typeface="Calibri" panose="020F0502020204030204" pitchFamily="34" charset="0"/>
                <a:cs typeface="Calibri" panose="020F0502020204030204" pitchFamily="34" charset="0"/>
                <a:hlinkClick r:id="rId2"/>
              </a:rPr>
              <a:t>://www.kaggle.com/datasets/datafiniti/electronic-products-prices</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3"/>
              </a:rPr>
              <a:t>https://www.hcltech.com/blogs/improved-pricing-decisions-using-regression-analysis#:~:text=The%20regression%20analysis%20(Linear%20Performance,which%20large%20data%20is%20available.</a:t>
            </a:r>
          </a:p>
          <a:p>
            <a:pPr>
              <a:buFont typeface="Wingdings" panose="05000000000000000000" pitchFamily="2" charset="2"/>
              <a:buChar char="q"/>
            </a:pPr>
            <a:endParaRPr lang="en-US" sz="2200"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sz="22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D3FC89B7-AC65-4805-A932-17698E19889A}"/>
              </a:ext>
            </a:extLst>
          </p:cNvPr>
          <p:cNvSpPr txBox="1"/>
          <p:nvPr/>
        </p:nvSpPr>
        <p:spPr>
          <a:xfrm>
            <a:off x="1991360" y="632173"/>
            <a:ext cx="6096000"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References</a:t>
            </a:r>
            <a:endParaRPr lang="en-US" dirty="0"/>
          </a:p>
        </p:txBody>
      </p:sp>
    </p:spTree>
    <p:extLst>
      <p:ext uri="{BB962C8B-B14F-4D97-AF65-F5344CB8AC3E}">
        <p14:creationId xmlns:p14="http://schemas.microsoft.com/office/powerpoint/2010/main" xmlns="" val="3907604243"/>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2FE9183-6674-44EC-980B-20AC3C8B8EC1}"/>
              </a:ext>
            </a:extLst>
          </p:cNvPr>
          <p:cNvSpPr>
            <a:spLocks noGrp="1"/>
          </p:cNvSpPr>
          <p:nvPr>
            <p:ph type="title"/>
          </p:nvPr>
        </p:nvSpPr>
        <p:spPr>
          <a:xfrm>
            <a:off x="1311580" y="2788555"/>
            <a:ext cx="8332483" cy="1280890"/>
          </a:xfrm>
        </p:spPr>
        <p:txBody>
          <a:bodyPr>
            <a:normAutofit/>
          </a:bodyPr>
          <a:lstStyle/>
          <a:p>
            <a:pPr algn="ctr"/>
            <a:r>
              <a:rPr lang="en-IN" sz="6000" dirty="0">
                <a:solidFill>
                  <a:schemeClr val="tx1"/>
                </a:solidFill>
                <a:latin typeface="Calibri" panose="020F0502020204030204" pitchFamily="34" charset="0"/>
                <a:cs typeface="Calibri" panose="020F0502020204030204" pitchFamily="34" charset="0"/>
              </a:rPr>
              <a:t>		Thank You</a:t>
            </a:r>
          </a:p>
        </p:txBody>
      </p:sp>
      <p:sp>
        <p:nvSpPr>
          <p:cNvPr id="6" name="Slide Number Placeholder 5">
            <a:extLst>
              <a:ext uri="{FF2B5EF4-FFF2-40B4-BE49-F238E27FC236}">
                <a16:creationId xmlns:a16="http://schemas.microsoft.com/office/drawing/2014/main" xmlns="" id="{EC50D313-D130-4AA8-A857-809C4ED3410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xmlns="" val="2759921987"/>
      </p:ext>
    </p:extLst>
  </p:cSld>
  <p:clrMapOvr>
    <a:masterClrMapping/>
  </p:clrMapOvr>
  <p:transition>
    <p:diamon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E2DA0-3961-4A59-8C4C-09EF5E590C47}"/>
              </a:ext>
            </a:extLst>
          </p:cNvPr>
          <p:cNvSpPr>
            <a:spLocks noGrp="1"/>
          </p:cNvSpPr>
          <p:nvPr>
            <p:ph type="title"/>
          </p:nvPr>
        </p:nvSpPr>
        <p:spPr>
          <a:xfrm>
            <a:off x="5011804" y="763507"/>
            <a:ext cx="2769739" cy="528797"/>
          </a:xfrm>
        </p:spPr>
        <p:txBody>
          <a:bodyPr>
            <a:noAutofit/>
          </a:bodyPr>
          <a:lstStyle/>
          <a:p>
            <a:pPr algn="ctr"/>
            <a:r>
              <a:rPr lang="en-IN" sz="4000" b="1" dirty="0">
                <a:solidFill>
                  <a:schemeClr val="tx1"/>
                </a:solidFill>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xmlns="" id="{5E7791CE-F46A-4AD8-9D2D-13EE99BE8A5E}"/>
              </a:ext>
            </a:extLst>
          </p:cNvPr>
          <p:cNvSpPr>
            <a:spLocks noGrp="1"/>
          </p:cNvSpPr>
          <p:nvPr>
            <p:ph idx="1"/>
          </p:nvPr>
        </p:nvSpPr>
        <p:spPr>
          <a:xfrm>
            <a:off x="2589213" y="1613647"/>
            <a:ext cx="8915400" cy="4669190"/>
          </a:xfrm>
        </p:spPr>
        <p:txBody>
          <a:bodyPr>
            <a:normAutofit fontScale="92500" lnSpcReduction="20000"/>
          </a:bodyPr>
          <a:lstStyle/>
          <a:p>
            <a:pPr>
              <a:lnSpc>
                <a:spcPct val="150000"/>
              </a:lnSpc>
              <a:buFont typeface="Wingdings" panose="05000000000000000000" pitchFamily="2" charset="2"/>
              <a:buChar char="q"/>
            </a:pPr>
            <a:r>
              <a:rPr lang="en-US" sz="2400" b="1" dirty="0">
                <a:solidFill>
                  <a:schemeClr val="tx1"/>
                </a:solidFill>
                <a:latin typeface="Calibri" panose="020F0502020204030204" pitchFamily="34" charset="0"/>
                <a:cs typeface="Calibri" panose="020F0502020204030204" pitchFamily="34" charset="0"/>
              </a:rPr>
              <a:t>Introduction</a:t>
            </a:r>
          </a:p>
          <a:p>
            <a:pPr>
              <a:lnSpc>
                <a:spcPct val="150000"/>
              </a:lnSpc>
              <a:buFont typeface="Wingdings" panose="05000000000000000000" pitchFamily="2" charset="2"/>
              <a:buChar char="q"/>
            </a:pPr>
            <a:r>
              <a:rPr lang="en-US" sz="2400" b="1" dirty="0">
                <a:solidFill>
                  <a:schemeClr val="tx1"/>
                </a:solidFill>
                <a:latin typeface="Calibri" panose="020F0502020204030204" pitchFamily="34" charset="0"/>
                <a:cs typeface="Calibri" panose="020F0502020204030204" pitchFamily="34" charset="0"/>
              </a:rPr>
              <a:t>The problem statement</a:t>
            </a:r>
            <a:endParaRPr lang="en-IN" sz="2400" b="1" dirty="0">
              <a:solidFill>
                <a:schemeClr val="tx1"/>
              </a:solidFill>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q"/>
            </a:pPr>
            <a:r>
              <a:rPr lang="en-IN" sz="2400" b="1" dirty="0">
                <a:solidFill>
                  <a:schemeClr val="tx1"/>
                </a:solidFill>
                <a:latin typeface="Calibri" panose="020F0502020204030204" pitchFamily="34" charset="0"/>
                <a:cs typeface="Calibri" panose="020F0502020204030204" pitchFamily="34" charset="0"/>
              </a:rPr>
              <a:t>Literature survey</a:t>
            </a:r>
          </a:p>
          <a:p>
            <a:pPr marR="0" lvl="0" algn="l" defTabSz="457200" rtl="0" eaLnBrk="1" fontAlgn="auto" latinLnBrk="0" hangingPunct="1">
              <a:lnSpc>
                <a:spcPct val="150000"/>
              </a:lnSpc>
              <a:spcBef>
                <a:spcPts val="1000"/>
              </a:spcBef>
              <a:spcAft>
                <a:spcPts val="0"/>
              </a:spcAft>
              <a:buClr>
                <a:srgbClr val="E78712"/>
              </a:buClr>
              <a:buSzTx/>
              <a:buFont typeface="Wingdings" panose="05000000000000000000" pitchFamily="2" charset="2"/>
              <a:buChar char="q"/>
              <a:tabLst/>
              <a:defRPr/>
            </a:pPr>
            <a:r>
              <a:rPr kumimoji="0" lang="en-US" alt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Feasibility study</a:t>
            </a:r>
          </a:p>
          <a:p>
            <a:pPr>
              <a:lnSpc>
                <a:spcPct val="150000"/>
              </a:lnSpc>
              <a:buFont typeface="Wingdings" panose="05000000000000000000" pitchFamily="2" charset="2"/>
              <a:buChar char="q"/>
            </a:pPr>
            <a:r>
              <a:rPr lang="en-US" altLang="en-US" sz="2400" b="1" dirty="0" smtClean="0">
                <a:solidFill>
                  <a:schemeClr val="tx1"/>
                </a:solidFill>
                <a:latin typeface="Calibri" panose="020F0502020204030204" pitchFamily="34" charset="0"/>
                <a:cs typeface="Calibri" panose="020F0502020204030204" pitchFamily="34" charset="0"/>
              </a:rPr>
              <a:t>The Proposed </a:t>
            </a:r>
            <a:r>
              <a:rPr lang="en-US" altLang="en-US" sz="2400" b="1" dirty="0">
                <a:solidFill>
                  <a:schemeClr val="tx1"/>
                </a:solidFill>
                <a:latin typeface="Calibri" panose="020F0502020204030204" pitchFamily="34" charset="0"/>
                <a:cs typeface="Calibri" panose="020F0502020204030204" pitchFamily="34" charset="0"/>
              </a:rPr>
              <a:t>system</a:t>
            </a:r>
            <a:endParaRPr lang="en-IN" sz="2400" b="1" dirty="0">
              <a:solidFill>
                <a:schemeClr val="tx1"/>
              </a:solidFill>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q"/>
            </a:pPr>
            <a:r>
              <a:rPr lang="en-US" altLang="en-US" sz="2400" b="1" dirty="0" smtClean="0">
                <a:solidFill>
                  <a:schemeClr val="tx1"/>
                </a:solidFill>
                <a:latin typeface="Calibri" panose="020F0502020204030204" pitchFamily="34" charset="0"/>
                <a:cs typeface="Calibri" panose="020F0502020204030204" pitchFamily="34" charset="0"/>
              </a:rPr>
              <a:t>Solution</a:t>
            </a:r>
            <a:endParaRPr lang="en-US" altLang="en-US" sz="2400" b="1" dirty="0">
              <a:solidFill>
                <a:schemeClr val="tx1"/>
              </a:solidFill>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q"/>
            </a:pPr>
            <a:r>
              <a:rPr lang="en-US" altLang="en-US" sz="2400" b="1" dirty="0">
                <a:solidFill>
                  <a:schemeClr val="tx1"/>
                </a:solidFill>
                <a:latin typeface="Calibri" panose="020F0502020204030204" pitchFamily="34" charset="0"/>
                <a:cs typeface="Calibri" panose="020F0502020204030204" pitchFamily="34" charset="0"/>
              </a:rPr>
              <a:t>Conlcusion</a:t>
            </a:r>
          </a:p>
          <a:p>
            <a:pPr>
              <a:lnSpc>
                <a:spcPct val="150000"/>
              </a:lnSpc>
              <a:buFont typeface="Wingdings" panose="05000000000000000000" pitchFamily="2" charset="2"/>
              <a:buChar char="q"/>
            </a:pPr>
            <a:r>
              <a:rPr lang="en-US" altLang="en-US" sz="2400" b="1" dirty="0">
                <a:solidFill>
                  <a:schemeClr val="tx1"/>
                </a:solidFill>
                <a:latin typeface="Calibri" panose="020F0502020204030204" pitchFamily="34" charset="0"/>
                <a:cs typeface="Calibri" panose="020F0502020204030204" pitchFamily="34" charset="0"/>
              </a:rPr>
              <a:t>References</a:t>
            </a:r>
            <a:endParaRPr lang="en-US" altLang="en-US" sz="2400" dirty="0">
              <a:solidFill>
                <a:schemeClr val="tx1"/>
              </a:solidFill>
              <a:latin typeface="Calibri" panose="020F0502020204030204" pitchFamily="34" charset="0"/>
              <a:cs typeface="Calibri" panose="020F0502020204030204" pitchFamily="34" charset="0"/>
            </a:endParaRPr>
          </a:p>
          <a:p>
            <a:pPr>
              <a:lnSpc>
                <a:spcPct val="150000"/>
              </a:lnSpc>
            </a:pPr>
            <a:endParaRPr lang="en-US" altLang="en-US" sz="2400" dirty="0">
              <a:solidFill>
                <a:schemeClr val="tx1"/>
              </a:solidFill>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xmlns="" id="{B02462E6-BC18-45B9-8125-C2A6211B69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p:cNvPicPr>
            <a:picLocks noChangeAspect="1"/>
          </p:cNvPicPr>
          <p:nvPr/>
        </p:nvPicPr>
        <p:blipFill>
          <a:blip r:embed="rId2"/>
          <a:stretch>
            <a:fillRect/>
          </a:stretch>
        </p:blipFill>
        <p:spPr>
          <a:xfrm>
            <a:off x="9915315" y="119285"/>
            <a:ext cx="2038879" cy="1753291"/>
          </a:xfrm>
          <a:prstGeom prst="rect">
            <a:avLst/>
          </a:prstGeom>
        </p:spPr>
      </p:pic>
    </p:spTree>
    <p:extLst>
      <p:ext uri="{BB962C8B-B14F-4D97-AF65-F5344CB8AC3E}">
        <p14:creationId xmlns:p14="http://schemas.microsoft.com/office/powerpoint/2010/main" xmlns="" val="2325025888"/>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72AD787-977E-5D47-CF4F-B065ED07DD3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TextBox 2">
            <a:extLst>
              <a:ext uri="{FF2B5EF4-FFF2-40B4-BE49-F238E27FC236}">
                <a16:creationId xmlns:a16="http://schemas.microsoft.com/office/drawing/2014/main" xmlns="" id="{FE78F0DB-3367-BDBD-7EC6-F81DE0731A0D}"/>
              </a:ext>
            </a:extLst>
          </p:cNvPr>
          <p:cNvSpPr txBox="1"/>
          <p:nvPr/>
        </p:nvSpPr>
        <p:spPr>
          <a:xfrm>
            <a:off x="4014162" y="2490952"/>
            <a:ext cx="4593809" cy="830997"/>
          </a:xfrm>
          <a:prstGeom prst="rect">
            <a:avLst/>
          </a:prstGeom>
          <a:noFill/>
        </p:spPr>
        <p:txBody>
          <a:bodyPr wrap="square" rtlCol="0">
            <a:spAutoFit/>
          </a:bodyPr>
          <a:lstStyle/>
          <a:p>
            <a:pPr algn="ctr">
              <a:spcBef>
                <a:spcPct val="0"/>
              </a:spcBef>
            </a:pPr>
            <a:r>
              <a:rPr lang="en-US" sz="4800" b="1" dirty="0">
                <a:latin typeface="Calibri" panose="020F0502020204030204" pitchFamily="34" charset="0"/>
                <a:ea typeface="+mj-ea"/>
                <a:cs typeface="Calibri" panose="020F0502020204030204" pitchFamily="34" charset="0"/>
              </a:rPr>
              <a:t>Introduction</a:t>
            </a:r>
          </a:p>
        </p:txBody>
      </p:sp>
    </p:spTree>
    <p:extLst>
      <p:ext uri="{BB962C8B-B14F-4D97-AF65-F5344CB8AC3E}">
        <p14:creationId xmlns:p14="http://schemas.microsoft.com/office/powerpoint/2010/main" xmlns="" val="3963185497"/>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BB26E-6BA0-3831-90CA-ECD2A0390C07}"/>
              </a:ext>
            </a:extLst>
          </p:cNvPr>
          <p:cNvSpPr>
            <a:spLocks noGrp="1"/>
          </p:cNvSpPr>
          <p:nvPr>
            <p:ph type="title"/>
          </p:nvPr>
        </p:nvSpPr>
        <p:spPr>
          <a:xfrm>
            <a:off x="1851947" y="654353"/>
            <a:ext cx="8911687" cy="1280890"/>
          </a:xfrm>
        </p:spPr>
        <p:txBody>
          <a:bodyPr/>
          <a:lstStyle/>
          <a:p>
            <a:pPr>
              <a:spcBef>
                <a:spcPts val="1000"/>
              </a:spcBef>
              <a:buClr>
                <a:schemeClr val="accent1"/>
              </a:buClr>
            </a:pPr>
            <a:r>
              <a:rPr lang="en-US" sz="4000" b="1" dirty="0">
                <a:solidFill>
                  <a:schemeClr val="tx1"/>
                </a:solidFill>
                <a:latin typeface="Calibri" panose="020F0502020204030204" pitchFamily="34" charset="0"/>
                <a:ea typeface="+mn-ea"/>
                <a:cs typeface="Calibri" panose="020F0502020204030204" pitchFamily="34" charset="0"/>
              </a:rPr>
              <a:t>Introduction :</a:t>
            </a:r>
          </a:p>
        </p:txBody>
      </p:sp>
      <p:sp>
        <p:nvSpPr>
          <p:cNvPr id="3" name="Content Placeholder 2">
            <a:extLst>
              <a:ext uri="{FF2B5EF4-FFF2-40B4-BE49-F238E27FC236}">
                <a16:creationId xmlns:a16="http://schemas.microsoft.com/office/drawing/2014/main" xmlns="" id="{E959D531-C58D-57FF-0279-222B8FF8D9B0}"/>
              </a:ext>
            </a:extLst>
          </p:cNvPr>
          <p:cNvSpPr>
            <a:spLocks noGrp="1"/>
          </p:cNvSpPr>
          <p:nvPr>
            <p:ph idx="1"/>
          </p:nvPr>
        </p:nvSpPr>
        <p:spPr>
          <a:xfrm>
            <a:off x="1848234" y="1935243"/>
            <a:ext cx="8915400" cy="4600468"/>
          </a:xfrm>
        </p:spPr>
        <p:txBody>
          <a:bodyPr>
            <a:noAutofit/>
          </a:bodyPr>
          <a:lstStyle/>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P</a:t>
            </a:r>
            <a:r>
              <a:rPr lang="en-US" sz="2200" dirty="0" smtClean="0">
                <a:solidFill>
                  <a:schemeClr val="tx1"/>
                </a:solidFill>
                <a:latin typeface="Calibri" panose="020F0502020204030204" pitchFamily="34" charset="0"/>
                <a:cs typeface="Calibri" panose="020F0502020204030204" pitchFamily="34" charset="0"/>
              </a:rPr>
              <a:t>ricing decisions play a pivotal role in determining the success and profitability of a product or service.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Striking the right balance between setting prices that are both attractive to customers and profitable for the business is a formidable challenge faced by organizations across industries. This challenge is particularly pronounced in the rapidly evolving electronic products market.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This report introduces a Linear Regression Project for Pricing Strategy, utilizing a dataset obtained from </a:t>
            </a:r>
            <a:r>
              <a:rPr lang="en-US" sz="2200" dirty="0" err="1" smtClean="0">
                <a:solidFill>
                  <a:schemeClr val="tx1"/>
                </a:solidFill>
                <a:latin typeface="Calibri" panose="020F0502020204030204" pitchFamily="34" charset="0"/>
                <a:cs typeface="Calibri" panose="020F0502020204030204" pitchFamily="34" charset="0"/>
              </a:rPr>
              <a:t>Kaggle</a:t>
            </a:r>
            <a:r>
              <a:rPr lang="en-US" sz="2200" dirty="0" smtClean="0">
                <a:solidFill>
                  <a:schemeClr val="tx1"/>
                </a:solidFill>
                <a:latin typeface="Calibri" panose="020F0502020204030204" pitchFamily="34" charset="0"/>
                <a:cs typeface="Calibri" panose="020F0502020204030204" pitchFamily="34" charset="0"/>
              </a:rPr>
              <a:t>, specifically the "Electronic Products Prices" dataset.</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rPr>
              <a:t>Our project aims to leverage machine learning techniques to tackle the complexities of pricing strategy.</a:t>
            </a:r>
          </a:p>
          <a:p>
            <a:pPr>
              <a:buFont typeface="Wingdings" panose="05000000000000000000" pitchFamily="2" charset="2"/>
              <a:buChar char="q"/>
            </a:pPr>
            <a:endParaRPr lang="en-US" sz="2200"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AF4017A1-275F-CB58-37E5-64127229C3F2}"/>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xmlns="" val="1440314024"/>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Title 1">
            <a:extLst>
              <a:ext uri="{FF2B5EF4-FFF2-40B4-BE49-F238E27FC236}">
                <a16:creationId xmlns:a16="http://schemas.microsoft.com/office/drawing/2014/main" xmlns="" id="{5FDC42D6-FE83-4B57-A0A2-D0B14B8510F3}"/>
              </a:ext>
            </a:extLst>
          </p:cNvPr>
          <p:cNvSpPr>
            <a:spLocks noGrp="1"/>
          </p:cNvSpPr>
          <p:nvPr>
            <p:ph type="title"/>
          </p:nvPr>
        </p:nvSpPr>
        <p:spPr>
          <a:xfrm>
            <a:off x="3441574" y="2488441"/>
            <a:ext cx="5915277" cy="1819399"/>
          </a:xfrm>
        </p:spPr>
        <p:txBody>
          <a:bodyPr>
            <a:noAutofit/>
          </a:bodyPr>
          <a:lstStyle/>
          <a:p>
            <a:pPr algn="ctr"/>
            <a:r>
              <a:rPr lang="en-IN" sz="4800" b="1" dirty="0">
                <a:solidFill>
                  <a:schemeClr val="tx1"/>
                </a:solidFill>
                <a:latin typeface="Calibri" panose="020F0502020204030204" pitchFamily="34" charset="0"/>
                <a:cs typeface="Calibri" panose="020F0502020204030204" pitchFamily="34" charset="0"/>
              </a:rPr>
              <a:t>The problem statement</a:t>
            </a:r>
            <a:br>
              <a:rPr lang="en-IN" sz="4800" b="1" dirty="0">
                <a:solidFill>
                  <a:schemeClr val="tx1"/>
                </a:solidFill>
                <a:latin typeface="Calibri" panose="020F0502020204030204" pitchFamily="34" charset="0"/>
                <a:cs typeface="Calibri" panose="020F0502020204030204" pitchFamily="34" charset="0"/>
              </a:rPr>
            </a:br>
            <a:endParaRPr lang="en-IN" sz="4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044792259"/>
      </p:ext>
    </p:extLst>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Content Placeholder 2">
            <a:extLst>
              <a:ext uri="{FF2B5EF4-FFF2-40B4-BE49-F238E27FC236}">
                <a16:creationId xmlns:a16="http://schemas.microsoft.com/office/drawing/2014/main" xmlns="" id="{40BED2A3-CBAB-4A36-A066-78C516C7A60E}"/>
              </a:ext>
            </a:extLst>
          </p:cNvPr>
          <p:cNvSpPr txBox="1">
            <a:spLocks/>
          </p:cNvSpPr>
          <p:nvPr/>
        </p:nvSpPr>
        <p:spPr>
          <a:xfrm>
            <a:off x="1910989" y="696345"/>
            <a:ext cx="8661022" cy="10344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The problem statement :</a:t>
            </a:r>
            <a:endParaRPr lang="en-US" sz="2000" dirty="0">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xmlns="" id="{067EF01C-5EBC-B0EB-7044-EA536C8733BA}"/>
              </a:ext>
            </a:extLst>
          </p:cNvPr>
          <p:cNvSpPr txBox="1"/>
          <p:nvPr/>
        </p:nvSpPr>
        <p:spPr>
          <a:xfrm>
            <a:off x="1844566" y="2191407"/>
            <a:ext cx="9664262" cy="2718693"/>
          </a:xfrm>
          <a:prstGeom prst="rect">
            <a:avLst/>
          </a:prstGeom>
          <a:noFill/>
        </p:spPr>
        <p:txBody>
          <a:bodyPr wrap="square" rtlCol="0">
            <a:spAutoFit/>
          </a:bodyPr>
          <a:lstStyle/>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The </a:t>
            </a:r>
            <a:r>
              <a:rPr lang="en-US" sz="2200" dirty="0" smtClean="0">
                <a:latin typeface="Calibri" panose="020F0502020204030204" pitchFamily="34" charset="0"/>
                <a:cs typeface="Calibri" panose="020F0502020204030204" pitchFamily="34" charset="0"/>
              </a:rPr>
              <a:t>fundamental challenge we address in this project is the optimization of pricing for electronic products. </a:t>
            </a: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With </a:t>
            </a:r>
            <a:r>
              <a:rPr lang="en-US" sz="2200" dirty="0" smtClean="0">
                <a:latin typeface="Calibri" panose="020F0502020204030204" pitchFamily="34" charset="0"/>
                <a:cs typeface="Calibri" panose="020F0502020204030204" pitchFamily="34" charset="0"/>
              </a:rPr>
              <a:t>the ever-evolving technology landscape, businesses must constantly adapt their pricing strategies to remain competitive while maximizing profitability. </a:t>
            </a:r>
            <a:endParaRPr lang="en-US" sz="2200" dirty="0" smtClean="0">
              <a:latin typeface="Calibri" panose="020F0502020204030204" pitchFamily="34" charset="0"/>
              <a:cs typeface="Calibri" panose="020F0502020204030204" pitchFamily="34" charset="0"/>
            </a:endParaRPr>
          </a:p>
          <a:p>
            <a:pPr marL="342900" indent="-342900">
              <a:spcBef>
                <a:spcPts val="1000"/>
              </a:spcBef>
              <a:buClr>
                <a:schemeClr val="accent1"/>
              </a:buClr>
              <a:buFont typeface="Wingdings" panose="05000000000000000000" pitchFamily="2" charset="2"/>
              <a:buChar char="q"/>
            </a:pPr>
            <a:r>
              <a:rPr lang="en-US" sz="2200" dirty="0" smtClean="0">
                <a:latin typeface="Calibri" panose="020F0502020204030204" pitchFamily="34" charset="0"/>
                <a:cs typeface="Calibri" panose="020F0502020204030204" pitchFamily="34" charset="0"/>
              </a:rPr>
              <a:t>Pricing </a:t>
            </a:r>
            <a:r>
              <a:rPr lang="en-US" sz="2200" dirty="0" smtClean="0">
                <a:latin typeface="Calibri" panose="020F0502020204030204" pitchFamily="34" charset="0"/>
                <a:cs typeface="Calibri" panose="020F0502020204030204" pitchFamily="34" charset="0"/>
              </a:rPr>
              <a:t>decisions must account for factors such as production costs, market demand, competition, product features, and customer demographics, making it a multifaceted problem.</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884318617"/>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Title 1">
            <a:extLst>
              <a:ext uri="{FF2B5EF4-FFF2-40B4-BE49-F238E27FC236}">
                <a16:creationId xmlns:a16="http://schemas.microsoft.com/office/drawing/2014/main" xmlns="" id="{5FDC42D6-FE83-4B57-A0A2-D0B14B8510F3}"/>
              </a:ext>
            </a:extLst>
          </p:cNvPr>
          <p:cNvSpPr>
            <a:spLocks noGrp="1"/>
          </p:cNvSpPr>
          <p:nvPr>
            <p:ph type="title"/>
          </p:nvPr>
        </p:nvSpPr>
        <p:spPr>
          <a:xfrm>
            <a:off x="3138361" y="2654992"/>
            <a:ext cx="5915277" cy="2551022"/>
          </a:xfrm>
        </p:spPr>
        <p:txBody>
          <a:bodyPr>
            <a:noAutofit/>
          </a:bodyPr>
          <a:lstStyle/>
          <a:p>
            <a:pPr algn="ctr"/>
            <a:r>
              <a:rPr lang="en-IN" sz="4800" b="1" dirty="0">
                <a:solidFill>
                  <a:schemeClr val="tx1"/>
                </a:solidFill>
                <a:latin typeface="Calibri" panose="020F0502020204030204" pitchFamily="34" charset="0"/>
                <a:cs typeface="Calibri" panose="020F0502020204030204" pitchFamily="34" charset="0"/>
              </a:rPr>
              <a:t>The Literature Survey</a:t>
            </a:r>
          </a:p>
        </p:txBody>
      </p:sp>
    </p:spTree>
    <p:extLst>
      <p:ext uri="{BB962C8B-B14F-4D97-AF65-F5344CB8AC3E}">
        <p14:creationId xmlns:p14="http://schemas.microsoft.com/office/powerpoint/2010/main" xmlns="" val="2234921386"/>
      </p:ext>
    </p:extLst>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Content Placeholder 2">
            <a:extLst>
              <a:ext uri="{FF2B5EF4-FFF2-40B4-BE49-F238E27FC236}">
                <a16:creationId xmlns:a16="http://schemas.microsoft.com/office/drawing/2014/main" xmlns="" id="{DB957984-3C70-451C-8107-D6398356240A}"/>
              </a:ext>
            </a:extLst>
          </p:cNvPr>
          <p:cNvSpPr txBox="1">
            <a:spLocks/>
          </p:cNvSpPr>
          <p:nvPr/>
        </p:nvSpPr>
        <p:spPr>
          <a:xfrm>
            <a:off x="1910988" y="696344"/>
            <a:ext cx="8899251" cy="42007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4000" b="1" dirty="0">
                <a:solidFill>
                  <a:schemeClr val="tx1"/>
                </a:solidFill>
                <a:latin typeface="Calibri" panose="020F0502020204030204" pitchFamily="34" charset="0"/>
                <a:cs typeface="Calibri" panose="020F0502020204030204" pitchFamily="34" charset="0"/>
              </a:rPr>
              <a:t>Survey based on research papers :</a:t>
            </a:r>
          </a:p>
          <a:p>
            <a:pPr marL="0" indent="0">
              <a:buFont typeface="Wingdings 3" charset="2"/>
              <a:buNone/>
            </a:pPr>
            <a:endParaRPr lang="en-US" sz="3000" b="1" dirty="0">
              <a:solidFill>
                <a:schemeClr val="tx1"/>
              </a:solidFill>
              <a:latin typeface="Calibri" panose="020F0502020204030204" pitchFamily="34" charset="0"/>
              <a:cs typeface="Calibri" panose="020F0502020204030204" pitchFamily="34" charset="0"/>
            </a:endParaRPr>
          </a:p>
          <a:p>
            <a:pPr marL="0" indent="0">
              <a:buFont typeface="Wingdings 3" charset="2"/>
              <a:buNone/>
            </a:pPr>
            <a:r>
              <a:rPr lang="en-US" sz="2200" dirty="0">
                <a:solidFill>
                  <a:schemeClr val="tx1"/>
                </a:solidFill>
                <a:latin typeface="Calibri" panose="020F0502020204030204" pitchFamily="34" charset="0"/>
                <a:cs typeface="Calibri" panose="020F0502020204030204" pitchFamily="34" charset="0"/>
              </a:rPr>
              <a:t>During the execution of solution, we found </a:t>
            </a:r>
            <a:r>
              <a:rPr lang="en-US" sz="2200" dirty="0" smtClean="0">
                <a:solidFill>
                  <a:schemeClr val="tx1"/>
                </a:solidFill>
                <a:latin typeface="Calibri" panose="020F0502020204030204" pitchFamily="34" charset="0"/>
                <a:cs typeface="Calibri" panose="020F0502020204030204" pitchFamily="34" charset="0"/>
              </a:rPr>
              <a:t>following websites </a:t>
            </a:r>
            <a:r>
              <a:rPr lang="en-US" sz="2200" dirty="0">
                <a:solidFill>
                  <a:schemeClr val="tx1"/>
                </a:solidFill>
                <a:latin typeface="Calibri" panose="020F0502020204030204" pitchFamily="34" charset="0"/>
                <a:cs typeface="Calibri" panose="020F0502020204030204" pitchFamily="34" charset="0"/>
              </a:rPr>
              <a:t>relevant to our proposed system :</a:t>
            </a: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2"/>
              </a:rPr>
              <a:t>https</a:t>
            </a:r>
            <a:r>
              <a:rPr lang="en-US" sz="2200" dirty="0" smtClean="0">
                <a:solidFill>
                  <a:schemeClr val="tx1"/>
                </a:solidFill>
                <a:latin typeface="Calibri" panose="020F0502020204030204" pitchFamily="34" charset="0"/>
                <a:cs typeface="Calibri" panose="020F0502020204030204" pitchFamily="34" charset="0"/>
                <a:hlinkClick r:id="rId2"/>
              </a:rPr>
              <a:t>://</a:t>
            </a:r>
            <a:r>
              <a:rPr lang="en-US" sz="2200" dirty="0" smtClean="0">
                <a:solidFill>
                  <a:schemeClr val="tx1"/>
                </a:solidFill>
                <a:latin typeface="Calibri" panose="020F0502020204030204" pitchFamily="34" charset="0"/>
                <a:cs typeface="Calibri" panose="020F0502020204030204" pitchFamily="34" charset="0"/>
                <a:hlinkClick r:id="rId2"/>
              </a:rPr>
              <a:t>www.kaggle.com/datasets/datafiniti/electronic-products-prices</a:t>
            </a:r>
            <a:endParaRPr lang="en-US" sz="22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q"/>
            </a:pPr>
            <a:r>
              <a:rPr lang="en-US" sz="2200" dirty="0" smtClean="0">
                <a:solidFill>
                  <a:schemeClr val="tx1"/>
                </a:solidFill>
                <a:latin typeface="Calibri" panose="020F0502020204030204" pitchFamily="34" charset="0"/>
                <a:cs typeface="Calibri" panose="020F0502020204030204" pitchFamily="34" charset="0"/>
                <a:hlinkClick r:id="rId3"/>
              </a:rPr>
              <a:t>https://www.hcltech.com/blogs/improved-pricing-decisions-using-regression-analysis#:~:text=The%20regression%20analysis%20(Linear%20Performance,which%20large%20data%20is%20available.</a:t>
            </a:r>
          </a:p>
          <a:p>
            <a:pPr>
              <a:buFont typeface="Wingdings" panose="05000000000000000000" pitchFamily="2" charset="2"/>
              <a:buChar char="q"/>
            </a:pPr>
            <a:endParaRPr lang="en-US" sz="2200" dirty="0">
              <a:latin typeface="Calibri" panose="020F0502020204030204" pitchFamily="34" charset="0"/>
              <a:cs typeface="Calibri" panose="020F0502020204030204" pitchFamily="34" charset="0"/>
            </a:endParaRPr>
          </a:p>
          <a:p>
            <a:pPr marL="0" indent="0">
              <a:buNone/>
            </a:pPr>
            <a:endParaRPr lang="en-US" sz="2200" dirty="0">
              <a:solidFill>
                <a:schemeClr val="tx1"/>
              </a:solidFill>
              <a:latin typeface="Calibri" panose="020F0502020204030204" pitchFamily="34" charset="0"/>
              <a:cs typeface="Calibri" panose="020F0502020204030204" pitchFamily="34" charset="0"/>
            </a:endParaRPr>
          </a:p>
          <a:p>
            <a:pPr marL="0" indent="0">
              <a:buNone/>
            </a:pPr>
            <a:endParaRPr lang="en-US" sz="3000" b="1" dirty="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3000" b="1" dirty="0">
              <a:solidFill>
                <a:schemeClr val="tx1"/>
              </a:solidFill>
              <a:latin typeface="Calibri" panose="020F0502020204030204" pitchFamily="34" charset="0"/>
              <a:cs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endParaRPr>
          </a:p>
          <a:p>
            <a:pPr marL="0" indent="0">
              <a:buFont typeface="Wingdings 3" charset="2"/>
              <a:buNone/>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56819256"/>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5DA05E7-3768-4388-9DDD-FAF748400ED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Title 1">
            <a:extLst>
              <a:ext uri="{FF2B5EF4-FFF2-40B4-BE49-F238E27FC236}">
                <a16:creationId xmlns:a16="http://schemas.microsoft.com/office/drawing/2014/main" xmlns="" id="{C60F8304-FC3A-4C64-BE5D-B5A4E255EE9F}"/>
              </a:ext>
            </a:extLst>
          </p:cNvPr>
          <p:cNvSpPr txBox="1">
            <a:spLocks/>
          </p:cNvSpPr>
          <p:nvPr/>
        </p:nvSpPr>
        <p:spPr>
          <a:xfrm>
            <a:off x="3088640" y="2684781"/>
            <a:ext cx="6014720" cy="1488437"/>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solidFill>
                  <a:schemeClr val="tx1"/>
                </a:solidFill>
                <a:latin typeface="Calibri" panose="020F0502020204030204" pitchFamily="34" charset="0"/>
                <a:cs typeface="Calibri" panose="020F0502020204030204" pitchFamily="34" charset="0"/>
              </a:rPr>
              <a:t> The Feasibility Study</a:t>
            </a:r>
            <a:endParaRPr lang="en-IN" sz="4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54786386"/>
      </p:ext>
    </p:extLst>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5536</TotalTime>
  <Words>552</Words>
  <Application>Microsoft Office PowerPoint</Application>
  <PresentationFormat>Custom</PresentationFormat>
  <Paragraphs>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LINEAR REGRESSION PROJECT ON PRICING STRATEGY</vt:lpstr>
      <vt:lpstr>Contents</vt:lpstr>
      <vt:lpstr>Slide 3</vt:lpstr>
      <vt:lpstr>Introduction :</vt:lpstr>
      <vt:lpstr>The problem statement </vt:lpstr>
      <vt:lpstr>Slide 6</vt:lpstr>
      <vt:lpstr>The Literature Survey</vt:lpstr>
      <vt:lpstr>Slide 8</vt:lpstr>
      <vt:lpstr>Slide 9</vt:lpstr>
      <vt:lpstr>Slide 10</vt:lpstr>
      <vt:lpstr>Slide 11</vt:lpstr>
      <vt:lpstr>Slide 12</vt:lpstr>
      <vt:lpstr>Solution</vt:lpstr>
      <vt:lpstr>Slide 14</vt:lpstr>
      <vt:lpstr>Conclusion</vt:lpstr>
      <vt:lpstr>Slide 16</vt:lpstr>
      <vt:lpstr>References</vt:lpstr>
      <vt:lpstr>Slide 18</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Rohan Shirke</dc:creator>
  <cp:keywords>Sem5</cp:keywords>
  <cp:lastModifiedBy>dell</cp:lastModifiedBy>
  <cp:revision>1018</cp:revision>
  <dcterms:created xsi:type="dcterms:W3CDTF">2019-11-11T04:49:00Z</dcterms:created>
  <dcterms:modified xsi:type="dcterms:W3CDTF">2023-09-30T12:18:46Z</dcterms:modified>
  <cp:category>PCE</cp:category>
</cp:coreProperties>
</file>