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390" r:id="rId3"/>
    <p:sldId id="394" r:id="rId4"/>
    <p:sldId id="399" r:id="rId5"/>
    <p:sldId id="388" r:id="rId6"/>
    <p:sldId id="351" r:id="rId7"/>
    <p:sldId id="400" r:id="rId8"/>
    <p:sldId id="395" r:id="rId9"/>
    <p:sldId id="396" r:id="rId10"/>
    <p:sldId id="398" r:id="rId11"/>
    <p:sldId id="401" r:id="rId12"/>
    <p:sldId id="402" r:id="rId13"/>
    <p:sldId id="304" r:id="rId14"/>
    <p:sldId id="383" r:id="rId15"/>
    <p:sldId id="3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002" autoAdjust="0"/>
    <p:restoredTop sz="94660"/>
  </p:normalViewPr>
  <p:slideViewPr>
    <p:cSldViewPr snapToGrid="0">
      <p:cViewPr varScale="1">
        <p:scale>
          <a:sx n="64" d="100"/>
          <a:sy n="64" d="100"/>
        </p:scale>
        <p:origin x="-942" y="-102"/>
      </p:cViewPr>
      <p:guideLst>
        <p:guide orient="horz" pos="2160"/>
        <p:guide pos="3840"/>
      </p:guideLst>
    </p:cSldViewPr>
  </p:slideViewPr>
  <p:notesTextViewPr>
    <p:cViewPr>
      <p:scale>
        <a:sx n="1" d="1"/>
        <a:sy n="1" d="1"/>
      </p:scale>
      <p:origin x="0" y="0"/>
    </p:cViewPr>
  </p:notesTextViewPr>
  <p:sorterViewPr>
    <p:cViewPr>
      <p:scale>
        <a:sx n="80" d="100"/>
        <a:sy n="80" d="100"/>
      </p:scale>
      <p:origin x="0" y="-625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77E7B-98BD-42E4-92E4-B9A768C81D11}" type="datetimeFigureOut">
              <a:rPr lang="en-IN" smtClean="0"/>
              <a:pPr/>
              <a:t>24-10-2023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11CF-2BB3-4E8A-9B2B-2AE621C066EA}" type="slidenum">
              <a:rPr lang="en-IN" smtClean="0"/>
              <a:pPr/>
              <a:t>‹#›</a:t>
            </a:fld>
            <a:endParaRPr lang="en-IN" dirty="0"/>
          </a:p>
        </p:txBody>
      </p:sp>
    </p:spTree>
    <p:extLst>
      <p:ext uri="{BB962C8B-B14F-4D97-AF65-F5344CB8AC3E}">
        <p14:creationId xmlns="" xmlns:p14="http://schemas.microsoft.com/office/powerpoint/2010/main" val="28702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3549C9-C824-422D-9A6F-85A6C5090F8A}" type="datetime1">
              <a:rPr lang="en-IN" smtClean="0"/>
              <a:pPr/>
              <a:t>24-10-2023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7" name="Freeform 6"/>
          <p:cNvSpPr/>
          <p:nvPr/>
        </p:nvSpPr>
        <p:spPr bwMode="auto">
          <a:xfrm>
            <a:off x="1"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1CC78-B9C0-4079-912B-BDC085C9015E}" type="datetime1">
              <a:rPr lang="en-IN" smtClean="0"/>
              <a:pPr/>
              <a:t>24-10-2023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40F31-D247-4FB2-A485-D4C65E5939BD}" type="datetime1">
              <a:rPr lang="en-IN" smtClean="0"/>
              <a:pPr/>
              <a:t>24-10-2023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3CA85E2-FFB3-456C-961B-579A4F0B31E1}" type="datetime1">
              <a:rPr lang="en-IN" smtClean="0"/>
              <a:pPr/>
              <a:t>24-10-2023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1B34A8-D662-456A-9D56-1B4E51B97B15}" type="datetime1">
              <a:rPr lang="en-IN" smtClean="0"/>
              <a:pPr/>
              <a:t>24-10-2023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852B82-EC81-4A72-B09E-7D9735CC5A73}" type="datetime1">
              <a:rPr lang="en-IN" smtClean="0"/>
              <a:pPr/>
              <a:t>24-10-2023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D0902-BCD9-4CD7-B59A-CFC4A0F7D84A}" type="datetime1">
              <a:rPr lang="en-IN" smtClean="0"/>
              <a:pPr/>
              <a:t>24-10-2023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3" y="627407"/>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7"/>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0545-DC55-4783-B706-9DE55E2F5311}" type="datetime1">
              <a:rPr lang="en-IN" smtClean="0"/>
              <a:pPr/>
              <a:t>24-10-2023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940C3-A25A-4BBE-899B-52D4027D260F}" type="datetime1">
              <a:rPr lang="en-IN" smtClean="0"/>
              <a:pPr/>
              <a:t>24-10-2023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4"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16AB9-3751-45E7-A23C-D9D2701068F7}" type="datetime1">
              <a:rPr lang="en-IN" smtClean="0"/>
              <a:pPr/>
              <a:t>24-10-2023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430D2-3134-41DF-9190-A606DDC79D1C}" type="datetime1">
              <a:rPr lang="en-IN" smtClean="0"/>
              <a:pPr/>
              <a:t>24-10-2023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0"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4"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F9DD5-FDAC-4DAB-888B-8203E8FE048C}" type="datetime1">
              <a:rPr lang="en-IN" smtClean="0"/>
              <a:pPr/>
              <a:t>24-10-2023</a:t>
            </a:fld>
            <a:endParaRPr lang="en-US" dirty="0"/>
          </a:p>
        </p:txBody>
      </p:sp>
      <p:sp>
        <p:nvSpPr>
          <p:cNvPr id="8" name="Footer Placeholder 7"/>
          <p:cNvSpPr>
            <a:spLocks noGrp="1"/>
          </p:cNvSpPr>
          <p:nvPr>
            <p:ph type="ftr" sz="quarter" idx="11"/>
          </p:nvPr>
        </p:nvSpPr>
        <p:spPr/>
        <p:txBody>
          <a:bodyPr/>
          <a:lstStyle/>
          <a:p>
            <a:r>
              <a:rPr lang="en-IN" dirty="0"/>
              <a:t>AI</a:t>
            </a:r>
            <a:endParaRPr lang="en-US" dirty="0"/>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486D6-07F3-4862-ACFE-860C85474D31}" type="datetime1">
              <a:rPr lang="en-IN" smtClean="0"/>
              <a:pPr/>
              <a:t>24-10-2023</a:t>
            </a:fld>
            <a:endParaRPr lang="en-US" dirty="0"/>
          </a:p>
        </p:txBody>
      </p:sp>
      <p:sp>
        <p:nvSpPr>
          <p:cNvPr id="4" name="Footer Placeholder 3"/>
          <p:cNvSpPr>
            <a:spLocks noGrp="1"/>
          </p:cNvSpPr>
          <p:nvPr>
            <p:ph type="ftr" sz="quarter" idx="11"/>
          </p:nvPr>
        </p:nvSpPr>
        <p:spPr/>
        <p:txBody>
          <a:bodyPr/>
          <a:lstStyle/>
          <a:p>
            <a:r>
              <a:rPr lang="en-IN" dirty="0"/>
              <a:t>AI</a:t>
            </a:r>
            <a:endParaRPr lang="en-US" dirty="0"/>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D0D0E-850E-4FE3-8F21-AD6B1475C4BC}" type="datetime1">
              <a:rPr lang="en-IN" smtClean="0"/>
              <a:pPr/>
              <a:t>24-10-2023</a:t>
            </a:fld>
            <a:endParaRPr lang="en-US" dirty="0"/>
          </a:p>
        </p:txBody>
      </p:sp>
      <p:sp>
        <p:nvSpPr>
          <p:cNvPr id="3" name="Footer Placeholder 2"/>
          <p:cNvSpPr>
            <a:spLocks noGrp="1"/>
          </p:cNvSpPr>
          <p:nvPr>
            <p:ph type="ftr" sz="quarter" idx="11"/>
          </p:nvPr>
        </p:nvSpPr>
        <p:spPr/>
        <p:txBody>
          <a:bodyPr/>
          <a:lstStyle/>
          <a:p>
            <a:r>
              <a:rPr lang="en-IN" dirty="0"/>
              <a:t>AI</a:t>
            </a:r>
            <a:endParaRPr lang="en-US" dirty="0"/>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F3E78-4403-4654-96B9-0A3CF5C5764F}" type="datetime1">
              <a:rPr lang="en-IN" smtClean="0"/>
              <a:pPr/>
              <a:t>24-10-2023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E7E60-60BC-4B4E-B293-DD669CA0088C}" type="datetime1">
              <a:rPr lang="en-IN" smtClean="0"/>
              <a:pPr/>
              <a:t>24-10-2023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5"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6"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A8DEEA-DE20-4108-AC53-C8867B2BB58C}" type="datetime1">
              <a:rPr lang="en-IN" smtClean="0"/>
              <a:pPr/>
              <a:t>24-10-2023</a:t>
            </a:fld>
            <a:endParaRPr lang="en-US" dirty="0"/>
          </a:p>
        </p:txBody>
      </p:sp>
      <p:sp>
        <p:nvSpPr>
          <p:cNvPr id="5" name="Footer Placeholder 4"/>
          <p:cNvSpPr>
            <a:spLocks noGrp="1"/>
          </p:cNvSpPr>
          <p:nvPr>
            <p:ph type="ftr" sz="quarter" idx="3"/>
          </p:nvPr>
        </p:nvSpPr>
        <p:spPr>
          <a:xfrm>
            <a:off x="2589214"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a:t>AI</a:t>
            </a:r>
            <a:endParaRPr lang="en-US" dirty="0"/>
          </a:p>
        </p:txBody>
      </p:sp>
      <p:sp>
        <p:nvSpPr>
          <p:cNvPr id="6" name="Slide Number Placeholder 5"/>
          <p:cNvSpPr>
            <a:spLocks noGrp="1"/>
          </p:cNvSpPr>
          <p:nvPr>
            <p:ph type="sldNum" sz="quarter" idx="4"/>
          </p:nvPr>
        </p:nvSpPr>
        <p:spPr>
          <a:xfrm>
            <a:off x="531814" y="787784"/>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341876645_Whatsapp_Chat_Analyz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55A02-C3CA-49BB-84C6-C7C3E6220749}"/>
              </a:ext>
            </a:extLst>
          </p:cNvPr>
          <p:cNvSpPr>
            <a:spLocks noGrp="1"/>
          </p:cNvSpPr>
          <p:nvPr>
            <p:ph type="ctrTitle"/>
          </p:nvPr>
        </p:nvSpPr>
        <p:spPr>
          <a:xfrm>
            <a:off x="2589215" y="979279"/>
            <a:ext cx="8078787" cy="1084618"/>
          </a:xfrm>
        </p:spPr>
        <p:txBody>
          <a:bodyPr>
            <a:normAutofit/>
          </a:bodyPr>
          <a:lstStyle/>
          <a:p>
            <a:pPr algn="ctr"/>
            <a:r>
              <a:rPr lang="en-IN" sz="2700" dirty="0" smtClean="0">
                <a:solidFill>
                  <a:schemeClr val="tx1"/>
                </a:solidFill>
                <a:latin typeface="Calibri" panose="020F0502020204030204" pitchFamily="34" charset="0"/>
                <a:cs typeface="Calibri" panose="020F0502020204030204" pitchFamily="34" charset="0"/>
              </a:rPr>
              <a:t>CLASSIFICATION </a:t>
            </a:r>
            <a:r>
              <a:rPr lang="en-IN" sz="2700" dirty="0" smtClean="0">
                <a:solidFill>
                  <a:schemeClr val="tx1"/>
                </a:solidFill>
                <a:latin typeface="Calibri" panose="020F0502020204030204" pitchFamily="34" charset="0"/>
                <a:cs typeface="Calibri" panose="020F0502020204030204" pitchFamily="34" charset="0"/>
              </a:rPr>
              <a:t>PROJECT </a:t>
            </a:r>
            <a:r>
              <a:rPr lang="en-IN" sz="2700" dirty="0">
                <a:solidFill>
                  <a:schemeClr val="tx1"/>
                </a:solidFill>
                <a:latin typeface="Calibri" panose="020F0502020204030204" pitchFamily="34" charset="0"/>
                <a:cs typeface="Calibri" panose="020F0502020204030204" pitchFamily="34" charset="0"/>
              </a:rPr>
              <a:t>ON</a:t>
            </a:r>
            <a:r>
              <a:rPr lang="en-IN" sz="2800" dirty="0">
                <a:solidFill>
                  <a:schemeClr val="tx1"/>
                </a:solidFill>
                <a:latin typeface="Calibri" panose="020F0502020204030204" pitchFamily="34" charset="0"/>
                <a:cs typeface="Calibri" panose="020F0502020204030204" pitchFamily="34" charset="0"/>
              </a:rPr>
              <a:t/>
            </a:r>
            <a:br>
              <a:rPr lang="en-IN" sz="2800" dirty="0">
                <a:solidFill>
                  <a:schemeClr val="tx1"/>
                </a:solidFill>
                <a:latin typeface="Calibri" panose="020F0502020204030204" pitchFamily="34" charset="0"/>
                <a:cs typeface="Calibri" panose="020F0502020204030204" pitchFamily="34" charset="0"/>
              </a:rPr>
            </a:br>
            <a:r>
              <a:rPr lang="en-US" sz="3400" b="1" dirty="0" smtClean="0">
                <a:solidFill>
                  <a:schemeClr val="tx1"/>
                </a:solidFill>
                <a:latin typeface="Tw Cen MT" panose="020B0602020104020603" pitchFamily="34" charset="0"/>
                <a:cs typeface="Calibri" panose="020F0502020204030204" pitchFamily="34" charset="0"/>
              </a:rPr>
              <a:t> </a:t>
            </a:r>
            <a:r>
              <a:rPr lang="en-US" sz="3400" b="1" dirty="0" smtClean="0">
                <a:solidFill>
                  <a:schemeClr val="tx1"/>
                </a:solidFill>
                <a:latin typeface="Tw Cen MT" panose="020B0602020104020603" pitchFamily="34" charset="0"/>
                <a:cs typeface="Calibri" panose="020F0502020204030204" pitchFamily="34" charset="0"/>
              </a:rPr>
              <a:t>WATER QUALITY PREDICTION</a:t>
            </a:r>
            <a:endParaRPr lang="en-IN" sz="3400" b="1"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 xmlns:a16="http://schemas.microsoft.com/office/drawing/2014/main" id="{AE3A62AC-9590-46C9-9C9C-5D2B6FCC001E}"/>
              </a:ext>
            </a:extLst>
          </p:cNvPr>
          <p:cNvSpPr>
            <a:spLocks noGrp="1"/>
          </p:cNvSpPr>
          <p:nvPr>
            <p:ph type="subTitle" idx="1"/>
          </p:nvPr>
        </p:nvSpPr>
        <p:spPr>
          <a:xfrm>
            <a:off x="2589215" y="2833835"/>
            <a:ext cx="8078787" cy="3089293"/>
          </a:xfrm>
        </p:spPr>
        <p:txBody>
          <a:bodyPr>
            <a:noAutofit/>
          </a:bodyPr>
          <a:lstStyle/>
          <a:p>
            <a:pPr algn="ctr"/>
            <a:r>
              <a:rPr lang="en-IN" sz="2400" dirty="0">
                <a:solidFill>
                  <a:schemeClr val="tx1"/>
                </a:solidFill>
                <a:latin typeface="Calibri" panose="020F0502020204030204" pitchFamily="34" charset="0"/>
                <a:cs typeface="Calibri" panose="020F0502020204030204" pitchFamily="34" charset="0"/>
              </a:rPr>
              <a:t>Prepared </a:t>
            </a:r>
            <a:r>
              <a:rPr lang="en-IN" sz="2400" dirty="0" smtClean="0">
                <a:solidFill>
                  <a:schemeClr val="tx1"/>
                </a:solidFill>
                <a:latin typeface="Calibri" panose="020F0502020204030204" pitchFamily="34" charset="0"/>
                <a:cs typeface="Calibri" panose="020F0502020204030204" pitchFamily="34" charset="0"/>
              </a:rPr>
              <a:t>by </a:t>
            </a:r>
            <a:r>
              <a:rPr lang="en-IN" sz="2400" b="1" dirty="0" smtClean="0">
                <a:solidFill>
                  <a:schemeClr val="tx1"/>
                </a:solidFill>
                <a:latin typeface="Calibri" panose="020F0502020204030204" pitchFamily="34" charset="0"/>
                <a:cs typeface="Calibri" panose="020F0502020204030204" pitchFamily="34" charset="0"/>
              </a:rPr>
              <a:t>Farooq Shaikh</a:t>
            </a:r>
            <a:endParaRPr lang="en-IN" sz="2400" b="1" dirty="0">
              <a:solidFill>
                <a:schemeClr val="tx1"/>
              </a:solidFill>
              <a:latin typeface="Calibri" panose="020F0502020204030204" pitchFamily="34" charset="0"/>
              <a:cs typeface="Calibri" panose="020F0502020204030204" pitchFamily="34" charset="0"/>
            </a:endParaRPr>
          </a:p>
          <a:p>
            <a:pPr algn="ctr">
              <a:defRPr/>
            </a:pPr>
            <a:r>
              <a:rPr lang="en-US" sz="2400" dirty="0" smtClean="0">
                <a:solidFill>
                  <a:schemeClr val="tx1"/>
                </a:solidFill>
                <a:latin typeface="Calibri" panose="020F0502020204030204" pitchFamily="34" charset="0"/>
                <a:cs typeface="Calibri" panose="020F0502020204030204" pitchFamily="34" charset="0"/>
              </a:rPr>
              <a:t>Under </a:t>
            </a:r>
            <a:r>
              <a:rPr lang="en-US" sz="2400" dirty="0">
                <a:solidFill>
                  <a:schemeClr val="tx1"/>
                </a:solidFill>
                <a:latin typeface="Calibri" panose="020F0502020204030204" pitchFamily="34" charset="0"/>
                <a:cs typeface="Calibri" panose="020F0502020204030204" pitchFamily="34" charset="0"/>
              </a:rPr>
              <a:t>The Guidance of</a:t>
            </a:r>
          </a:p>
          <a:p>
            <a:pPr algn="ctr">
              <a:defRPr/>
            </a:pPr>
            <a:r>
              <a:rPr lang="en-US" sz="2400" b="1" dirty="0" smtClean="0">
                <a:solidFill>
                  <a:schemeClr val="tx1"/>
                </a:solidFill>
                <a:latin typeface="Calibri" panose="020F0502020204030204" pitchFamily="34" charset="0"/>
                <a:cs typeface="Calibri" panose="020F0502020204030204" pitchFamily="34" charset="0"/>
              </a:rPr>
              <a:t>Rithik Raj</a:t>
            </a:r>
            <a:endParaRPr lang="en-US" sz="2400" dirty="0">
              <a:solidFill>
                <a:schemeClr val="tx1"/>
              </a:solidFill>
              <a:latin typeface="Calibri" panose="020F0502020204030204" pitchFamily="34" charset="0"/>
              <a:cs typeface="Calibri" panose="020F0502020204030204" pitchFamily="34" charset="0"/>
            </a:endParaRPr>
          </a:p>
          <a:p>
            <a:pPr algn="ctr">
              <a:defRPr/>
            </a:pPr>
            <a:r>
              <a:rPr lang="en-US" sz="2400" dirty="0" smtClean="0">
                <a:solidFill>
                  <a:schemeClr val="tx1"/>
                </a:solidFill>
                <a:latin typeface="Calibri" panose="020F0502020204030204" pitchFamily="34" charset="0"/>
                <a:cs typeface="Calibri" panose="020F0502020204030204" pitchFamily="34" charset="0"/>
              </a:rPr>
              <a:t>Imarticus Learning, Thane</a:t>
            </a:r>
            <a:endParaRPr lang="en-IN" sz="2400" dirty="0">
              <a:solidFill>
                <a:schemeClr val="tx1"/>
              </a:solidFill>
              <a:latin typeface="Calibri" panose="020F0502020204030204" pitchFamily="34" charset="0"/>
              <a:cs typeface="Calibri" panose="020F0502020204030204" pitchFamily="34" charset="0"/>
            </a:endParaRPr>
          </a:p>
        </p:txBody>
      </p:sp>
      <p:sp>
        <p:nvSpPr>
          <p:cNvPr id="6" name="Slide Number Placeholder 6">
            <a:extLst>
              <a:ext uri="{FF2B5EF4-FFF2-40B4-BE49-F238E27FC236}">
                <a16:creationId xmlns="" xmlns:a16="http://schemas.microsoft.com/office/drawing/2014/main" id="{2131500C-4725-4FA5-9718-874713D440F7}"/>
              </a:ext>
            </a:extLst>
          </p:cNvPr>
          <p:cNvSpPr>
            <a:spLocks noGrp="1"/>
          </p:cNvSpPr>
          <p:nvPr>
            <p:ph type="sldNum" sz="quarter" idx="12"/>
          </p:nvPr>
        </p:nvSpPr>
        <p:spPr>
          <a:xfrm>
            <a:off x="575357" y="4532470"/>
            <a:ext cx="779767" cy="365125"/>
          </a:xfrm>
        </p:spPr>
        <p:txBody>
          <a:bodyPr/>
          <a:lstStyle/>
          <a:p>
            <a:fld id="{D57F1E4F-1CFF-5643-939E-217C01CDF565}" type="slidenum">
              <a:rPr lang="en-US" smtClean="0"/>
              <a:pPr/>
              <a:t>1</a:t>
            </a:fld>
            <a:endParaRPr lang="en-US" dirty="0"/>
          </a:p>
        </p:txBody>
      </p:sp>
    </p:spTree>
    <p:extLst>
      <p:ext uri="{BB962C8B-B14F-4D97-AF65-F5344CB8AC3E}">
        <p14:creationId xmlns="" xmlns:p14="http://schemas.microsoft.com/office/powerpoint/2010/main" val="1438556063"/>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Rectangle 2"/>
          <p:cNvSpPr/>
          <p:nvPr/>
        </p:nvSpPr>
        <p:spPr>
          <a:xfrm>
            <a:off x="1938727" y="757032"/>
            <a:ext cx="3322821" cy="1697901"/>
          </a:xfrm>
          <a:prstGeom prst="rect">
            <a:avLst/>
          </a:prstGeom>
        </p:spPr>
        <p:txBody>
          <a:bodyPr wrap="square">
            <a:spAutoFit/>
          </a:bodyPr>
          <a:lstStyle/>
          <a:p>
            <a:pPr>
              <a:spcBef>
                <a:spcPts val="1000"/>
              </a:spcBef>
              <a:buClr>
                <a:schemeClr val="accent1"/>
              </a:buClr>
            </a:pPr>
            <a:r>
              <a:rPr lang="en-US" sz="3000" b="1" dirty="0" smtClean="0">
                <a:latin typeface="Calibri" panose="020F0502020204030204" pitchFamily="34" charset="0"/>
                <a:cs typeface="Calibri" panose="020F0502020204030204" pitchFamily="34" charset="0"/>
              </a:rPr>
              <a:t>ROC </a:t>
            </a:r>
            <a:r>
              <a:rPr lang="en-US" sz="3000" b="1" dirty="0" smtClean="0">
                <a:latin typeface="Calibri" panose="020F0502020204030204" pitchFamily="34" charset="0"/>
                <a:cs typeface="Calibri" panose="020F0502020204030204" pitchFamily="34" charset="0"/>
              </a:rPr>
              <a:t>Curve of </a:t>
            </a:r>
            <a:r>
              <a:rPr lang="en-US" sz="3000" b="1" dirty="0" err="1" smtClean="0">
                <a:latin typeface="Calibri" panose="020F0502020204030204" pitchFamily="34" charset="0"/>
                <a:cs typeface="Calibri" panose="020F0502020204030204" pitchFamily="34" charset="0"/>
              </a:rPr>
              <a:t>Logictic</a:t>
            </a:r>
            <a:r>
              <a:rPr lang="en-US" sz="3000" b="1" dirty="0" smtClean="0">
                <a:latin typeface="Calibri" panose="020F0502020204030204" pitchFamily="34" charset="0"/>
                <a:cs typeface="Calibri" panose="020F0502020204030204" pitchFamily="34" charset="0"/>
              </a:rPr>
              <a:t> Regression</a:t>
            </a:r>
            <a:endParaRPr lang="en-US" sz="3000" b="1" dirty="0" smtClean="0">
              <a:latin typeface="Calibri" panose="020F0502020204030204" pitchFamily="34" charset="0"/>
              <a:cs typeface="Calibri" panose="020F0502020204030204" pitchFamily="34" charset="0"/>
            </a:endParaRPr>
          </a:p>
          <a:p>
            <a:endParaRPr lang="en-US"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pPr>
            <a:endParaRPr lang="en-US" dirty="0" smtClean="0">
              <a:latin typeface="Calibri" panose="020F0502020204030204" pitchFamily="34" charset="0"/>
              <a:cs typeface="Calibri" panose="020F0502020204030204" pitchFamily="34" charset="0"/>
            </a:endParaRPr>
          </a:p>
        </p:txBody>
      </p:sp>
      <p:sp>
        <p:nvSpPr>
          <p:cNvPr id="1026" name="AutoShape 2" descr="data:image/png;base64,iVBORw0KGgoAAAANSUhEUgAAAjcAAAGwCAYAAABVdURTAAAAOXRFWHRTb2Z0d2FyZQBNYXRwbG90bGliIHZlcnNpb24zLjcuMSwgaHR0cHM6Ly9tYXRwbG90bGliLm9yZy/bCgiHAAAACXBIWXMAAA9hAAAPYQGoP6dpAABRf0lEQVR4nO3de1xM+eM/8Nd0v1CuRSRi3XelWlTYZV3zYVkU2lTC5rKktVZY4WMXi9zvt7Ak9w+rXdu65JJbN2vx+bhFqKRQqZSm9+8PX/PbtjCTmU5Nr+fjMY+HOXNm5jUHzav3eZ9zZEIIASIiIiItoSN1ACIiIiJ1YrkhIiIircJyQ0RERFqF5YaIiIi0CssNERERaRWWGyIiItIqLDdERESkVfSkDlDWCgsLkZSUhKpVq0Imk0kdh4iIiJQghEBWVhasrKygo/P2sZlKV26SkpJgbW0tdQwiIiIqhfv376N+/fpvXafSlZuqVasCeLVxzMzMJE5DREREysjMzIS1tbXie/xtKl25eb0ryszMjOWGiIioglFmSgknFBMREZFWYbkhIiIircJyQ0RERFqF5YaIiIi0CssNERERaRWWGyIiItIqLDdERESkVVhuiIiISKuw3BAREZFWYbkhIiIirSJpuTl16hT69u0LKysryGQyHDx48J3PiYyMhIODA4yMjGBra4u1a9dqPigRERFVGJKWm+zsbLRp0wYrV65Uav2EhAS4urqiU6dOiIuLw7Rp0zBhwgTs27dPw0mJiIioopD0wpm9e/dG7969lV5/7dq1aNCgAZYuXQoAaNGiBaKjo7Fo0SIMHDhQQymJqLwQQiD3pVzqGESkBGN9XaUucqkJFeqq4OfOnUOPHj2KLOvZsyc2bdqEly9fQl9fv9hz8vLykJeXp7ifmZmp8ZxEpH5CCAxaew4x955KHYWIlHBtTk+YGEhTMyrUhOKUlBRYWloWWWZpaYmCggKkpaWV+Jx58+bB3NxccbO2ti6LqERUSkII5OQXFLulZ+ez2BCRUirUyA2AYkNcQogSl78WGBiIgIAAxf3MzEwWHKJyStnRmegZ3WBioFtGqYjoba5duwZPT0/o6OggMvIUTEyMAbzaLSWVClVu6tSpg5SUlCLLUlNToaenh5o1a5b4HENDQxgaGpZFPCJ6T7kv5e8sNo421VHT1ECyfflE9IoQAps3b8b48ePx4sULWFlZ4dHDRLRq1UrqaBWr3Dg5OeHw4cNFlv3+++9wdHQscb4NkbbTtgm2Ofn//7O8aXRGykmKRPRKVlYWxowZgx07dgAAevXqhW3btqF27doSJ3tF0nLz/Plz3Lp1S3E/ISEB8fHxqFGjBho0aIDAwEA8fPgQ27ZtAwD4+flh5cqVCAgIwKhRo3Du3Dls2rQJoaGhUn0EIslo+wRbEwNdySYjEtGbXb58GW5ubrhx4wZ0dXXxww8/4Ntvv4WOTvmZxivpT47o6Gh06dJFcf/13BgvLy+EhIQgOTkZiYmJiscbNWqE8PBwTJo0CatWrYKVlRWWL1/Ow8DLKW0bVShvcvLfvQunonK0qS7p/noierMpU6bgxo0bqF+/Pnbt2gUXFxepIxUjE69n5FYSmZmZMDc3R0ZGBszMzKSOo7W0fVShvNG2Cbbc9URUfj18+BCBgYFYsmTJG+e7aoIq398c86U3ep+RF20eVShvOMGWiDQpJiYGERERmDp1KgCgXr16iuki5RXLDZVInSMv2jaqUN5wlIOINEEIgZUrV2Ly5MnIz89Hq1at0LdvX6ljKYXlhkqkzCG5yuCoAhFRxfP06VP4+vriwIEDAID+/fujY8eOEqdSHsuNFnvf3Uqvvc/IC0cViIgqlgsXLmDIkCG4e/cuDAwMsGjRIowfP75C/SxnudFS6tytxENyiYgqhzVr1mDChAkoKCiAra0tdu/eDQcHB6ljqYzfWFrin6M06prQy0NyiYgqDwsLCxQUFGDw4MHYsGEDzM3NpY5UKiw3WuBdozTcrURERG+SnZ0NU1NTAMDAgQNx6tQpdOzYsUL/7Ge5KceUnTPztlEaTuglIqKSFBYW4qeffsLy5csRHR0NKysrAECnTp0kTvb+WG7KqdLOmfnnKA1HXoiI6J8eP36M4cOH47fffgMAbNu2TXEeG23AclPOvB6tKc2cGY7SEBHRu5w6dQpDhw5FUlISjIyMsHLlSowYMULqWGrFclOOvGm0Rtk5MxylISKiN5HL5Zg3bx6CgoJQWFiIFi1aYPfu3WjdurXU0dSO5aYcKenEeRyNISIidVi6dCm+//57AK8uUL1q1SrFRGJtw3JTDvx9V9Rrr0drOBpDRETq4Ofnh7CwMIwbNw5eXl5Sx9EolhuJvWlXFE+cR0RE70Mul2PHjh348ssvoaOjA1NTU5w/fx46OjpSR9M4fnuWgbcd0l3SxGGeOI+IiN5HUlIShg0bhsjISKSkpGDKlCkAUCmKDcByo3GqHNLNXVFERPS+jh49ii+//BJpaWmoUqUKrK2tpY5U5ipHhZOQslfXfj1x2MRAj8WGiIhUVlBQgMDAQPTq1QtpaWlo06YNYmJiMHToUKmjlTmO3JShtx3SzdEaIiIqrQcPHmDo0KE4c+YMAGDMmDEIDg6GkZGRxMmkwXJThjhJmIiINCElJQUXLlyAmZkZNmzYADc3N6kjSYrftERERBWQEEIx4u/o6Iiff/4ZDg4OaNy4scTJpMc5N0RERBXM3bt30aVLF8TFxSmWubm5sdj8H5YbDRFCICe/oMiJ+YiIiN7XwYMH0bZtW0RGRuKrr76CEELqSOUOd0tpQGmv6E1ERPQm+fn5mDJlCpYtWwYAaN++PXbt2sWDUUrAkRsNeNM1onhiPiIiKo07d+7AxcVFUWy++eYbnDp1Cg0bNpQ2WDnFkRsN44n5iIjofVy/fh0dOnRAZmYmatSoga1bt+Jf//qX1LHKNZYbDePh30RE9D6aNWuGDh06IDs7G6GhoZXyjMOq4rcuERFROXPr1i1YWVnBxMQEOjo6CAsLg6mpKfT19aWOViFwzg0REVE5EhoairZt22LChAmKZdWqVWOxUQHLDRERUTmQm5uLUaNGYdiwYXj+/Dlu3ryJ3NxcqWNVSCw3REREErt+/TratWuHjRs3QiaT4fvvv8exY8dgbGwsdbQKiXNuNIDnUyIiImVt27YNY8aMQU5ODiwtLfHzzz+jW7duUseq0Dhyo2ZCCAxee07qGEREVAE8ffoUAQEByMnJwWeffYb4+HgWGzXgyI2a5b6U41pyJgCgZV0znriPiIjeqHr16ti2bRtiYmIwbdo06OryO0MdWG40aI+fE0/cR0RECkIIbN68GbVq1cLnn38OAHB1dYWrq6vEybQLy40GsdcQEdFrWVlZGDNmDHbs2IFq1arh6tWrsLKykjqWVmK5ISIi0rDLly/Dzc0NN27cgK6uLr777jvUqVNH6lhai+WGiIhIQ4QQWLduHfz9/ZGXl4f69esjNDQUHTt2lDqaVmO5ISIi0oCCggJ4eHhg9+7dAIA+ffpg69atqFmzpsTJtB8PBSciItIAPT091KpVC3p6eli0aBEOHTrEYlNGOHJDRESkJkIIZGdno0qVKgCAxYsXY8SIEXBwcJA4WeXCkRsiIiI1ePr0KQYOHIh+/fpBLpcDAIyMjFhsJMCRGyIiovd08eJFuLu74+7du9DX18elS5fQoUMHqWNVWhy5ISIiKiUhBIKDg+Hi4oK7d+/C1tYWUVFRLDYS48gNERFRKTx58gTe3t44fPgwAGDQoEHYuHEjzM3NJU5GHLkhIiIqhWHDhuHw4cMwNDTE6tWrsXv3bhabcoIjN0RERKWwcOFCpKSkICQkBHZ2dlLHob/hyA0REZESHj9+jP379yvuf/jhh4iNjWWxKYdYboiIiN7h1KlTsLOzg7u7O86fP69YrqPDr9HyiH8rREREbyCXyzF37lx06dIFSUlJaNKkieIEfVR+cc4NERFRCR49egQPDw8cO3YMADB8+HCsWrWK5aYCYLkhIiL6h+PHj2PYsGF49OgRTExMsGrVKnh7e0sdi5TEckNERPQPV65cwaNHj9CqVSvs3r0bLVu2lDoSqYDlhoiICK/ONiyTyQAAEyZMgL6+Pry9vWFiYiJxMlIVJxQTEVGl9/vvv6Nz587IysoCAMhkMowdO5bFpoJiuSEiokqroKAA06ZNQ8+ePXHmzBnMnz9f6kikBtwtRUREldKDBw8wdOhQnDlzBgDg5+eH77//XuJUpA4sN0REVOkcOXIEXl5eSE9PR9WqVbFx40a4ublJHYvURPLdUqtXr0ajRo1gZGQEBwcHnD59+q3r79ixA23atIGJiQnq1q0LHx8fpKenl1FaIiKq6DZv3ox//etfSE9Ph729PeLi4lhstIyk5SYsLAz+/v6YPn064uLi0KlTJ/Tu3RuJiYklrn/mzBkMHz4cvr6+uHr1Kvbs2YNLly5h5MiRZZyciIgqqj59+qBu3br4+uuvERUVhcaNG0sdidRM0nITHBwMX19fjBw5Ei1atMDSpUthbW2NNWvWlLj++fPn0bBhQ0yYMAGNGjVCx44d8dVXXyE6OvqN75GXl4fMzMwiNyIiqlzi4+MVf7a0tMRff/2F5cuXw9DQULpQpDGSlZv8/HzExMSgR48eRZb36NEDUVFRJT7H2dkZDx48QHh4OIQQePToEfbu3Ys+ffq88X3mzZsHc3Nzxc3a2lqtn4OIiMqv/Px8+Pv7o23btggNDVUsr1GjhoSpSNMkKzdpaWmQy+WwtLQsstzS0hIpKSklPsfZ2Rk7duyAu7s7DAwMUKdOHVSrVg0rVqx44/sEBgYiIyNDcbt//75aPwcREZVPd+7cgYuLC5YtWwYAuH79usSJqKxIPqH49dkgX/v7GSL/6dq1a5gwYQJmzpyJmJgY/Pbbb0hISICfn98bX9/Q0BBmZmZFbkREpN327t2Ltm3bIjo6GtWrV8ehQ4cwZ84cqWNRGZHsUPBatWpBV1e32ChNampqsdGc1+bNmwcXFxd8++23AICPPvoIpqam6NSpE+bOnYu6detqPDcREZVfL168wDfffIPVq1cDeDXiHxoaigYNGkicjMqSZCM3BgYGcHBwQERERJHlERERcHZ2LvE5OTk50NEpGllXVxfAqxEfIiKq3KKiohTF5rvvvsPJkydZbCohSU/iFxAQAE9PTzg6OsLJyQnr169HYmKiYjdTYGAgHj58iG3btgEA+vbti1GjRmHNmjXo2bMnkpOT4e/vj3bt2sHKykrKj0JEROVA165dMXfuXNjb26N3795SxyGJSFpu3N3dkZ6ejjlz5iA5ORmtW7dGeHg4bGxsAADJyclFznnj7e2NrKwsrFy5Et988w2qVauGrl27YsGCBVJ9BCIiklBubi6mTZsGf39/xXfH9OnTJU5FUpOJSrY/JzMzE+bm5sjIyNDI5OKc/AK0nHkUAHBtTk+YGPAKF0REmvDf//4Xbm5uuHLlClxcXHD69Ok3HpBCFZ8q39+SHy1FRESkqm3btsHBwQFXrlyBhYUFZs2axWJDCiw3RERUYWRnZ8PHxwdeXl7IyclB165dER8fj27dukkdjcoR7jMhIqIK4d69e3B1dcW1a9ego6ODoKAgTJ8+XXHULNFrLDdERFQhWFpaQl9fH3Xr1sXOnTvx6aefSh2JyimWGyIiKreeP38OY2Nj6OrqwsjICPv370eVKlVgYWEhdTQqxzjnhoiIyqXLly/DwcEBc+fOVSyztbVlsaF3YrkhIqJyRQiBdevWoX379rhx4wY2b96M7OxsqWNRBcJyQ0RE5UZmZiaGDh0KPz8/5OXlwdXVFTExMTA1NZU6GlUgLDdERFQuxMbGwt7eHmFhYdDT08PChQtx+PBh1KpVS+poVMFwQjEREUkuMzMTXbt2RUZGBho0aICwsDB06NBB6lhUQXHkhoiIJGdmZoaFCxfi888/R1xcHIsNvReWGyIiksTFixdx6dIlxf2RI0fiwIEDqFGjhoSpSBuw3BARUZkSQiA4OBguLi4YPHgwnj59CgCQyWS8PhSpBefcEBFRmXny5Am8vb1x+PBhAICjoyN0dPh7NqkX/0UREVGZiIqKgp2dHQ4fPgwDAwOsWrUKe/bsgbm5udTRSMuw3BARkUYVFhbip59+QufOnXH//n00adIE58+fx9ixY7kbijSC5YaIiDRKJpPh7NmzkMvlGDJkCGJiYtC2bVupY5EW45wbIiLSCCGEYpLwli1bcPjwYQwfPpyjNaRxHLkhIiK1KiwsxA8//AAfHx8IIQAANWrUgJeXF4sNlQmO3BARkdo8evQInp6eiIiIAAB4eXmhS5cuEqeiyoYjN0REpBbHjx+HnZ0dIiIiYGxsjM2bN+PTTz+VOhZVQiw3RET0XuRyOWbNmoVu3bohJSUFLVu2RHR0NHx8fLgbiiTB3VJERPRePD09ERoaCgAYMWIEVqxYARMTE4lTUWXGkRsiInovvr6+MDMzw/bt27Fp0yYWG5IcR26IiEglBQUFuHr1Ktq0aQMA+Oyzz3D37l1Ur15d4mREr3DkhoiIlPbgwQN07doVnTp1wq1btxTLWWyoPGG5ISIipYSHh8POzg6nT58GgCLlhqg8YbkhIqK3evnyJaZMmYI+ffogPT0d9vb2iI2NRa9evaSORlQizrkhIqI3SkxMxJAhQ3Du3DkAwPjx47Fo0SIYGhpKnIzozVhuiIjojdavX49z587B3NwcmzZtwsCBA6WORPROLDdERPRGM2fORFpaGr777js0atRI6jhESuGcGyIiUkhISMCYMWPw8uVLAICBgQHWrl3LYkMVCkduiIgIALBv3z74+voiIyMDFhYWmD17ttSRiEqlVCM3BQUF+OOPP7Bu3TpkZWUBAJKSkvD8+XO1hiMiIs178eIFxo8fj0GDBiEjIwNOTk7w9fWVOhZRqak8cnPv3j306tULiYmJyMvLQ/fu3VG1alX89NNPePHiBdauXauJnEREpAG3bt2Cm5sb4uLiAABTpkzB3Llzoa+vL3EyotJTeeRm4sSJcHR0xNOnT2FsbKxYPmDAABw7dkyt4YiISHPCw8Nhb2+PuLg41KxZE0eOHMGCBQtYbKjCU3nk5syZMzh79iwMDAyKLLexscHDhw/VFoyIiDSrcePGKCwsRKdOnbBz507Ur19f6khEaqFyuSksLIRcLi+2/MGDB6hatapaQhERkWY8e/YM1apVAwA0a9YMp0+fxocffgg9PR5fQtpD5d1S3bt3x9KlSxX3ZTIZnj9/jqCgILi6uqozGxERqdHPP/8MGxsbREZGKpa1bduWxYa0jsrlZsmSJYiMjETLli3x4sULDBs2DA0bNsTDhw+xYMECTWQkIqL3kJOTgxEjRsDT0xOZmZlYv3691JGINErlum5lZYX4+Hjs2rULMTExKCwshK+vLzw8PIpMMCYiIuldvXoVbm5uuHbtGmQyGYKCgjBjxgypYxFplMrl5tSpU3B2doaPjw98fHwUywsKCnDq1Cl07txZrQGJiEh1QgiEhIRg3LhxyM3NRZ06dbBz50506dJF6mhEGqfybqkuXbrgyZMnxZZnZGTwPw0RUTlx4sQJjBgxArm5uejevTsuX77Mn9FUaag8ciOEgEwmK7Y8PT0dpqamaglFRETvp0uXLvDw8EDLli0xdepU6OjwUoJUeShdbr744gsAr46O8vb2hqGhoeIxuVyOP//8E87OzupPSERE7ySEwPbt29G3b19Ur14dMpkM27dvL/GXUSJtp3S5MTc3B/DqP1DVqlWLTB42MDBAhw4dMGrUKPUnJCKit8rMzMRXX32FXbt2YcCAAdi3bx9kMhmLDVVaSpebLVu2AAAaNmyIyZMncxcUEVE5EBcXBzc3N9y6dQu6urpwcnJ64/QBospC5Tk3QUFBmshBREQqEEJg9erVCAgIQH5+Pho0aIBdu3bByclJ6mhEkivVaSn37t2L3bt3IzExEfn5+UUei42NVUswIiIq2bNnzzBy5Ejs27cPANCvXz9s2bIFNWrUkDgZUfmg8vT55cuXw8fHBxYWFoiLi0O7du1Qs2ZN3LlzB71799ZERiIi+hu5XI6LFy9CX18fS5YswcGDB1lsiP5G5ZGb1atXY/369Rg6dCi2bt2KKVOmwNbWFjNnzizx/DdERPT+hBAAXh2xWrNmTezZswc6Ojr4+OOPJU5GVP6oPHKTmJioOOTb2NgYWVlZAABPT0+EhoaqNx0REeHJkyfo37+/4sAOAGjfvj2LDdEbqFxu6tSpg/T0dACAjY0Nzp8/DwBISEhQ/GZBRETqce7cObRt2xaHDh3CN998g8zMTKkjEZV7Kpebrl274vDhwwAAX19fTJo0Cd27d4e7uzsGDBig9oBERJVRYWEhFi5ciM6dOyMxMRGNGzfGsWPHYGZmJnU0onJP5Tk369evR2FhIQDAz88PNWrUwJkzZ9C3b1/4+fmpPSARUWWTlpYGLy8vhIeHAwDc3d2xfv16FhsiJalcbnR0dIpco8TNzQ1ubm4AgIcPH6JevXrqS0dEVMk8f/4cDg4OSExMhKGhIZYvX45Ro0bxpHxEKlDLldRSUlLw9ddfo0mTJio/d/Xq1WjUqBGMjIzg4OCA06dPv3X9vLw8TJ8+HTY2NjA0NETjxo2xefPm0kYnIipXqlSpAi8vLzRr1gwXL17E6NGjWWyIVKR0uXn27Bk8PDxQu3ZtWFlZYfny5SgsLMTMmTNha2uL8+fPq1wywsLC4O/vj+nTpyMuLg6dOnVC7969kZiY+MbnuLm54dixY9i0aRP+97//ITQ0FM2bN1fpfYmIypPU1FTcvXtXcX/mzJmIjo7GRx99JF0oogpMJpQ8xGns2LE4fPgw3N3d8dtvv+H69evo2bMnXrx4gaCgIHzyyScqv3n79u1hb2+PNWvWKJa1aNEC/fv3x7x584qt/9tvv2HIkCG4c+eO0iesysvLQ15enuJ+ZmYmrK2tkZGRoZH91zn5BWg58ygA4NqcnjAxKNVJoImokjhx4gSGDRsGKysrREVFwdDQUOpIROVSZmYmzM3Nlfr+Vnrk5siRI9iyZQsWLVqEQ4cOQQiBpk2b4vjx46UqNvn5+YiJiUGPHj2KLO/RoweioqJKfM6hQ4fg6OiIn376CfXq1UPTpk0xefJk5ObmvvF95s2bB3Nzc8XN2tpa5axEROoml8sxe/ZsdOvWDSkpKXjx4gVSU1OljkWkFZQeVkhKSkLLli0BALa2tjAyMsLIkSNL/cZpaWmQy+WwtLQsstzS0hIpKSklPufOnTs4c+YMjIyMcODAAaSlpWHs2LF48uTJG3eJBQYGIiAgQHH/9cgNEZFUkpOT8eWXX+L48eMAAB8fH6xYsQKmpqYSJyPSDkqXm8LCQujr6yvu6+rqquU/4j8nygkh3jh5rrCwEDKZDDt27IC5uTkAIDg4GIMGDcKqVatgbGxc7DmGhoYc5iWiciMiIgJffvklUlNTYWpqijVr1sDT01PqWERaRelyI4SAt7e3oii8ePECfn5+xQrO/v37lXq9WrVqQVdXt9goTWpqarHRnNfq1q2LevXqKYoN8GqOjhACDx48wAcffKDsxyEiKnNCCMycOROpqan48MMPsXv3bh4QQaQBSs+58fLygoWFhWLuypdffgkrK6si81n+XjrexcDAAA4ODoiIiCiyPCIiQnHtqn9ycXFBUlISnj9/rlh248YN6OjooH79+kq/NxGRFGQyGXbu3ImJEyfiwoULLDZEGqL00VKaEBYWBk9PT6xduxZOTk5Yv349NmzYgKtXr8LGxgaBgYF4+PAhtm3bBuDVya1atGiBDh06YPbs2UhLS8PIkSPxySefYMOGDUq9pyqzrUuDR0sR0d/9+uuvuHz5MqZOnSp1FKIKTZXvb0m/ed3d3ZGeno45c+YgOTkZrVu3Rnh4OGxsbAC8mnT393PeVKlSBREREfj666/h6OiImjVrws3NDXPnzpXqIxARlejly5eYMWMGfvrpJwCAk5NTqY4sJSLVSTpyIwWO3BCRpiUmJmLIkCE4d+4cAGDcuHFYtGgRjIyMJE5GVHFVmJEbIiJtc+jQIXh7e+Pp06cwNzfHpk2bMHDgQKljEVUqarm2FBERATNmzMDnn3+Op0+f4uOPP0ZsbCyLDZEEWG6IiNSkWbNmAAB/f3+cOXMGtra2EiciqpxKVW62b98OFxcXWFlZ4d69ewCApUuX4j//+Y9awxERlXdPnz5V/NnT0xMxMTFYsmQJDAwMJExFVLmpXG7WrFmDgIAAuLq64tmzZ5DL5QCAatWqYenSperOR0RULuXl5eHrr7/Ghx9+iMePHyuW29vbS5iKiIBSlJsVK1Zgw4YNmD59OnR1dRXLHR0dceXKFbWGIyIqj27dugVnZ2esXLkSDx8+xJEjR6SORER/o3K5SUhIQNu2bYstNzQ0RHZ2tlpCERGVV7t374a9vT1iY2NRs2ZN/PLLL/D29pY6FhH9jcrlplGjRoiPjy+2/Ndff1VcNZyISNvk5ubCz88P7u7uyMrKQseOHREfH48+ffpIHY2I/kHl89x8++23GDduHF68eAEhBC5evIjQ0FDMmzcPGzdu1ERGIiLJzZkzB+vWrYNMJkNgYCBmz54NPT2eKoyoPFL5f6aPjw8KCgowZcoU5OTkYNiwYahXrx6WLVuGIUOGaCIjEZHkpk6disjISMyaNQs9evSQOg4RvUWpfu0YNWoURo0ahbS0NBQWFsLCwkLduYiIJJWTk4OtW7fCz88PMpkM5ubmOHv2LGQymdTRiOgdVJ5zM3v2bNy+fRsAUKtWLRYbItI6165dQ7t27TB27FisXr1asZzFhqhiULnc7Nu3D02bNkWHDh2wcuXKIud3ICKq6EJCQvDxxx/j6tWrqFOnDlq0aCF1JCJSkcrl5s8//8Sff/6Jrl27Ijg4GPXq1YOrqyt27tyJnJwcTWQkItK458+fw8vLCz4+PsjJyUG3bt0QHx+Prl27Sh2NiFRUqssvtGrVCj/++CPu3LmDEydOoFGjRvD390edOnXUnY+ISOOuXLmCjz/+GNu2bYOOjg7mzp2Lo0ePwtLSUupoRFQK730co6mpKYyNjWFgYICsrCx1ZCIiKlMZGRm4efMmrKysEBoais6dO0sdiYjeQ6lGbhISEvDDDz+gZcuWcHR0RGxsLGbNmoWUlBR15yMi0gghhOLPHTt2xK5duxAfH89iQ6QFVC43Tk5OaNKkCfbs2QMfHx/cu3cPx48fx8iRI2Fubq6JjEREahUXFwd7e3tcu3ZNsWzQoEGoXbu2hKmISF1U3i3VpUsXbNy4Ea1atdJEngpNCIGcfLnUMYjoDYQQWLNmDSZNmoT8/Hx88803+PXXX6WORURqpnK5+fHHHzWRo8ITQmDQ2nOIufdU6ihEVIKMjAyMHDkSe/fuBQD07dsXW7ZskTgVEWmCUuUmICAA//73v2FqaoqAgIC3rhscHKyWYBVN7kt5kWLjaFMdxvq6EiYioteio6Ph5uaGhIQE6OvrY8GCBfD39+dJ+Yi0lFLlJi4uDi9fvlT8md4uekY31DQ14A9OonLg3Llz+OSTT/Dy5Us0bNgQYWFhaNeundSxiEiDlCo3J06cKPHPVDITA10WG6Jy4uOPP0aHDh1Qu3ZtbNq0CdWqVZM6EhFpmMpHS40YMaLE89lkZ2djxIgRaglFRPQ+YmNjkZeXBwDQ09PDkSNHsHfvXhYbokpC5XKzdetW5ObmFluem5uLbdu2qSUUEVFpFBYWYtGiRWjfvj2mTJmiWF61alWOphJVIkofLZWZmQkhBIQQyMrKgpGRkeIxuVyO8PBwXiGciCSTlpYGb29vHDlyBADw6NEjyOVy6OpyYj9RZaN0ualWrRpkMhlkMhmaNm1a7HGZTIbZs2erNRwRkTLOnDmDIUOG4OHDhzA0NMSyZcswevRojtYQVVJKl5sTJ05ACIGuXbti3759qFGjhuIxAwMD2NjYwMrKSiMhiYhKUlhYiAULFuD777+HXC5H06ZNsXv3brRp00bqaEQkIaXLzSeffALg1XWlGjRowN+IiEhySUlJmD9/PuRyOTw8PLBmzRpUrVpV6lhEJDGlys2ff/6J1q1bQ0dHBxkZGbhy5cob1/3oo4/UFo6I6G3q16+PkJAQPH36FD4+Pvyli4gAKFlu7OzskJKSAgsLC9jZ2UEmkxW5ou5rMpkMcjmvrUREmiGXy/Hjjz+iXbt26NmzJwBgwIABEqciovJGqXKTkJCguFpuQkKCRgMREZUkJSUFHh4eOH78OGrVqoUbN26gevXqUscionJIqXJjY2NT4p+JiMrCH3/8AQ8PD6SmpsLU1BTBwcEsNkT0RqU6id/r80gAwJQpU1CtWjU4Ozvj3r17ag1HRJVbQUEBvv/+e/To0QOpqan48MMPER0dDU9PT6mjEVE5pnK5+fHHH2FsbAzg1QXpVq5ciZ9++gm1atXCpEmT1B6QiCqnnJwcfPbZZ5g7dy6EEBg9ejQuXLiA5s2bSx2NiMo5pQ8Ff+3+/fto0qQJAODgwYMYNGgQRo8eDRcXF3z66afqzkdElZSJiQkaNWqE2NhYbNiwAUOGDJE6EhFVECqP3FSpUgXp6ekAgN9//x3dunUDABgZGZV4zSkiImW9fPkSGRkZivurVq1CXFwciw0RqUTlkZvu3btj5MiRaNu2LW7cuIE+ffoAAK5evYqGDRuqOx8RVRL379/HkCFDYG5ujl9++QU6OjowNTVVjBQTESlL5ZGbVatWwcnJCY8fP8a+fftQs2ZNAEBMTAyGDh2q9oBEpP0OHz4MOzs7REVF4ezZs7hx44bUkYioAlN55KZatWpYuXJlseW8aCYRqSo/Px+BgYEIDg4GADg6OiIsLAy2trYSJyOiikzlcgMAz549w6ZNm3D9+nXIZDK0aNECvr6+MDc3V3c+ItJSd+/ehbu7Oy5evAgA8Pf3x/z582FoaChxMiKq6FTeLRUdHY3GjRtjyZIlePLkCdLS0rBkyRI0btwYsbGxmshIRFpGCIFBgwbh4sWLqFatGg4ePIglS5aw2BCRWqhcbiZNmoR+/frh7t272L9/Pw4cOICEhAT861//gr+/vwYiEpG2kclkWLt2LTp37oz4+Hh8/vnnUkciIi1SqpGb7777Dnp6/3+Plp6eHqZMmYLo6Gi1hiMi7XH79m3s3btXcd/R0REnT57kJV2ISO1ULjdmZmZITEwstvz+/fuoWrWqWkIRkXbZs2cP7O3t4eHhgbi4OMVymUwmYSoi0lYqlxt3d3f4+voiLCwM9+/fx4MHD7Br1y6MHDmSh4ITUREvXrzA2LFj4ebmhszMTLRr1w61a9eWOhYRaTmVj5ZatGgRZDIZhg8fjoKCAgCAvr4+xowZg/nz56s9IBFVTDdu3ICbmxsuX74MmUyGwMBAzJ49u8gubSIiTVD5p4yBgQGWLVuGefPm4fbt2xBCoEmTJjAxMdFEPiKqgHbu3InRo0cjOzsbtWvXxs8//4wePXpIHYuIKgmld0vl5ORg3LhxqFevHiwsLDBy5EjUrVsXH330EYsNERVx9+5dZGdn49NPP0V8fDyLDRGVKaVHboKCghASEgIPDw8YGRkhNDQUY8aMwZ49ezSZj4gqiMLCQujovPp9aerUqbCysoKnpyd0dXUlTkZElY3S5Wb//v3YtGmT4uq8X375JVxcXCCXy/nDi6iS27p1K9asWYPjx4/DxMQEOjo68Pb2ljoWEVVSSu+Wun//Pjp16qS4365dO+jp6SEpKUkjwYio/MvOzoaXlxe8vb1x4cIFrFu3TupIRETKj9zI5XIYGBgUfbKenuKIKSKqXK5cuQI3Nzf897//hY6ODubMmYMJEyZIHYuISPlyI4SAt7d3kWu/vHjxAn5+fjA1NVUs279/v3oTElG5IoTApk2b8PXXX+PFixewsrJCaGgoOnfuLHU0IiIAKpQbLy+vYsu+/PJLtYYhovJv/vz5mDZtGgCgd+/e2Lp1K0/MR0TlitLlZsuWLZrMQUQVhKenJ5YvX45JkyZh8uTJiiOkiIjKC8l/Kq1evRqNGjWCkZERHBwccPr0aaWed/bsWejp6cHOzk6zAYkqOSEEzp49q7hfv3593Lx5E1OmTGGxIaJySdKfTGFhYfD398f06dMRFxeHTp06oXfv3iVemPPvMjIyMHz4cHz22WdllJSocsrIyICbmxs6duyI//znP4rlVapUkTAVEdHbSVpugoOD4evri5EjR6JFixZYunQprK2tsWbNmrc+76uvvsKwYcPg5ORURkmJKp/o6GjY29tj79690NfXR3JystSRiIiUIlm5yc/PR0xMTLHTsvfo0QNRUVFvfN6WLVtw+/ZtBAUFKfU+eXl5yMzMLHIjojcTQmDZsmVwdnbGnTt30LBhQ5w5cwZ+fn5SRyMiUopk5SYtLQ1yuRyWlpZFlltaWiIlJaXE59y8eRNTp07Fjh07lL6y8Lx582Bubq64WVtbv3d2Im319OlTfPHFF/D398fLly/xxRdfIC4uDu3atZM6GhGR0kpVbrZv3w4XFxdYWVnh3r17AIClS5cW2SevLJlMVuS+EKLYMuDVSQSHDRuG2bNno2nTpkq/fmBgIDIyMhS3+/fvq5yRqLI4deoUDh48CAMDA6xYsQJ79+5FtWrVpI5FRKQSlcvNmjVrEBAQAFdXVzx79gxyuRwAUK1aNSxdulTp16lVqxZ0dXWLjdKkpqYWG80BgKysLERHR2P8+PHQ09ODnp4e5syZg8uXL0NPTw/Hjx8v8X0MDQ1hZmZW5EZEJfv8888xd+5cREVFYfz48SX+okFEVN6pXG5WrFiBDRs2YPr06UUumOno6IgrV64o/ToGBgZwcHBAREREkeURERFwdnYutr6ZmRmuXLmC+Ph4xc3Pzw/NmjVDfHw82rdvr+pHIar00tPT4e3tXWSy8PTp0+Hg4CBhKiKi96P0SfxeS0hIQNu2bYstNzQ0RHZ2tkqvFRAQAE9PTzg6OsLJyQnr169HYmKiYuJiYGAgHj58iG3btkFHRwetW7cu8nwLCwsYGRkVW05E73b27FkMGTIEDx48QGpqKsLDw6WORESkFiqXm0aNGiE+Ph42NjZFlv/6669o2bKlSq/l7u6O9PR0zJkzB8nJyWjdujXCw8MVr52cnPzOc94QkWoKCwvx008/YcaMGZDL5WjatCnmzZsndSwiIrVRudx8++23GDduHF68eAEhBC5evIjQ0FDMmzcPGzduVDnA2LFjMXbs2BIfCwkJeetzZ82ahVmzZqn8nkSV1ePHjzF8+HD89ttvAAAPDw+sWbMGVatWlTgZEZH6qFxufHx8UFBQgClTpiAnJwfDhg1DvXr1sGzZMgwZMkQTGYlIDf766y/07NkTSUlJMDY2xsqVK+Hj48NJw0SkdVQuNwAwatQojBo1CmlpaSgsLISFhYW6cxGRmjVs2BBmZmYwNzfH7t27OVeNiLRWqcrNa7Vq1VJXDiLSgPT0dFSvXh06OjqoUqUKwsPDYWFhAVNTU6mjERFpTKkmFL9tGPvOnTvvFYiI1OPYsWPw8PDA5MmTMXnyZACv/v8SEWk7lcuNv79/kfsvX75EXFwcfvvtN3z77bfqykVEpSSXyzF79mzMnTsXQgjs3LkT/v7+Sl+yhIioolP5p93EiRNLXL5q1SpER0e/dyAiKr2kpCQMGzYMkZGRAF7Nj1u2bBmLDRFVKmq7cGbv3r2xb98+db0cEano6NGjaNOmDSIjI1GlShXs3LkT69evh7GxsdTRiIjKlNp+ndu7dy9q1KihrpcjIhUkJyfj888/R15eHuzs7BAWFqbSBWaJiLSJyuWmbdu2RSYUCyGQkpKCx48fY/Xq1WoNR0TKqVu3LhYsWIAbN25g8eLFMDIykjoSEZFkVC43/fv3L3JfR0cHtWvXxqefformzZurKxcRvcORI0dQr1492NnZAXjzfDgiospGpXJTUFCAhg0bomfPnqhTp46mMhHRW+Tn52PatGlYvHgxPvjgA8TExPDyCUREf6PShGI9PT2MGTMGeXl5mspDRG9x9+5ddO7cGYsXLwYA9OnTBwYGBhKnIiIqX1Q+Wqp9+/aIi4vTRBYieouDBw+ibdu2uHDhAqpVq4aDBw9iyZIlMDQ0lDoaEVG5ovKcm7Fjx+Kbb77BgwcP4ODgUOw07h999JHawhHRqxNlTp48GcuXLwcAdOjQAbt27YKNjY3EyYiIyiely82IESOwdOlSuLu7AwAmTJigeEwmk0EIAZlMBrlcrv6URJWYjo4Orl27BgCYPHkyfvzxR+jr60ucioio/FK63GzduhXz589HQkKCJvMQ0f8pLCyEjo4OdHV18fPPPyMmJgaurq5SxyIiKveULjdCCADgUDiRhr148QIBAQGQy+VYt24dAMDS0pLFhohISSrNuXnb1cCJ6P3dvHkTbm5uiI+PBwCMGzeO89iIiFSkUrlp2rTpOwvOkydP3isQUWUVGhqK0aNH4/nz56hduza2b9/OYkNEVAoqlZvZs2fD3NxcU1mIKqXc3FxMmDABGzduBAB8+umn2LFjB6ysrCRORkRUMalUboYMGQILCwtNZSGqdIQQcHV1xcmTJyGTyfD9999j5syZ0NXVlToaEVGFpXS54XwbIvWTyWSYPHky/ve//+Hnn39G165dpY5ERFThqXy0FBG9n+zsbFy/fh2Ojo4AXl1C4ebNm8VOiElERKWj9OUXCgsLuUuK6D399ddf+Pjjj9GjRw/cu3dPsZzFhohIfVS+thQRqU4IgU2bNqFdu3a4fv06jI2N8ejRI6ljERFpJZYbIg3LysqCp6cnRo4cidzcXPTq1Qvx8fFo166d1NGIiLQSyw2RBsXHx8PR0RE7duyArq4u5s+fjyNHjqB27dpSRyMi0loqXxWciJS3adMm3LhxA/Xr18euXbvg4uIidSQiIq3HckOkQQsXLoS+vj6mT5+OmjVrSh2HiKhS4G4pIjWKiYmBr68v5HI5AMDIyAjBwcEsNkREZYjlhkgNhBBYsWIFnJ2dsXnzZixbtkzqSERElRZ3SxG9p6dPn8LX1xcHDhwAAPTv3x8+Pj4SpyIiqrw4ckP0Hi5evAh7e3scOHAABgYGWL58Ofbv34/q1atLHY2IqNLiyA1RKW3btg2+vr4oKCiAra0tdu/eDQcHB6ljERFVehy5ISolOzs76Onpwc3NDbGxsSw2RETlBEduiFSQmpqquMbaRx99hNjYWDRv3hwymUziZERE9BpHboiUUFhYiAULFqBhw4a4cOGCYnmLFi1YbIiIyhmWG6J3ePz4Mfr06YOpU6ciNzcXe/fulToSERG9BXdLEb3FqVOnMHToUCQlJcHIyAgrV67EiBEjpI5FRERvwZEbohLI5XLMnTsXXbp0QVJSElq0aIFLly7B19eXu6GIiMo5lhuiEuzbtw/ff/89CgsL4eXlhUuXLqF169ZSxyIiIiVwtxRRCQYPHoyDBw+iZ8+e8PLykjoOERGpgCM3RHi1G2rJkiXIysoCAMhkMuzcuZPFhoioAmK5oUovKSkJn332GQICAjBmzBip4xAR0XtiuaFK7ejRo7Czs0NkZCSqVKkCV1dXqSMREdF7YrmhSqmgoACBgYHo1asXHj9+jDZt2iAmJgbDhg2TOhoREb0nTiimSufhw4dwd3fH2bNnAQBjx47F4sWLYWRkJHEyIiJSB5YbqnR0dXVx69YtmJmZYePGjRg8eLDUkYiISI1YbqhSkMvl0NXVBQDUqVMH+/fvh6WlJRo3bixxMiIiUjfOuSGtd/fuXbi4uCAsLEyxzNnZmcWGiEhLsdyQVjt48CDatm2LCxcuYMqUKcjPz5c6EhERaRjLDWml/Px8+Pv7Y8CAAXj27BnatWuHyMhIGBgYSB2NiIg0jOWGtM6dO3fg4uKCZcuWAQC++eYbnD59Gg0bNpQ2GBERlQlOKCatkpqaCnt7e2RkZKBGjRoICQlB3759pY5FRERliOWGtIqFhQV8fX1x/vx57Nq1C9bW1lJHIiKiMsZyQxXezZs3YWhoiAYNGgAA5s+fDwDQ19eXMhYREUlE8jk3q1evRqNGjWBkZAQHBwecPn36jevu378f3bt3R+3atWFmZgYnJyccPXq0DNNSeRMaGgp7e3sMHToUL1++BPCq1LDYEBFVXpKWm7CwMPj7+2P69OmIi4tDp06d0Lt3byQmJpa4/qlTp9C9e3eEh4cjJiYGXbp0Qd++fREXF1fGyUlqubm5GD16NIYNG4bnz59DX18fWVlZUsciIqJyQCaEEFK9efv27WFvb481a9YolrVo0QL9+/fHvHnzlHqNVq1awd3dHTNnzlRq/czMTJibmyMjIwNmZmalyl2SnPwCtJz5ahTp2pyeMDHgHj9N+e9//4vBgwfjr7/+gkwmw4wZMzBz5kzo6XGbExFpK1W+vyX7NsjPz0dMTAymTp1aZHmPHj0QFRWl1GsUFhYiKysLNWrUeOM6eXl5yMvLU9zPzMwsXWAqF7Zt24YxY8YgJycHlpaW+Pnnn9GtWzepYxERUTki2W6ptLQ0yOVyWFpaFlluaWmJlJQUpV5j8eLFyM7Ohpub2xvXmTdvHszNzRU3Hj1TceXn52Px4sXIycnBZ599hvj4eBYbIiIqRvIJxTKZrMh9IUSxZSUJDQ3FrFmzEBYWBgsLizeuFxgYiIyMDMXt/v37752ZpGFgYIDdu3fjhx9+wNGjR1GnTh2pIxERUTkk2W6pWrVqQVdXt9goTWpqarHRnH8KCwuDr68v9uzZ887f3A0NDWFoaPjeeansCSGwefNmpKenY8qUKQCAZs2aYdq0aRInIyKi8kyykRsDAwM4ODggIiKiyPKIiAg4Ozu/8XmhoaHw9vbGzp070adPH03HJIlkZWXB09MTI0eORGBgIGJjY6WOREREFYSkh5cEBATA09MTjo6OcHJywvr165GYmAg/Pz8Ar3YpPXz4ENu2bQPwqtgMHz4cy5YtQ4cOHRSjPsbGxjA3N5fsc5B6Xb58GW5ubrhx4wZ0dXUxd+5c2NnZSR2LiIgqCEnLjbu7O9LT0zFnzhwkJyejdevWCA8Ph42NDQAgOTm5yDlv1q1bh4KCAowbNw7jxo1TLPfy8kJISEhZxyc1E0Jg/fr1mDhxIvLy8lC/fn2EhoaiY8eOUkcjIqIKRNLz3EiB57kpv3x8fBQl9V//+hdCQkJQs2ZNaUMREVG5oMr3t+RHSxG91qFDB+jp6WHRokU4dOgQiw0REZUKhxdIMkIIPHr0SHFI9+jRo/Hpp5+iWbNmEicjIqKKjCM3JImnT59i4MCBcHJywrNnzwC8OucRiw0REb0vlhsqcxcuXIC9vT0OHDiAhw8f4uzZs1JHIiIiLcJyQ2VGCIHg4GB07NgRd+/eha2tLaKioni+IiIiUivOuaEykZ6eDm9vb/zyyy8AgEGDBmHjxo08PxEREakdR26oTEydOhW//PILDA0NsXr1auzevZvFhoiINIIjN1Qm5s+fj4SEBCxatIhnGyYiIo3iyA1pxOPHj7FkyRK8PkdkzZo18ccff7DYEBGRxnHkhtTu1KlTGDp0KJKSkmBubo4RI0ZIHYmIiCoRjtyQ2sjlcsydOxddunRBUlISmjdvjo8//ljqWEREVMlw5IbU4tGjR/jyyy/xxx9/AACGDx+OVatWoUqVKhInIyKiyoblht7byZMnMWTIEDx69AgmJiZYtWoVvL29pY5FRESVFMsNvbeCggKkpqaiVatW2L17N1q2bCl1JCIiqsRYbqhUCgoKoKf36p9Pt27dcODAAXTv3h0mJiYSJyMiosqOE4pJZUePHkWLFi1w+/ZtxbLPP/+cxYaIiMoFlhtSWkFBAaZNm4ZevXrh1q1bmDNnjtSRiIiIiuFuKVLKgwcPMHToUJw5cwYA4Ofnh+DgYIlTERERFcdyQ+905MgReHl5IT09HVWrVsXGjRvh5uYmdSwiIqISsdzQW/3yyy/o27cvAMDe3h5hYWFo0qSJxKmIiIjejOWG3qpHjx5o164d2rdvj4ULF8LQ0FDqSERERG/FckPFnDhxAh07doS+vj4MDAwQGRkJIyMjqWMREREphUdLkUJ+fj78/f3RtWtXBAUFKZaz2BARUUXCkRsCANy5cwfu7u6Ijo4GALx8+RJCCMhkMomTERERqYblhrB37174+voiMzMTNWrUQEhIiGISMRERUUXD3VKV2IsXLzBu3DgMHjwYmZmZcHZ2RlxcHIsNERFVaCw3ldj9+/exdetWAMB3332HkydPokGDBhKnIiIiej/cLVWJffDBB9i8eTOqVq2K3r17Sx2HiIhILThyU4nk5ubCz88Pp06dUixzc3NjsSEiIq3CkZtK4r///S/c3Nxw5coVHDlyBDdv3uQh3kREpJU4clMJbNu2DQ4ODrhy5QosLCywefNmFhsiItJaLDdaLDs7Gz4+PvDy8kJOTg66du2K+Ph4dO/eXepoREREGsPdUlrqyZMn6NSpE65duwYdHR0EBQVh+vTp0NXVlToaERGRRrHcaKnq1aujVatWePr0KXbu3IlPP/1U6khERERlguVGizx//hxyuRzm5uaQyWTYsGED8vLyYGFhIXU0IiKiMsM5N1ri8uXLcHBwgK+vL4QQAABzc3MWGyIiqnRYbio4IQTWrVuH9u3b48aNGzh//jySk5OljkVERCQZlpsKLDMzE0OHDoWfnx/y8vLQp08fxMfHw8rKSupoREREkmG5qaBiY2Nhb2+PsLAw6OnpYeHChTh06BBq1aoldTQiIiJJcUJxBVRQUAA3Nzfcvn0bDRo0QFhYGDp06CB1LCIionKBIzcVkJ6eHkJCQjBw4EDExcWx2BAREf0NR24qiIsXLyIxMRGDBg0CAHTs2BEdO3aUOBUREVH5w5Gbck4IgSVLlqBjx47w8vLCtWvXpI5ERERUrnHkphx78uQJvL29cfjwYQBAv379eCQUERHRO3DkppyKioqCnZ0dDh8+DAMDA6xatQp79uxBtWrVpI5GRERUrrHclEOLFi1C586dcf/+fTRp0gTnz5/H2LFjIZPJpI5GRERU7rHclEPPnj2DXC7HkCFDEBMTg7Zt20odiYiIqMLgnJtyoqCgAHp6r/46Zs2aBQcHB/Tv35+jNURERCriyI3ECgsL8cMPP6Bjx47Iy8sD8Oo8NgMGDGCxISIiKgWWGwk9evQIvXr1wowZM3DhwgXs2bNH6khEREQVHsuNRI4fPw47OztERETA2NgYmzdvhoeHh9SxiIiIKjyWmzIml8sxa9YsdOvWDSkpKWjZsiWio6Ph4+PD3VBERERqwHJTxgICAjB79mwIITBixAhcunQJLVu2lDoWERGR1mC5KWMTJ05EvXr1sH37dmzatAkmJiZSRyIiItIqPBRcwwoKCnDixAl0794dAGBra4vbt2/D0NBQ4mRERETaiSM3GvTgwQN07doVPXv2xO+//65YzmJDRESkOZKXm9WrV6NRo0YwMjKCg4MDTp8+/db1IyMj4eDgACMjI9ja2mLt2rVllFQ14eHhsLOzw+nTp1GlShVkZ2dLHYmIiKhSkLTchIWFwd/fH9OnT0dcXBw6deqE3r17IzExscT1ExIS4Orqik6dOiEuLg7Tpk3DhAkTsG/fvjJO/nYzZsxAnz59kJ6eDnt7e8TGxmLAgAFSxyIiIqoUZEIIIdWbt2/fHvb29lizZo1iWYsWLdC/f3/Mmzev2PrfffcdDh06hOvXryuW+fn54fLlyzh37pxS75mZmQlzc3NkZGTAzMzs/T/E/8nJL0DLmUcBAInBAyFe5uHrr7/GwoULuRuKiIjoPany/S3ZyE1+fj5iYmLQo0ePIst79OiBqKioEp9z7ty5Yuv37NkT0dHRePnyZYnPycvLQ2ZmZpGbppmZmWPfvn1Yvnw5iw0REVEZk6zcpKWlQS6Xw9LSsshyS0tLpKSklPiclJSUEtcvKChAWlpaic+ZN28ezM3NFTdra2v1fIC3iIqKwhdffKHx9yEiIqLiJD8U/J9n5RVCvPVMvSWtX9Ly1wIDAxEQEKC4n5mZqZGCY6yvi2tzeir+TERERNKQrNzUqlULurq6xUZpUlNTi43OvFanTp0S19fT00PNmjVLfI6hoWGZ7BqSyWQwMZC8KxIREVV6ku2WMjAwgIODAyIiIoosj4iIgLOzc4nPcXJyKrb+77//DkdHR+jr62ssKxEREVUckh4KHhAQgI0bN2Lz5s24fv06Jk2ahMTERPj5+QF4tUtp+PDhivX9/Pxw7949BAQE4Pr169i8eTM2bdqEyZMnS/URiIiIqJyRdD+Ku7s70tPTMWfOHCQnJ6N169YIDw+HjY0NACA5ObnIOW8aNWqE8PBwTJo0CatWrYKVlRWWL1+OgQMHSvURiIiIqJyR9Dw3UtDUeW6IiIhIcyrEeW6IiIiINIHlhoiIiLQKyw0RERFpFZYbIiIi0iosN0RERKRVWG6IiIhIq7DcEBERkVZhuSEiIiKtwnJDREREWqXSXcb69QmZMzMzJU5CREREynr9va3MhRUqXbnJysoCAFhbW0uchIiIiFSVlZUFc3Pzt65T6a4tVVhYiKSkJFStWhUymUytr52ZmQlra2vcv3+f163SIG7nssHtXDa4ncsOt3XZ0NR2FkIgKysLVlZW0NF5+6yaSjdyo6Ojg/r162v0PczMzPgfpwxwO5cNbueywe1cdrity4YmtvO7Rmxe44RiIiIi0iosN0RERKRVWG7UyNDQEEFBQTA0NJQ6ilbjdi4b3M5lg9u57HBbl43ysJ0r3YRiIiIi0m4cuSEiIiKtwnJDREREWoXlhoiIiLQKyw0RERFpFZYbFa1evRqNGjWCkZERHBwccPr06beuHxkZCQcHBxgZGcHW1hZr164to6QVmyrbef/+/ejevTtq164NMzMzODk54ejRo2WYtuJS9d/za2fPnoWenh7s7Ow0G1BLqLqd8/LyMH36dNjY2MDQ0BCNGzfG5s2byyhtxaXqdt6xYwfatGkDExMT1K1bFz4+PkhPTy+jtBXTqVOn0LdvX1hZWUEmk+HgwYPvfI4k34OClLZr1y6hr68vNmzYIK5duyYmTpwoTE1Nxb1790pc/86dO8LExERMnDhRXLt2TWzYsEHo6+uLvXv3lnHyikXV7Txx4kSxYMECcfHiRXHjxg0RGBgo9PX1RWxsbBknr1hU3c6vPXv2TNja2ooePXqINm3alE3YCqw027lfv36iffv2IiIiQiQkJIgLFy6Is2fPlmHqikfV7Xz69Gmho6Mjli1bJu7cuSNOnz4tWrVqJfr371/GySuW8PBwMX36dLFv3z4BQBw4cOCt60v1Pchyo4J27doJPz+/IsuaN28upk6dWuL6U6ZMEc2bNy+y7KuvvhIdOnTQWEZtoOp2LknLli3F7Nmz1R1Nq5R2O7u7u4sZM2aIoKAglhslqLqdf/31V2Fubi7S09PLIp7WUHU7L1y4UNja2hZZtnz5clG/fn2NZdQ2ypQbqb4HuVtKSfn5+YiJiUGPHj2KLO/RoweioqJKfM65c+eKrd+zZ09ER0fj5cuXGstakZVmO/9TYWEhsrKyUKNGDU1E1Aql3c5btmzB7du3ERQUpOmIWqE02/nQoUNwdHTETz/9hHr16qFp06aYPHkycnNzyyJyhVSa7ezs7IwHDx4gPDwcQgg8evQIe/fuRZ8+fcoicqUh1fdgpbtwZmmlpaVBLpfD0tKyyHJLS0ukpKSU+JyUlJQS1y8oKEBaWhrq1q2rsbwVVWm28z8tXrwY2dnZcHNz00RErVCa7Xzz5k1MnToVp0+fhp4ef3QoozTb+c6dOzhz5gyMjIxw4MABpKWlYezYsXjy5Ann3bxBabazs7MzduzYAXd3d7x48QIFBQXo168fVqxYURaRKw2pvgc5cqMimUxW5L4Qotiyd61f0nIqStXt/FpoaChmzZqFsLAwWFhYaCqe1lB2O8vlcgwbNgyzZ89G06ZNyyqe1lDl33NhYSFkMhl27NiBdu3awdXVFcHBwQgJCeHozTuosp2vXbuGCRMmYObMmYiJicFvv/2GhIQE+Pn5lUXUSkWK70H++qWkWrVqQVdXt9hvAampqcVa6Wt16tQpcX09PT3UrFlTY1krstJs59fCwsLg6+uLPXv2oFu3bpqMWeGpup2zsrIQHR2NuLg4jB8/HsCrL2EhBPT09PD777+ja9euZZK9IinNv+e6deuiXr16MDc3Vyxr0aIFhBB48OABPvjgA41mrohKs53nzZsHFxcXfPvttwCAjz76CKampujUqRPmzp3LkXU1kep7kCM3SjIwMICDgwMiIiKKLI+IiICzs3OJz3Fyciq2/u+//w5HR0fo6+trLGtFVprtDLwasfH29sbOnTu5z1wJqm5nMzMzXLlyBfHx8Yqbn58fmjVrhvj4eLRv376solcopfn37OLigqSkJDx//lyx7MaNG9DR0UH9+vU1mreiKs12zsnJgY5O0a9AXV1dAP9/ZIHen2TfgxqdrqxlXh9quGnTJnHt2jXh7+8vTE1Nxd27d4UQQkydOlV4enoq1n99CNykSZPEtWvXxKZNm3gouBJU3c47d+4Uenp6YtWqVSI5OVlxe/bsmVQfoUJQdTv/E4+WUo6q2zkrK0vUr19fDBo0SFy9elVERkaKDz74QIwcOVKqj1AhqLqdt2zZIvT09MTq1avF7du3xZkzZ4Sjo6No166dVB+hQsjKyhJxcXEiLi5OABDBwcEiLi5Occh9efkeZLlR0apVq4SNjY0wMDAQ9vb2IjIyUvGYl5eX+OSTT4qsf/LkSdG2bVthYGAgGjZsKNasWVPGiSsmVbbzJ598IgAUu3l5eZV98ApG1X/Pf8dyozxVt/P169dFt27dhLGxsahfv74ICAgQOTk5ZZy64lF1Oy9fvly0bNlSGBsbi7p16woPDw/x4MGDMk5dsZw4ceKtP2/Ly/egTAiOvxEREZH24JwbIiIi0iosN0RERKRVWG6IiIhIq7DcEBERkVZhuSEiIiKtwnJDREREWoXlhoiIiLQKyw0RERFpFZYbIioiJCQE1apVkzpGqTVs2BBLly596zqzZs2CnZ1dmeQhorLHckOkhby9vSGTyYrdbt26JXU0hISEFMlUt25duLm5ISEhQS2vf+nSJYwePVpxXyaT4eDBg0XWmTx5Mo4dO6aW93uTf35OS0tL9O3bF1evXlX5dSpy2SSSAssNkZbq1asXkpOTi9waNWokdSwAr64ynpycjKSkJOzcuRPx8fHo168f5HL5e7927dq1YWJi8tZ1qlSpgpo1a773e73L3z/nkSNHkJ2djT59+iA/P1/j701UmbHcEGkpQ0ND1KlTp8hNV1cXwcHB+PDDD2Fqagpra2uMHTsWz58/f+PrXL58GV26dEHVqlVhZmYGBwcHREdHKx6PiopC586dYWxsDGtra0yYMAHZ2dlvzSaTyVCnTh3UrVsXXbp0QVBQEP766y/FyNKaNWvQuHFjGBgYoFmzZti+fXuR58+aNQsNGjSAoaEhrKysMGHCBMVjf98t1bBhQwDAgAEDIJPJFPf/vlvq6NGjMDIywrNnz4q8x4QJE/DJJ5+o7XM6Ojpi0qRJuHfvHv73v/8p1nnb38fJkyfh4+ODjIwMxQjQrFmzAAD5+fmYMmUK6tWrB1NTU7Rv3x4nT558ax6iyoLlhqiS0dHRwfLly/HXX39h69atOH78OKZMmfLG9T08PFC/fn1cunQJMTExmDp1KvT19QEAV65cQc+ePfHFF1/gzz//RFhYGM6cOYPx48erlMnY2BgA8PLlSxw4cAATJ07EN998g7/++gtfffUVfHx8cOLECQDA3r17sWTJEqxbtw43b97EwYMH8eGHH5b4upcuXQIAbNmyBcnJyYr7f9etWzdUq1YN+/btUyyTy+XYvXs3PDw81PY5nz17hp07dwKAYvsBb//7cHZ2xtKlSxUjQMnJyZg8eTIAwMfHB2fPnsWuXbvw559/YvDgwejVqxdu3rypdCYiraXx644TUZnz8vISurq6wtTUVHEbNGhQievu3r1b1KxZU3F/y5YtwtzcXHG/atWqIiQkpMTnenp6itGjRxdZdvr0aaGjoyNyc3NLfM4/X//+/fuiQ4cOon79+iIvL084OzuLUaNGFXnO4MGDhaurqxBCiMWLF4umTZuK/Pz8El/fxsZGLFmyRHEfgDhw4ECRdYKCgkSbNm0U9ydMmCC6du2quH/06FFhYGAgnjx58l6fE4AwNTUVJiYmAoAAIPr161fi+q+96+9DCCFu3bolZDKZePjwYZHln332mQgMDHzr6xNVBnrSVisi0pQuXbpgzZo1ivumpqYAgBMnTuDHH3/EtWvXkJmZiYKCArx48QLZ2dmKdf4uICAAI0eOxPbt29GtWzcMHjwYjRs3BgDExMTg1q1b2LFjh2J9IQQKCwuRkJCAFi1alJgtIyMDVapUgRACOTk5sLe3x/79+2FgYIDr168XmRAMAC4uLli2bBkAYPDgwVi6dClsbW3Rq1cvuLq6om/fvtDTK/2PMw8PDzg5OSEpKQlWVlbYsWMHXF1dUb169ff6nFWrVkVsbCwKCgoQGRmJhQsXYu3atUXWUfXvAwBiY2MhhEDTpk2LLM/LyyuTuURE5R3LDZGWMjU1RZMmTYosu3fvHlxdXeHn54d///vfqFGjBs6cOQNfX1+8fPmyxNeZNWsWhg0bhiNHjuDXX39FUFAQdu3ahQEDBqCwsBBfffVVkTkvrzVo0OCN2V5/6evo6MDS0rLYl7hMJityXwihWGZtbY3//e9/iIiIwB9//IGxY8di4cKFiIyMLLK7RxXt2rVD48aNsWvXLowZMwYHDhzAli1bFI+X9nPq6Ogo/g6aN2+OlJQUuLu749SpUwBK9/fxOo+uri5iYmKgq6tb5LEqVaqo9NmJtBHLDVElEh0djYKCAixevBg6Oq+m3O3evfudz2vatCmaNm2KSZMmYejQodiyZQsGDBgAe3t7XL16tViJepe/f+n/U4sWLXDmzBkMHz5csSwqKqrI6IixsTH69euHfv36Ydy4cWjevDmuXLkCe3v7Yq+nr6+v1FFYw4YNw44dO1C/fn3o6OigT58+isdK+zn/adKkSQgODsaBAwcwYMAApf4+DAwMiuVv27Yt5HI5UlNT0alTp/fKRKSNOKGYqBJp3LgxCgoKsGLFCty5cwfbt28vtpvk73JzczF+/HicPHkS9+7dw9mzZ3Hp0iVF0fjuu+9w7tw5jBs3DvHx8bh58yYOHTqEr7/+utQZv/32W4SEhGDt2rW4efMmgoODsX//fsVE2pCQEGzatAl//fWX4jMYGxvDxsamxNdr2LAhjh07hpSUFDx9+vSN7+vh4YHY2Fj88MMPGDRoEIyMjBSPqetzmpmZYeTIkQgKCoIQQqm/j4YNG+L58+c4duwY0tLSkJOTg6ZNm8LDwwPDhw/H/v37kZCQgEuXLmHBggUIDw9XKRORVpJywg8RaYaXl5f4/PPPS3wsODhY1K1bVxgbG4uePXuKbdu2CQDi6dOnQoiiE1jz8vLEkCFDhLW1tTAwMBBWVlZi/PjxRSbRXrx4UXTv3l1UqVJFmJqaio8++kj88MMPb8xW0gTZf1q9erWwtbUV+vr6omnTpmLbtm2Kxw4cOCDat28vzMzMhKmpqejQoYP4448/FI//c0LxoUOHRJMmTYSenp6wsbERQhSfUPzaxx9/LACI48ePF3tMXZ/z3r17Qk9PT4SFhQkh3v33IYQQfn5+ombNmgKACAoKEkIIkZ+fL2bOnCkaNmwo9PX1RZ06dcSAAQPEn3/++cZMRJWFTAghpK1XREREROrD3VJERESkVVhuiIiISKuw3BAREZFWYbkhIiIircJyQ0RERFqF5YaIiIi0CssNERERaRWWGyIiItIqLDdERESkVVhuiIiISKuw3BAREZFW+X+ivs7gkVlVO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jcAAAGwCAYAAABVdURTAAAAOXRFWHRTb2Z0d2FyZQBNYXRwbG90bGliIHZlcnNpb24zLjcuMSwgaHR0cHM6Ly9tYXRwbG90bGliLm9yZy/bCgiHAAAACXBIWXMAAA9hAAAPYQGoP6dpAABRf0lEQVR4nO3de1xM+eM/8Nd0v1CuRSRi3XelWlTYZV3zYVkU2lTC5rKktVZY4WMXi9zvt7Ak9w+rXdu65JJbN2vx+bhFqKRQqZSm9+8PX/PbtjCTmU5Nr+fjMY+HOXNm5jUHzav3eZ9zZEIIASIiIiItoSN1ACIiIiJ1YrkhIiIircJyQ0RERFqF5YaIiIi0CssNERERaRWWGyIiItIqLDdERESkVfSkDlDWCgsLkZSUhKpVq0Imk0kdh4iIiJQghEBWVhasrKygo/P2sZlKV26SkpJgbW0tdQwiIiIqhfv376N+/fpvXafSlZuqVasCeLVxzMzMJE5DREREysjMzIS1tbXie/xtKl25eb0ryszMjOWGiIioglFmSgknFBMREZFWYbkhIiIircJyQ0RERFqF5YaIiIi0CssNERERaRWWGyIiItIqLDdERESkVVhuiIiISKuw3BAREZFWYbkhIiIirSJpuTl16hT69u0LKysryGQyHDx48J3PiYyMhIODA4yMjGBra4u1a9dqPigRERFVGJKWm+zsbLRp0wYrV65Uav2EhAS4urqiU6dOiIuLw7Rp0zBhwgTs27dPw0mJiIioopD0wpm9e/dG7969lV5/7dq1aNCgAZYuXQoAaNGiBaKjo7Fo0SIMHDhQQymJqLwQQiD3pVzqGESkBGN9XaUucqkJFeqq4OfOnUOPHj2KLOvZsyc2bdqEly9fQl9fv9hz8vLykJeXp7ifmZmp8ZxEpH5CCAxaew4x955KHYWIlHBtTk+YGEhTMyrUhOKUlBRYWloWWWZpaYmCggKkpaWV+Jx58+bB3NxccbO2ti6LqERUSkII5OQXFLulZ+ez2BCRUirUyA2AYkNcQogSl78WGBiIgIAAxf3MzEwWHKJyStnRmegZ3WBioFtGqYjoba5duwZPT0/o6OggMvIUTEyMAbzaLSWVClVu6tSpg5SUlCLLUlNToaenh5o1a5b4HENDQxgaGpZFPCJ6T7kv5e8sNo421VHT1ECyfflE9IoQAps3b8b48ePx4sULWFlZ4dHDRLRq1UrqaBWr3Dg5OeHw4cNFlv3+++9wdHQscb4NkbbTtgm2Ofn//7O8aXRGykmKRPRKVlYWxowZgx07dgAAevXqhW3btqF27doSJ3tF0nLz/Plz3Lp1S3E/ISEB8fHxqFGjBho0aIDAwEA8fPgQ27ZtAwD4+flh5cqVCAgIwKhRo3Du3Dls2rQJoaGhUn0EIslo+wRbEwNdySYjEtGbXb58GW5ubrhx4wZ0dXXxww8/4Ntvv4WOTvmZxivpT47o6Gh06dJFcf/13BgvLy+EhIQgOTkZiYmJiscbNWqE8PBwTJo0CatWrYKVlRWWL1/Ow8DLKW0bVShvcvLfvQunonK0qS7p/noierMpU6bgxo0bqF+/Pnbt2gUXFxepIxUjE69n5FYSmZmZMDc3R0ZGBszMzKSOo7W0fVShvNG2Cbbc9URUfj18+BCBgYFYsmTJG+e7aoIq398c86U3ep+RF20eVShvOMGWiDQpJiYGERERmDp1KgCgXr16iuki5RXLDZVInSMv2jaqUN5wlIOINEEIgZUrV2Ly5MnIz89Hq1at0LdvX6ljKYXlhkqkzCG5yuCoAhFRxfP06VP4+vriwIEDAID+/fujY8eOEqdSHsuNFnvf3Uqvvc/IC0cViIgqlgsXLmDIkCG4e/cuDAwMsGjRIowfP75C/SxnudFS6tytxENyiYgqhzVr1mDChAkoKCiAra0tdu/eDQcHB6ljqYzfWFrin6M06prQy0NyiYgqDwsLCxQUFGDw4MHYsGEDzM3NpY5UKiw3WuBdozTcrURERG+SnZ0NU1NTAMDAgQNx6tQpdOzYsUL/7Ge5KceUnTPztlEaTuglIqKSFBYW4qeffsLy5csRHR0NKysrAECnTp0kTvb+WG7KqdLOmfnnKA1HXoiI6J8eP36M4cOH47fffgMAbNu2TXEeG23AclPOvB6tKc2cGY7SEBHRu5w6dQpDhw5FUlISjIyMsHLlSowYMULqWGrFclOOvGm0Rtk5MxylISKiN5HL5Zg3bx6CgoJQWFiIFi1aYPfu3WjdurXU0dSO5aYcKenEeRyNISIidVi6dCm+//57AK8uUL1q1SrFRGJtw3JTDvx9V9Rrr0drOBpDRETq4Ofnh7CwMIwbNw5eXl5Sx9EolhuJvWlXFE+cR0RE70Mul2PHjh348ssvoaOjA1NTU5w/fx46OjpSR9M4fnuWgbcd0l3SxGGeOI+IiN5HUlIShg0bhsjISKSkpGDKlCkAUCmKDcByo3GqHNLNXVFERPS+jh49ii+//BJpaWmoUqUKrK2tpY5U5ipHhZOQslfXfj1x2MRAj8WGiIhUVlBQgMDAQPTq1QtpaWlo06YNYmJiMHToUKmjlTmO3JShtx3SzdEaIiIqrQcPHmDo0KE4c+YMAGDMmDEIDg6GkZGRxMmkwXJThjhJmIiINCElJQUXLlyAmZkZNmzYADc3N6kjSYrftERERBWQEEIx4u/o6Iiff/4ZDg4OaNy4scTJpMc5N0RERBXM3bt30aVLF8TFxSmWubm5sdj8H5YbDRFCICe/oMiJ+YiIiN7XwYMH0bZtW0RGRuKrr76CEELqSOUOd0tpQGmv6E1ERPQm+fn5mDJlCpYtWwYAaN++PXbt2sWDUUrAkRsNeNM1onhiPiIiKo07d+7AxcVFUWy++eYbnDp1Cg0bNpQ2WDnFkRsN44n5iIjofVy/fh0dOnRAZmYmatSoga1bt+Jf//qX1LHKNZYbDePh30RE9D6aNWuGDh06IDs7G6GhoZXyjMOq4rcuERFROXPr1i1YWVnBxMQEOjo6CAsLg6mpKfT19aWOViFwzg0REVE5EhoairZt22LChAmKZdWqVWOxUQHLDRERUTmQm5uLUaNGYdiwYXj+/Dlu3ryJ3NxcqWNVSCw3REREErt+/TratWuHjRs3QiaT4fvvv8exY8dgbGwsdbQKiXNuNIDnUyIiImVt27YNY8aMQU5ODiwtLfHzzz+jW7duUseq0Dhyo2ZCCAxee07qGEREVAE8ffoUAQEByMnJwWeffYb4+HgWGzXgyI2a5b6U41pyJgCgZV0znriPiIjeqHr16ti2bRtiYmIwbdo06OryO0MdWG40aI+fE0/cR0RECkIIbN68GbVq1cLnn38OAHB1dYWrq6vEybQLy40GsdcQEdFrWVlZGDNmDHbs2IFq1arh6tWrsLKykjqWVmK5ISIi0rDLly/Dzc0NN27cgK6uLr777jvUqVNH6lhai+WGiIhIQ4QQWLduHfz9/ZGXl4f69esjNDQUHTt2lDqaVmO5ISIi0oCCggJ4eHhg9+7dAIA+ffpg69atqFmzpsTJtB8PBSciItIAPT091KpVC3p6eli0aBEOHTrEYlNGOHJDRESkJkIIZGdno0qVKgCAxYsXY8SIEXBwcJA4WeXCkRsiIiI1ePr0KQYOHIh+/fpBLpcDAIyMjFhsJMCRGyIiovd08eJFuLu74+7du9DX18elS5fQoUMHqWNVWhy5ISIiKiUhBIKDg+Hi4oK7d+/C1tYWUVFRLDYS48gNERFRKTx58gTe3t44fPgwAGDQoEHYuHEjzM3NJU5GHLkhIiIqhWHDhuHw4cMwNDTE6tWrsXv3bhabcoIjN0RERKWwcOFCpKSkICQkBHZ2dlLHob/hyA0REZESHj9+jP379yvuf/jhh4iNjWWxKYdYboiIiN7h1KlTsLOzg7u7O86fP69YrqPDr9HyiH8rREREbyCXyzF37lx06dIFSUlJaNKkieIEfVR+cc4NERFRCR49egQPDw8cO3YMADB8+HCsWrWK5aYCYLkhIiL6h+PHj2PYsGF49OgRTExMsGrVKnh7e0sdi5TEckNERPQPV65cwaNHj9CqVSvs3r0bLVu2lDoSqYDlhoiICK/ONiyTyQAAEyZMgL6+Pry9vWFiYiJxMlIVJxQTEVGl9/vvv6Nz587IysoCAMhkMowdO5bFpoJiuSEiokqroKAA06ZNQ8+ePXHmzBnMnz9f6kikBtwtRUREldKDBw8wdOhQnDlzBgDg5+eH77//XuJUpA4sN0REVOkcOXIEXl5eSE9PR9WqVbFx40a4ublJHYvURPLdUqtXr0ajRo1gZGQEBwcHnD59+q3r79ixA23atIGJiQnq1q0LHx8fpKenl1FaIiKq6DZv3ox//etfSE9Ph729PeLi4lhstIyk5SYsLAz+/v6YPn064uLi0KlTJ/Tu3RuJiYklrn/mzBkMHz4cvr6+uHr1Kvbs2YNLly5h5MiRZZyciIgqqj59+qBu3br4+uuvERUVhcaNG0sdidRM0nITHBwMX19fjBw5Ei1atMDSpUthbW2NNWvWlLj++fPn0bBhQ0yYMAGNGjVCx44d8dVXXyE6OvqN75GXl4fMzMwiNyIiqlzi4+MVf7a0tMRff/2F5cuXw9DQULpQpDGSlZv8/HzExMSgR48eRZb36NEDUVFRJT7H2dkZDx48QHh4OIQQePToEfbu3Ys+ffq88X3mzZsHc3Nzxc3a2lqtn4OIiMqv/Px8+Pv7o23btggNDVUsr1GjhoSpSNMkKzdpaWmQy+WwtLQsstzS0hIpKSklPsfZ2Rk7duyAu7s7DAwMUKdOHVSrVg0rVqx44/sEBgYiIyNDcbt//75aPwcREZVPd+7cgYuLC5YtWwYAuH79usSJqKxIPqH49dkgX/v7GSL/6dq1a5gwYQJmzpyJmJgY/Pbbb0hISICfn98bX9/Q0BBmZmZFbkREpN327t2Ltm3bIjo6GtWrV8ehQ4cwZ84cqWNRGZHsUPBatWpBV1e32ChNampqsdGc1+bNmwcXFxd8++23AICPPvoIpqam6NSpE+bOnYu6detqPDcREZVfL168wDfffIPVq1cDeDXiHxoaigYNGkicjMqSZCM3BgYGcHBwQERERJHlERERcHZ2LvE5OTk50NEpGllXVxfAqxEfIiKq3KKiohTF5rvvvsPJkydZbCohSU/iFxAQAE9PTzg6OsLJyQnr169HYmKiYjdTYGAgHj58iG3btgEA+vbti1GjRmHNmjXo2bMnkpOT4e/vj3bt2sHKykrKj0JEROVA165dMXfuXNjb26N3795SxyGJSFpu3N3dkZ6ejjlz5iA5ORmtW7dGeHg4bGxsAADJyclFznnj7e2NrKwsrFy5Et988w2qVauGrl27YsGCBVJ9BCIiklBubi6mTZsGf39/xXfH9OnTJU5FUpOJSrY/JzMzE+bm5sjIyNDI5OKc/AK0nHkUAHBtTk+YGPAKF0REmvDf//4Xbm5uuHLlClxcXHD69Ok3HpBCFZ8q39+SHy1FRESkqm3btsHBwQFXrlyBhYUFZs2axWJDCiw3RERUYWRnZ8PHxwdeXl7IyclB165dER8fj27dukkdjcoR7jMhIqIK4d69e3B1dcW1a9ego6ODoKAgTJ8+XXHULNFrLDdERFQhWFpaQl9fH3Xr1sXOnTvx6aefSh2JyimWGyIiKreeP38OY2Nj6OrqwsjICPv370eVKlVgYWEhdTQqxzjnhoiIyqXLly/DwcEBc+fOVSyztbVlsaF3YrkhIqJyRQiBdevWoX379rhx4wY2b96M7OxsqWNRBcJyQ0RE5UZmZiaGDh0KPz8/5OXlwdXVFTExMTA1NZU6GlUgLDdERFQuxMbGwt7eHmFhYdDT08PChQtx+PBh1KpVS+poVMFwQjEREUkuMzMTXbt2RUZGBho0aICwsDB06NBB6lhUQXHkhoiIJGdmZoaFCxfi888/R1xcHIsNvReWGyIiksTFixdx6dIlxf2RI0fiwIEDqFGjhoSpSBuw3BARUZkSQiA4OBguLi4YPHgwnj59CgCQyWS8PhSpBefcEBFRmXny5Am8vb1x+PBhAICjoyN0dPh7NqkX/0UREVGZiIqKgp2dHQ4fPgwDAwOsWrUKe/bsgbm5udTRSMuw3BARkUYVFhbip59+QufOnXH//n00adIE58+fx9ixY7kbijSC5YaIiDRKJpPh7NmzkMvlGDJkCGJiYtC2bVupY5EW45wbIiLSCCGEYpLwli1bcPjwYQwfPpyjNaRxHLkhIiK1KiwsxA8//AAfHx8IIQAANWrUgJeXF4sNlQmO3BARkdo8evQInp6eiIiIAAB4eXmhS5cuEqeiyoYjN0REpBbHjx+HnZ0dIiIiYGxsjM2bN+PTTz+VOhZVQiw3RET0XuRyOWbNmoVu3bohJSUFLVu2RHR0NHx8fLgbiiTB3VJERPRePD09ERoaCgAYMWIEVqxYARMTE4lTUWXGkRsiInovvr6+MDMzw/bt27Fp0yYWG5IcR26IiEglBQUFuHr1Ktq0aQMA+Oyzz3D37l1Ur15d4mREr3DkhoiIlPbgwQN07doVnTp1wq1btxTLWWyoPGG5ISIipYSHh8POzg6nT58GgCLlhqg8YbkhIqK3evnyJaZMmYI+ffogPT0d9vb2iI2NRa9evaSORlQizrkhIqI3SkxMxJAhQ3Du3DkAwPjx47Fo0SIYGhpKnIzozVhuiIjojdavX49z587B3NwcmzZtwsCBA6WORPROLDdERPRGM2fORFpaGr777js0atRI6jhESuGcGyIiUkhISMCYMWPw8uVLAICBgQHWrl3LYkMVCkduiIgIALBv3z74+voiIyMDFhYWmD17ttSRiEqlVCM3BQUF+OOPP7Bu3TpkZWUBAJKSkvD8+XO1hiMiIs178eIFxo8fj0GDBiEjIwNOTk7w9fWVOhZRqak8cnPv3j306tULiYmJyMvLQ/fu3VG1alX89NNPePHiBdauXauJnEREpAG3bt2Cm5sb4uLiAABTpkzB3Llzoa+vL3EyotJTeeRm4sSJcHR0xNOnT2FsbKxYPmDAABw7dkyt4YiISHPCw8Nhb2+PuLg41KxZE0eOHMGCBQtYbKjCU3nk5syZMzh79iwMDAyKLLexscHDhw/VFoyIiDSrcePGKCwsRKdOnbBz507Ur19f6khEaqFyuSksLIRcLi+2/MGDB6hatapaQhERkWY8e/YM1apVAwA0a9YMp0+fxocffgg9PR5fQtpD5d1S3bt3x9KlSxX3ZTIZnj9/jqCgILi6uqozGxERqdHPP/8MGxsbREZGKpa1bduWxYa0jsrlZsmSJYiMjETLli3x4sULDBs2DA0bNsTDhw+xYMECTWQkIqL3kJOTgxEjRsDT0xOZmZlYv3691JGINErlum5lZYX4+Hjs2rULMTExKCwshK+vLzw8PIpMMCYiIuldvXoVbm5uuHbtGmQyGYKCgjBjxgypYxFplMrl5tSpU3B2doaPjw98fHwUywsKCnDq1Cl07txZrQGJiEh1QgiEhIRg3LhxyM3NRZ06dbBz50506dJF6mhEGqfybqkuXbrgyZMnxZZnZGTwPw0RUTlx4sQJjBgxArm5uejevTsuX77Mn9FUaag8ciOEgEwmK7Y8PT0dpqamaglFRETvp0uXLvDw8EDLli0xdepU6OjwUoJUeShdbr744gsAr46O8vb2hqGhoeIxuVyOP//8E87OzupPSERE7ySEwPbt29G3b19Ur14dMpkM27dvL/GXUSJtp3S5MTc3B/DqP1DVqlWLTB42MDBAhw4dMGrUKPUnJCKit8rMzMRXX32FXbt2YcCAAdi3bx9kMhmLDVVaSpebLVu2AAAaNmyIyZMncxcUEVE5EBcXBzc3N9y6dQu6urpwcnJ64/QBospC5Tk3QUFBmshBREQqEEJg9erVCAgIQH5+Pho0aIBdu3bByclJ6mhEkivVaSn37t2L3bt3IzExEfn5+UUei42NVUswIiIq2bNnzzBy5Ejs27cPANCvXz9s2bIFNWrUkDgZUfmg8vT55cuXw8fHBxYWFoiLi0O7du1Qs2ZN3LlzB71799ZERiIi+hu5XI6LFy9CX18fS5YswcGDB1lsiP5G5ZGb1atXY/369Rg6dCi2bt2KKVOmwNbWFjNnzizx/DdERPT+hBAAXh2xWrNmTezZswc6Ojr4+OOPJU5GVP6oPHKTmJioOOTb2NgYWVlZAABPT0+EhoaqNx0REeHJkyfo37+/4sAOAGjfvj2LDdEbqFxu6tSpg/T0dACAjY0Nzp8/DwBISEhQ/GZBRETqce7cObRt2xaHDh3CN998g8zMTKkjEZV7Kpebrl274vDhwwAAX19fTJo0Cd27d4e7uzsGDBig9oBERJVRYWEhFi5ciM6dOyMxMRGNGzfGsWPHYGZmJnU0onJP5Tk369evR2FhIQDAz88PNWrUwJkzZ9C3b1/4+fmpPSARUWWTlpYGLy8vhIeHAwDc3d2xfv16FhsiJalcbnR0dIpco8TNzQ1ubm4AgIcPH6JevXrqS0dEVMk8f/4cDg4OSExMhKGhIZYvX45Ro0bxpHxEKlDLldRSUlLw9ddfo0mTJio/d/Xq1WjUqBGMjIzg4OCA06dPv3X9vLw8TJ8+HTY2NjA0NETjxo2xefPm0kYnIipXqlSpAi8vLzRr1gwXL17E6NGjWWyIVKR0uXn27Bk8PDxQu3ZtWFlZYfny5SgsLMTMmTNha2uL8+fPq1wywsLC4O/vj+nTpyMuLg6dOnVC7969kZiY+MbnuLm54dixY9i0aRP+97//ITQ0FM2bN1fpfYmIypPU1FTcvXtXcX/mzJmIjo7GRx99JF0oogpMJpQ8xGns2LE4fPgw3N3d8dtvv+H69evo2bMnXrx4gaCgIHzyyScqv3n79u1hb2+PNWvWKJa1aNEC/fv3x7x584qt/9tvv2HIkCG4c+eO0iesysvLQ15enuJ+ZmYmrK2tkZGRoZH91zn5BWg58ygA4NqcnjAxKNVJoImokjhx4gSGDRsGKysrREVFwdDQUOpIROVSZmYmzM3Nlfr+Vnrk5siRI9iyZQsWLVqEQ4cOQQiBpk2b4vjx46UqNvn5+YiJiUGPHj2KLO/RoweioqJKfM6hQ4fg6OiIn376CfXq1UPTpk0xefJk5ObmvvF95s2bB3Nzc8XN2tpa5axEROoml8sxe/ZsdOvWDSkpKXjx4gVSU1OljkWkFZQeVkhKSkLLli0BALa2tjAyMsLIkSNL/cZpaWmQy+WwtLQsstzS0hIpKSklPufOnTs4c+YMjIyMcODAAaSlpWHs2LF48uTJG3eJBQYGIiAgQHH/9cgNEZFUkpOT8eWXX+L48eMAAB8fH6xYsQKmpqYSJyPSDkqXm8LCQujr6yvu6+rqquU/4j8nygkh3jh5rrCwEDKZDDt27IC5uTkAIDg4GIMGDcKqVatgbGxc7DmGhoYc5iWiciMiIgJffvklUlNTYWpqijVr1sDT01PqWERaRelyI4SAt7e3oii8ePECfn5+xQrO/v37lXq9WrVqQVdXt9goTWpqarHRnNfq1q2LevXqKYoN8GqOjhACDx48wAcffKDsxyEiKnNCCMycOROpqan48MMPsXv3bh4QQaQBSs+58fLygoWFhWLuypdffgkrK6si81n+XjrexcDAAA4ODoiIiCiyPCIiQnHtqn9ycXFBUlISnj9/rlh248YN6OjooH79+kq/NxGRFGQyGXbu3ImJEyfiwoULLDZEGqL00VKaEBYWBk9PT6xduxZOTk5Yv349NmzYgKtXr8LGxgaBgYF4+PAhtm3bBuDVya1atGiBDh06YPbs2UhLS8PIkSPxySefYMOGDUq9pyqzrUuDR0sR0d/9+uuvuHz5MqZOnSp1FKIKTZXvb0m/ed3d3ZGeno45c+YgOTkZrVu3Rnh4OGxsbAC8mnT393PeVKlSBREREfj666/h6OiImjVrws3NDXPnzpXqIxARlejly5eYMWMGfvrpJwCAk5NTqY4sJSLVSTpyIwWO3BCRpiUmJmLIkCE4d+4cAGDcuHFYtGgRjIyMJE5GVHFVmJEbIiJtc+jQIXh7e+Pp06cwNzfHpk2bMHDgQKljEVUqarm2FBERATNmzMDnn3+Op0+f4uOPP0ZsbCyLDZEEWG6IiNSkWbNmAAB/f3+cOXMGtra2EiciqpxKVW62b98OFxcXWFlZ4d69ewCApUuX4j//+Y9awxERlXdPnz5V/NnT0xMxMTFYsmQJDAwMJExFVLmpXG7WrFmDgIAAuLq64tmzZ5DL5QCAatWqYenSperOR0RULuXl5eHrr7/Ghx9+iMePHyuW29vbS5iKiIBSlJsVK1Zgw4YNmD59OnR1dRXLHR0dceXKFbWGIyIqj27dugVnZ2esXLkSDx8+xJEjR6SORER/o3K5SUhIQNu2bYstNzQ0RHZ2tlpCERGVV7t374a9vT1iY2NRs2ZN/PLLL/D29pY6FhH9jcrlplGjRoiPjy+2/Ndff1VcNZyISNvk5ubCz88P7u7uyMrKQseOHREfH48+ffpIHY2I/kHl89x8++23GDduHF68eAEhBC5evIjQ0FDMmzcPGzdu1ERGIiLJzZkzB+vWrYNMJkNgYCBmz54NPT2eKoyoPFL5f6aPjw8KCgowZcoU5OTkYNiwYahXrx6WLVuGIUOGaCIjEZHkpk6disjISMyaNQs9evSQOg4RvUWpfu0YNWoURo0ahbS0NBQWFsLCwkLduYiIJJWTk4OtW7fCz88PMpkM5ubmOHv2LGQymdTRiOgdVJ5zM3v2bNy+fRsAUKtWLRYbItI6165dQ7t27TB27FisXr1asZzFhqhiULnc7Nu3D02bNkWHDh2wcuXKIud3ICKq6EJCQvDxxx/j6tWrqFOnDlq0aCF1JCJSkcrl5s8//8Sff/6Jrl27Ijg4GPXq1YOrqyt27tyJnJwcTWQkItK458+fw8vLCz4+PsjJyUG3bt0QHx+Prl27Sh2NiFRUqssvtGrVCj/++CPu3LmDEydOoFGjRvD390edOnXUnY+ISOOuXLmCjz/+GNu2bYOOjg7mzp2Lo0ePwtLSUupoRFQK730co6mpKYyNjWFgYICsrCx1ZCIiKlMZGRm4efMmrKysEBoais6dO0sdiYjeQ6lGbhISEvDDDz+gZcuWcHR0RGxsLGbNmoWUlBR15yMi0gghhOLPHTt2xK5duxAfH89iQ6QFVC43Tk5OaNKkCfbs2QMfHx/cu3cPx48fx8iRI2Fubq6JjEREahUXFwd7e3tcu3ZNsWzQoEGoXbu2hKmISF1U3i3VpUsXbNy4Ea1atdJEngpNCIGcfLnUMYjoDYQQWLNmDSZNmoT8/Hx88803+PXXX6WORURqpnK5+fHHHzWRo8ITQmDQ2nOIufdU6ihEVIKMjAyMHDkSe/fuBQD07dsXW7ZskTgVEWmCUuUmICAA//73v2FqaoqAgIC3rhscHKyWYBVN7kt5kWLjaFMdxvq6EiYioteio6Ph5uaGhIQE6OvrY8GCBfD39+dJ+Yi0lFLlJi4uDi9fvlT8md4uekY31DQ14A9OonLg3Llz+OSTT/Dy5Us0bNgQYWFhaNeundSxiEiDlCo3J06cKPHPVDITA10WG6Jy4uOPP0aHDh1Qu3ZtbNq0CdWqVZM6EhFpmMpHS40YMaLE89lkZ2djxIgRaglFRPQ+YmNjkZeXBwDQ09PDkSNHsHfvXhYbokpC5XKzdetW5ObmFluem5uLbdu2qSUUEVFpFBYWYtGiRWjfvj2mTJmiWF61alWOphJVIkofLZWZmQkhBIQQyMrKgpGRkeIxuVyO8PBwXiGciCSTlpYGb29vHDlyBADw6NEjyOVy6OpyYj9RZaN0ualWrRpkMhlkMhmaNm1a7HGZTIbZs2erNRwRkTLOnDmDIUOG4OHDhzA0NMSyZcswevRojtYQVVJKl5sTJ05ACIGuXbti3759qFGjhuIxAwMD2NjYwMrKSiMhiYhKUlhYiAULFuD777+HXC5H06ZNsXv3brRp00bqaEQkIaXLzSeffALg1XWlGjRowN+IiEhySUlJmD9/PuRyOTw8PLBmzRpUrVpV6lhEJDGlys2ff/6J1q1bQ0dHBxkZGbhy5cob1/3oo4/UFo6I6G3q16+PkJAQPH36FD4+Pvyli4gAKFlu7OzskJKSAgsLC9jZ2UEmkxW5ou5rMpkMcjmvrUREmiGXy/Hjjz+iXbt26NmzJwBgwIABEqciovJGqXKTkJCguFpuQkKCRgMREZUkJSUFHh4eOH78OGrVqoUbN26gevXqUscionJIqXJjY2NT4p+JiMrCH3/8AQ8PD6SmpsLU1BTBwcEsNkT0RqU6id/r80gAwJQpU1CtWjU4Ozvj3r17ag1HRJVbQUEBvv/+e/To0QOpqan48MMPER0dDU9PT6mjEVE5pnK5+fHHH2FsbAzg1QXpVq5ciZ9++gm1atXCpEmT1B6QiCqnnJwcfPbZZ5g7dy6EEBg9ejQuXLiA5s2bSx2NiMo5pQ8Ff+3+/fto0qQJAODgwYMYNGgQRo8eDRcXF3z66afqzkdElZSJiQkaNWqE2NhYbNiwAUOGDJE6EhFVECqP3FSpUgXp6ekAgN9//x3dunUDABgZGZV4zSkiImW9fPkSGRkZivurVq1CXFwciw0RqUTlkZvu3btj5MiRaNu2LW7cuIE+ffoAAK5evYqGDRuqOx8RVRL379/HkCFDYG5ujl9++QU6OjowNTVVjBQTESlL5ZGbVatWwcnJCY8fP8a+fftQs2ZNAEBMTAyGDh2q9oBEpP0OHz4MOzs7REVF4ezZs7hx44bUkYioAlN55KZatWpYuXJlseW8aCYRqSo/Px+BgYEIDg4GADg6OiIsLAy2trYSJyOiikzlcgMAz549w6ZNm3D9+nXIZDK0aNECvr6+MDc3V3c+ItJSd+/ehbu7Oy5evAgA8Pf3x/z582FoaChxMiKq6FTeLRUdHY3GjRtjyZIlePLkCdLS0rBkyRI0btwYsbGxmshIRFpGCIFBgwbh4sWLqFatGg4ePIglS5aw2BCRWqhcbiZNmoR+/frh7t272L9/Pw4cOICEhAT861//gr+/vwYiEpG2kclkWLt2LTp37oz4+Hh8/vnnUkciIi1SqpGb7777Dnp6/3+Plp6eHqZMmYLo6Gi1hiMi7XH79m3s3btXcd/R0REnT57kJV2ISO1ULjdmZmZITEwstvz+/fuoWrWqWkIRkXbZs2cP7O3t4eHhgbi4OMVymUwmYSoi0lYqlxt3d3f4+voiLCwM9+/fx4MHD7Br1y6MHDmSh4ITUREvXrzA2LFj4ebmhszMTLRr1w61a9eWOhYRaTmVj5ZatGgRZDIZhg8fjoKCAgCAvr4+xowZg/nz56s9IBFVTDdu3ICbmxsuX74MmUyGwMBAzJ49u8gubSIiTVD5p4yBgQGWLVuGefPm4fbt2xBCoEmTJjAxMdFEPiKqgHbu3InRo0cjOzsbtWvXxs8//4wePXpIHYuIKgmld0vl5ORg3LhxqFevHiwsLDBy5EjUrVsXH330EYsNERVx9+5dZGdn49NPP0V8fDyLDRGVKaVHboKCghASEgIPDw8YGRkhNDQUY8aMwZ49ezSZj4gqiMLCQujovPp9aerUqbCysoKnpyd0dXUlTkZElY3S5Wb//v3YtGmT4uq8X375JVxcXCCXy/nDi6iS27p1K9asWYPjx4/DxMQEOjo68Pb2ljoWEVVSSu+Wun//Pjp16qS4365dO+jp6SEpKUkjwYio/MvOzoaXlxe8vb1x4cIFrFu3TupIRETKj9zI5XIYGBgUfbKenuKIKSKqXK5cuQI3Nzf897//hY6ODubMmYMJEyZIHYuISPlyI4SAt7d3kWu/vHjxAn5+fjA1NVUs279/v3oTElG5IoTApk2b8PXXX+PFixewsrJCaGgoOnfuLHU0IiIAKpQbLy+vYsu+/PJLtYYhovJv/vz5mDZtGgCgd+/e2Lp1K0/MR0TlitLlZsuWLZrMQUQVhKenJ5YvX45JkyZh8uTJiiOkiIjKC8l/Kq1evRqNGjWCkZERHBwccPr0aaWed/bsWejp6cHOzk6zAYkqOSEEzp49q7hfv3593Lx5E1OmTGGxIaJySdKfTGFhYfD398f06dMRFxeHTp06oXfv3iVemPPvMjIyMHz4cHz22WdllJSocsrIyICbmxs6duyI//znP4rlVapUkTAVEdHbSVpugoOD4evri5EjR6JFixZYunQprK2tsWbNmrc+76uvvsKwYcPg5ORURkmJKp/o6GjY29tj79690NfXR3JystSRiIiUIlm5yc/PR0xMTLHTsvfo0QNRUVFvfN6WLVtw+/ZtBAUFKfU+eXl5yMzMLHIjojcTQmDZsmVwdnbGnTt30LBhQ5w5cwZ+fn5SRyMiUopk5SYtLQ1yuRyWlpZFlltaWiIlJaXE59y8eRNTp07Fjh07lL6y8Lx582Bubq64WVtbv3d2Im319OlTfPHFF/D398fLly/xxRdfIC4uDu3atZM6GhGR0kpVbrZv3w4XFxdYWVnh3r17AIClS5cW2SevLJlMVuS+EKLYMuDVSQSHDRuG2bNno2nTpkq/fmBgIDIyMhS3+/fvq5yRqLI4deoUDh48CAMDA6xYsQJ79+5FtWrVpI5FRKQSlcvNmjVrEBAQAFdXVzx79gxyuRwAUK1aNSxdulTp16lVqxZ0dXWLjdKkpqYWG80BgKysLERHR2P8+PHQ09ODnp4e5syZg8uXL0NPTw/Hjx8v8X0MDQ1hZmZW5EZEJfv8888xd+5cREVFYfz48SX+okFEVN6pXG5WrFiBDRs2YPr06UUumOno6IgrV64o/ToGBgZwcHBAREREkeURERFwdnYutr6ZmRmuXLmC+Ph4xc3Pzw/NmjVDfHw82rdvr+pHIar00tPT4e3tXWSy8PTp0+Hg4CBhKiKi96P0SfxeS0hIQNu2bYstNzQ0RHZ2tkqvFRAQAE9PTzg6OsLJyQnr169HYmKiYuJiYGAgHj58iG3btkFHRwetW7cu8nwLCwsYGRkVW05E73b27FkMGTIEDx48QGpqKsLDw6WORESkFiqXm0aNGiE+Ph42NjZFlv/6669o2bKlSq/l7u6O9PR0zJkzB8nJyWjdujXCw8MVr52cnPzOc94QkWoKCwvx008/YcaMGZDL5WjatCnmzZsndSwiIrVRudx8++23GDduHF68eAEhBC5evIjQ0FDMmzcPGzduVDnA2LFjMXbs2BIfCwkJeetzZ82ahVmzZqn8nkSV1ePHjzF8+HD89ttvAAAPDw+sWbMGVatWlTgZEZH6qFxufHx8UFBQgClTpiAnJwfDhg1DvXr1sGzZMgwZMkQTGYlIDf766y/07NkTSUlJMDY2xsqVK+Hj48NJw0SkdVQuNwAwatQojBo1CmlpaSgsLISFhYW6cxGRmjVs2BBmZmYwNzfH7t27OVeNiLRWqcrNa7Vq1VJXDiLSgPT0dFSvXh06OjqoUqUKwsPDYWFhAVNTU6mjERFpTKkmFL9tGPvOnTvvFYiI1OPYsWPw8PDA5MmTMXnyZACv/v8SEWk7lcuNv79/kfsvX75EXFwcfvvtN3z77bfqykVEpSSXyzF79mzMnTsXQgjs3LkT/v7+Sl+yhIioolP5p93EiRNLXL5q1SpER0e/dyAiKr2kpCQMGzYMkZGRAF7Nj1u2bBmLDRFVKmq7cGbv3r2xb98+db0cEano6NGjaNOmDSIjI1GlShXs3LkT69evh7GxsdTRiIjKlNp+ndu7dy9q1KihrpcjIhUkJyfj888/R15eHuzs7BAWFqbSBWaJiLSJyuWmbdu2RSYUCyGQkpKCx48fY/Xq1WoNR0TKqVu3LhYsWIAbN25g8eLFMDIykjoSEZFkVC43/fv3L3JfR0cHtWvXxqefformzZurKxcRvcORI0dQr1492NnZAXjzfDgiospGpXJTUFCAhg0bomfPnqhTp46mMhHRW+Tn52PatGlYvHgxPvjgA8TExPDyCUREf6PShGI9PT2MGTMGeXl5mspDRG9x9+5ddO7cGYsXLwYA9OnTBwYGBhKnIiIqX1Q+Wqp9+/aIi4vTRBYieouDBw+ibdu2uHDhAqpVq4aDBw9iyZIlMDQ0lDoaEVG5ovKcm7Fjx+Kbb77BgwcP4ODgUOw07h999JHawhHRqxNlTp48GcuXLwcAdOjQAbt27YKNjY3EyYiIyiely82IESOwdOlSuLu7AwAmTJigeEwmk0EIAZlMBrlcrv6URJWYjo4Orl27BgCYPHkyfvzxR+jr60ucioio/FK63GzduhXz589HQkKCJvMQ0f8pLCyEjo4OdHV18fPPPyMmJgaurq5SxyIiKveULjdCCADgUDiRhr148QIBAQGQy+VYt24dAMDS0pLFhohISSrNuXnb1cCJ6P3dvHkTbm5uiI+PBwCMGzeO89iIiFSkUrlp2rTpOwvOkydP3isQUWUVGhqK0aNH4/nz56hduza2b9/OYkNEVAoqlZvZs2fD3NxcU1mIKqXc3FxMmDABGzduBAB8+umn2LFjB6ysrCRORkRUMalUboYMGQILCwtNZSGqdIQQcHV1xcmTJyGTyfD9999j5syZ0NXVlToaEVGFpXS54XwbIvWTyWSYPHky/ve//+Hnn39G165dpY5ERFThqXy0FBG9n+zsbFy/fh2Ojo4AXl1C4ebNm8VOiElERKWj9OUXCgsLuUuK6D399ddf+Pjjj9GjRw/cu3dPsZzFhohIfVS+thQRqU4IgU2bNqFdu3a4fv06jI2N8ejRI6ljERFpJZYbIg3LysqCp6cnRo4cidzcXPTq1Qvx8fFo166d1NGIiLQSyw2RBsXHx8PR0RE7duyArq4u5s+fjyNHjqB27dpSRyMi0loqXxWciJS3adMm3LhxA/Xr18euXbvg4uIidSQiIq3HckOkQQsXLoS+vj6mT5+OmjVrSh2HiKhS4G4pIjWKiYmBr68v5HI5AMDIyAjBwcEsNkREZYjlhkgNhBBYsWIFnJ2dsXnzZixbtkzqSERElRZ3SxG9p6dPn8LX1xcHDhwAAPTv3x8+Pj4SpyIiqrw4ckP0Hi5evAh7e3scOHAABgYGWL58Ofbv34/q1atLHY2IqNLiyA1RKW3btg2+vr4oKCiAra0tdu/eDQcHB6ljERFVehy5ISolOzs76Onpwc3NDbGxsSw2RETlBEduiFSQmpqquMbaRx99hNjYWDRv3hwymUziZERE9BpHboiUUFhYiAULFqBhw4a4cOGCYnmLFi1YbIiIyhmWG6J3ePz4Mfr06YOpU6ciNzcXe/fulToSERG9BXdLEb3FqVOnMHToUCQlJcHIyAgrV67EiBEjpI5FRERvwZEbohLI5XLMnTsXXbp0QVJSElq0aIFLly7B19eXu6GIiMo5lhuiEuzbtw/ff/89CgsL4eXlhUuXLqF169ZSxyIiIiVwtxRRCQYPHoyDBw+iZ8+e8PLykjoOERGpgCM3RHi1G2rJkiXIysoCAMhkMuzcuZPFhoioAmK5oUovKSkJn332GQICAjBmzBip4xAR0XtiuaFK7ejRo7Czs0NkZCSqVKkCV1dXqSMREdF7YrmhSqmgoACBgYHo1asXHj9+jDZt2iAmJgbDhg2TOhoREb0nTiimSufhw4dwd3fH2bNnAQBjx47F4sWLYWRkJHEyIiJSB5YbqnR0dXVx69YtmJmZYePGjRg8eLDUkYiISI1YbqhSkMvl0NXVBQDUqVMH+/fvh6WlJRo3bixxMiIiUjfOuSGtd/fuXbi4uCAsLEyxzNnZmcWGiEhLsdyQVjt48CDatm2LCxcuYMqUKcjPz5c6EhERaRjLDWml/Px8+Pv7Y8CAAXj27BnatWuHyMhIGBgYSB2NiIg0jOWGtM6dO3fg4uKCZcuWAQC++eYbnD59Gg0bNpQ2GBERlQlOKCatkpqaCnt7e2RkZKBGjRoICQlB3759pY5FRERliOWGtIqFhQV8fX1x/vx57Nq1C9bW1lJHIiKiMsZyQxXezZs3YWhoiAYNGgAA5s+fDwDQ19eXMhYREUlE8jk3q1evRqNGjWBkZAQHBwecPn36jevu378f3bt3R+3atWFmZgYnJyccPXq0DNNSeRMaGgp7e3sMHToUL1++BPCq1LDYEBFVXpKWm7CwMPj7+2P69OmIi4tDp06d0Lt3byQmJpa4/qlTp9C9e3eEh4cjJiYGXbp0Qd++fREXF1fGyUlqubm5GD16NIYNG4bnz59DX18fWVlZUsciIqJyQCaEEFK9efv27WFvb481a9YolrVo0QL9+/fHvHnzlHqNVq1awd3dHTNnzlRq/czMTJibmyMjIwNmZmalyl2SnPwCtJz5ahTp2pyeMDHgHj9N+e9//4vBgwfjr7/+gkwmw4wZMzBz5kzo6XGbExFpK1W+vyX7NsjPz0dMTAymTp1aZHmPHj0QFRWl1GsUFhYiKysLNWrUeOM6eXl5yMvLU9zPzMwsXWAqF7Zt24YxY8YgJycHlpaW+Pnnn9GtWzepYxERUTki2W6ptLQ0yOVyWFpaFlluaWmJlJQUpV5j8eLFyM7Ohpub2xvXmTdvHszNzRU3Hj1TceXn52Px4sXIycnBZ599hvj4eBYbIiIqRvIJxTKZrMh9IUSxZSUJDQ3FrFmzEBYWBgsLizeuFxgYiIyMDMXt/v37752ZpGFgYIDdu3fjhx9+wNGjR1GnTh2pIxERUTkk2W6pWrVqQVdXt9goTWpqarHRnH8KCwuDr68v9uzZ887f3A0NDWFoaPjeeansCSGwefNmpKenY8qUKQCAZs2aYdq0aRInIyKi8kyykRsDAwM4ODggIiKiyPKIiAg4Ozu/8XmhoaHw9vbGzp070adPH03HJIlkZWXB09MTI0eORGBgIGJjY6WOREREFYSkh5cEBATA09MTjo6OcHJywvr165GYmAg/Pz8Ar3YpPXz4ENu2bQPwqtgMHz4cy5YtQ4cOHRSjPsbGxjA3N5fsc5B6Xb58GW5ubrhx4wZ0dXUxd+5c2NnZSR2LiIgqCEnLjbu7O9LT0zFnzhwkJyejdevWCA8Ph42NDQAgOTm5yDlv1q1bh4KCAowbNw7jxo1TLPfy8kJISEhZxyc1E0Jg/fr1mDhxIvLy8lC/fn2EhoaiY8eOUkcjIqIKRNLz3EiB57kpv3x8fBQl9V//+hdCQkJQs2ZNaUMREVG5oMr3t+RHSxG91qFDB+jp6WHRokU4dOgQiw0REZUKhxdIMkIIPHr0SHFI9+jRo/Hpp5+iWbNmEicjIqKKjCM3JImnT59i4MCBcHJywrNnzwC8OucRiw0REb0vlhsqcxcuXIC9vT0OHDiAhw8f4uzZs1JHIiIiLcJyQ2VGCIHg4GB07NgRd+/eha2tLaKioni+IiIiUivOuaEykZ6eDm9vb/zyyy8AgEGDBmHjxo08PxEREakdR26oTEydOhW//PILDA0NsXr1auzevZvFhoiINIIjN1Qm5s+fj4SEBCxatIhnGyYiIo3iyA1pxOPHj7FkyRK8PkdkzZo18ccff7DYEBGRxnHkhtTu1KlTGDp0KJKSkmBubo4RI0ZIHYmIiCoRjtyQ2sjlcsydOxddunRBUlISmjdvjo8//ljqWEREVMlw5IbU4tGjR/jyyy/xxx9/AACGDx+OVatWoUqVKhInIyKiyoblht7byZMnMWTIEDx69AgmJiZYtWoVvL29pY5FRESVFMsNvbeCggKkpqaiVatW2L17N1q2bCl1JCIiqsRYbqhUCgoKoKf36p9Pt27dcODAAXTv3h0mJiYSJyMiosqOE4pJZUePHkWLFi1w+/ZtxbLPP/+cxYaIiMoFlhtSWkFBAaZNm4ZevXrh1q1bmDNnjtSRiIiIiuFuKVLKgwcPMHToUJw5cwYA4Ofnh+DgYIlTERERFcdyQ+905MgReHl5IT09HVWrVsXGjRvh5uYmdSwiIqISsdzQW/3yyy/o27cvAMDe3h5hYWFo0qSJxKmIiIjejOWG3qpHjx5o164d2rdvj4ULF8LQ0FDqSERERG/FckPFnDhxAh07doS+vj4MDAwQGRkJIyMjqWMREREphUdLkUJ+fj78/f3RtWtXBAUFKZaz2BARUUXCkRsCANy5cwfu7u6Ijo4GALx8+RJCCMhkMomTERERqYblhrB37174+voiMzMTNWrUQEhIiGISMRERUUXD3VKV2IsXLzBu3DgMHjwYmZmZcHZ2RlxcHIsNERFVaCw3ldj9+/exdetWAMB3332HkydPokGDBhKnIiIiej/cLVWJffDBB9i8eTOqVq2K3r17Sx2HiIhILThyU4nk5ubCz88Pp06dUixzc3NjsSEiIq3CkZtK4r///S/c3Nxw5coVHDlyBDdv3uQh3kREpJU4clMJbNu2DQ4ODrhy5QosLCywefNmFhsiItJaLDdaLDs7Gz4+PvDy8kJOTg66du2K+Ph4dO/eXepoREREGsPdUlrqyZMn6NSpE65duwYdHR0EBQVh+vTp0NXVlToaERGRRrHcaKnq1aujVatWePr0KXbu3IlPP/1U6khERERlguVGizx//hxyuRzm5uaQyWTYsGED8vLyYGFhIXU0IiKiMsM5N1ri8uXLcHBwgK+vL4QQAABzc3MWGyIiqnRYbio4IQTWrVuH9u3b48aNGzh//jySk5OljkVERCQZlpsKLDMzE0OHDoWfnx/y8vLQp08fxMfHw8rKSupoREREkmG5qaBiY2Nhb2+PsLAw6OnpYeHChTh06BBq1aoldTQiIiJJcUJxBVRQUAA3Nzfcvn0bDRo0QFhYGDp06CB1LCIionKBIzcVkJ6eHkJCQjBw4EDExcWx2BAREf0NR24qiIsXLyIxMRGDBg0CAHTs2BEdO3aUOBUREVH5w5Gbck4IgSVLlqBjx47w8vLCtWvXpI5ERERUrnHkphx78uQJvL29cfjwYQBAv379eCQUERHRO3DkppyKioqCnZ0dDh8+DAMDA6xatQp79uxBtWrVpI5GRERUrrHclEOLFi1C586dcf/+fTRp0gTnz5/H2LFjIZPJpI5GRERU7rHclEPPnj2DXC7HkCFDEBMTg7Zt20odiYiIqMLgnJtyoqCgAHp6r/46Zs2aBQcHB/Tv35+jNURERCriyI3ECgsL8cMPP6Bjx47Iy8sD8Oo8NgMGDGCxISIiKgWWGwk9evQIvXr1wowZM3DhwgXs2bNH6khEREQVHsuNRI4fPw47OztERETA2NgYmzdvhoeHh9SxiIiIKjyWmzIml8sxa9YsdOvWDSkpKWjZsiWio6Ph4+PD3VBERERqwHJTxgICAjB79mwIITBixAhcunQJLVu2lDoWERGR1mC5KWMTJ05EvXr1sH37dmzatAkmJiZSRyIiItIqPBRcwwoKCnDixAl0794dAGBra4vbt2/D0NBQ4mRERETaiSM3GvTgwQN07doVPXv2xO+//65YzmJDRESkOZKXm9WrV6NRo0YwMjKCg4MDTp8+/db1IyMj4eDgACMjI9ja2mLt2rVllFQ14eHhsLOzw+nTp1GlShVkZ2dLHYmIiKhSkLTchIWFwd/fH9OnT0dcXBw6deqE3r17IzExscT1ExIS4Orqik6dOiEuLg7Tpk3DhAkTsG/fvjJO/nYzZsxAnz59kJ6eDnt7e8TGxmLAgAFSxyIiIqoUZEIIIdWbt2/fHvb29lizZo1iWYsWLdC/f3/Mmzev2PrfffcdDh06hOvXryuW+fn54fLlyzh37pxS75mZmQlzc3NkZGTAzMzs/T/E/8nJL0DLmUcBAInBAyFe5uHrr7/GwoULuRuKiIjoPany/S3ZyE1+fj5iYmLQo0ePIst79OiBqKioEp9z7ty5Yuv37NkT0dHRePnyZYnPycvLQ2ZmZpGbppmZmWPfvn1Yvnw5iw0REVEZk6zcpKWlQS6Xw9LSsshyS0tLpKSklPiclJSUEtcvKChAWlpaic+ZN28ezM3NFTdra2v1fIC3iIqKwhdffKHx9yEiIqLiJD8U/J9n5RVCvPVMvSWtX9Ly1wIDAxEQEKC4n5mZqZGCY6yvi2tzeir+TERERNKQrNzUqlULurq6xUZpUlNTi43OvFanTp0S19fT00PNmjVLfI6hoWGZ7BqSyWQwMZC8KxIREVV6ku2WMjAwgIODAyIiIoosj4iIgLOzc4nPcXJyKrb+77//DkdHR+jr62ssKxEREVUckh4KHhAQgI0bN2Lz5s24fv06Jk2ahMTERPj5+QF4tUtp+PDhivX9/Pxw7949BAQE4Pr169i8eTM2bdqEyZMnS/URiIiIqJyRdD+Ku7s70tPTMWfOHCQnJ6N169YIDw+HjY0NACA5ObnIOW8aNWqE8PBwTJo0CatWrYKVlRWWL1+OgQMHSvURiIiIqJyR9Dw3UtDUeW6IiIhIcyrEeW6IiIiINIHlhoiIiLQKyw0RERFpFZYbIiIi0iosN0RERKRVWG6IiIhIq7DcEBERkVZhuSEiIiKtwnJDREREWqXSXcb69QmZMzMzJU5CREREynr9va3MhRUqXbnJysoCAFhbW0uchIiIiFSVlZUFc3Pzt65T6a4tVVhYiKSkJFStWhUymUytr52ZmQlra2vcv3+f163SIG7nssHtXDa4ncsOt3XZ0NR2FkIgKysLVlZW0NF5+6yaSjdyo6Ojg/r162v0PczMzPgfpwxwO5cNbueywe1cdrity4YmtvO7Rmxe44RiIiIi0iosN0RERKRVWG7UyNDQEEFBQTA0NJQ6ilbjdi4b3M5lg9u57HBbl43ysJ0r3YRiIiIi0m4cuSEiIiKtwnJDREREWoXlhoiIiLQKyw0RERFpFZYbFa1evRqNGjWCkZERHBwccPr06beuHxkZCQcHBxgZGcHW1hZr164to6QVmyrbef/+/ejevTtq164NMzMzODk54ejRo2WYtuJS9d/za2fPnoWenh7s7Ow0G1BLqLqd8/LyMH36dNjY2MDQ0BCNGzfG5s2byyhtxaXqdt6xYwfatGkDExMT1K1bFz4+PkhPTy+jtBXTqVOn0LdvX1hZWUEmk+HgwYPvfI4k34OClLZr1y6hr68vNmzYIK5duyYmTpwoTE1Nxb1790pc/86dO8LExERMnDhRXLt2TWzYsEHo6+uLvXv3lnHyikXV7Txx4kSxYMECcfHiRXHjxg0RGBgo9PX1RWxsbBknr1hU3c6vPXv2TNja2ooePXqINm3alE3YCqw027lfv36iffv2IiIiQiQkJIgLFy6Is2fPlmHqikfV7Xz69Gmho6Mjli1bJu7cuSNOnz4tWrVqJfr371/GySuW8PBwMX36dLFv3z4BQBw4cOCt60v1Pchyo4J27doJPz+/IsuaN28upk6dWuL6U6ZMEc2bNy+y7KuvvhIdOnTQWEZtoOp2LknLli3F7Nmz1R1Nq5R2O7u7u4sZM2aIoKAglhslqLqdf/31V2Fubi7S09PLIp7WUHU7L1y4UNja2hZZtnz5clG/fn2NZdQ2ypQbqb4HuVtKSfn5+YiJiUGPHj2KLO/RoweioqJKfM65c+eKrd+zZ09ER0fj5cuXGstakZVmO/9TYWEhsrKyUKNGDU1E1Aql3c5btmzB7du3ERQUpOmIWqE02/nQoUNwdHTETz/9hHr16qFp06aYPHkycnNzyyJyhVSa7ezs7IwHDx4gPDwcQgg8evQIe/fuRZ8+fcoicqUh1fdgpbtwZmmlpaVBLpfD0tKyyHJLS0ukpKSU+JyUlJQS1y8oKEBaWhrq1q2rsbwVVWm28z8tXrwY2dnZcHNz00RErVCa7Xzz5k1MnToVp0+fhp4ef3QoozTb+c6dOzhz5gyMjIxw4MABpKWlYezYsXjy5Ann3bxBabazs7MzduzYAXd3d7x48QIFBQXo168fVqxYURaRKw2pvgc5cqMimUxW5L4Qotiyd61f0nIqStXt/FpoaChmzZqFsLAwWFhYaCqe1lB2O8vlcgwbNgyzZ89G06ZNyyqe1lDl33NhYSFkMhl27NiBdu3awdXVFcHBwQgJCeHozTuosp2vXbuGCRMmYObMmYiJicFvv/2GhIQE+Pn5lUXUSkWK70H++qWkWrVqQVdXt9hvAampqcVa6Wt16tQpcX09PT3UrFlTY1krstJs59fCwsLg6+uLPXv2oFu3bpqMWeGpup2zsrIQHR2NuLg4jB8/HsCrL2EhBPT09PD777+ja9euZZK9IinNv+e6deuiXr16MDc3Vyxr0aIFhBB48OABPvjgA41mrohKs53nzZsHFxcXfPvttwCAjz76CKampujUqRPmzp3LkXU1kep7kCM3SjIwMICDgwMiIiKKLI+IiICzs3OJz3Fyciq2/u+//w5HR0fo6+trLGtFVprtDLwasfH29sbOnTu5z1wJqm5nMzMzXLlyBfHx8Yqbn58fmjVrhvj4eLRv376solcopfn37OLigqSkJDx//lyx7MaNG9DR0UH9+vU1mreiKs12zsnJgY5O0a9AXV1dAP9/ZIHen2TfgxqdrqxlXh9quGnTJnHt2jXh7+8vTE1Nxd27d4UQQkydOlV4enoq1n99CNykSZPEtWvXxKZNm3gouBJU3c47d+4Uenp6YtWqVSI5OVlxe/bsmVQfoUJQdTv/E4+WUo6q2zkrK0vUr19fDBo0SFy9elVERkaKDz74QIwcOVKqj1AhqLqdt2zZIvT09MTq1avF7du3xZkzZ4Sjo6No166dVB+hQsjKyhJxcXEiLi5OABDBwcEiLi5Occh9efkeZLlR0apVq4SNjY0wMDAQ9vb2IjIyUvGYl5eX+OSTT4qsf/LkSdG2bVthYGAgGjZsKNasWVPGiSsmVbbzJ598IgAUu3l5eZV98ApG1X/Pf8dyozxVt/P169dFt27dhLGxsahfv74ICAgQOTk5ZZy64lF1Oy9fvly0bNlSGBsbi7p16woPDw/x4MGDMk5dsZw4ceKtP2/Ly/egTAiOvxEREZH24JwbIiIi0iosN0RERKRVWG6IiIhIq7DcEBERkVZhuSEiIiKtwnJDREREWoXlhoiIiLQKyw0RERFpFZYbIioiJCQE1apVkzpGqTVs2BBLly596zqzZs2CnZ1dmeQhorLHckOkhby9vSGTyYrdbt26JXU0hISEFMlUt25duLm5ISEhQS2vf+nSJYwePVpxXyaT4eDBg0XWmTx5Mo4dO6aW93uTf35OS0tL9O3bF1evXlX5dSpy2SSSAssNkZbq1asXkpOTi9waNWokdSwAr64ynpycjKSkJOzcuRPx8fHo168f5HL5e7927dq1YWJi8tZ1qlSpgpo1a773e73L3z/nkSNHkJ2djT59+iA/P1/j701UmbHcEGkpQ0ND1KlTp8hNV1cXwcHB+PDDD2Fqagpra2uMHTsWz58/f+PrXL58GV26dEHVqlVhZmYGBwcHREdHKx6PiopC586dYWxsDGtra0yYMAHZ2dlvzSaTyVCnTh3UrVsXXbp0QVBQEP766y/FyNKaNWvQuHFjGBgYoFmzZti+fXuR58+aNQsNGjSAoaEhrKysMGHCBMVjf98t1bBhQwDAgAEDIJPJFPf/vlvq6NGjMDIywrNnz4q8x4QJE/DJJ5+o7XM6Ojpi0qRJuHfvHv73v/8p1nnb38fJkyfh4+ODjIwMxQjQrFmzAAD5+fmYMmUK6tWrB1NTU7Rv3x4nT558ax6iyoLlhqiS0dHRwfLly/HXX39h69atOH78OKZMmfLG9T08PFC/fn1cunQJMTExmDp1KvT19QEAV65cQc+ePfHFF1/gzz//RFhYGM6cOYPx48erlMnY2BgA8PLlSxw4cAATJ07EN998g7/++gtfffUVfHx8cOLECQDA3r17sWTJEqxbtw43b97EwYMH8eGHH5b4upcuXQIAbNmyBcnJyYr7f9etWzdUq1YN+/btUyyTy+XYvXs3PDw81PY5nz17hp07dwKAYvsBb//7cHZ2xtKlSxUjQMnJyZg8eTIAwMfHB2fPnsWuXbvw559/YvDgwejVqxdu3rypdCYiraXx644TUZnz8vISurq6wtTUVHEbNGhQievu3r1b1KxZU3F/y5YtwtzcXHG/atWqIiQkpMTnenp6itGjRxdZdvr0aaGjoyNyc3NLfM4/X//+/fuiQ4cOon79+iIvL084OzuLUaNGFXnO4MGDhaurqxBCiMWLF4umTZuK/Pz8El/fxsZGLFmyRHEfgDhw4ECRdYKCgkSbNm0U9ydMmCC6du2quH/06FFhYGAgnjx58l6fE4AwNTUVJiYmAoAAIPr161fi+q+96+9DCCFu3bolZDKZePjwYZHln332mQgMDHzr6xNVBnrSVisi0pQuXbpgzZo1ivumpqYAgBMnTuDHH3/EtWvXkJmZiYKCArx48QLZ2dmKdf4uICAAI0eOxPbt29GtWzcMHjwYjRs3BgDExMTg1q1b2LFjh2J9IQQKCwuRkJCAFi1alJgtIyMDVapUgRACOTk5sLe3x/79+2FgYIDr168XmRAMAC4uLli2bBkAYPDgwVi6dClsbW3Rq1cvuLq6om/fvtDTK/2PMw8PDzg5OSEpKQlWVlbYsWMHXF1dUb169ff6nFWrVkVsbCwKCgoQGRmJhQsXYu3atUXWUfXvAwBiY2MhhEDTpk2LLM/LyyuTuURE5R3LDZGWMjU1RZMmTYosu3fvHlxdXeHn54d///vfqFGjBs6cOQNfX1+8fPmyxNeZNWsWhg0bhiNHjuDXX39FUFAQdu3ahQEDBqCwsBBfffVVkTkvrzVo0OCN2V5/6evo6MDS0rLYl7hMJityXwihWGZtbY3//e9/iIiIwB9//IGxY8di4cKFiIyMLLK7RxXt2rVD48aNsWvXLowZMwYHDhzAli1bFI+X9nPq6Ogo/g6aN2+OlJQUuLu749SpUwBK9/fxOo+uri5iYmKgq6tb5LEqVaqo9NmJtBHLDVElEh0djYKCAixevBg6Oq+m3O3evfudz2vatCmaNm2KSZMmYejQodiyZQsGDBgAe3t7XL16tViJepe/f+n/U4sWLXDmzBkMHz5csSwqKqrI6IixsTH69euHfv36Ydy4cWjevDmuXLkCe3v7Yq+nr6+v1FFYw4YNw44dO1C/fn3o6OigT58+isdK+zn/adKkSQgODsaBAwcwYMAApf4+DAwMiuVv27Yt5HI5UlNT0alTp/fKRKSNOKGYqBJp3LgxCgoKsGLFCty5cwfbt28vtpvk73JzczF+/HicPHkS9+7dw9mzZ3Hp0iVF0fjuu+9w7tw5jBs3DvHx8bh58yYOHTqEr7/+utQZv/32W4SEhGDt2rW4efMmgoODsX//fsVE2pCQEGzatAl//fWX4jMYGxvDxsamxNdr2LAhjh07hpSUFDx9+vSN7+vh4YHY2Fj88MMPGDRoEIyMjBSPqetzmpmZYeTIkQgKCoIQQqm/j4YNG+L58+c4duwY0tLSkJOTg6ZNm8LDwwPDhw/H/v37kZCQgEuXLmHBggUIDw9XKRORVpJywg8RaYaXl5f4/PPPS3wsODhY1K1bVxgbG4uePXuKbdu2CQDi6dOnQoiiE1jz8vLEkCFDhLW1tTAwMBBWVlZi/PjxRSbRXrx4UXTv3l1UqVJFmJqaio8++kj88MMPb8xW0gTZf1q9erWwtbUV+vr6omnTpmLbtm2Kxw4cOCDat28vzMzMhKmpqejQoYP4448/FI//c0LxoUOHRJMmTYSenp6wsbERQhSfUPzaxx9/LACI48ePF3tMXZ/z3r17Qk9PT4SFhQkh3v33IYQQfn5+ombNmgKACAoKEkIIkZ+fL2bOnCkaNmwo9PX1RZ06dcSAAQPEn3/++cZMRJWFTAghpK1XREREROrD3VJERESkVVhuiIiISKuw3BAREZFWYbkhIiIircJyQ0RERFqF5YaIiIi0CssNERERaRWWGyIiItIqLDdERESkVVhuiIiISKuw3BAREZFW+X+ivs7gkVlVO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6" name="AutoShape 2" descr="data:image/png;base64,iVBORw0KGgoAAAANSUhEUgAAAjoAAAHJCAYAAACMppPqAAAAOXRFWHRTb2Z0d2FyZQBNYXRwbG90bGliIHZlcnNpb24zLjcuMiwgaHR0cHM6Ly9tYXRwbG90bGliLm9yZy8pXeV/AAAACXBIWXMAAA9hAAAPYQGoP6dpAACASklEQVR4nO3dd1QU198G8GcpC0oVBVFQsSGCSpFqV+y9Yu8Fe8Eee4sx6g8LYu9d7IWYqInG3o0VY4xio1hAep/3D14mroCytIHl+ZyTE7kzu/vMrO5+uffOHZkgCAKIiIiIVJCa1AGIiIiI8goLHSIiIlJZLHSIiIhIZbHQISIiIpXFQoeIiIhUFgsdIiIiUlksdIiIiEhlsdAhIiIilcVCh6gI43qhuU/qcyr16xMVNCx0KEv69u2LatWqKfxnZWWF2rVro1u3bjh16pQkud68eYNq1arh8OHDkrx+mk+fPuHnn39Gy5YtUatWLbi5uaF///7w9/eXNFdmEhISsHjxYpw4cUJsmzZtGpo0aZKvOV68eIG5c+eiadOmqFWrFho1aoQJEyYgICBAYT8psmWHn58flixZkivPtXr1alSrVi3L+wcHB8PT0xNv374V25o0aYJp06blOEtSUhI6d+6MK1euAEh9PzL6PLC3t0eHDh2wY8eODJ/n6dOnmDJlCho0aIAaNWqgUaNG8PLywl9//ZXpaz948ACTJ09Go0aNUKtWLbi7u2PmzJl4/fq1wn7e3t6YN29elo8pIiICPj4+aNeuHezt7eHm5oZ+/frh3LlzWX4OKhw0pA5AhYe1tTXmzJkj/pycnIzg4GBs27YNXl5e0NPTQ4MGDfI1k4mJCfbv34/y5cvn6+t+KSAgAEOGDIG6ujr69+8PGxsbREZG4ty5c5g4cSJ+/fVXLFu2DJqampJl/FpoaCi2bduGxYsXi20jR45Ev3798i3DmTNnMHnyZFStWhUjRoyAubk5goODsXPnTnTr1g1r1qzJ979PObV27Vo4OzvnynN169YN9evXz/L+V65cwfnz5zFr1iyxzcfHB7q6ujnOsnbtWpiYmKBOnTpim7GxMXx8fMSfBUHAhw8fsG/fPixatAhyuRw9evQQtx87dgwzZsxA9erVMX78ePH9PnjwIHr27InJkydj4MCBCq+7e/du/Pjjj3BxccHEiRNhYmKCV69eYdOmTfjtt9+wdetW2NjYAAA8PT3RokULNG/eHG5ubt88nufPn2Po0KFISUlBv379YGVlhZiYGJw6dQojR47EqFGjMHbs2ByfNyogBKIs6NOnj9CnT58Mt0VGRgo1atQQxo4dm8+ppBcTEyM0btxYaN++vRAWFpZu+6+//ipYWloK3t7e+Z7tW16/fi1YWloKhw4dkuT1AwMDBTs7O2H06NFCUlKSwrbY2FihU6dOgpubmxAbGysIgiBMnTpVaNy4sRRRldK4cWNh6tSpkrz2oUOHBEtLS+H169e5+rwhISFCjRo1hL/++kts+9b7kZCQIDRs2FDo0qWL2Pbo0SPBxsZGmDZtWrr3WxAEYeHChUK1atWEy5cvi223bt0SqlevLixcuDDd/h8/fhQaNmwotGvXTqF9w4YNQvv27b95PAkJCULbtm2F5s2bCx8+fEi3fe7cuYKlpaXw8OHDbz4PFR4cuqIck8vlGfZW+Pn5oU2bNmIX9erVq5GUlKSwz+XLl9G7d2/Y29ujXr16mD17Nj5//ixuf/fuHby8vODs7AxbW1v0798fjx8/Frd/OXQVHByM6tWrY/v27QqvERERgZo1a2LTpk0AgJSUFGzYsAHNmjVDjRo10KJFC+zcuVPhMX379sWkSZMwduxYODg4YNiwYRke++HDh/H27VvMmTMHhoaG6bY3b94crVu3xrZt2xAdHQ0gtdu/b9++OHjwIBo3bgx7e3v069dP4biUOfatW7eiVatWcHZ2Fofwzp49i169esHe3h41atRAy5YtsWvXLvFx7u7uAIDp06eLQ0JfDw81adIEq1atwpIlS1CnTh3UqlULgwcPxosXLxRyHjlyBK1bt0bNmjXRvn17XL16FdbW1t8cTty5cycSEhIwc+ZMqKurK2zT1tbG1KlT0bVrV0RERKQ73y1atBBf688//1TYfvPmTQwePBhOTk6oUaMGmjRpgtWrVyMlJSVH5yzNx48f8cMPP6BOnTqwt7dH7969cfv2bfF8vX37FkeOHEG1atXw5s2bHL2PXw9dvX79GiNGjICLiwtsbW3RvXt3XLhwQTwv06dPBwC4u7uLw1VfD11FR0dj8eLFaNCgAezs7NC5c2f8/vvvmb5PALB161aUKVMGtWrV+uZ+aTQ1NaGtra3Qtm7dOhQvXhyzZs1K934DwOTJk1GmTBmsWbNGbNu8eTP09PTg5eWVbn8jIyNMmzYNzZs3R1RUlNjerl07PH36VDwvGblw4QL+/vtvjBs3DiVLlky3ffTo0ejduzeSk5MBpJ7bL9/PNF+f22rVqsHHxwddunRB7dq14evrm2ufR5QzLHQoywRBQFJSkvhffHw8AgMDMXPmTERHR6NDhw7ivuvXr8esWbPg5uaGdevWoXfv3ti4cSNmz54t7nPhwgUMGTIEhoaG8Pb2xuTJk/H777+LXcafPn1Cjx498OjRI8yaNQvLly9HSkoKevfujefPn6fLZ2pqChcXl3TzYn799VckJSWhXbt2AIC5c+di1apVaN++PdatW4eWLVvixx9/VPiQBYBffvkFmpqaWLNmTaZDOhcvXkSJEiXg4OCQ6Xlr06YNYmNjxfkNAPDkyRN4e3tj9OjRWLp0KcLDw9G3b1+EhIQofeze3t4YPHgwFi5cCFdXV5w/fx6jRo2CjY0NfH19sXr1apiZmWHBggW4c+cOTExMxCGHESNGKAw/fG3Hjh34999/sXjxYixcuBAPHz5U+HA/evQopk2bBgcHB/j6+qJFixYYOXKk+CWRmYsXL8La2hqlS5fOcLuLiwu8vLxgYmIitgUFBWHDhg0YN24cVq1aBUEQMGbMGHz8+BFA6hDigAEDxL9Pa9euhYODA3x8fNLNIVP2nAFATEwMevTogStXrmDixInw8fGBjo4OhgwZgufPn8PHxwfGxsZo2LAh9u/fDxMTkxy9j19KSUmBp6cnYmJi8PPPP8PX1xeGhoYYOXIkAgMD0ahRI4wYMQJA6nDVyJEj053TlJQUDBkyBEeOHMGwYcOwdu1aWFpaYvTo0bh+/Xqm79WJEyfQsmXLDLd9+XmQkJCAd+/e4eeff8aLFy/QsWNH8XUvX74MV1dXFC9ePMPnkcvlaNq0KW7fvo2wsDAIgoBLly7Bzc0NxYoVy/AxLVu2xOjRoxWG5kxNTWFvb4/jx49nejx//vkn1NXV0bBhwwy3lyxZErNnz85yYfeltWvXokWLFvjf//4Hd3f3XP08ouzjHB3Ksps3b4rj4WlkMhksLS2xcuVKsTcgMjISa9euRffu3TFz5kwAQL169WBoaIiZM2di4MCBqFq1KlatWgUrKyuFf9Da2tr43//+h5CQEOzZswfh4eHYu3cvzMzMAAANGjRA69atsXLlSqxatSpdxg4dOmDatGl48+YNzM3NAQAnT56Eq6srSpcujRcvXuDAgQPw8vISe2nq1asHmUyG9evXo1evXihRogQAQE1NDQsWLMj0wxmAwutkJm3+0JeTRNPOkZOTEwCgVq1aaNq0KbZt24apU6di+/btWT725s2bo2vXruLP/v7+6NixI2bMmCG22dvbw8XFBTdv3oSDgwOqV68uZrO2ts40u76+Pnx9fcXfwl+9eoXVq1cjLCwMJUqUwMqVK9G4cWMsXLgQAFC/fn1oampi+fLl3zwnISEhYoasSklJwZo1a1C5cmUAgJaWFgYOHIh79+7B3d0dAQEBqFOnDpYuXQo1tdTf4erWrYvz58/j5s2b4hcLkL1zduTIEbx+/RpHjx6FlZUVAMDR0REdO3bEzZs30aNHD8jlchgZGcHOzg4AcvQ+funjx494/vw5hg8fLn5B16pVCz4+PoiPj0eFChXEv2fVq1fP8O/kn3/+iTt37sDX11fs0XN1dUVgYCCuXbsGFxeXdI95/vw53r9/n+GX/tu3b9N9HgCAhYUF5syZg549ewIAwsPDERUV9d1/JxUqVIAgCAgKCoIgCIiPj//uYzJSs2ZNnDx5MtPtISEhKFGiBHR0dJR+7u+pVauWQu9vbn4eUfax0KEss7GxEa9qCAkJwcqVK5GYmAhvb2/xywcA7t69i9jYWDRp0kRhqCqtELp8+TLKlSuHR48eYcyYMQqv0aJFC7Ro0QIAcPXqVVSvXh2lS5cWn0dNTQ0NGjTI9De25s2bY968efD398ewYcPw/v173LhxQ5x0e+3aNQiCkGG2tWvX4vbt22jatCkAwNzc/JtFDpDay6Wh8e1/RmlFgvDFZb9ly5YVixwgdVK1vb29OAyizLFbWloq/DxkyBAAqT0Qr169wosXL/DgwQMAQGJi4jezfq1mzZoKQw2mpqYAgNjYWERERODdu3cYN26cwmPatGnz3UJHJpN9t9fnayVKlFD4e1auXDkAqUUjAHTs2BEdO3ZEfHw8Xr16hcDAQDx69AjJycnpjjs75+zWrVswNzcXixwgtdj65ZdfMs2ck/fxS6VKlUKVKlUwa9YsXLlyBQ0aNEC9evXE4aqsuHXrFjQ1NdG4cWOxTSaTYe/evZk+Ju3KpowKDmNjY6xduxYAEBYWhvXr1+PVq1f48ccfUbt27XT7f28y/pf/TtIKVWX/jgCAmZkZPn78iNjY2Ax7g7Lzdy+rvn4Pc/PziLKPhQ5lmY6ODmrWrAkg9Qsw7VLSQYMG4ciRIzAyMgKQ+hscgEzntYSGhuLz588QBCHDMfI04eHhCAwMzPC3RiD1yzajjE2bNhU/WE6dOgUtLS00a9ZMIVubNm0yfM60oSMg9cvle8zMzPDkyZNv7pM2tl+2bFmx7cshmTQlS5bEo0ePxJxZPfavc3769Alz5szB2bNnIZPJUKFCBfGLR1ByjZWvvyjSvoBSUlLw6dMnMfeXjI2Nv/u8ZmZmePfuXabbk5KS8OnTJ4Xz9HXRKZPJxCwAEBcXhwULFuDYsWNISkqCubk57O3toaGhke64s3POwsPDv/n3NSM5eR+/PtYtW7Zg7dq1OHPmDI4cOQJNTU00bdoUc+fOzXB+WEZZDA0NxfcwK9KKyIwKBrlcLn4eAICTkxM8PDwwbNgw+Pn5oVKlSgBSC9TixYunm+PytbSiqkyZMjA0NISOjs43/47ExMQgISEh3bGn/T2JjIzMMLe5uTkuXLiA6OjoTHt1goKCUKZMmW/mzcjX72Fufh5R9rHQoWxLG8seM2YMFi1aJP4Wr6+vDwBYtmwZLCws0j2uVKlS0NXVhUwmE78s0yQkJODq1auoVasW9PT04OzsjClTpmT4+nK5PMP2Dh06YMiQIXj58iVOnTqFpk2bih9oadm2b9+e4Yfcl8VIVjRp0gQXLlzA3bt3YW9vn+E+p0+fhra2NurWrSu2pX3AfenDhw/iF2l2jx0AJk2ahOfPn2Pr1q1wcHCAXC5HbGws/Pz8lDiy70vr3UmbI5Pm658zUq9ePWzfvh3v37/PsDC6ePEihg8fjv/973+Zfgl8bdGiRfj111+xYsUK1KlTR/zC+96lxkDWzpmenl6GX9Z3796Frq4uqlatmm5bTt7Hr5UuXRpz587FnDlzEBAQgNOnT2Pjxo0wMDDI0voxenp6CA8PR0pKikKx8+TJEyQlJSkULWnShk2+nhSekWLFiuHHH3+Eh4cHfvjhB+zduxcymQwymQyNGzfGpUuXEBMTk2EvaXJyMs6ePQsHBwfxF6Z69erh+vXriI+Ph5aWVrrHHD58GIsWLcKePXsU/u19/vwZMpks0+KvXr162LlzJy5evJjh3KPw8HA0a9YMnTt3xvz589MV1GnSLi74nvz8PKKMcTIy5Ujz5s1Rv359nDx5UpzQaGtrC01NTYSEhKBmzZrif2lzN968eQMdHR1Ur1493eJcly5dwrBhwxAcHAxnZ2e8ePECFStWVHie48ePw8/PL8OrNwCgTp06MDY2xs6dO3H//n2FSdJpw0VhYWEKzxkeHo4VK1ZkWIB8S/v27VGhQgXMnj07w8f+8ccfOHr0KPr27aswafLVq1f4559/xJ9DQkJw79498Us5u8cOALdv30aLFi3g6uoqfpGmXZ2U9mH9rcdnlampKcqXL48zZ84otP/666/ffWzv3r2hqamJhQsXphtGiI2NxapVq2BgYKAwzPI9t2/fhouLC5o2bSp+mT58+BCfPn1K9yWV0WO/d84cHR3x+vVrPH36VHxcQkICxowZgwMHDgBAut6SnLyPX7p79y7q1KmD+/fvQyaToXr16pgwYQIsLS0RHByc4Wt/zdHREYmJiQpXJAmCgBkzZohDUF9L+6JNe43vqVmzJjw8PHD37l0cOXJEbE+bSD137twM34v//e9/CAwMxPDhw8W2QYMGITw8HN7e3un2//jxIzZt2oQKFSqI86HSBAcHo1SpUpkWkfXq1YOlpSW8vb3T/aKVliUxMVGcTJ327zYoKEjc599//83yZ0V+fh5RxtijQzn2ww8/oH379li4cCGOHDmCEiVKYMiQIVi5ciWioqLg4uIizumRyWTiHIexY8dixIgRGD9+PDp37oxPnz5h+fLlaNy4MapXrw4jIyMcO3YMAwYMwKBBg1CiRAn4+/vjwIED35yboK6ujnbt2mH79u0wNjZWWOTM0tIS7du3x6xZs/D27VvUqFEDL168gLe3N8zNzTPsgfqW4sWLY/Xq1fD09ETHjh0xYMAAWFtbIzY2Fr///jsOHjwId3f3dPNYBEHAyJEjMX78eKirq8PHxwf6+vro27cvAGDAgAHZOnYgdULkiRMnYGNjA1NTU9y9exfr16+HTCYTh0r09PQApM4hqVy5MmxtbZU6biB1OGXs2LGYNGkS5syZg2bNmiEgIECcXP6tL15zc3PMnTsXM2bMQO/evdGjRw+UKVMGr169wrZt2xAYGIiNGzd+d47U18f9yy+/YO/evahcuTICAgKwdu1aheP+1mO/d846d+6MnTt3YsSIERg3bhyMjIywe/duxMXFie+bvr4+Hj9+jBs3bqBWrVo5eh+/ZG1tDW1tbUyZMgVjxoxBqVKlcOXKFTx58kS8IjCtd+DMmTNo0KCBwnwmAGjUqBHs7e0xffp0jBs3DhUqVMCJEyfw999/Kywy+KVKlSqhbNmyuHPnjjjc8j3jx4/HL7/8guXLl6NZs2bQ09NDtWrV8NNPP2H69Ol49eoVevToAXNzc4SGhuLw4cO4fPkyJk2apHAllJ2dHcaNG4cVK1bg+fPn6NSpE0qUKIFnz55hy5YtiI6OxoYNG8QelzS3b9/+5kKLGhoa+PnnnzFo0CB06dIF/fv3R7Vq1RAWFoajR4/iwoULGD9+vHglpaurK4oVK4affvoJ48ePR3R0NHx8fLI0XAjk7+cRZSL/l+6hwuhbCwYKgiD89NNPgqWlpbB161axbdeuXULr1q0FGxsboU6dOsLEiROFt2/fKjzu/PnzQpcuXYQaNWoI9evXFxYtWiRERUWJ2wMDA4WxY8cKTk5OQq1atYT27dsLfn5+4vbMFr578uSJYGlpKfz444/psiYmJgo+Pj6Cu7u7YGNjIzRo0ECYM2eOwoJ/3zver338+FFYuXKl0KZNG8HW1lZwcXER+vfvL5w8eTLdvmmLre3Zs0eoW7eu4ODgIIwePTrdQm/ZPfY3b94Inp6eQu3atYXatWsLXbp0EY4dOyYMHjxYYRG3xYsXC3Z2doKjo6MQHx+fbhG4jBa/y2hRun379gnNmjUTbGxshI4dOwp+fn6CpaWl8Ouvv373vN2+fVsYO3as0LBhQ6FGjRpC48aNBS8vL+HZs2cZnrMvfX38YWFhgpeXl+Ds7CzY2dkJbdu2FbZv3y7MmjVLqFu3rpCUlJTjcxYcHCx4eXkJTk5Ogr29vTBgwADh8ePH4vYTJ04Ibm5uQo0aNYSbN28KgpD993HVqlWCpaWl+POLFy+E0aNHC25uboKNjY3Qpk0bYd++feL2qKgoYcCAAYKNjY0wdOhQQRDSv4cRERHCnDlzBDc3N8HW1lbo3r27cPXq1W++R4sXLxZatWr13ffjS7t27RIsLS3TLfb37NkzYcaMGULjxo2FGjVqCA0aNBC8vLyEu3fvZvpc58+fF4YOHSrUq1dPqFGjhtC0aVNh1qxZ6T5LBCH1/bGyshLOnz//zWMShNT3fMGCBULz5s0FW1tbwc3NTejfv3+Gj71w4YLQvn17wcbGRmjevLlw/PhxYdCgQQrn1tLSUli1alWGr5XTzyPKGZkg8A5wRPlp2rRpuHHjxncXaisMTp48CWtra3HiKQCcP38enp6eOHbsmMIVSlQ4hYSEoFmzZtiyZQscHR2ljvNNPj4+OHv2LI4cOZKup4eKLs7RIaJsO378OIYOHYoTJ07g1q1bOHjwIGbPng1nZ2cWOSqidOnS6N+/PzZs2CB1lG+KiorC3r174eXlxSKHFLDQIaJsW7JkCdzc3LB06VIMGDAAPj4+aNWqFdatWyd1NMpFY8aMQUhICC5evCh1lEytX78e7u7uhe5GsJT3OHRFREREKos9OkRERKSyWOgQERGRymKhQ0RERCqryC8Y6OjoiISEhCzdn4eIiIgKhvfv30Mul+PWrVvf3K/IFzrx8fF5didbIiIiyhtJSUlZulFxkS900u6O/PU9l4iIiKjgcnd3z9J+nKNDREREKouFDhEREaksFjpERESksljoEBERkcpioUNEREQqi4UOERERqSwWOkRERKSyWOgQERGRymKhQ0RERCqLhQ4RERGprAJV6Pj6+qJv377f3CcsLAwTJ06Ek5MTnJycMGvWLMTExORTQiIiIipMCkyhs23bNqxateq7+40dOxavX78W9798+TLmzZuXDwmJiIiosJH8pp4hISGYMWMGbt++jYoVK35z37t37+LGjRvw9/dH5cqVAQDz58/HkCFD4OXlhdKlS+dHZCIiIiokJC90Hj16BAMDAxw/fhxr1qzB27dvM9331q1bMDY2FoscAHB2doZMJsPt27fRunXrDB/3rTucBgUFoUyZMtk/ACIiosLsqR9wZTaQEJmrTxuXqI6Nl6wwstlrqNefD1h2zdXnzyrJC50mTZqgSZMmWdo3JCQkXVEil8thaGiIoKCgvIhHRESk2q7MBj4F5OpT/vPBCB47u+Hu2zIIC/sDs7WXFt1CRxmxsbGQy+Xp2rW0tBAfH5/p486dO5fptm/19hARURGRR70ahUL0/3cUyNQAndwZ4bj2qAruvk19riXn62P4XBuY5MozK69QFTra2tpISEhI1x4fH4/ixYtLkIiISIUVpS//qMynTRQZJSyBgU9y5an6eALnhGO4cuU1/Py6waSWdHNoC1WhY2pqirNnzyq0JSQkIDw8nBORiYhyWx4MaRQKumZSJ8h/cj2g7oJsPzw0NBomJjoKbT4+rZCSIkBPTyun6XKkUBU6Tk5OWLZsGQIDA1GhQgUAwPXr1wEADg4OUkYjIiqYctIrkwdDGgVa2pe9RHNJCqtdu+5j+PCT2Lq1A7p1sxHbdXTSTzWRQoEudJKTk/Hp0yfo6elBW1sbtra2cHBwwIQJEzB37lzExMRgzpw56NixI3t0iIiA9IVNbgzJ5OKQBqmO6OgEjBnzC7ZuvQcAGDLkBGrXLotKlUpIG+wrBbrQCQoKgru7OxYvXozOnTtDJpPBx8cH8+bNQ//+/aGlpYWWLVti+vTpUkclIioYvjXclJ0hmRwOaZBqevQoFB4eB/H48XuxrUuX6ihdWucbj5KGTBAEQeoQUkq76upbV2YRkQooKhNro4MAIUVxuIlDMpRLBEHAtm33MGqUP2JjkwAAOjqaWLu2Dfr2tc3XLFn9/i7QPTpERLniqR9w0kPqFPmLw02Uy6KiEjBixCns2nVfbKtZ0wQHDnSDlVUpCZN9GwsdIlJ9V2Yr/qzqV9VwuIlyWUDAB3TsuA9Pn34U24YNc8CKFS1RrJimhMm+j4UOkSorKsM13xP9xcrp7fw4hEOkJD09OT5+jAUA6OrKsXFjO/ToUUPiVFnDQoeosMpKEcNF0BQZWbHIIcoGMzN97NzZCTNm/I59+7qgatWSUkfKMhY6RIWVsou5qfpwzfdwOIcoy+7dC4aFhSEMDbXFtpYtq6B588pQU5NJmEx5LHSI0hS2YZ6sLubGK26IKIsEQYCv7014ef2GNm2q4tAhD8hk/xU2ha3IAVjoUFGWFwurSYFX1xBRLggPj8OQIcdx6FDq58mRIwHYs+cBeveuJXGynGGhQ0VXbi+sJgUOxxBRLrh58y26dz+IFy/Cxbbx410UbulQWLHQIdX2reGojIZ+OMxDREWIIAhYufI6pkw5g8TEFACAoaE2tm3rgA4drCROlztY6FDhlVtXHXHoh4iKoE+fYjFw4DEcP/5UbHN1Nce+fV1QoYKhdMFyGQsdKrxy46ojDv0QUREUFBQJV9fNePXqs9g2eXIdLFrUBJqa6hImy30sdCh3SHHFEq86IiLKFlNTXTg5lcWrV59RsmQxbN/eEW3aWEodK0+w0KHsKUhXLHHoiYhIKTKZDJs2tYeWlgaWLGkKc3N9qSPlGRY6lD0F5YolDj0REX3XpUuvEBeXhKZNK4lthoba2L27s4Sp8gcLHUql7NATr1giIirwUlIE/PTTJcye/QdKlCiGe/c8YWamur03GWGho6qULVyyO/TEYSMiogIpNDQaffocxpkz/wIAPnyIgbf3NSxb1lziZPmLhY6qUvaKpC9ldeiJw0ZERAXSH3+8QK9ehxEcHAUAkMmA2bMbYtasBhIny38sdFRVWk/O965I+hKHnoiICrXk5BQsXPgn5s//EykpAoDUK6x27+6MJk0qSpxOGix0VMmXw1VpQ1E6ZQDPN9LmIiKiPBcUFInevQ/jjz9eim1Nm1bCrl2dULq0rnTBJMZCR5VkNFwl15MmCxER5ZukpBQ0arQdf//9EUDqXcbnz2+EadPqQV1dTeJ00iraR68KnvoBW6sD682BsL9T22RqqfNsjKw4h4aIqAjQ0FDDokVNAABly+rhjz/6Y8aMBkW+yAHYo1O4PfUDTnqkb+eVUERERU7XrtZYt64NOneuDmNjHanjFBgs9QqzK7MVf2YvDhFRkfDLL8/g5fVrunZPT0cWOV9hj05hlDbpOG2oCgDa+fFqKSIiFZeYmIyZM3/Hzz9fAQDY2pZG//520oYq4NijUxilTToWUlJ/NrJikUNEpOJevfqMRo22i0UOAJw+/VzCRIUDe3QKm6d+ildWcaiKiEjlHT/+FAMGHEVYWByA1MnHP//cFOPHu0qcrOBjoVPYfDkvx8iKk46JiFRYQkIypk07C2/va2KbhYUh9u/vCmfnfLyBciHGQqegyuxeVWk30wTYk0NEpMJevAhDjx6HcOPGf/ci7NTJClu2dIChobaEyQoXFjoFQUZFzfdussl5OUREKm3atHNikSOXq2PZsmYYPdoZMplM4mSFCwudguB7N+D8+iabvJkmEZHKW726FS5eDESxYpo4cKAratcuK3WkQomFjtS+nFz89Q04eZNNIqIiIzk5RWElYxMTHfzyS29YWBjCwIBDVdnFQkdKX69szBWNiYiKpAMHHmHu3PO4cGGAwoJ/tramEqZSDVxHR0pfr2zM4SgioiIlNjYRw4efRPfuB/HkyQf063cUKSmC1LFUCnt0pPTl5GOubExEVKQ8ffoBHh4Hcf9+iNhWsmQxJCQkQ1ubX8+5hWdSKk/9/ruySteMRQ4RURGya9d9DB9+EtHRiQCAYsU04OPTGgMH2vGqqlzGQkcqXw5byfWky0FERPkmJiYRY8b4Y8uWe2Jb9eqlcOBAN9SoYSJdMBXGQkcqXw5bcW4OEZHKe/z4PTw8/PDo0XuxbcAAO/j4tIKOjlzCZKqNhY4UOGxFRFTk3LjxVixyihfXxNq1bdCvn63EqVQfCx0pcNiKiKjI6d/fFr///gJ37wbjwIGuqF7dWOpIRQILnfz29d3HOWxFRKSSgoIiUabMf7/MymQyrF3bBjKZDMWLa0qYrGjhOjr55akfsLW64gKBvF8VEZHKEQQBGzfeRqVKq3Do0GOFbTo6chY5+YyFTn7J6H5W7M0hIlIpkZHx6N37MIYNO4m4uCQMHnwcL1+GSx2rSOPQVX5Ju8pKppZ6qwfew4qISKXcvRsED4+D+OefT2Jb7941YWqqK2EqYqGT33TK8H5WREQqRBAErF17CxMm/IqEhGQAgL6+FjZvbo+uXa0lTkcsdIiIiLLp8+c4DBlyAgcP/jcXx9GxLPbv74pKlUpImIzSsNAhIiLKhgcPQtChwz68eBEuto0b54IlS5pCS4tfrwUF3wkiIqJsKFGiGCIi4gEAhoba2Lq1Azp2tJI4FX2NV10RERFlg7m5Pnbs6AQ3N3Pcu+fJIqeAYo8OERFRFty48RbVqpWEgYG22Na6dVW0bFkFamq843hBxR6d/PDlva2IiKhQSUkRsGzZFdStuwVDh56AIAgK21nkFGwsdPID721FRFQoffwYg/bt92Ly5DNISkqBn99jHDrEJUIKEw5d5Ye0xQIBroZMRFRIXLr0Cj17HsKbNxFi2/Tp9TgXp5BhoZPXvhy20jXjashERAVcSoqAJUsuYdasP5CcnDpMZWxcHDt3dkKLFlUkTkfKYqGT1zhsRURUaISGRqNv3yP47bfnYlujRhbYvbszypblZ3hhxEInr3HYioioUHjzJgLOzhsRFBQFAJDJgFmzGmD27IZQV+eU1sJK8ncuJSUFq1atQv369WFra4tBgwYhMDAw0/3fv38PLy8vuLi4wMXFBePGjUNwcHA+Js4mDlsRERVoZmZ6cHU1BwCULq2Ds2f7Yd68xixyCjnJ3z1fX1/s27cPCxcuxP79+yGTyTB06FAkJCRkuP+ECRMQFBSErVu3YuvWrQgODsbIkSPzOTUREakamUyGzZvbo39/W9y7NxxNmlSUOhLlAkkLnYSEBGzZsgVjxoxBw4YNYWVlBW9vb4SEhODMmTPp9o+IiMDNmzcxdOhQWFtbw9raGsOGDcOjR48QFhYmwREQEVFhdfbsvzh37l+FthIlimHbto4wNdWVKBXlNkkLnYCAAERHR8PV1VVs09fXh7W1NW7evJlufy0tLRQvXhxHjx5FVFQUoqKicOzYMVhYWMDAwCA/oxMRUSGVlJSCWbN+R/PmO9Gz5yEEBUV+/0FUaEk6GTltbk2ZMmUU2k1MTBAUFJRufy0tLSxatAjz58+Ho6MjZDIZjI2NsWvXLqipZV6zubu7Z7otKCgo3esTEZFqevs2Ar16Hcaff6bOBX3/PgZr1tzEwoVNJE5GeUXSHp3Y2FgAgFwuV2jX0tJCfHx8uv0FQcDTp09hb2+P3bt3Y/v27TAzM8OoUaMQFRWVL5mJiKhwOn36H9jZrReLHHV1GX76yR3z5zeWOBnlJUl7dLS1U2+MlpCQIP4ZAOLj41GsWLF0+586dQp79uzBH3/8AV3d1PHTdevWoXHjxjh06BD69++f4eucO3cu0wzf6u0hIqLCLzExGbNm/YElSy6Lbebm+ti3rwvq1i0vYTLKD5IWOmlDRqGhoShf/r+/bKGhobCySr/E9u3bt1GxYkWxyAEAAwMDVKxYES9fvszzvEREVLi8fv0ZPXocwpUrr8W2tm0tsW1bB5QsWVzCZJRfJB26srKygq6uLq5fvy62RURE4PHjx3B0dEy3f5kyZRAYGKgwrBUbG4s3b96gQoUK+ZKZiIgKh8TEZDRsuE0scjQ01LB8eXMcP96DRU4RImmhI5fL0adPHyxbtgznzp1DQEAAJkyYAFNTUzRr1gzJycl4//494uLiAAAdO3YEAIwfPx4BAQHi/nK5HJ07d5bwSIiIqKDR1FTHTz81BQBUqGCAS5cGwsvLDTKZTOJklJ8kvwXE2LFjkZSUhJkzZyIuLg5OTk7YvHkz5HI53rx5A3d3dyxevBidO3eGiYkJ9uzZg6VLl6J///5QU1ODo6Mj9u7dC319fakPhYiIChgPDxt8/hyHrl2tUaJE+rmfpPpkgiAIUoeQUtpk5G9NWM6R9eapdy/XNQM83+TNaxAREY4ceYJLl15h+fIWUkehfJDV72/Je3SIiIhyIj4+CZMnn8Hq1TcAAA4OZdC7dy2JU1FBIfm9roiIiLLr+fNPqFt3i1jkAMC5cy8kTEQFDXt0iIioUPLze4QhQ04gIiL1SlwtLXWsWNESnp61JU5GBQkLnbz01C91fg4REeWauLgkeHn9irVrb4ltlpYlceBAV9jamkqYjAoiFjp56crs//4s15MuBxGRivj774/w8PDDX3+FiG29e9fE2rVtoKenJWEyKqhY6OSlhC/uiFt3gXQ5iIhUxLRpZ8Uip1gxDaxe3QqDBtlzbRzKFAud/KBrBlh2lToFEVGht3ZtG1y58hpGRsVw4EA31KhhInUkKuBY6BARUYGVlJQCDY3/LhAuXVoXv/3WF5Url4COjlzCZFRY8PJyIiIqkLZvv4eaNdfi48cYhfZatUqzyKEsY6FDREQFSlRUAvr3P4oBA44hIOADBgw4hiK+iD/lAIeuiIiowHjwIAQeHgcREPBBbDM11UFiYgrkcnUJk1FhxUKHiIgkJwgCNm++izFjfkFcXBIAQFdXjvXr26JXr5oSp6PCjIUOERFJKjIyHp6eJ7F370Oxzda2NA4c6AZLy5ISJiNVwEKHiIgkc+9eMDw8/PDs2SexbeRIRyxf3gLa2vyKopzj3yIiIpLMrVvvxCJHX18Lmza1Q7duNhKnIlXCQoeIiCQzeLA9fv/9Bf7++yP27++KypWNpI5EKoaFDhER5Zu3byNgZqYv/iyTybBxYztoaKhBS4tfSZT7uI4OERHlOUEQsGrVdVSqtArHjgUobNPRkbPIoTzDQoeIiPJUWFgsOnc+gHHjTiMhIRkDBhzD69efpY5FRQRLaCIiyjPXr79B9+4HERj4X2EzeLA9SpfWlTAVFSUsdIiIKNelpAjw9r6KadPOISkpBQBgZFQM27d3RNu2lhKno6KEhQ4REeWqjx9j0L//UZw69Uxsq1u3HPbu7YJy5QwkTEZFEQsdIiLKNbdvv0PHjvvx5k2E2DZ9ej3Mm9cImpq8VxXlPxY6RESUa4yNdRAdnQAAKFWqOHbt6oQWLapInIqKMl51RUREuaZ8eQNs29YRjRpZ4K+/hrPIIcmx0CEiomy7dOkVIiLiFdrat6+G33/vh7Jl9SRKRfQfFjpERKS05OQULFhwAQ0bboOn50kIgqCwXSaTSZSMSBELHSIiUkpwcBRatNiF2bPPIyVFwL59D3H8+FOpYxFlKFuTkT99+oTNmzfjypUreP/+PTZt2oSzZ8/CysoKTZs2ze2MRERUQJw79y969z6MkJBoAICamgxz5zbk2jhUYCndo/P69Wu0b98eBw4cQOnSpfHx40ckJyfjxYsXGDt2LM6fP58HMYmISErJySmYPfsPNGu2UyxyypTRxe+/98OsWQ2hrs4BAiqYlO7RWbJkCUqWLImdO3eiePHiqFGjBgBg+fLliI+Px7p169CoUaPczklERBJ59y4SvXodwoULgWJbixaVsWNHJ5iY6EiYjOj7lC7Br169ipEjR0JfXz/dZLPu3bvj2bNnmTySiIgKmxcvwmBru04sctTVZVi82B3+/r1Z5FChkK2+RnX1jFe3TEhI4Ex7IiIVYmFhCDc3cwCAubk+LlwYgGnT6kFNjZ/1VDgoXeg4Ojpiw4YNiImJEdtkMhlSUlKwd+9eODg45GpAIiKSjkwmw7ZtHTF4sD3u3fNE3brlpY5EpBSl5+hMnDgRPXv2RPPmzeHi4gKZTIbNmzfj+fPnCAwMxJ49e/IiJxER5YNTp/5G8eKaaNy4othmZFQMmza1lzAVUfYp3aNjaWmJgwcPwsXFBdevX4e6ujquXLmC8uXLY9++fahevXpe5CQiojyUmJiMSZN+Q9u2e9Gz5yEEB0dJHYkoV2RrHZ2KFSti+fLlGW4LDg6GqalpjkIREVH+efkyHD16HMT1628BACEh0di48TZmzWoocTKinFO6R6d69eq4f/9+httu3bqFVq1a5TgUERHlj6NHA2Bvv14scjQ11bByZUvMnNlA4mREuSNLPTpbtmwRJx8LggA/Pz/8+eef6fa7e/cu5HJ57iYkIqJcFx+fhClTzmDVqhtiW6VKJbB/f1c4OpaVMBlR7spSoZOQkAAfHx8AqTPw/fz80u2jpqYGPT09jBgxIncTEhFRrnr+/BO6dz+I27eDxLauXa2xaVM7GBhoS5iMKPdlqdAZPnw4hg8fDgCwsrLCgQMHUKtWrTwNRkREuS8+PgkNG27D27eRAAAtLXV4e7fA8OGOXAeNVJLSc3QCAgK+WeQIgpCjQERElHe0tDTw88/NAABVqxrh2rUhGDHCiUUOqaxsXXV16tQp3LhxA4mJiWJhIwgCYmJicO/evQzn7xARUcHQq1dNxMYmwsPDBnp6WlLHIcpTShc6Pj4+8PHxgZ6eHpKSkqCpqQkNDQ18+vQJampq6NatW17kJCKibNi79wFu3XqH5ctbKLQPHsxV7KloUHro6siRI2jfvj1u3LiBAQMGoHHjxrhy5QoOHjwIQ0NDVK1aNS9yEhGREmJjEzF06HH06nUY//vfNezb91DqSESSULrQCQkJQYcOHSCTyWBjY4O7d+8CAGrUqIHhw4dneEUWERHlnydP3sPZeRM2bbortl28GChhIiLpKD10Vbx4cXHSmoWFBd68eYO4uDhoa2ujevXqePPmTa6HJCKirNmx4y+MGHEKMTGJAIDixTWxZk1rDBhgJ20wIoko3aNTs2ZNHDlyBABQvnx58V5XAPD8+XMuGEhEJIHo6AQMHHgM/fsfFYscGxtj3Lw5lEUOFWlK9+gMHz4cAwcORGRkJNatW4f27dtj2rRpcHFxwaVLl9C0adO8yElERJl4+DAUHh5+ePLkg9g2ZIg9Vq5sheLFNSVMRiQ9pQsdJycnHDx4EE+fPgUAzJ49G2pqarhz5w5atmyJadOm5XpIIiLK3LRpZ8UiR1dXjvXr26JXr5oSpyIqGLK1jo6VlRWsrKwAAFpaWliwYIG4LS4uLneSERFRlmzc2A52dutRpowuDhzoBkvLklJHIiowlJqj8/z5czx//jzT7f7+/mjZsmWOQxERUeYSE5MVfi5TRg9nz/bFtWtDWOQQfSVLhc7Hjx/Ro0cPtG3bFm3btkX37t0RFhYmbv/nn3/Qv39/eHl5ISoqKs/CEhEVZYIgYN26W6hZcy0+fYpV2FazZmloa2erk55IpWWp0Fm+fDkePXqEoUOHYsKECQgMDMSyZcsAABs3bkSnTp1w48YNdOjQAadPn87TwERERVFERDx69DiEESNO4enTjxg48BjvLUiUBVkq/69evYphw4ZhzJgxAIDKlSvjhx9+gKmpKdasWQNra2vMmTMHtra2eRqWiKgoun37Hbp3P4jnz//rSa9QwQBJSSnQ1FSXMBlRwZfloStHR0fxZycnJ3z+/Bnr16/H2LFjcfDgwWwXOSkpKVi1ahXq168PW1tbDBo0CIGBma/gmZiYiOXLl6N+/fqws7NDnz598OTJk2y9NhFRQSYIAlavvo46dbaIRY6BgRYOHfLAqlWtWOQQZUGWCp2EhATo6OiIP6f9edCgQRg5ciTU1JRed1Dk6+uLffv2YeHChdi/fz9kMhmGDh2KhISEDPefO3cuDh48iAULFuDQoUMwNDTE0KFDERkZme0MREQFTVhYLLp0OYCxY08jISF18rGzsxnu3vVE587VJU5HVHhkv0IBcrw4YEJCArZs2YIxY8agYcOGsLKygre3N0JCQnDmzJl0+79+/RoHDx7E4sWL0ahRI1SuXBk//vgj5HI5Hj7kDeuISDXcuPEWDg4bcORIgNjm5eWKixcHomLFEhImIyp8cjRFX109Z92mAQEBiI6Ohqurq9imr68Pa2tr3Lx5E23atFHY/9KlS9DX10eDBg0U9v/9999zlIOIqCC5cycIL1+GAwBKlNDG9u0d0a5dNWlDERVSWS50Hj9+jPj4eABAcnIyZDIZHj9+jJiYmHT7Ojk5Zek5g4ODAQBlypRRaDcxMUFQUFC6/V++fIly5crht99+w4YNGxASEgJra2tMmzYNlStXzvR13N3dM90WFBSU7vWJiKTk6Vkbf/zxEm/eRGDv3i4oX95A6khEhVaWC5158+Yp/CwIAmbNmiXeyTytTSaTZXlycGxs6joQX98IVEtLC58/f063f1RUFF69egVfX19MmTIF+vr6WLt2LXr16gV/f3+ULMmFsoio8Hn16rNCMSOTybBlS3vI5eqccEyUQ1kqdHbs2JEnL66trQ0gda5O2p8BID4+HsWKFUu3v6amJiIjI+Ht7S324Hh7e6Nhw4Y4cuQIhgwZkuHrnDt3LtMM3+rtISLKSykpApYuvYyZM//AkSPd0batpbhNR0f+jUcSUVZlqdBxdnbOkxdPGzIKDQ1F+fLlxfbQ0FDxXlpfMjU1hYaGhsIwlba2NsqVK4c3b97kSUYiorzw/n00+vc/il9++QcA0L//UTx4MAJly+pJnIxIteToqqucsrKygq6uLq5fvy62RURE4PHjxwrr9qRxdHREUlISHjx4ILbFxcXh9evXqFChQr5kJiLKqT//DISd3XqxyJHJgJEjHWFiovOdRxKRsiS9MYpcLkefPn2wbNkyGBkZwczMDEuXLoWpqSmaNWuG5ORkfPr0CXp6etDW1oajoyPq1KmDqVOnYv78+TA0NMSqVaugrq6ODh06SHkoRETflZycgsWLL2HOnPNISUm9fUPp0jrYtaszmjatJHE6ItUk+R3gxo4di6SkJMycORNxcXFwcnLC5s2bIZfL8ebNG7i7u2Px4sXo3LkzAGD16tVYtmwZRo8ejbi4ODg4OGDHjh0wMjKS+EiIiDIXEhKFPn2O4OzZf8W2Jk0qYvfuzjA11ZUwGZFqkwlF/K5waZORvzVhOdvWmwNRbwFdM8CTc4iIiqpr196gY8d9CAmJBgCoqckwZ05DzJhRH+rqks4gICq0svr9naMencjISISGhqJcuXJQV1fP8QKCRESqyNRUF/HxqbdxKFNGF3v2dEGjRhbShiIqIrL1q8T169fRrVs3ODs7o127dnj27BkmTpyIn376KbfzEREVehYWhti6tQOaN6+Me/eGs8ghykdKFzpXr17F4MGDoa2tjUmTJiFt5Mva2ho7duzA1q1bcz0kEVFh8scfLxAVpXhj4o4drXD6dG9eWUWUz5QudFasWAF3d3fs3LkT/fv3FwudYcOGYciQIfDz88v1kEREhUFSUgp++OEcmjTZgREjTuHrKZBfriRPRPlD6ULnyZMn6NKlC4D0/2jr1q2Lt2/f5k4yIqJC5M2bCDRuvB2LF18CAOzadR+nT/8jcSoiUnoysp6eHt6/f5/htqCgIOjpcVVPIipaTp36G/37H8XHj6n379PQUMPixe5o0aKKxMmISOlCx93dHd7e3rC0tIS1tTWA1J6d4OBgrFu3Do0aNcrtjEREBVJiYjJ++OEcli27KraVL2+A/fu7wtXVXMJkRJRG6UJn4sSJ+Ouvv+Dh4YFSpUoBALy8vBAcHIwyZcrAy8sr10MSERU0gYHh6NHjEK5d+2+NrA4dqmHLlg4wMkp/U2IikobShY6BgQH8/Pxw9OhRXLt2DeHh4dDT00Pfvn3RuXPnDO86TkSkSp49+whn500ID48DAGhqqmHp0mYYO9aFE46JChilC52HDx+iRo0a8PDwgIeHR15kIiIq0CpXNkKdOuXg7/8MFSsaYv/+rnByMpM6FhFlQOmrrrp27YrWrVtjw4YNCAoKyotMREQFmpqaDNu3d8Tw4bVx544nixyiAkzpQmf9+vWwsbHB+vXr4e7ujr59++LQoUOIiorKi3xERJI7ePAxLlx4qdBWqlRxrF3bFoaG2tKEIqIsUbrQadiwIZYuXYorV65g2bJl0NPTw9y5c1G3bl14eXnh/PnzeRCTiCj/xcUlYdSoU+jWzQ89ex5CaGi01JGISEnZvm2ulpYWWrduDV9fX1y+fBndunXDr7/+ihEjRuRmPiIiSTx79hFubpvh63sLABAUFIXt2+9JG4qIlJaju5ffv38f/v7+OH36NIKDg2FjY4MOHTrkVjYiIkns2/cQQ4eeEO9Xpa2tgVWrWmLIEAeJkxGRspQudJ4+fQp/f3/4+/vjzZs3MDU1Rfv27dGhQwdUrlw5LzISEeWL2NhEjB9/Ghs23BHbrKxK4cCBrqhZs7SEyYgou5QudDp06AAdHR00b94cCxYsgKura17kIiLKVwEBH+Dh4YcHD0LFtn79bLFmTWvo6solTEZEOaF0obNs2TI0a9YMWlpaeZGHiCjfxcYmolGjbQgJSZ1sXLy4JtasaY0BA+ykDUZEOZalQufdu3cwNjaGpqYmHBwc8PHjx2/uX7Zs2VwJR0SUH4oV08TPPzdD//5HYWNjjAMHusHa2ljqWESUC7JU6Li7u2P//v2oVasWmjRp8t0lzp88eZIr4YiI8ku/frZISRHg4WGD4sU1pY5DRLkkS4XOjz/+iHLlyol/5r1ciKiwEgQBW7few+PH77FsWXOFbRyqIlI9WSp0OnXqJP7Z1dVVHMb6Wnx8PB49epR76YiIclFkZDxGjDiF3bsfAABcXc3Rtau1xKmIKC8pvWCgu7t7pkNT9+/fx8CBA3Mciogot/31VzAcHTeKRQ4AXL/+RsJERJQfstSjs2TJEoSHhwNI7fb19fVFiRIl0u335MkT6Onp5WpAIqKcEAQBGzbcxrhxpxEfnwwA0NOTY+PGdujevYbE6Ygor2Wp0KlcuTJ8fX0BADKZDA8fPoRcrriuhLq6OvT09DB9+vTcT0lElA0REfEYOvQEDhz4b0jdwaEM9u/viipVjCRMRkT5JUuFTteuXdG1a1cAQJMmTbBmzRpUr149T4MREeXEnTtB8PDww/PnYWLbmDHOWLq0GbS0cnT3GyIqRJT+1/7777/nRQ4iolw1bdpZscgxMNDCli0d0Lkzf0EjKmqyVOj069cPc+bMQeXKldGvX79v7iuTybB9+/ZcCUdElF1bt3aAnd16VKxoiP37u6JixfTzColI9WWp0BEEIcM/f29fIqL8kpCQDLlcXfzZzEwf58/3R9WqJRXaiahoyVKhs3Pnzgz/TEQkNUEQsGLFNaxbdxvXrw+BoaG2uM3GxkTCZERUECi9jk6a6Oho8c+//PILtm3bhsDAwFwJRUSUFZ8+xaJDh33w8voNf//9EYMHH2evMhEpULrQefHiBZo3b46NGzcCALy9vTFhwgT89NNPaN++PW7fvp3rIYmIvnblymvY2a3DiRN/i21VqpRASgoLHSL6j9KFzrJly6Curg53d3ckJiZi7969aN26NW7duoX69etjxYoVeRCTiChVSoqAn3++jAYNtuL16wgAQKlSxeHv3wtLljSDunq2O6qJSAUp/Ylw8+ZNeHl5oWbNmrh16xYiIyPRvXt36OrqokePHnj48GFe5CQiwvv30Wjbdg+mTj2L5OTUnpv69cvj3j1PtGpVVeJ0RFQQKb2OTmJiIgwMDAAAFy5cQLFixVC7dm0AQHJyMjQ0uBAXEeW+P/8MRM+eh/DuXSQAQCYDZsyojzlzGkFDg704RJQxpauSatWq4bfffoOFhQX8/f1Rr149aGhoIDExEbt374alpWVe5CSiIu7+/RCxyDEx0cGuXZ3QrFlliVMRUUGndKEzduxYjBw5Ert374ZcLsfQoUMBAC1atMCHDx+wbt26XA9JRDRqlBP++OMlwsJisXt3Z5QpwxsIE9H3KV3o1KlTBydOnMCDBw9ga2sLMzMzAED//v3h6uqKatWq5XpIIip6XrwIU1jNWCaTYceOjtDW1uCEYyLKsmx9WpQrVw6tW7dGXFwc7t27h8DAQPTv359FDhHlWHJyCubOPY+qVVfjl1+eKWzT0ZGzyCEipWRr5vDJkyexZMkSfPjwQWwrVaoUJk6ciI4dO+ZWNiIqYoKCItGr12GcP/8SANCv31E8fDgCpUvrShuMiAqtbN29fPLkyXB1dYWXlxdKlSqF0NBQHD9+HNOnT4ehoSEaNWqUB1GJSJX99ttz9OlzGO/fxwAA1NRkmDDBFcbGOhInI6LCTOlCZ+3atWjZsiW8vb0V2rt06YIJEyZg/fr1LHSIKMuSklIwZ84fWLz4EtLu3mBmpoe9e7ugfv0K0oYjokJP6cHuv//+G506dcpwW6dOnRAQEJDjUERUNLx5E4EmTbbjxx//K3JataqCe/eGs8gholyhdI9OiRIlEB4enuG2sLAwyOXynGYioiLgwoWX6NLlAD5+jAUAaGio4ccfm2DixDpQU5NJnI6IVIXSPTpubm5YvXo13r17p9D+9u1brFmzBnXr1s21cESkusqVM0BiYgoAoHx5A/z55wBMnlyXRQ4R5Sqle3S8vLzQpUsXtGzZEnZ2djA2Nsb79+9x7949GBgYYOLEiXmRk4hUTKVKJbB5c3vs2nUfW7Z0gJFRMakjEZEKUrpHx9jYGEeOHEHfvn0RFxeHhw8fIi4uDn379sWRI0fEBQSJiL7066//IDo6QaGta1drHDnSnUUOEeWZbK2jU7JkSUyePDm3sxCRCkpISMbUqWewYsV19O9vi23bOipsl8k4VEVEeSfLPToXL17E0KFD0aZNGwwfPhyXLl3Ky1xEpAJevAhDvXpbsGLFdQDA9u1/4dy5fyVORURFSZYKnT/++APDhg3DvXv3oKOjg/v372Po0KHYvXt3XucjokLq0KHHsLdfj5s3Uy9ckMvV4ePTCk2aVJQ4GREVJVkqdDZs2AAXFxecP38eBw4cwIULF9C6dWusXbs2r/MRUSETF5eE0aP90bWrHz5/jgcAVK5cAlevDsaoUc4cqiKifJWlQufvv//GwIEDoaOTuhS7pqYmRo4ciY8fPyIoKChPAxJR4fHPP59Qp85mrFlzU2zr3t0Gd+54wsGhjITJiKioytJk5JiYGBgaGiq0mZubQxAEfP78GWXK8AOMqKh7/Pg9XF03ITIy9coqLS11rFrVCkOHOrAXh4gkk6UeHUEQ0n1QaWik1kjJycm5n4qICh0rq1KoU6ccAKBatZK4cWMohg2rzSKHiCSl9Do6REQZUVOTYceOThg71hm3bg1DrVqlpY5ERJT1dXQeP36M+Ph48efk5GTIZDI8fvwYMTExCvs6OTllOUBKSgp8fHzg5+eHiIgI1K5dG3PmzEGFCt+/od+JEycwadIknDt3Dubm5ll+TSLKuV277qNCBQOFm2+amOhg5cpWEqYiIlKU5UJn3rx56doEQcCsWbPErum0Ia4nT55kOYCvry/27duHxYsXo3Tp0li6dCmGDh2KkydPfvMGoW/fvs0wExHlrZiYRIwe7Y+tW+/BzEwP9+4NR6lSxaWORUSUoSwVOjt27MiTF09ISMCWLVswefJkNGzYEADg7e2N+vXr48yZM2jTpk2Gj0tJScHkyZNhY2ODa9eu5Uk2Ikrv0aNQeHgcxOPH7wEAb99GYu/eBxgzxkXiZEREGctSoePs7JwnLx4QEIDo6Gi4urqKbfr6+rC2tsbNmzczLXTWrVuHxMREjB49moUOUT4QBAHbtt3DqFH+iI1NAgDo6Ghi7do26NvXVuJ0RESZy9a9rnJLcHAwAKS7PN3ExCTT9Xnu37+PLVu24ODBgwgJCcnS67i7u2e6LSgoiJfHE31DVFQCRo48hZ0774ttNWua4MCBbrCyKiVhMiKi75P0qqvY2FgASDcXR0tLS2Hic5qYmBhMmjQJkyZNgoWFRX5EJCrS7t8PgaPjBoUix9OzNq5fH8Iih4gKBUl7dLS1tQGkztVJ+zMAxMfHo1ixYun2X7hwISwsLNCjRw+lXufcuXOZbvtWbw9RURYVlYDGjbfj06fUX0j09OTYsKEdevSoIXEyIqKsk7TQSRsyCg0NRfny5cX20NBQWFlZpdv/0KFDkMvlsLe3B/DfYoVt27ZF+/btMX/+/HxITVQ06OrKsWxZMwwadBz29qbYv78rqlYtKXUsIiKl5KjQiYyMRGhoKMqVKwd1dXWoq6sr9XgrKyvo6uri+vXrYqETERGBx48fo0+fPun2/+233xR+/uuvvzB58mRs2LABlStXzv6BEFGGBgywg7q6Gjw8bKCtLenvRURE2ZKtT67r169j2bJlePjwIWQyGfz8/LBx40aYmppi2rRpWX4euVyOPn36YNmyZTAyMoKZmRmWLl0KU1NTNGvWDMnJyfj06RP09PSgra2dbhHBtMnMZcuWRcmS/E2TKLsEQcCaNTfx8mU4li1rLrbLZDL068erqoio8FJ6MvLVq1cxePBgaGtrY9KkSRAEAQBgbW2NHTt2YOvWrUo939ixY9G1a1fMnDkTPXv2hLq6OjZv3gy5XI6goCDUq1cP/v7+ysYkoiwKD49Dt25+GDPmFyxffhVHjmR9wU8iooJO6R6dFStWwN3dHStXrkRSUhKWLl0KABg2bBiioqLg5+eHgQMHZvn51NXVMXnyZEyePDndNnNzczx9+jTTx7q4uHxzOxF9282bb9G9+0G8eBEutt29G4xOnapLF4qIKBcp3aPz5MkTdOnSBQDS3ZW4bt26ePv2be4kI6I8IwgCVqy4hrp1t4hFTokS2jh2rAfmz28sbTgiolykdI+Onp4e3r9/n+G2oKAg6Onp5TgUEeWdT59iMXDgMRw//l9vqKurOfbt64IKFQylC0ZElAeU7tFxd3eHt7c3Hjx4ILbJZDIEBwdj3bp1aNSoUW7mI6JcdPXqa9jbr1cocqZMqYM//xzAIoeIVJLSPToTJ07EX3/9BQ8PD5QqlboyqpeXF4KDg1GmTBl4eXnlekgiyjlBEDBjxu949eozAKBkyWLYsaMTWreuKnEyIqK8o3ShY2BgAD8/Pxw9ehTXrl1DeHg49PT00LdvX3Tu3DnDFY2JSHoymQzbt3eEnd16WFsbY+/eLjA315c6FhFRnsrWOjpyuRweHh7w8PDI7TxElIvi4pIUFvorV84AFy8OhKVlSWhoSHqrOyKifKF0oXP06NHv7tOxY8dsRCGi3JKSImDx4ovYseM+btwYAgOD/+4lZ21tLGEyIqL8pXShk9nKxzKZTLwNBAsdIumEhEShb98jOHPmXwDAsGEnsW9fl3TLQRARFQVKFzoZ3Qk8JiYGt2/fxoYNG7BmzZpcCUZEyvv99xfo3fswgoOjAAAyGVC9eikIQuqfiYiKGqULHTMzswzbq1atisTERCxYsAB79uzJcTAiyrrk5BQsWPAn5s+/gP+/KwtMTXWxe3dnNGlSUdpwREQSytXZiJaWlnj06FFuPiURfUdQUCSaNduJefP+K3KaNauEe/c8WeQQUZGXrauuMpKQkIADBw7wLuJE+ejMmefo0+cIQkOjAQBqajLMn98I06fXh5oax6qIiJQudJo0aZJuUmNKSgrCwsIQHx+PqVOn5lo4Ivq2x4/fi0VO2bJ62Lu3Cxo0qCBxKiKigkPpQsfFxSXDdl1dXTRu3Bh16tTJcSgiypqxY11w/nwg4uKSsGNHRxgb60gdiYioQFG60GnXrh3s7OxQvHjxvMhDRN/wzz+fUKWKkfizTCbDrl2dUKyYJoeqiIgyoPRk5ClTpmR4iTkR5Z3ExGRMmXIG1ar54MyZ5wrbdHTkLHKIiDKhdKEjl8uhpaWVF1mIKAOvXn1Gw4bbsHTpFaSkCOjd+zA+fIiROhYRUaGg9NCVp6cnZs+ejYCAAFStWlW8g/mXnJycciUcUVF3/PhTDBhwFGFhcQAATU01TJ9eDyVL8ua5RERZoXShM2fOHACAr68vAChcgSUIAmQyGZ48eZJL8YiKpoSEZEybdhbe3tfENgsLQ+zf3xXOzhkv2klEROkpXejs2LEjL3IQ0f978SIMPXocwo0bb8W2zp2rY/Pm9jA01P7GI4mI6GtZKnTc3d2xZs0aWFlZwdnZOa8zERVZZ8/+i65dD+Dz53gAgFyujuXLm2PUKCfelJOIKBuyVOi8ffsWCQkJeZ2FqMizsDBESkrqfRwqVy6BAwe6wcGhjMSpiIgKr1y7BQQR5VyVKkbYsKEdjh4NwIYN7aCvzysciYhyIldv6klEyjl+/CliYhIV2nr0qIG9e7uwyCEiygVZ7tEZNWoU5HL5d/eTyWQ4e/ZsjkIRqbrY2ESMH38aGzbcweDB9ti0qb3Cds7HISLKHVkudKytrWFkZPT9HYnomwICPsDDww8PHoQCADZvvosBA+xQr155iZMREakepXp0atWqlZdZiFTezp1/YcSIU4iOTh2uKlZMAz4+rVG3bjmJkxERqSZORibKB9HRCRgz5hds3XpPbLO2NsaBA11hY2MiXTAiIhXHQocojz16FAoPj4N4/Pi92DZwoB1Wr24FHZ3vz3sjIqLsy1Kh06lTJ5QoUSKvsxCpnHv3glGnzmbExiYBAHR0NLF2bRv07WsrcTIioqIhS4XO4sWL8zoHkUqqWdMEdeqUw7lzL1CzpgkOHOgGK6v0N8IlIqK8wXV0iPKQuroadu/ujIkT3XD9+hAWOURE+YyFDlEuEQQBGzbcxuXLrxTaS5fWxbJlzVGsmKZEyYiIii5ORibKBRER8fD0PIl9+x6iXDl93L3riZIli0sdi4ioyGOPDlEO3b0bhNq1N2DfvocAgNevI3D48BOJUxEREcAeHaJsEwQBvr434eX1GxISkgEA+vpa2Ly5Pbp2tZY4HRERASx0iLIlPDwOQ4Ycx6FD//XcODqWxf79XVGpEpdiICIqKFjoECnp5s236N79IF68CBfbxo93wU8/NYWWFv9JEREVJPxUJlLC589xaNp0JyIi4gEAhoba2LatAzp0sJI4GRERZYSTkYmUYGCgjWXLmgEAXF3Nce+eJ4scIqICjD06REoaMsQBxYtrwsPDBpqa6lLHISKib2CPDlEmUlIELF16GVOmnFFol8lk6N27FoscIqJCgD06RBn48CEG/fsfhb//MwBAvXrl0b59NYlTERGRstijQ/SVixcDYWe3TixyAODRo1AJExERUXaxR4fo/6WkCPjpp0uYPfsPJCcLAABj4+LYubMTWrSoInE6IiLKDhY6RABCQqLQt+8RnDnzr9jWqJEFdu/ujLJl9SRMRkREOcFCh4q8P/54gV69DiM4OAoAIJMBs2Y1wOzZDaGuztFdIqLCjIUOFWmCIGD27PNikVO6tA727OmCJk0qSpyMiIhyA39dpSJNJpNh165OKFFCG02bVsJffw1nkUNEpELYo0NFTmxsIooV0xR/rlDBEFeuDEbVqkYcqiIiUjH8VKciIykpBTNn/g47u/XivarSWFmVYpFDRKSC+MlORcLbtxFo0mQ7Fi26iL///ghPz5MQBEHqWERElMc4dEUq75dfnqFfv6P48CEGAKCuLoO9vanEqYiIKD+w0CGVlZiYjJkzf8fPP18R28qV08e+fV1Rp045CZMREVF+YaFDKunVq8/o0eMgrl59I7a1a2eJrVs7oGTJ4hImIyKi/MRCh1TOiRNP0b//UYSFxQEANDTU8PPPTTF+vCtkMpnE6YiIKD9JPhk5JSUFq1atQv369WFra4tBgwYhMDAw0/2fPXuGYcOGwcXFBW5ubhg7dizevXuXj4mpoHv27JNY5FSoYIBLlwZiwgQ3FjlEREWQ5IWOr68v9u3bh4ULF2L//v2QyWQYOnQoEhIS0u0bFhaGgQMHQkdHB7t27cLGjRsRFhaGIUOGID4+PoNnp6JowgRXtG1riU6drHD3ridcXMyljkRERBKRtNBJSEjAli1bMGbMGDRs2BBWVlbw9vZGSEgIzpw5k27/s2fPIjY2Fj/99BOqVq2KGjVqYOnSpXj+/Dnu3LkjwRFQQRAQ8EHhZ5lMhv37u+LQIQ+UKFFMolRERFQQSDpHJyAgANHR0XB1dRXb9PX1YW1tjZs3b6JNmzYK+7u5uWHNmjXQ0tJK91yfP3/O9HXc3d0z3RYUFIQyZcpkIz1JLT4+CZMm/QZf31v47bc+cHevJG4rXlzzG48kIqKiQtIeneDgYABIV2iYmJggKCgo3f7m5uYKRREArF+/HlpaWnBycsq7oFTg/PPPJ9SpswU+PjeRkiKgd+/DCAuLlToWEREVMJL26MTGpn4xyeVyhXYtLa1v9tCk2bFjB/bs2YPp06ejZMmSme537ty5TLd9q7eHCqYDBx5hyJDjiIxMncelpaWOefMawdBQW9pgRERU4Eha6Ghrp34xJSQkiH8GgPj4eBQrlvncCkEQsHLlSqxduxaenp4YMGBAXkelAiA2NhETJvyK9etvi22WliVx4EBX2NpypWMiIkpP0kInbcgqNDQU5cuXF9tDQ0NhZWWV4WMSExMxffp0nDx5ElOmTMHgwYPzJStJ6+nTD/DwOIj790PEtt69a2Lt2jbQ00s/Z4uIiAiQeI6OlZUVdHV1cf36dbEtIiICjx8/hqOjY4aPmTJlCk6fPo3ly5ezyCkiTp36G7VrbxCLnGLFNLBpUzvs3NmJRQ4REX2TpD06crkcffr0wbJly2BkZAQzMzMsXboUpqamaNasGZKTk/Hp0yfo6elBW1sbhw8fhr+/P6ZMmQJnZ2e8f/9efK60fUj1VK363/yr6tVL4cCBbqhRw0TCREREVFhIvmDg2LFj0bVrV8ycORM9e/aEuro6Nm/eDLlcjqCgINSrVw/+/v4AgJMnTwIAfv75Z9SrV0/hv7R9SPVYWpbE+vVt0b+/LW7eHMoih4iIskwmCIIgdQgppV119a0rs7JtvTkQ9RbQNQM833x/fwIAHDz4GG3aVEWxYlwLh4iIMpbV72/Je3SI0kRFJaB//6Po1s0P48efljoOERGpABY6VCA8eBACJ6eN2LHjLwDAhg13cOPGW4lTERFRYcdChyQlCAI2brwNZ+dN4j2rdHXl2LOnM5ydzSROR0REhZ2kV11R0RYREQ9Pz5PYt++h2GZnZ4r9+7vC0jLzla6JiIiyioUOSeLu3SB4eBzEP/98EttGjnTE8uUtoK3Nv5ZERJQ7+I1C+e7mzbeoV28rEhKSAQD6+lrYtKkdunWzkTgZERGpGs7RoXzn4FAGdeuWAwDUrl0Gd+4MY5FDRER5goUO5Tt1dTXs3t0Z06fXw+XLg1C5spHUkYiISEWx0KE8JQgCVq26jqtXXyu0lymjhx9/dIeWFkdPiYgo7/BbhvJMWFgsBg06jqNHA1C+vAHu3fNEiRLFpI5FRERFCHt0KE9cu/YG9vbrcfRoAADg1avPOHnyb4lTERFRUcNCh3JVSoqAZcuuoH79rQgM/AwAKFmyGE6e7Im+fW0lTkdEREUNh64o13z8GIP+/Y/i1KlnYlu9euWxd28XmJvrS5iMiIiKKhY6lCsuXXqFnj0P4c2bCLFt+vR6mD+/MTQ02HFIRETSYKFDOfbpUyxattyF6OhEAICxcXHs3NkJLVpUkTgZEREVdfxVm3LMyKgYli1rDgBo1MgC9+4NZ5FDREQFAnt0KFd4etaGkVExdOlSHerqrJ+JiKhg4DcSKSU5OQXz51/AtGlnFdplMhk8PGxY5BARUYHCHh3KsuDgKPTufRi///4CAFC/fnm0aWMpcSoiIqLMsdChLDl79l/07n0YoaHRAAA1NRmePfskcSoiIqJvY6FD35SUlIJ5885j0aKLEITUtrJl9bBnT2c0bGghaTYiIqLvYaFDmXr7NgK9eh3Gn38Gim0tW1bBjh0dYWysI2EyIiKirGGhQxk6ffof9O17BB8+xAAA1NVlWLSoCSZPrgs1NZnE6YiIiLKGhQ6lk5IiYN68C2KRY26uj337uqBu3fISJyMiIlIOrwWmdNTUZNi7twsMDbXRtq0l7t3zZJFDRESFEnt0CAAQHZ0AHR25+LOFhSFu3BiCKlWMIJNxqIqIiAon9ugUcQkJyZg48Vc4Om5EVFSCwraqVUuyyCEiokKNhU4R9vJlOOrX34r//e8aAgI+YMSIUxDSriEnIiJSARy6KqKOHHmCQYOOIzw8DgAgl6vD2bmsxKmIiIhyFwudIiY+PgmTJ5/B6tU3xLZKlUrgwIGuqF2bhQ4REakWFjpFyPPnn9C9+0Hcvh0ktnl42GDDhrYwMNCWMBkREVHeYKFTRBw8+BiDBx9HREQ8AEBLSx0rVrSEp2dtTjgmIiKVxUKniHjxIkwsciwtS+LAga6wtTWVOBUREVHeYqFTREycWAd//PESRkbFsHZtG+jpaUkdiYiIKM+x0FFRjx6FwsbGRPxZTU2Gw4e7Q0tLnUNVRERUZHAdHRUTE5OIIUOOo1atdTh//qXCNm1tDRY5RERUpLDQUSGPH7+Hs/NGbN58FykpAnr1OiTOyyEiIiqKOHSlIrZtu4dRo/wRE5MIACheXBM//dQU+vqci0NEREUXC51CLioqAaNG+WPHjr/Etho1THDgQFdUr24sYTIiIiLpsdApxB48CIGHx0EEBHwQ24YOdcDKlS1RrJimhMmIiIgKBhY6hdThw0/Qu/dhxMUlAQB0deVYv74tevWqKXEyIiKigoOFTiFVvXopqKmlXkFlZ2eK/fu7wtKypMSpiFSbIAhITk5GUlKS1FGIVJqmpibU1dVz5blY6BRS1asbY+3aNrh+/Q2WL28BbW2+lUR5RRAEhIeH4/3790hOTpY6DlGRYGhoCFNT0xwvi8Jvx0JAEATs3fsQnTtXVyho+vWzRb9+thImIyoagoODER4eDn19fejr60NDg2tSEeUVQRAQExOD0NBQAECZMmVy9HwsdAq4z5/jMHToCfj5PcbIkY5Ys6aN1JGIipTk5GR8/vwZxsbGKFWqlNRxiIqEYsWKAQBCQ0NhYmKSo2EsLhhYgN269Q4ODhvg5/cYAODrewv37gVLnIqoaElMTIQgCNDR0ZE6ClGRUrx4cQCp/wZzgoVOASQIAlatuo46dTbj33/DAACGhto4cqQ77Ox4x3EiKXCoiih/5da/OQ5dFTBhYbEYNOg4jh4NENtcXMywb19XWFgYSheMiIioEGKhU4Bcv/4G3bsfRGDgZ7Ft4kQ3/PijO+Ty3LnMjoiIqChhoVNAXL78Co0abUdSUgoAwMioGLZv74i2bS0lTkZEqqJv3764ceOGQpumpiZMTEzg7u6OiRMnQltbW2H7qVOnsHfvXjx58gQpKSmoWLEiOnTogF69ekFTU3EF9qSkJOzevRvHjh3DixcvIJfLYW1tjWHDhsHNzS3Pjy8/JCcno2fPnpg9ezZq1KghdZxcsXv3bmzZsgXv379H9erVMXPmTNSsmfnisx8/fsTixYtx5coVJCcno2HDhpg2bRqMjIwAAE2aNMHbt28zfOyuXbtgbW2NLl26YMuWLShbtmyeHNOXWOgUEC4u5nBzM8fFi69Qt2457N3bBeXKGUgdi4hUTKtWrTBjxgzx55iYGFy6dAmLFy9GcnIyZs+eLW6bNWsWTp48iREjRmDu3LnQ0NDArVu3sHr1avzyyy/YvHmzOEk7ISEBAwcORFBQEMaMGQN7e3vExcXh0KFDGDRoEBYvXoyOHTvm9+Hmus2bN6NChQoqU+QcOXIES5cuxYIFC1C9enVs2LABQ4YMwS+//CIWLl9KTEzEwIEDkZSUBG9vb5QoUQLe3t7o168fDh8+DLlcjoMHDyqsN5WSkoLhw4dDV1cX9vb20NDQwJAhQzBz5kxs2bIl7w9SKOKaNGkiNGnSJG+efJ2ZICxD6v+z4M2bz8LcuX8ICQlJeZOHiJQWGxsrPH78WIiNjZU6So716dNHmDp1aobbpk2bJjg7O4s/HzlyRKhevbpw+/btdPsGBwcLzs7OwuzZs8W2pUuXCg4ODkJQUFC6/X/44QfByclJiIqKyoWjkE5ERITg4OAgPHnyROoouaZ58+bC0qVLxZ8TExOFhg0bCuvXr89w/7NnzwqWlpbCs2fPxLaoqCjB0dFROHLkSIaPWbdunVC7dm0hNDRU4XVcXV2Fy5cvZ5rte//2svr9zauuJJCSImDJkku4cUOxa8/MTB9z5jSCpibn4xBR/tLS0oKa2n9fCTt27EDDhg3h4OCQbt/SpUujf//+OHz4MCIjI5GYmAg/Pz907doVpqbprwwdN24cNm3alG5Y7Es7d+5EixYtUKtWLbRu3RrHjh0DALx58wbVqlXD9evXFfavVq0aDh8+DABYvXo1evToAS8vLzg4OOCHH36Avb099uzZo/CYtWvXolGjRkhJSYEgCNi4cSPc3d1ha2uLDh064Pjx4988R/v370fp0qVhZWUltj179gwjR46Ei4sLatSogWbNmmH79u3i9q+zzZs3DwBw584d9O7dG7Vq1UKjRo0wb948REVFiY8LDg7GpEmTUKdOHdjY2KBhw4bw9vZGSkpKhtmuX7+OatWqZfpfRj5+/IiXL1/C1dVVbNPQ0ICjoyNu3ryZ4WNevHgBQ0NDVKlSRWzT0dFBhQoVMnxMSEgI1q1bhwkTJsDY2FjhdZo1a4bNmzdn+Dq5iUNX+Sw0NBr9+h3Br78+h4WFIe7e9YShYeb/+ImoAHvqB1yZDSRE5v9ry/WAugsAy645epqkpCRcunQJx44dQ/fu3QEAcXFxePLkCVq1apXp49zc3LBy5Uo8fPgQpUuXRnh4OOzs7DLc18TEBCYmJpk+1+bNm7Fq1SrMmDEDrq6uuHjxIqZPn45SpUqhQoUKWTqOu3fvombNmjh27BiSk5ORkpKCEydOoFevXuI+J06cQIcOHaCmpob//e9/OHHiBGbPno3KlSvj5s2bmDt3LiIjI9G7d+8MX+Ps2bNo3Lix+HNsbCwGDhwIV1dX7NmzBxoaGjh06BB+/PFHODs7o3r16hlmCwgIwIABAzB8+HAsWrQIHz58wM8//4xBgwZh//79kMlk8PT0RMmSJbF582bo6uri/PnzWLhwIWrWrImmTZumy2Zvb49Lly5l6VylCQ5OXZft65WHTUxMEBAQkNFDYGxsjKioKERFRUFXVxdA6ryl4ODgDBfU3LBhA0qWLIkePXqk29akSROMHj0a0dHRebpOFQudfHThwkv07HkIQUGpVXtgYDh+++05PDxsJE5GRNlyaynwKeMvhHxxc6nShc6JEyfw66+/ij/HxcWhbNmyGDx4MIYPHw4A+Pz5M1JSUmBoaJjp85QoUQIA8OnTJ7GnxsAge/MKt23bhn79+sHDwwMA0Lt3b8TFxSl9X7GxY8dCT08PANC5c2f069cPb968gbm5OR4+fIjnz5/D19cXMTEx2LZtG37++WexcClfvjzevn2LzZs3Z1jopKSk4OHDh+jZs6fYFhsbi379+qFXr17il/7o0aOxfv16PH36VCx0vs42efJkuLm5YeTIkQAACwsLLF++HE2bNsWNGzfEHqYWLVrAzMwMQOpE8g0bNuDp06cZFjpyuVyhxyQrYmNjxcd+SUtLC/Hx8Rk+pmHDhtDX18cPP/yAuXPnolixYli1ahXCwsKQkJCgsO/nz59x+PBhTJ06NcOVjatVq4bExEQ8efIEjo6OSmVXhuSFTkpKCnx8fODn54eIiAjUrl0bc+bMybSKDwsLw8KFC/Hnn38CAFq2bInp06eLKygWRMkpMvy44ALmzr2AlBQBAFC6tA527eqMpk0rSZyOiLLNaQpweZZ0PTpOk5V+WJMmTTBp0iSkpKTgr7/+wuLFi1GnTh0MHz4cGhqpXwlpBc6XQylfi4iIAJBa8KRNWg0PD1c6z6dPnxAaGgpbW8X79g0ePBhA6tBVVpQsWVIsJADAyckJ5ubmOHnyJIYPH45jx47B3t4eFhYWuH//PuLj4zF16lRMnz5dfExSUhISEhIQFxeXbpgtPDwciYmJChN0jYyM0KtXL/j7+yMgIACBgYF48uQJACgMMX2d7fHjxwgMDIS9vX2643j+/DlcXFzQp08fnD59Gtu3b0dgYCACAgIQGhqa6dDVrVu3MHTo0EzPz927d9O1pR3j1wVKfHy8eAuGrxkaGmLdunWYPn063NzcIJfL0b59ezRp0iTdAn+//fYbBEFAu3btMnyutHP5/v37THPnBskLHV9fX+zbtw+LFy9G6dKlsXTpUgwdOhQnT55MV2UCqVVxfHw8tm3bhoiICMyYMQPz5s3DkiVLJEj/fcERuuizqRXOBZwX29zdK2LXrs4wNdWVLhgR5Zxl1xwPHeW3tPkUAFCxYkWYmppi4MCBUFdXx9y5cwGk/kZfs2ZNXL9+HQMHDszwea5duwa5XA4bGxvo6emhVKlSuHv3Llq3bp1u35cvX2L+/PmYOnVquvkiaZ/z31sFVxAE8c8Z3RLg68JEJpOhY8eOOHHiBIYOHQp/f3+MGzdO4blWrFiBSpXS/7KZ0XdPmi8LjQ8fPsDDwwMlSpSAu7s73NzcULNmTTRs2PCb2VJSUtCuXTuxB+1LRkZGiI2NRe/evREbG4tWrVqhQ4cOmDVrVqZDagBQo0YNHD16NNPtGUm7tDs0NBSVK1cW20NDQzOca5XG1tYW/v7++PTpE7S0tKCjo4OuXbuiTp06CvudO3cOjRo1ynRYKu1c5uQ+Vlkh6WTkhIQEbNmyBWPGjEHDhg1hZWUFb29vhISE4MyZM+n2v3v3Lm7cuIHFixfDxsYGbm5umD9/Po4dO4aQkBAJjuDbzgWUhZ33cJwLSO16VFOTYf78Rvj11z4scoioQHB1dcXAgQOxd+9esaccAAYNGoQLFy7g6tWr6R4TEhKCbdu2oX379jAwMICamhq6du2Kw4cPZ/hZvGnTJty7d08chvmSrq4uTExM8ODBA4X2sWPHYuHCheJaPV/2Lr169SpLx9apUyc8f/4ce/bsQWRkpDjnqFKlStDQ0MC7d+9QoUIF8b8LFy5g8+bNCpOy0xgZGUEulyMsLExsO3HiBMLDw7Fv3z6MHDkSzZo1w+fPqQu+flmYfa1q1ap49uyZwmsnJydj8eLFCAoKwsWLF/Ho0SPs3LkTY8eORevWraGrq4uPHz9m+rza2toKz/f1fxkxMjJCxYoVFSZ6JyUl4datW5kOJQUGBqJnz54IDQ2FkZERdHR08Pr1azx69Aj169dX2Pfu3bsKE52/9vHjRwBQeshNWZL26AQEBCA6OlrhROjr68Pa2ho3b95EmzaKd+q+desWjI2NFSpPZ2dnyGQy3L59O8PfJADA3d090wxBQUE5vgV8RkJDo9F2TQvEJaae4rJl9bBnT2c0bGiR669FRJQT48aNw7lz5zBnzhycPHkSOjo6aN26Ne7cuYPhw4dj5MiRaNq0KeRyOW7fvo2VK1eiTJkyCsM+w4cPx8WLF9GjRw+MGzcODg4O+Pz5M/bt24fDhw9j2bJl4jyWrw0bNgz/+9//YGFhAQcHB1y8eBHnzp3D5s2bYWJignLlymHr1q2wsLBAbGwsFi9e/M1elzRmZmZwcXGBt7c3mjVrJg4f6enpoUePHlixYgV0dHRQu3Zt3Lp1SxxRyEytWrXw8OFDcT0gU1NTxMbG4pdffoGjoyP+/fdfLF68GED64aAvDRo0CL1798bs2bPRr18/REdHY968eYiOjoaFhQXi4uIAAMePH0eLFi0QFBSE//3vf0hMTPzm82bHoEGDsGjRIlSoUAE1a9bEhg0bEBcXh65d/+upfP/+PYoXLw4dHR2Ym5vj48ePWLBgASZMmIDIyEhMnz4d9evXh5OTk/iYd+/eITw8HJaWmS96+/jxY2hpaSlcxZYXJC10vjXjOygoKN3+ISEh6faVy+UwNDTMcH8pmZjoYKnHXxizuzZa1AjCzt8nwdiYdz8mooJHS0sLCxYsQL9+/eDt7Y2ZM2cCAGbOnAlXV1fs2rULW7ZsQUJCAiwsLNC3b1/06dNHodgoVqyYuN/GjRvx7t07aGlpwcbGBtu3b4ezs3Omr9+nTx/Ex8dj1apVeP/+PSwsLODt7S3+Erx06VIsWrQIHTt2RNmyZTF27FisXLkyS8fWuXNnXLt2Ld1ihdOnT4eRkRFWrVolDtWMHj0aw4YNy/S5mjZtKl7SDqTOEX306BGWLFmCqKgomJmZoVu3bjh37hzu37+vMHH5S3Z2dti0aRNWrlyJzp07o1ixYnB1dcXUqVMhl8tRq1YtTJ8+Hdu2bcOKFStQunRptG7dGmXKlMFff/2VpePOKg8PD0RGRmLFihUIDw9HjRo1sHXrVoW5SPXq1cPo0aMxZswYqKurY926dVi4cCG6dOkCHR0dtGrVCl5eXgrP++HDBwD45oT2a9euoU6dOpnOB8otMuFb/Wt57NixY5gyZQqePHmi0FU4ZcoUhIaGYtu2bQr7z5gxAy9fvsTu3bsV2hs1agQPDw9xBrsy0np7zp07p/wBfIfw1A+HfXeh04g+ULPqluvPT0R5Ly4uDi9evEDFihW/uQ4Mqb7Pnz+jSZMm2LZt2zdvkUDfFx8fjwYNGmDFihWZ3h7ke//2svr9LekcHWVnfGtra2fYbRcfH18gr7qSVeuGLiuPscghIlIBBgYGGDx4cLpfwkl5R44cgZWVVb7cA03SQidtGCo0NFShPbMZ36ampun2TUhIQHh4OEqXLp13QYmIiAAMHToUgYGBuH//vtRRCq3o6Ghs2bIFCxcuzJfXk7TQsbKygq6ursKM74iICDx+/DjDGd9OTk4IDg5GYGCg2Jb22IyWKSciIspNmpqaOHjwIGrVqiV1lEJLR0cHv/32G8qVK5cvryfpZGS5XI4+ffpg2bJlMDIygpmZGZYuXQpTU1M0a9YMycnJ+PTpE/T09KCtrQ1bW1s4ODhgwoQJmDt3LmJiYjBnzhx07NiRPTpERESUjuQ39Rw7diy6du2KmTNnomfPnlBXV8fmzZshl8sRFBSEevXqwd/fH0DqAlA+Pj4wNzdH//79MX78eDRo0EBc5IqIiIjoS5JedVUQ5OVVV0RU+KVd+WFhYZHnl8ES0X9iY2Px8uXLwn3VFRFRQaepqQmZTIbo6GipoxAVKTExMQAgro6dXZLf64qIqCBTV1eHgYEB3r9/j/j4eOjr60NDQ+O792YiouwRBAExMTEIDQ2FoaFhju+FxUKHiOg7TE1NUaxYMYSGhop37SaivGVoaPjNm4tmFQsdIqLvkMlkMDQ0hIGBAZKTk5GUlCR1JCKVpqmpmWt3NWehQ0SURTKZDBoaGtDQ4EcnUWHBychERESksljoEBERkcpioUNEREQqq8gPNIeGhiI5OVlceIiIiIgKvqCgoCxNWC7yPTpaWlp5NrEwKCgIQUFBefLc9B+e5/zB85w/eJ7zB89z/sjL86yhoQEtLa3v7lfkbwGRl3h7ifzB85w/eJ7zB89z/uB5zh8F4TwX+R4dIiIiUl0sdIiIiEhlsdAhIiIilcVCh4iIiFQWCx0iIiJSWSx0iIiISGXx8nIiIiJSWezRISIiIpXFQoeIiIhUFgsdIiIiUlksdIiIiEhlsdAhIiIilcVCJwdSUlKwatUq1K9fH7a2thg0aBACAwMz3T8sLAwTJ06Ek5MTnJycMGvWLMTExORj4sJJ2fP87NkzDBs2DC4uLnBzc8PYsWPx7t27fExcOCl7nr904sQJVKtWDW/evMnjlIWfsuc5MTERy5cvR/369WFnZ4c+ffrgyZMn+Zi4cFL2PL9//x5eXl5wcXGBi4sLxo0bh+Dg4HxMrBp8fX3Rt2/fb+6T39+FLHRywNfXF/v27cPChQuxf/9+yGQyDB06FAkJCRnuP3bsWLx+/Rrbtm3DqlWrcPnyZcybNy+fUxc+ypznsLAwDBw4EDo6Oti1axc2btyIsLAwDBkyBPHx8RKkLzyU/fuc5u3bt/x7rARlz/PcuXNx8OBBLFiwAIcOHYKhoSGGDh2KyMjIfE5euCh7nidMmICgoCBs3boVW7duRXBwMEaOHJnPqQu3tO+278n370KBsiU+Pl6wt7cX9uzZI7Z9/vxZqFWrlnDy5Ml0+9+5c0ewtLQU/vnnH7Ht4sWLQrVq1YTg4OB8yVwYKXueDxw4IDg4OAhxcXFiW1BQkGBpaSlcuXIlXzIXRsqe5zTJyclCz549hX79+gmWlpbC69ev8yNuoaXseX716pVgaWkp/PHHHwr7N27cmH+fv0HZ8/z582fB0tJSOHfunNh29uxZwdLSUvj06VO+ZC7MgoODhcGDBwt2dnZCy5YthT59+mS6rxTfhezRyaaAgABER0fD1dVVbNPX14e1tTVu3ryZbv9bt27B2NgYlStXFtucnZ0hk8lw+/btfMlcGCl7nt3c3LBmzRpoaWml2/b58+c8zVqYKXue06xbtw6JiYnw9PTMj5iFnrLn+dKlS9DX10eDBg0U9v/999/h5uaWL5kLI2XPs5aWFooXL46jR48iKioKUVFROHbsGCwsLGBgYJCf0QulR48ewcDAAMePH4etre0395Xiu1AjT561CEgbuy1TpoxCu4mJCYKCgtLtHxISkm5fuVwOQ0PDDPenVMqeZ3Nzc5ibmyu0rV+/HlpaWnBycsq7oIWcsucZAO7fv48tW7bg4MGDCAkJyfOMqkDZ8/zy5UuUK1cOv/32GzZs2ICQkBBYW1tj2rRpCl8UpEjZ86ylpYVFixZh/vz5cHR0hEwmg7GxMXbt2gU1NfYHfE+TJk3QpEmTLO0rxXch38Fsio2NBZD6Bn1JS0srw7kgsbGx6fb91v6UStnz/LUdO3Zgz5498PLyQsmSJfMkoypQ9jzHxMRg0qRJmDRpEiwsLPIjokpQ9jxHRUXh1atX8PX1hZeXF9auXQsNDQ306tULHz9+zJfMhZGy51kQBDx9+hT29vbYvXs3tm/fDjMzM4waNQpRUVH5krmokOK7kIVONmlrawNAuolt8fHxKFasWIb7ZzQJLj4+HsWLF8+bkCpA2fOcRhAErFixAosWLYKnpycGDBiQlzELPWXP88KFC2FhYYEePXrkSz5Voex51tTURGRkJLy9vVGvXj3UqlUL3t7eAIAjR47kfeBCStnzfOrUKezZswdLly5F7dq14ezsjHXr1uHt27c4dOhQvmQuKqT4LmShk01pXW+hoaEK7aGhoTA1NU23v6mpabp9ExISEB4ejtKlS+dd0EJO2fMMpF6OO3nyZKxbtw5TpkyBl5dXnucs7JQ9z4cOHcLVq1dhb28Pe3t7DB06FADQtm1bzJ49O+8DF1LZ+dzQ0NBQGKbS1tZGuXLleCn/Nyh7nm/fvo2KFStCV1dXbDMwMEDFihXx8uXLPM1a1EjxXchCJ5usrKygq6uL69evi20RERF4/PgxHB0d0+3v5OSE4OBghXUc0h7r4OCQ94ELKWXPMwBMmTIFp0+fxvLlyzF48OD8ilqoKXuef/vtN5w8eRJHjx7F0aNHsXDhQgDAhg0bMG7cuHzLXdgoe54dHR2RlJSEBw8eiG1xcXF4/fo1KlSokC+ZCyNlz3OZMmUQGBioMHQSGxuLN2/e8DznMim+CzkZOZvkcjn69OmDZcuWwcjICGZmZli6dClMTU3RrFkzJCcn49OnT9DT04O2tjZsbW3h4OCACRMmYO7cuYiJicGcOXPQsWNH9uh8g7Ln+fDhw/D398eUKVPg7OyM9+/fi8+Vtg+lp+x5/vrDP23yZ9myZTkX6huUPc+Ojo6oU6cOpk6divnz58PQ0BCrVq2Curo6OnToIPXhFFjKnueOHTti8+bNGD9+vFior1ixAnK5HJ07d5b4aAq3AvFdmCcXrRcRSUlJws8//yy4uroKdnZ2wtChQ8V1RF6/fi1YWloKhw4dEvf/8OGDMGbMGMHOzk5wcXER5syZo7DeC2VMmfM8cOBAwdLSMsP/vnwvKD1l/z5/6dq1a1xHJ4uUPc+RkZHCnDlzBBcXF8HW1lYYOHCg8OzZM6niFxrKnud//vlH8PT0FJydnQVXV1dh9OjR/PucDVOnTlVYR6cgfBfKBEEQ8qaEIiIiIpIW5+gQERGRymKhQ0RERCqLhQ4RERGpLBY6REREpLJY6BAREZHKYqFDREREKouFDhEREaksFjpEVKSp2lJiqnY8RDnFQodIBUybNg3VqlXL9L9jx45l+blWr16NatWq5WFaxdf58j9ra2u4uLhg1KhRePbsWa6/ZrVq1bB69WoAqTcSXLx4MU6cOCFunzZtGpo0aZLrr/u1jI69WrVqsLOzQ6tWrbBq1SokJSUp9ZwRERGYOnUqbt26lUepiQon3uuKSEUYGxvDx8cnw23ly5fP5zRZt3//fvHPycnJePfuHby9vdG7d2+cOnUKxsbGufpaaXevDg0NxbZt27B48WJx+8iRI9GvX79ce72s5PlSWFgYTp48iTVr1iAxMRETJ07M8nM9efIER48e5b2ZiL7CQodIRcjlctjZ2UkdQ2lfZ65duzbKlCmD3r1748iRIxg2bFievdbX8rsgzChP48aN8ebNGxw8eFCpQoeIMsahK6IiJDk5GRs2bEDbtm1Rq1Yt2NnZoUePHrh69Wqmj3n9+jVGjBgBFxcX2Nraonv37rhw4YLCPn///Tc8PT3h4OAABwcHjBo1Cq9fv852zho1agAA3r59K7Y9ePAAgwcPhouLCxwcHDB8+PB0w1s7d+5Ey5YtUbNmTdSvXx9z585FVFSUuD1t6OrNmzdwd3cHAEyfPl0crvpy6GrWrFlwdXVNN4S0dOlSODs7IyEhIU+OHQB0dXXTtfn5+aFz586ws7NDrVq10KFDB/j7+wMArl+/LvZE9evXD3379hUfd/bsWXTu3Bk1a9ZE3bp1sXDhQsTExOQoH1FhwkKHSIUkJSWl++/LyanLli3DmjVr0L17d2zatAnz589HWFgYxo0bl+GXX0pKCjw9PRETE4Off/4Zvr6+MDQ0xMiRIxEYGAgAePHiBXr06IGPHz/ip59+wqJFi/D69Wv07NkTHz9+zNZxvHjxAsB/PSzXrl1Dz549kZKSgkWLFmHhwoUICgpCjx498Pz5cwDAqVOnsGTJEvTu3RubN2/GqFGjcOzYMSxcuDDd85uYmIjDfCNGjMhwyK9Dhw4ICwtTKAIFQYC/vz9atmwJuVye42P/8n1KSEhAaGgotm7disuXL6Njx47ifrt378bs2bPh7u6O9evXY+nSpdDU1MTkyZPx7t072NjYYPbs2QCA2bNnY86cOQCAEydOYNSoUahUqRLWrFmD0aNH4/jx4xg5ciQnLVORwaErIhXx9u1b2NjYpGsfN24cRo4cCSB1XsqECRMUfuPX1tbGmDFj8PTpU9jb2ys89uPHj3j+/DmGDx+Ohg0bAgBq1aoFHx8fxMfHAwB8fHygra2Nbdu2iT0Rbm5uaNq0KTZt2oSpU6d+M/eXPSZxcXEICAjAjz/+CD09PbRv3x4AsHz5cpQrVw6bNm2Curo6AKBevXpo1qwZVq9ejRUrVuD69eswMzND7969oaamBmdnZxQvXhxhYWHpXlMul6N69eoAUospa2vrdPvUrl0b5ubm8Pf3R/369QEAt2/fxrt379ChQ4dcOfaM3q+yZctizJgxCkN2r1+/xqBBgzBq1CixzdzcHJ07d8adO3fQtm1bVKlSBQBQpUoVVKlSBYIgYNmyZahfvz6WLVsmPs7CwgIDBgzAhQsX0KhRo2/mI1IFLHSIVISxsTHWrl2brr106dLin5cvXw4A+PTpEwIDA/HixQv8/vvvAIDExMR0jy1VqhSqVKmCWbNm4cqVK2jQoAHq1auH6dOni/tcu3YNLi4u0NbWFosWXV1dODo64sqVK9/NndGXfZUqVbB69WoYGxsjJiYGDx48wKhRo8QiBwD09fXRuHFjcRjN1dUV+/fvR+fOndG8eXM0atQI7dq1g0wm+26GjMhkMrRv3x47d+7EvHnzIJfLcfLkSZQrVw61a9fOlWM/ePAgACA6Oho7duzA9evXMWPGDDRt2lRhv2nTpgEAIiMj8fLlS7x8+VLsacrofQOAf//9F8HBwfD09FQoJp2cnKCrq4vLly+z0KEigYUOkYqQy+WoWbPmN/d58OAB5s2bhwcPHkBbWxtVqlSBmZkZgIzXX5HJZNiyZQvWrl2LM2fO4MiRI9DU1ETTpk0xd+5cGBoaIjw8HP7+/uJ8kS8ZGRl9N3falz0AaGpqwtjYGCVLlhTbIiMjIQgCSpUqle6xpUqVQmRkJACgdevWSElJwZ49e+Dj44OVK1fCzMwMEydORJs2bb6bIyMdO3aEr68v/vzzTzRq1AinT59Gr169xO05PfYv3y9nZ2cMHjwY48ePx9atW+Hk5CRue/XqFWbPno1r165BQ0MDlSpVEpcAyGwIKjw8HAAwb948zJs3L9320NDQ7+YjUgUsdIiKiKioKAwZMgTVqlXDyZMnUblyZaipqeHChQv49ddfM31c6dKlMXfuXMyZMwcBAQE4ffo0Nm7cCAMDA8ybNw96enqoU6cOBg4cmO6xGhrf/4j5XnGmp6cHmUyGDx8+pNv2/v17GBoaij+3bdsWbdu2RWRkJC5duoSNGzdi8uTJcHR0VOjZyqoKFSrAzs4Ov/zyCzQ1NREWFiYOp6Vly8mxf0lNTQ0//vgjWrdujenTp+PUqVPQ0tJCSkoKhg0bBk1NTRw4cADW1tbQ0NDAP//8g+PHj2f6fPr6+gCAKVOmwNnZOd12AwMDpfIRFVacjExURPz7778IDw9Hv379ULVqVaippf7z//PPPwGkTjz+2t27d1GnTh3cv38fMpkM1atXx4QJE2BpaYng4GAAqT0R//zzD6pXr46aNWuiZs2aqFGjBrZt24YzZ87kOHfx4sVRo0YN+Pv7Izk5WWyPjIzE+fPnxWGk8ePHY/To0QBSC5BWrVph5MiRSE5OzrD34sthsG9p3749/vzzT5w8eRJ2dnawsLAQt+X2sZcpUwYjRozA69evsWHDBgCpa+u8ePECXbt2Ra1atcQC6uv37evjqVSpEkqWLIk3b96I2WrWrAlTU1MsX74cjx8/VjofUWHEHh2iIqJixYrQ1dXFunXroKGhAQ0NDfz666/i0FFsbGy6x1hbW0NbWxtTpkzBmDFjUKpUKVy5cgVPnjwRL2ceOXIkevToAU9PT/Ts2RNaWlrYv38/zp49i1WrVuVK9okTJ2Lw4MEYMmQI+vTpg8TERGzYsAEJCQlicePq6oo5c+ZgyZIlaNCgASIiIuDj4wMLCwtYWVmle049PT0AwNWrV1G5cmXY2tpm+Npt2rTB4sWLcerUKcyYMUNhW14c+4ABA3Dw4EFs3LgRHTt2RLly5WBmZobdu3fD1NQU+vr6uHTpErZv3w7gv/ct7XjOnz8PAwMDWFlZYcKECZg9ezbU1dXRuHFjREREwNfXFyEhIRnOjSJSRezRISoi9PT04OvrC0EQMG7cOEyZMgXv3r3Drl27oKOjk+GtA7S0tLBlyxZUrVoVixYtwuDBg3Hu3DnMnz9fXIHXysoKu3fvhkwmw5QpUzB27Fi8f/8ea9asQfPmzXMlu5ubG7Zu3YqEhAR4eXlh1qxZKF26NA4cOICqVasCAHr06IGZM2fizz//xPDhwzF79mxUrlwZW7ZsgaamZrrn1NXVxcCBA3H27FkMGTJEXBfna4aGhmjYsCHU1NTQunVrhW15cexyuRw//PAD4uPjxVWbfX19Ubp0aUybNg3jx4/HvXv3sHbtWlSqVEl836pWrYq2bdti9+7dmDRpEgCgW7duWL58Oe7cuYPhw4dj7ty5MDc3x86dO1GuXLls5SMqbGQCF1MgIiIiFcUeHSIiIlJZLHSIiIhIZbHQISIiIpXFQoeIiIhUFgsdIiIiUlksdIiIiEhlsdAhIiIilcVCh4iIiFQWCx0iIiJSWSx0iIiISGWx0CEiIiKV9X/RqSpBjbwNc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data:image/png;base64,iVBORw0KGgoAAAANSUhEUgAAAjoAAAHJCAYAAACMppPqAAAAOXRFWHRTb2Z0d2FyZQBNYXRwbG90bGliIHZlcnNpb24zLjcuMiwgaHR0cHM6Ly9tYXRwbG90bGliLm9yZy8pXeV/AAAACXBIWXMAAA9hAAAPYQGoP6dpAACASklEQVR4nO3dd1QU198G8GcpC0oVBVFQsSGCSpFqV+y9Yu8Fe8Eee4sx6g8LYu9d7IWYqInG3o0VY4xio1hAep/3D14mroCytIHl+ZyTE7kzu/vMrO5+uffOHZkgCAKIiIiIVJCa1AGIiIiI8goLHSIiIlJZLHSIiIhIZbHQISIiIpXFQoeIiIhUFgsdIiIiUlksdIiIiEhlsdAhIiIilcVCh6gI43qhuU/qcyr16xMVNCx0KEv69u2LatWqKfxnZWWF2rVro1u3bjh16pQkud68eYNq1arh8OHDkrx+mk+fPuHnn39Gy5YtUatWLbi5uaF///7w9/eXNFdmEhISsHjxYpw4cUJsmzZtGpo0aZKvOV68eIG5c+eiadOmqFWrFho1aoQJEyYgICBAYT8psmWHn58flixZkivPtXr1alSrVi3L+wcHB8PT0xNv374V25o0aYJp06blOEtSUhI6d+6MK1euAEh9PzL6PLC3t0eHDh2wY8eODJ/n6dOnmDJlCho0aIAaNWqgUaNG8PLywl9//ZXpaz948ACTJ09Go0aNUKtWLbi7u2PmzJl4/fq1wn7e3t6YN29elo8pIiICPj4+aNeuHezt7eHm5oZ+/frh3LlzWX4OKhw0pA5AhYe1tTXmzJkj/pycnIzg4GBs27YNXl5e0NPTQ4MGDfI1k4mJCfbv34/y5cvn6+t+KSAgAEOGDIG6ujr69+8PGxsbREZG4ty5c5g4cSJ+/fVXLFu2DJqampJl/FpoaCi2bduGxYsXi20jR45Ev3798i3DmTNnMHnyZFStWhUjRoyAubk5goODsXPnTnTr1g1r1qzJ979PObV27Vo4OzvnynN169YN9evXz/L+V65cwfnz5zFr1iyxzcfHB7q6ujnOsnbtWpiYmKBOnTpim7GxMXx8fMSfBUHAhw8fsG/fPixatAhyuRw9evQQtx87dgwzZsxA9erVMX78ePH9PnjwIHr27InJkydj4MCBCq+7e/du/Pjjj3BxccHEiRNhYmKCV69eYdOmTfjtt9+wdetW2NjYAAA8PT3RokULNG/eHG5ubt88nufPn2Po0KFISUlBv379YGVlhZiYGJw6dQojR47EqFGjMHbs2ByfNyogBKIs6NOnj9CnT58Mt0VGRgo1atQQxo4dm8+ppBcTEyM0btxYaN++vRAWFpZu+6+//ipYWloK3t7e+Z7tW16/fi1YWloKhw4dkuT1AwMDBTs7O2H06NFCUlKSwrbY2FihU6dOgpubmxAbGysIgiBMnTpVaNy4sRRRldK4cWNh6tSpkrz2oUOHBEtLS+H169e5+rwhISFCjRo1hL/++kts+9b7kZCQIDRs2FDo0qWL2Pbo0SPBxsZGmDZtWrr3WxAEYeHChUK1atWEy5cvi223bt0SqlevLixcuDDd/h8/fhQaNmwotGvXTqF9w4YNQvv27b95PAkJCULbtm2F5s2bCx8+fEi3fe7cuYKlpaXw8OHDbz4PFR4cuqIck8vlGfZW+Pn5oU2bNmIX9erVq5GUlKSwz+XLl9G7d2/Y29ujXr16mD17Nj5//ixuf/fuHby8vODs7AxbW1v0798fjx8/Frd/OXQVHByM6tWrY/v27QqvERERgZo1a2LTpk0AgJSUFGzYsAHNmjVDjRo10KJFC+zcuVPhMX379sWkSZMwduxYODg4YNiwYRke++HDh/H27VvMmTMHhoaG6bY3b94crVu3xrZt2xAdHQ0gtdu/b9++OHjwIBo3bgx7e3v069dP4biUOfatW7eiVatWcHZ2Fofwzp49i169esHe3h41atRAy5YtsWvXLvFx7u7uAIDp06eLQ0JfDw81adIEq1atwpIlS1CnTh3UqlULgwcPxosXLxRyHjlyBK1bt0bNmjXRvn17XL16FdbW1t8cTty5cycSEhIwc+ZMqKurK2zT1tbG1KlT0bVrV0RERKQ73y1atBBf688//1TYfvPmTQwePBhOTk6oUaMGmjRpgtWrVyMlJSVH5yzNx48f8cMPP6BOnTqwt7dH7969cfv2bfF8vX37FkeOHEG1atXw5s2bHL2PXw9dvX79GiNGjICLiwtsbW3RvXt3XLhwQTwv06dPBwC4u7uLw1VfD11FR0dj8eLFaNCgAezs7NC5c2f8/vvvmb5PALB161aUKVMGtWrV+uZ+aTQ1NaGtra3Qtm7dOhQvXhyzZs1K934DwOTJk1GmTBmsWbNGbNu8eTP09PTg5eWVbn8jIyNMmzYNzZs3R1RUlNjerl07PH36VDwvGblw4QL+/vtvjBs3DiVLlky3ffTo0ejduzeSk5MBpJ7bL9/PNF+f22rVqsHHxwddunRB7dq14evrm2ufR5QzLHQoywRBQFJSkvhffHw8AgMDMXPmTERHR6NDhw7ivuvXr8esWbPg5uaGdevWoXfv3ti4cSNmz54t7nPhwgUMGTIEhoaG8Pb2xuTJk/H777+LXcafPn1Cjx498OjRI8yaNQvLly9HSkoKevfujefPn6fLZ2pqChcXl3TzYn799VckJSWhXbt2AIC5c+di1apVaN++PdatW4eWLVvixx9/VPiQBYBffvkFmpqaWLNmTaZDOhcvXkSJEiXg4OCQ6Xlr06YNYmNjxfkNAPDkyRN4e3tj9OjRWLp0KcLDw9G3b1+EhIQofeze3t4YPHgwFi5cCFdXV5w/fx6jRo2CjY0NfH19sXr1apiZmWHBggW4c+cOTExMxCGHESNGKAw/fG3Hjh34999/sXjxYixcuBAPHz5U+HA/evQopk2bBgcHB/j6+qJFixYYOXKk+CWRmYsXL8La2hqlS5fOcLuLiwu8vLxgYmIitgUFBWHDhg0YN24cVq1aBUEQMGbMGHz8+BFA6hDigAEDxL9Pa9euhYODA3x8fNLNIVP2nAFATEwMevTogStXrmDixInw8fGBjo4OhgwZgufPn8PHxwfGxsZo2LAh9u/fDxMTkxy9j19KSUmBp6cnYmJi8PPPP8PX1xeGhoYYOXIkAgMD0ahRI4wYMQJA6nDVyJEj053TlJQUDBkyBEeOHMGwYcOwdu1aWFpaYvTo0bh+/Xqm79WJEyfQsmXLDLd9+XmQkJCAd+/e4eeff8aLFy/QsWNH8XUvX74MV1dXFC9ePMPnkcvlaNq0KW7fvo2wsDAIgoBLly7Bzc0NxYoVy/AxLVu2xOjRoxWG5kxNTWFvb4/jx49nejx//vkn1NXV0bBhwwy3lyxZErNnz85yYfeltWvXokWLFvjf//4Hd3f3XP08ouzjHB3Ksps3b4rj4WlkMhksLS2xcuVKsTcgMjISa9euRffu3TFz5kwAQL169WBoaIiZM2di4MCBqFq1KlatWgUrKyuFf9Da2tr43//+h5CQEOzZswfh4eHYu3cvzMzMAAANGjRA69atsXLlSqxatSpdxg4dOmDatGl48+YNzM3NAQAnT56Eq6srSpcujRcvXuDAgQPw8vISe2nq1asHmUyG9evXo1evXihRogQAQE1NDQsWLMj0wxmAwutkJm3+0JeTRNPOkZOTEwCgVq1aaNq0KbZt24apU6di+/btWT725s2bo2vXruLP/v7+6NixI2bMmCG22dvbw8XFBTdv3oSDgwOqV68uZrO2ts40u76+Pnx9fcXfwl+9eoXVq1cjLCwMJUqUwMqVK9G4cWMsXLgQAFC/fn1oampi+fLl3zwnISEhYoasSklJwZo1a1C5cmUAgJaWFgYOHIh79+7B3d0dAQEBqFOnDpYuXQo1tdTf4erWrYvz58/j5s2b4hcLkL1zduTIEbx+/RpHjx6FlZUVAMDR0REdO3bEzZs30aNHD8jlchgZGcHOzg4AcvQ+funjx494/vw5hg8fLn5B16pVCz4+PoiPj0eFChXEv2fVq1fP8O/kn3/+iTt37sDX11fs0XN1dUVgYCCuXbsGFxeXdI95/vw53r9/n+GX/tu3b9N9HgCAhYUF5syZg549ewIAwsPDERUV9d1/JxUqVIAgCAgKCoIgCIiPj//uYzJSs2ZNnDx5MtPtISEhKFGiBHR0dJR+7u+pVauWQu9vbn4eUfax0KEss7GxEa9qCAkJwcqVK5GYmAhvb2/xywcA7t69i9jYWDRp0kRhqCqtELp8+TLKlSuHR48eYcyYMQqv0aJFC7Ro0QIAcPXqVVSvXh2lS5cWn0dNTQ0NGjTI9De25s2bY968efD398ewYcPw/v173LhxQ5x0e+3aNQiCkGG2tWvX4vbt22jatCkAwNzc/JtFDpDay6Wh8e1/RmlFgvDFZb9ly5YVixwgdVK1vb29OAyizLFbWloq/DxkyBAAqT0Qr169wosXL/DgwQMAQGJi4jezfq1mzZoKQw2mpqYAgNjYWERERODdu3cYN26cwmPatGnz3UJHJpN9t9fnayVKlFD4e1auXDkAqUUjAHTs2BEdO3ZEfHw8Xr16hcDAQDx69AjJycnpjjs75+zWrVswNzcXixwgtdj65ZdfMs2ck/fxS6VKlUKVKlUwa9YsXLlyBQ0aNEC9evXE4aqsuHXrFjQ1NdG4cWOxTSaTYe/evZk+Ju3KpowKDmNjY6xduxYAEBYWhvXr1+PVq1f48ccfUbt27XT7f28y/pf/TtIKVWX/jgCAmZkZPn78iNjY2Ax7g7Lzdy+rvn4Pc/PziLKPhQ5lmY6ODmrWrAkg9Qsw7VLSQYMG4ciRIzAyMgKQ+hscgEzntYSGhuLz588QBCHDMfI04eHhCAwMzPC3RiD1yzajjE2bNhU/WE6dOgUtLS00a9ZMIVubNm0yfM60oSMg9cvle8zMzPDkyZNv7pM2tl+2bFmx7cshmTQlS5bEo0ePxJxZPfavc3769Alz5szB2bNnIZPJUKFCBfGLR1ByjZWvvyjSvoBSUlLw6dMnMfeXjI2Nv/u8ZmZmePfuXabbk5KS8OnTJ4Xz9HXRKZPJxCwAEBcXhwULFuDYsWNISkqCubk57O3toaGhke64s3POwsPDv/n3NSM5eR+/PtYtW7Zg7dq1OHPmDI4cOQJNTU00bdoUc+fOzXB+WEZZDA0NxfcwK9KKyIwKBrlcLn4eAICTkxM8PDwwbNgw+Pn5oVKlSgBSC9TixYunm+PytbSiqkyZMjA0NISOjs43/47ExMQgISEh3bGn/T2JjIzMMLe5uTkuXLiA6OjoTHt1goKCUKZMmW/mzcjX72Fufh5R9rHQoWxLG8seM2YMFi1aJP4Wr6+vDwBYtmwZLCws0j2uVKlS0NXVhUwmE78s0yQkJODq1auoVasW9PT04OzsjClTpmT4+nK5PMP2Dh06YMiQIXj58iVOnTqFpk2bih9oadm2b9+e4Yfcl8VIVjRp0gQXLlzA3bt3YW9vn+E+p0+fhra2NurWrSu2pX3AfenDhw/iF2l2jx0AJk2ahOfPn2Pr1q1wcHCAXC5HbGws/Pz8lDiy70vr3UmbI5Pm658zUq9ePWzfvh3v37/PsDC6ePEihg8fjv/973+Zfgl8bdGiRfj111+xYsUK1KlTR/zC+96lxkDWzpmenl6GX9Z3796Frq4uqlatmm5bTt7Hr5UuXRpz587FnDlzEBAQgNOnT2Pjxo0wMDDI0voxenp6CA8PR0pKikKx8+TJEyQlJSkULWnShk2+nhSekWLFiuHHH3+Eh4cHfvjhB+zduxcymQwymQyNGzfGpUuXEBMTk2EvaXJyMs6ePQsHBwfxF6Z69erh+vXriI+Ph5aWVrrHHD58GIsWLcKePXsU/u19/vwZMpks0+KvXr162LlzJy5evJjh3KPw8HA0a9YMnTt3xvz589MV1GnSLi74nvz8PKKMcTIy5Ujz5s1Rv359nDx5UpzQaGtrC01NTYSEhKBmzZrif2lzN968eQMdHR1Ur1493eJcly5dwrBhwxAcHAxnZ2e8ePECFStWVHie48ePw8/PL8OrNwCgTp06MDY2xs6dO3H//n2FSdJpw0VhYWEKzxkeHo4VK1ZkWIB8S/v27VGhQgXMnj07w8f+8ccfOHr0KPr27aswafLVq1f4559/xJ9DQkJw79498Us5u8cOALdv30aLFi3g6uoqfpGmXZ2U9mH9rcdnlampKcqXL48zZ84otP/666/ffWzv3r2hqamJhQsXphtGiI2NxapVq2BgYKAwzPI9t2/fhouLC5o2bSp+mT58+BCfPn1K9yWV0WO/d84cHR3x+vVrPH36VHxcQkICxowZgwMHDgBAut6SnLyPX7p79y7q1KmD+/fvQyaToXr16pgwYQIsLS0RHByc4Wt/zdHREYmJiQpXJAmCgBkzZohDUF9L+6JNe43vqVmzJjw8PHD37l0cOXJEbE+bSD137twM34v//e9/CAwMxPDhw8W2QYMGITw8HN7e3un2//jxIzZt2oQKFSqI86HSBAcHo1SpUpkWkfXq1YOlpSW8vb3T/aKVliUxMVGcTJ327zYoKEjc599//83yZ0V+fh5RxtijQzn2ww8/oH379li4cCGOHDmCEiVKYMiQIVi5ciWioqLg4uIizumRyWTiHIexY8dixIgRGD9+PDp37oxPnz5h+fLlaNy4MapXrw4jIyMcO3YMAwYMwKBBg1CiRAn4+/vjwIED35yboK6ujnbt2mH79u0wNjZWWOTM0tIS7du3x6xZs/D27VvUqFEDL168gLe3N8zNzTPsgfqW4sWLY/Xq1fD09ETHjh0xYMAAWFtbIzY2Fr///jsOHjwId3f3dPNYBEHAyJEjMX78eKirq8PHxwf6+vro27cvAGDAgAHZOnYgdULkiRMnYGNjA1NTU9y9exfr16+HTCYTh0r09PQApM4hqVy5MmxtbZU6biB1OGXs2LGYNGkS5syZg2bNmiEgIECcXP6tL15zc3PMnTsXM2bMQO/evdGjRw+UKVMGr169wrZt2xAYGIiNGzd+d47U18f9yy+/YO/evahcuTICAgKwdu1aheP+1mO/d846d+6MnTt3YsSIERg3bhyMjIywe/duxMXFie+bvr4+Hj9+jBs3bqBWrVo5eh+/ZG1tDW1tbUyZMgVjxoxBqVKlcOXKFTx58kS8IjCtd+DMmTNo0KCBwnwmAGjUqBHs7e0xffp0jBs3DhUqVMCJEyfw999/Kywy+KVKlSqhbNmyuHPnjjjc8j3jx4/HL7/8guXLl6NZs2bQ09NDtWrV8NNPP2H69Ol49eoVevToAXNzc4SGhuLw4cO4fPkyJk2apHAllJ2dHcaNG4cVK1bg+fPn6NSpE0qUKIFnz55hy5YtiI6OxoYNG8QelzS3b9/+5kKLGhoa+PnnnzFo0CB06dIF/fv3R7Vq1RAWFoajR4/iwoULGD9+vHglpaurK4oVK4affvoJ48ePR3R0NHx8fLI0XAjk7+cRZSL/l+6hwuhbCwYKgiD89NNPgqWlpbB161axbdeuXULr1q0FGxsboU6dOsLEiROFt2/fKjzu/PnzQpcuXYQaNWoI9evXFxYtWiRERUWJ2wMDA4WxY8cKTk5OQq1atYT27dsLfn5+4vbMFr578uSJYGlpKfz444/psiYmJgo+Pj6Cu7u7YGNjIzRo0ECYM2eOwoJ/3zver338+FFYuXKl0KZNG8HW1lZwcXER+vfvL5w8eTLdvmmLre3Zs0eoW7eu4ODgIIwePTrdQm/ZPfY3b94Inp6eQu3atYXatWsLXbp0EY4dOyYMHjxYYRG3xYsXC3Z2doKjo6MQHx+fbhG4jBa/y2hRun379gnNmjUTbGxshI4dOwp+fn6CpaWl8Ouvv373vN2+fVsYO3as0LBhQ6FGjRpC48aNBS8vL+HZs2cZnrMvfX38YWFhgpeXl+Ds7CzY2dkJbdu2FbZv3y7MmjVLqFu3rpCUlJTjcxYcHCx4eXkJTk5Ogr29vTBgwADh8ePH4vYTJ04Ibm5uQo0aNYSbN28KgpD993HVqlWCpaWl+POLFy+E0aNHC25uboKNjY3Qpk0bYd++feL2qKgoYcCAAYKNjY0wdOhQQRDSv4cRERHCnDlzBDc3N8HW1lbo3r27cPXq1W++R4sXLxZatWr13ffjS7t27RIsLS3TLfb37NkzYcaMGULjxo2FGjVqCA0aNBC8vLyEu3fvZvpc58+fF4YOHSrUq1dPqFGjhtC0aVNh1qxZ6T5LBCH1/bGyshLOnz//zWMShNT3fMGCBULz5s0FW1tbwc3NTejfv3+Gj71w4YLQvn17wcbGRmjevLlw/PhxYdCgQQrn1tLSUli1alWGr5XTzyPKGZkg8A5wRPlp2rRpuHHjxncXaisMTp48CWtra3HiKQCcP38enp6eOHbsmMIVSlQ4hYSEoFmzZtiyZQscHR2ljvNNPj4+OHv2LI4cOZKup4eKLs7RIaJsO378OIYOHYoTJ07g1q1bOHjwIGbPng1nZ2cWOSqidOnS6N+/PzZs2CB1lG+KiorC3r174eXlxSKHFLDQIaJsW7JkCdzc3LB06VIMGDAAPj4+aNWqFdatWyd1NMpFY8aMQUhICC5evCh1lEytX78e7u7uhe5GsJT3OHRFREREKos9OkRERKSyWOgQERGRymKhQ0RERCqryC8Y6OjoiISEhCzdn4eIiIgKhvfv30Mul+PWrVvf3K/IFzrx8fF5didbIiIiyhtJSUlZulFxkS900u6O/PU9l4iIiKjgcnd3z9J+nKNDREREKouFDhEREaksFjpERESksljoEBERkcpioUNEREQqi4UOERERqSwWOkRERKSyWOgQERGRymKhQ0RERCqLhQ4RERGprAJV6Pj6+qJv377f3CcsLAwTJ06Ek5MTnJycMGvWLMTExORTQiIiIipMCkyhs23bNqxateq7+40dOxavX78W9798+TLmzZuXDwmJiIiosJH8pp4hISGYMWMGbt++jYoVK35z37t37+LGjRvw9/dH5cqVAQDz58/HkCFD4OXlhdKlS+dHZCIiIiokJC90Hj16BAMDAxw/fhxr1qzB27dvM9331q1bMDY2FoscAHB2doZMJsPt27fRunXrDB/3rTucBgUFoUyZMtk/ACIiosLsqR9wZTaQEJmrTxuXqI6Nl6wwstlrqNefD1h2zdXnzyrJC50mTZqgSZMmWdo3JCQkXVEil8thaGiIoKCgvIhHRESk2q7MBj4F5OpT/vPBCB47u+Hu2zIIC/sDs7WXFt1CRxmxsbGQy+Xp2rW0tBAfH5/p486dO5fptm/19hARURGRR70ahUL0/3cUyNQAndwZ4bj2qAruvk19riXn62P4XBuY5MozK69QFTra2tpISEhI1x4fH4/ixYtLkIiISIUVpS//qMynTRQZJSyBgU9y5an6eALnhGO4cuU1/Py6waSWdHNoC1WhY2pqirNnzyq0JSQkIDw8nBORiYhyWx4MaRQKumZSJ8h/cj2g7oJsPzw0NBomJjoKbT4+rZCSIkBPTyun6XKkUBU6Tk5OWLZsGQIDA1GhQgUAwPXr1wEADg4OUkYjIiqYctIrkwdDGgVa2pe9RHNJCqtdu+5j+PCT2Lq1A7p1sxHbdXTSTzWRQoEudJKTk/Hp0yfo6elBW1sbtra2cHBwwIQJEzB37lzExMRgzpw56NixI3t0iIiA9IVNbgzJ5OKQBqmO6OgEjBnzC7ZuvQcAGDLkBGrXLotKlUpIG+wrBbrQCQoKgru7OxYvXozOnTtDJpPBx8cH8+bNQ//+/aGlpYWWLVti+vTpUkclIioYvjXclJ0hmRwOaZBqevQoFB4eB/H48XuxrUuX6ihdWucbj5KGTBAEQeoQUkq76upbV2YRkQooKhNro4MAIUVxuIlDMpRLBEHAtm33MGqUP2JjkwAAOjqaWLu2Dfr2tc3XLFn9/i7QPTpERLniqR9w0kPqFPmLw02Uy6KiEjBixCns2nVfbKtZ0wQHDnSDlVUpCZN9GwsdIlJ9V2Yr/qzqV9VwuIlyWUDAB3TsuA9Pn34U24YNc8CKFS1RrJimhMm+j4UOkSorKsM13xP9xcrp7fw4hEOkJD09OT5+jAUA6OrKsXFjO/ToUUPiVFnDQoeosMpKEcNF0BQZWbHIIcoGMzN97NzZCTNm/I59+7qgatWSUkfKMhY6RIWVsou5qfpwzfdwOIcoy+7dC4aFhSEMDbXFtpYtq6B588pQU5NJmEx5LHSI0hS2YZ6sLubGK26IKIsEQYCv7014ef2GNm2q4tAhD8hk/xU2ha3IAVjoUFGWFwurSYFX1xBRLggPj8OQIcdx6FDq58mRIwHYs+cBeveuJXGynGGhQ0VXbi+sJgUOxxBRLrh58y26dz+IFy/Cxbbx410UbulQWLHQIdX2reGojIZ+OMxDREWIIAhYufI6pkw5g8TEFACAoaE2tm3rgA4drCROlztY6FDhlVtXHXHoh4iKoE+fYjFw4DEcP/5UbHN1Nce+fV1QoYKhdMFyGQsdKrxy46ojDv0QUREUFBQJV9fNePXqs9g2eXIdLFrUBJqa6hImy30sdCh3SHHFEq86IiLKFlNTXTg5lcWrV59RsmQxbN/eEW3aWEodK0+w0KHsKUhXLHHoiYhIKTKZDJs2tYeWlgaWLGkKc3N9qSPlGRY6lD0F5YolDj0REX3XpUuvEBeXhKZNK4lthoba2L27s4Sp8gcLHUql7NATr1giIirwUlIE/PTTJcye/QdKlCiGe/c8YWamur03GWGho6qULVyyO/TEYSMiogIpNDQaffocxpkz/wIAPnyIgbf3NSxb1lziZPmLhY6qUvaKpC9ldeiJw0ZERAXSH3+8QK9ehxEcHAUAkMmA2bMbYtasBhIny38sdFRVWk/O965I+hKHnoiICrXk5BQsXPgn5s//EykpAoDUK6x27+6MJk0qSpxOGix0VMmXw1VpQ1E6ZQDPN9LmIiKiPBcUFInevQ/jjz9eim1Nm1bCrl2dULq0rnTBJMZCR5VkNFwl15MmCxER5ZukpBQ0arQdf//9EUDqXcbnz2+EadPqQV1dTeJ00iraR68KnvoBW6sD682BsL9T22RqqfNsjKw4h4aIqAjQ0FDDokVNAABly+rhjz/6Y8aMBkW+yAHYo1O4PfUDTnqkb+eVUERERU7XrtZYt64NOneuDmNjHanjFBgs9QqzK7MVf2YvDhFRkfDLL8/g5fVrunZPT0cWOV9hj05hlDbpOG2oCgDa+fFqKSIiFZeYmIyZM3/Hzz9fAQDY2pZG//520oYq4NijUxilTToWUlJ/NrJikUNEpOJevfqMRo22i0UOAJw+/VzCRIUDe3QKm6d+ildWcaiKiEjlHT/+FAMGHEVYWByA1MnHP//cFOPHu0qcrOBjoVPYfDkvx8iKk46JiFRYQkIypk07C2/va2KbhYUh9u/vCmfnfLyBciHGQqegyuxeVWk30wTYk0NEpMJevAhDjx6HcOPGf/ci7NTJClu2dIChobaEyQoXFjoFQUZFzfdussl5OUREKm3atHNikSOXq2PZsmYYPdoZMplM4mSFCwudguB7N+D8+iabvJkmEZHKW726FS5eDESxYpo4cKAratcuK3WkQomFjtS+nFz89Q04eZNNIqIiIzk5RWElYxMTHfzyS29YWBjCwIBDVdnFQkdKX69szBWNiYiKpAMHHmHu3PO4cGGAwoJ/tramEqZSDVxHR0pfr2zM4SgioiIlNjYRw4efRPfuB/HkyQf063cUKSmC1LFUCnt0pPTl5GOubExEVKQ8ffoBHh4Hcf9+iNhWsmQxJCQkQ1ubX8+5hWdSKk/9/ruySteMRQ4RURGya9d9DB9+EtHRiQCAYsU04OPTGgMH2vGqqlzGQkcqXw5byfWky0FERPkmJiYRY8b4Y8uWe2Jb9eqlcOBAN9SoYSJdMBXGQkcqXw5bcW4OEZHKe/z4PTw8/PDo0XuxbcAAO/j4tIKOjlzCZKqNhY4UOGxFRFTk3LjxVixyihfXxNq1bdCvn63EqVQfCx0pcNiKiKjI6d/fFr///gJ37wbjwIGuqF7dWOpIRQILnfz29d3HOWxFRKSSgoIiUabMf7/MymQyrF3bBjKZDMWLa0qYrGjhOjr55akfsLW64gKBvF8VEZHKEQQBGzfeRqVKq3Do0GOFbTo6chY5+YyFTn7J6H5W7M0hIlIpkZHx6N37MIYNO4m4uCQMHnwcL1+GSx2rSOPQVX5Ju8pKppZ6qwfew4qISKXcvRsED4+D+OefT2Jb7941YWqqK2EqYqGT33TK8H5WREQqRBAErF17CxMm/IqEhGQAgL6+FjZvbo+uXa0lTkcsdIiIiLLp8+c4DBlyAgcP/jcXx9GxLPbv74pKlUpImIzSsNAhIiLKhgcPQtChwz68eBEuto0b54IlS5pCS4tfrwUF3wkiIqJsKFGiGCIi4gEAhoba2Lq1Azp2tJI4FX2NV10RERFlg7m5Pnbs6AQ3N3Pcu+fJIqeAYo8OERFRFty48RbVqpWEgYG22Na6dVW0bFkFamq843hBxR6d/PDlva2IiKhQSUkRsGzZFdStuwVDh56AIAgK21nkFGwsdPID721FRFQoffwYg/bt92Ly5DNISkqBn99jHDrEJUIKEw5d5Ye0xQIBroZMRFRIXLr0Cj17HsKbNxFi2/Tp9TgXp5BhoZPXvhy20jXjashERAVcSoqAJUsuYdasP5CcnDpMZWxcHDt3dkKLFlUkTkfKYqGT1zhsRURUaISGRqNv3yP47bfnYlujRhbYvbszypblZ3hhxEInr3HYioioUHjzJgLOzhsRFBQFAJDJgFmzGmD27IZQV+eU1sJK8ncuJSUFq1atQv369WFra4tBgwYhMDAw0/3fv38PLy8vuLi4wMXFBePGjUNwcHA+Js4mDlsRERVoZmZ6cHU1BwCULq2Ds2f7Yd68xixyCjnJ3z1fX1/s27cPCxcuxP79+yGTyTB06FAkJCRkuP+ECRMQFBSErVu3YuvWrQgODsbIkSPzOTUREakamUyGzZvbo39/W9y7NxxNmlSUOhLlAkkLnYSEBGzZsgVjxoxBw4YNYWVlBW9vb4SEhODMmTPp9o+IiMDNmzcxdOhQWFtbw9raGsOGDcOjR48QFhYmwREQEVFhdfbsvzh37l+FthIlimHbto4wNdWVKBXlNkkLnYCAAERHR8PV1VVs09fXh7W1NW7evJlufy0tLRQvXhxHjx5FVFQUoqKicOzYMVhYWMDAwCA/oxMRUSGVlJSCWbN+R/PmO9Gz5yEEBUV+/0FUaEk6GTltbk2ZMmUU2k1MTBAUFJRufy0tLSxatAjz58+Ho6MjZDIZjI2NsWvXLqipZV6zubu7Z7otKCgo3esTEZFqevs2Ar16Hcaff6bOBX3/PgZr1tzEwoVNJE5GeUXSHp3Y2FgAgFwuV2jX0tJCfHx8uv0FQcDTp09hb2+P3bt3Y/v27TAzM8OoUaMQFRWVL5mJiKhwOn36H9jZrReLHHV1GX76yR3z5zeWOBnlJUl7dLS1U2+MlpCQIP4ZAOLj41GsWLF0+586dQp79uzBH3/8AV3d1PHTdevWoXHjxjh06BD69++f4eucO3cu0wzf6u0hIqLCLzExGbNm/YElSy6Lbebm+ti3rwvq1i0vYTLKD5IWOmlDRqGhoShf/r+/bKGhobCySr/E9u3bt1GxYkWxyAEAAwMDVKxYES9fvszzvEREVLi8fv0ZPXocwpUrr8W2tm0tsW1bB5QsWVzCZJRfJB26srKygq6uLq5fvy62RURE4PHjx3B0dEy3f5kyZRAYGKgwrBUbG4s3b96gQoUK+ZKZiIgKh8TEZDRsuE0scjQ01LB8eXMcP96DRU4RImmhI5fL0adPHyxbtgznzp1DQEAAJkyYAFNTUzRr1gzJycl4//494uLiAAAdO3YEAIwfPx4BAQHi/nK5HJ07d5bwSIiIqKDR1FTHTz81BQBUqGCAS5cGwsvLDTKZTOJklJ8kvwXE2LFjkZSUhJkzZyIuLg5OTk7YvHkz5HI53rx5A3d3dyxevBidO3eGiYkJ9uzZg6VLl6J///5QU1ODo6Mj9u7dC319fakPhYiIChgPDxt8/hyHrl2tUaJE+rmfpPpkgiAIUoeQUtpk5G9NWM6R9eapdy/XNQM83+TNaxAREY4ceYJLl15h+fIWUkehfJDV72/Je3SIiIhyIj4+CZMnn8Hq1TcAAA4OZdC7dy2JU1FBIfm9roiIiLLr+fNPqFt3i1jkAMC5cy8kTEQFDXt0iIioUPLze4QhQ04gIiL1SlwtLXWsWNESnp61JU5GBQkLnbz01C91fg4REeWauLgkeHn9irVrb4ltlpYlceBAV9jamkqYjAoiFjp56crs//4s15MuBxGRivj774/w8PDDX3+FiG29e9fE2rVtoKenJWEyKqhY6OSlhC/uiFt3gXQ5iIhUxLRpZ8Uip1gxDaxe3QqDBtlzbRzKFAud/KBrBlh2lToFEVGht3ZtG1y58hpGRsVw4EA31KhhInUkKuBY6BARUYGVlJQCDY3/LhAuXVoXv/3WF5Url4COjlzCZFRY8PJyIiIqkLZvv4eaNdfi48cYhfZatUqzyKEsY6FDREQFSlRUAvr3P4oBA44hIOADBgw4hiK+iD/lAIeuiIiowHjwIAQeHgcREPBBbDM11UFiYgrkcnUJk1FhxUKHiIgkJwgCNm++izFjfkFcXBIAQFdXjvXr26JXr5oSp6PCjIUOERFJKjIyHp6eJ7F370Oxzda2NA4c6AZLy5ISJiNVwEKHiIgkc+9eMDw8/PDs2SexbeRIRyxf3gLa2vyKopzj3yIiIpLMrVvvxCJHX18Lmza1Q7duNhKnIlXCQoeIiCQzeLA9fv/9Bf7++yP27++KypWNpI5EKoaFDhER5Zu3byNgZqYv/iyTybBxYztoaKhBS4tfSZT7uI4OERHlOUEQsGrVdVSqtArHjgUobNPRkbPIoTzDQoeIiPJUWFgsOnc+gHHjTiMhIRkDBhzD69efpY5FRQRLaCIiyjPXr79B9+4HERj4X2EzeLA9SpfWlTAVFSUsdIiIKNelpAjw9r6KadPOISkpBQBgZFQM27d3RNu2lhKno6KEhQ4REeWqjx9j0L//UZw69Uxsq1u3HPbu7YJy5QwkTEZFEQsdIiLKNbdvv0PHjvvx5k2E2DZ9ej3Mm9cImpq8VxXlPxY6RESUa4yNdRAdnQAAKFWqOHbt6oQWLapInIqKMl51RUREuaZ8eQNs29YRjRpZ4K+/hrPIIcmx0CEiomy7dOkVIiLiFdrat6+G33/vh7Jl9SRKRfQfFjpERKS05OQULFhwAQ0bboOn50kIgqCwXSaTSZSMSBELHSIiUkpwcBRatNiF2bPPIyVFwL59D3H8+FOpYxFlKFuTkT99+oTNmzfjypUreP/+PTZt2oSzZ8/CysoKTZs2ze2MRERUQJw79y969z6MkJBoAICamgxz5zbk2jhUYCndo/P69Wu0b98eBw4cQOnSpfHx40ckJyfjxYsXGDt2LM6fP58HMYmISErJySmYPfsPNGu2UyxyypTRxe+/98OsWQ2hrs4BAiqYlO7RWbJkCUqWLImdO3eiePHiqFGjBgBg+fLliI+Px7p169CoUaPczklERBJ59y4SvXodwoULgWJbixaVsWNHJ5iY6EiYjOj7lC7Br169ipEjR0JfXz/dZLPu3bvj2bNnmTySiIgKmxcvwmBru04sctTVZVi82B3+/r1Z5FChkK2+RnX1jFe3TEhI4Ex7IiIVYmFhCDc3cwCAubk+LlwYgGnT6kFNjZ/1VDgoXeg4Ojpiw4YNiImJEdtkMhlSUlKwd+9eODg45GpAIiKSjkwmw7ZtHTF4sD3u3fNE3brlpY5EpBSl5+hMnDgRPXv2RPPmzeHi4gKZTIbNmzfj+fPnCAwMxJ49e/IiJxER5YNTp/5G8eKaaNy4othmZFQMmza1lzAVUfYp3aNjaWmJgwcPwsXFBdevX4e6ujquXLmC8uXLY9++fahevXpe5CQiojyUmJiMSZN+Q9u2e9Gz5yEEB0dJHYkoV2RrHZ2KFSti+fLlGW4LDg6GqalpjkIREVH+efkyHD16HMT1628BACEh0di48TZmzWoocTKinFO6R6d69eq4f/9+httu3bqFVq1a5TgUERHlj6NHA2Bvv14scjQ11bByZUvMnNlA4mREuSNLPTpbtmwRJx8LggA/Pz/8+eef6fa7e/cu5HJ57iYkIqJcFx+fhClTzmDVqhtiW6VKJbB/f1c4OpaVMBlR7spSoZOQkAAfHx8AqTPw/fz80u2jpqYGPT09jBgxIncTEhFRrnr+/BO6dz+I27eDxLauXa2xaVM7GBhoS5iMKPdlqdAZPnw4hg8fDgCwsrLCgQMHUKtWrTwNRkREuS8+PgkNG27D27eRAAAtLXV4e7fA8OGOXAeNVJLSc3QCAgK+WeQIgpCjQERElHe0tDTw88/NAABVqxrh2rUhGDHCiUUOqaxsXXV16tQp3LhxA4mJiWJhIwgCYmJicO/evQzn7xARUcHQq1dNxMYmwsPDBnp6WlLHIcpTShc6Pj4+8PHxgZ6eHpKSkqCpqQkNDQ18+vQJampq6NatW17kJCKibNi79wFu3XqH5ctbKLQPHsxV7KloUHro6siRI2jfvj1u3LiBAQMGoHHjxrhy5QoOHjwIQ0NDVK1aNS9yEhGREmJjEzF06HH06nUY//vfNezb91DqSESSULrQCQkJQYcOHSCTyWBjY4O7d+8CAGrUqIHhw4dneEUWERHlnydP3sPZeRM2bbortl28GChhIiLpKD10Vbx4cXHSmoWFBd68eYO4uDhoa2ujevXqePPmTa6HJCKirNmx4y+MGHEKMTGJAIDixTWxZk1rDBhgJ20wIoko3aNTs2ZNHDlyBABQvnx58V5XAPD8+XMuGEhEJIHo6AQMHHgM/fsfFYscGxtj3Lw5lEUOFWlK9+gMHz4cAwcORGRkJNatW4f27dtj2rRpcHFxwaVLl9C0adO8yElERJl4+DAUHh5+ePLkg9g2ZIg9Vq5sheLFNSVMRiQ9pQsdJycnHDx4EE+fPgUAzJ49G2pqarhz5w5atmyJadOm5XpIIiLK3LRpZ8UiR1dXjvXr26JXr5oSpyIqGLK1jo6VlRWsrKwAAFpaWliwYIG4LS4uLneSERFRlmzc2A52dutRpowuDhzoBkvLklJHIiowlJqj8/z5czx//jzT7f7+/mjZsmWOQxERUeYSE5MVfi5TRg9nz/bFtWtDWOQQfSVLhc7Hjx/Ro0cPtG3bFm3btkX37t0RFhYmbv/nn3/Qv39/eHl5ISoqKs/CEhEVZYIgYN26W6hZcy0+fYpV2FazZmloa2erk55IpWWp0Fm+fDkePXqEoUOHYsKECQgMDMSyZcsAABs3bkSnTp1w48YNdOjQAadPn87TwERERVFERDx69DiEESNO4enTjxg48BjvLUiUBVkq/69evYphw4ZhzJgxAIDKlSvjhx9+gKmpKdasWQNra2vMmTMHtra2eRqWiKgoun37Hbp3P4jnz//rSa9QwQBJSSnQ1FSXMBlRwZfloStHR0fxZycnJ3z+/Bnr16/H2LFjcfDgwWwXOSkpKVi1ahXq168PW1tbDBo0CIGBma/gmZiYiOXLl6N+/fqws7NDnz598OTJk2y9NhFRQSYIAlavvo46dbaIRY6BgRYOHfLAqlWtWOQQZUGWCp2EhATo6OiIP6f9edCgQRg5ciTU1JRed1Dk6+uLffv2YeHChdi/fz9kMhmGDh2KhISEDPefO3cuDh48iAULFuDQoUMwNDTE0KFDERkZme0MREQFTVhYLLp0OYCxY08jISF18rGzsxnu3vVE587VJU5HVHhkv0IBcrw4YEJCArZs2YIxY8agYcOGsLKygre3N0JCQnDmzJl0+79+/RoHDx7E4sWL0ahRI1SuXBk//vgj5HI5Hj7kDeuISDXcuPEWDg4bcORIgNjm5eWKixcHomLFEhImIyp8cjRFX109Z92mAQEBiI6Ohqurq9imr68Pa2tr3Lx5E23atFHY/9KlS9DX10eDBg0U9v/9999zlIOIqCC5cycIL1+GAwBKlNDG9u0d0a5dNWlDERVSWS50Hj9+jPj4eABAcnIyZDIZHj9+jJiYmHT7Ojk5Zek5g4ODAQBlypRRaDcxMUFQUFC6/V++fIly5crht99+w4YNGxASEgJra2tMmzYNlStXzvR13N3dM90WFBSU7vWJiKTk6Vkbf/zxEm/eRGDv3i4oX95A6khEhVaWC5158+Yp/CwIAmbNmiXeyTytTSaTZXlycGxs6joQX98IVEtLC58/f063f1RUFF69egVfX19MmTIF+vr6WLt2LXr16gV/f3+ULMmFsoio8Hn16rNCMSOTybBlS3vI5eqccEyUQ1kqdHbs2JEnL66trQ0gda5O2p8BID4+HsWKFUu3v6amJiIjI+Ht7S324Hh7e6Nhw4Y4cuQIhgwZkuHrnDt3LtMM3+rtISLKSykpApYuvYyZM//AkSPd0batpbhNR0f+jUcSUVZlqdBxdnbOkxdPGzIKDQ1F+fLlxfbQ0FDxXlpfMjU1hYaGhsIwlba2NsqVK4c3b97kSUYiorzw/n00+vc/il9++QcA0L//UTx4MAJly+pJnIxIteToqqucsrKygq6uLq5fvy62RURE4PHjxwrr9qRxdHREUlISHjx4ILbFxcXh9evXqFChQr5kJiLKqT//DISd3XqxyJHJgJEjHWFiovOdRxKRsiS9MYpcLkefPn2wbNkyGBkZwczMDEuXLoWpqSmaNWuG5ORkfPr0CXp6etDW1oajoyPq1KmDqVOnYv78+TA0NMSqVaugrq6ODh06SHkoRETflZycgsWLL2HOnPNISUm9fUPp0jrYtaszmjatJHE6ItUk+R3gxo4di6SkJMycORNxcXFwcnLC5s2bIZfL8ebNG7i7u2Px4sXo3LkzAGD16tVYtmwZRo8ejbi4ODg4OGDHjh0wMjKS+EiIiDIXEhKFPn2O4OzZf8W2Jk0qYvfuzjA11ZUwGZFqkwlF/K5waZORvzVhOdvWmwNRbwFdM8CTc4iIiqpr196gY8d9CAmJBgCoqckwZ05DzJhRH+rqks4gICq0svr9naMencjISISGhqJcuXJQV1fP8QKCRESqyNRUF/HxqbdxKFNGF3v2dEGjRhbShiIqIrL1q8T169fRrVs3ODs7o127dnj27BkmTpyIn376KbfzEREVehYWhti6tQOaN6+Me/eGs8ghykdKFzpXr17F4MGDoa2tjUmTJiFt5Mva2ho7duzA1q1bcz0kEVFh8scfLxAVpXhj4o4drXD6dG9eWUWUz5QudFasWAF3d3fs3LkT/fv3FwudYcOGYciQIfDz88v1kEREhUFSUgp++OEcmjTZgREjTuHrKZBfriRPRPlD6ULnyZMn6NKlC4D0/2jr1q2Lt2/f5k4yIqJC5M2bCDRuvB2LF18CAOzadR+nT/8jcSoiUnoysp6eHt6/f5/htqCgIOjpcVVPIipaTp36G/37H8XHj6n379PQUMPixe5o0aKKxMmISOlCx93dHd7e3rC0tIS1tTWA1J6d4OBgrFu3Do0aNcrtjEREBVJiYjJ++OEcli27KraVL2+A/fu7wtXVXMJkRJRG6UJn4sSJ+Ouvv+Dh4YFSpUoBALy8vBAcHIwyZcrAy8sr10MSERU0gYHh6NHjEK5d+2+NrA4dqmHLlg4wMkp/U2IikobShY6BgQH8/Pxw9OhRXLt2DeHh4dDT00Pfvn3RuXPnDO86TkSkSp49+whn500ID48DAGhqqmHp0mYYO9aFE46JChilC52HDx+iRo0a8PDwgIeHR15kIiIq0CpXNkKdOuXg7/8MFSsaYv/+rnByMpM6FhFlQOmrrrp27YrWrVtjw4YNCAoKyotMREQFmpqaDNu3d8Tw4bVx544nixyiAkzpQmf9+vWwsbHB+vXr4e7ujr59++LQoUOIiorKi3xERJI7ePAxLlx4qdBWqlRxrF3bFoaG2tKEIqIsUbrQadiwIZYuXYorV65g2bJl0NPTw9y5c1G3bl14eXnh/PnzeRCTiCj/xcUlYdSoU+jWzQ89ex5CaGi01JGISEnZvm2ulpYWWrduDV9fX1y+fBndunXDr7/+ihEjRuRmPiIiSTx79hFubpvh63sLABAUFIXt2+9JG4qIlJaju5ffv38f/v7+OH36NIKDg2FjY4MOHTrkVjYiIkns2/cQQ4eeEO9Xpa2tgVWrWmLIEAeJkxGRspQudJ4+fQp/f3/4+/vjzZs3MDU1Rfv27dGhQwdUrlw5LzISEeWL2NhEjB9/Ghs23BHbrKxK4cCBrqhZs7SEyYgou5QudDp06AAdHR00b94cCxYsgKura17kIiLKVwEBH+Dh4YcHD0LFtn79bLFmTWvo6solTEZEOaF0obNs2TI0a9YMWlpaeZGHiCjfxcYmolGjbQgJSZ1sXLy4JtasaY0BA+ykDUZEOZalQufdu3cwNjaGpqYmHBwc8PHjx2/uX7Zs2VwJR0SUH4oV08TPPzdD//5HYWNjjAMHusHa2ljqWESUC7JU6Li7u2P//v2oVasWmjRp8t0lzp88eZIr4YiI8ku/frZISRHg4WGD4sU1pY5DRLkkS4XOjz/+iHLlyol/5r1ciKiwEgQBW7few+PH77FsWXOFbRyqIlI9WSp0OnXqJP7Z1dVVHMb6Wnx8PB49epR76YiIclFkZDxGjDiF3bsfAABcXc3Rtau1xKmIKC8pvWCgu7t7pkNT9+/fx8CBA3Mciogot/31VzAcHTeKRQ4AXL/+RsJERJQfstSjs2TJEoSHhwNI7fb19fVFiRIl0u335MkT6Onp5WpAIqKcEAQBGzbcxrhxpxEfnwwA0NOTY+PGdujevYbE6Ygor2Wp0KlcuTJ8fX0BADKZDA8fPoRcrriuhLq6OvT09DB9+vTcT0lElA0REfEYOvQEDhz4b0jdwaEM9u/viipVjCRMRkT5JUuFTteuXdG1a1cAQJMmTbBmzRpUr149T4MREeXEnTtB8PDww/PnYWLbmDHOWLq0GbS0cnT3GyIqRJT+1/7777/nRQ4iolw1bdpZscgxMNDCli0d0Lkzf0EjKmqyVOj069cPc+bMQeXKldGvX79v7iuTybB9+/ZcCUdElF1bt3aAnd16VKxoiP37u6JixfTzColI9WWp0BEEIcM/f29fIqL8kpCQDLlcXfzZzEwf58/3R9WqJRXaiahoyVKhs3Pnzgz/TEQkNUEQsGLFNaxbdxvXrw+BoaG2uM3GxkTCZERUECi9jk6a6Oho8c+//PILtm3bhsDAwFwJRUSUFZ8+xaJDh33w8voNf//9EYMHH2evMhEpULrQefHiBZo3b46NGzcCALy9vTFhwgT89NNPaN++PW7fvp3rIYmIvnblymvY2a3DiRN/i21VqpRASgoLHSL6j9KFzrJly6Curg53d3ckJiZi7969aN26NW7duoX69etjxYoVeRCTiChVSoqAn3++jAYNtuL16wgAQKlSxeHv3wtLljSDunq2O6qJSAUp/Ylw8+ZNeHl5oWbNmrh16xYiIyPRvXt36OrqokePHnj48GFe5CQiwvv30Wjbdg+mTj2L5OTUnpv69cvj3j1PtGpVVeJ0RFQQKb2OTmJiIgwMDAAAFy5cQLFixVC7dm0AQHJyMjQ0uBAXEeW+P/8MRM+eh/DuXSQAQCYDZsyojzlzGkFDg704RJQxpauSatWq4bfffoOFhQX8/f1Rr149aGhoIDExEbt374alpWVe5CSiIu7+/RCxyDEx0cGuXZ3QrFlliVMRUUGndKEzduxYjBw5Ert374ZcLsfQoUMBAC1atMCHDx+wbt26XA9JRDRqlBP++OMlwsJisXt3Z5QpwxsIE9H3KV3o1KlTBydOnMCDBw9ga2sLMzMzAED//v3h6uqKatWq5XpIIip6XrwIU1jNWCaTYceOjtDW1uCEYyLKsmx9WpQrVw6tW7dGXFwc7t27h8DAQPTv359FDhHlWHJyCubOPY+qVVfjl1+eKWzT0ZGzyCEipWRr5vDJkyexZMkSfPjwQWwrVaoUJk6ciI4dO+ZWNiIqYoKCItGr12GcP/8SANCv31E8fDgCpUvrShuMiAqtbN29fPLkyXB1dYWXlxdKlSqF0NBQHD9+HNOnT4ehoSEaNWqUB1GJSJX99ttz9OlzGO/fxwAA1NRkmDDBFcbGOhInI6LCTOlCZ+3atWjZsiW8vb0V2rt06YIJEyZg/fr1LHSIKMuSklIwZ84fWLz4EtLu3mBmpoe9e7ugfv0K0oYjokJP6cHuv//+G506dcpwW6dOnRAQEJDjUERUNLx5E4EmTbbjxx//K3JataqCe/eGs8gholyhdI9OiRIlEB4enuG2sLAwyOXynGYioiLgwoWX6NLlAD5+jAUAaGio4ccfm2DixDpQU5NJnI6IVIXSPTpubm5YvXo13r17p9D+9u1brFmzBnXr1s21cESkusqVM0BiYgoAoHx5A/z55wBMnlyXRQ4R5Sqle3S8vLzQpUsXtGzZEnZ2djA2Nsb79+9x7949GBgYYOLEiXmRk4hUTKVKJbB5c3vs2nUfW7Z0gJFRMakjEZEKUrpHx9jYGEeOHEHfvn0RFxeHhw8fIi4uDn379sWRI0fEBQSJiL7066//IDo6QaGta1drHDnSnUUOEeWZbK2jU7JkSUyePDm3sxCRCkpISMbUqWewYsV19O9vi23bOipsl8k4VEVEeSfLPToXL17E0KFD0aZNGwwfPhyXLl3Ky1xEpAJevAhDvXpbsGLFdQDA9u1/4dy5fyVORURFSZYKnT/++APDhg3DvXv3oKOjg/v372Po0KHYvXt3XucjokLq0KHHsLdfj5s3Uy9ckMvV4ePTCk2aVJQ4GREVJVkqdDZs2AAXFxecP38eBw4cwIULF9C6dWusXbs2r/MRUSETF5eE0aP90bWrHz5/jgcAVK5cAlevDsaoUc4cqiKifJWlQufvv//GwIEDoaOTuhS7pqYmRo4ciY8fPyIoKChPAxJR4fHPP59Qp85mrFlzU2zr3t0Gd+54wsGhjITJiKioytJk5JiYGBgaGiq0mZubQxAEfP78GWXK8AOMqKh7/Pg9XF03ITIy9coqLS11rFrVCkOHOrAXh4gkk6UeHUEQ0n1QaWik1kjJycm5n4qICh0rq1KoU6ccAKBatZK4cWMohg2rzSKHiCSl9Do6REQZUVOTYceOThg71hm3bg1DrVqlpY5ERJT1dXQeP36M+Ph48efk5GTIZDI8fvwYMTExCvs6OTllOUBKSgp8fHzg5+eHiIgI1K5dG3PmzEGFCt+/od+JEycwadIknDt3Dubm5ll+TSLKuV277qNCBQOFm2+amOhg5cpWEqYiIlKU5UJn3rx56doEQcCsWbPErum0Ia4nT55kOYCvry/27duHxYsXo3Tp0li6dCmGDh2KkydPfvMGoW/fvs0wExHlrZiYRIwe7Y+tW+/BzEwP9+4NR6lSxaWORUSUoSwVOjt27MiTF09ISMCWLVswefJkNGzYEADg7e2N+vXr48yZM2jTpk2Gj0tJScHkyZNhY2ODa9eu5Uk2Ikrv0aNQeHgcxOPH7wEAb99GYu/eBxgzxkXiZEREGctSoePs7JwnLx4QEIDo6Gi4urqKbfr6+rC2tsbNmzczLXTWrVuHxMREjB49moUOUT4QBAHbtt3DqFH+iI1NAgDo6Ghi7do26NvXVuJ0RESZy9a9rnJLcHAwAKS7PN3ExCTT9Xnu37+PLVu24ODBgwgJCcnS67i7u2e6LSgoiJfHE31DVFQCRo48hZ0774ttNWua4MCBbrCyKiVhMiKi75P0qqvY2FgASDcXR0tLS2Hic5qYmBhMmjQJkyZNgoWFRX5EJCrS7t8PgaPjBoUix9OzNq5fH8Iih4gKBUl7dLS1tQGkztVJ+zMAxMfHo1ixYun2X7hwISwsLNCjRw+lXufcuXOZbvtWbw9RURYVlYDGjbfj06fUX0j09OTYsKEdevSoIXEyIqKsk7TQSRsyCg0NRfny5cX20NBQWFlZpdv/0KFDkMvlsLe3B/DfYoVt27ZF+/btMX/+/HxITVQ06OrKsWxZMwwadBz29qbYv78rqlYtKXUsIiKl5KjQiYyMRGhoKMqVKwd1dXWoq6sr9XgrKyvo6uri+vXrYqETERGBx48fo0+fPun2/+233xR+/uuvvzB58mRs2LABlStXzv6BEFGGBgywg7q6Gjw8bKCtLenvRURE2ZKtT67r169j2bJlePjwIWQyGfz8/LBx40aYmppi2rRpWX4euVyOPn36YNmyZTAyMoKZmRmWLl0KU1NTNGvWDMnJyfj06RP09PSgra2dbhHBtMnMZcuWRcmS/E2TKLsEQcCaNTfx8mU4li1rLrbLZDL068erqoio8FJ6MvLVq1cxePBgaGtrY9KkSRAEAQBgbW2NHTt2YOvWrUo939ixY9G1a1fMnDkTPXv2hLq6OjZv3gy5XI6goCDUq1cP/v7+ysYkoiwKD49Dt25+GDPmFyxffhVHjmR9wU8iooJO6R6dFStWwN3dHStXrkRSUhKWLl0KABg2bBiioqLg5+eHgQMHZvn51NXVMXnyZEyePDndNnNzczx9+jTTx7q4uHxzOxF9282bb9G9+0G8eBEutt29G4xOnapLF4qIKBcp3aPz5MkTdOnSBQDS3ZW4bt26ePv2be4kI6I8IwgCVqy4hrp1t4hFTokS2jh2rAfmz28sbTgiolykdI+Onp4e3r9/n+G2oKAg6Onp5TgUEeWdT59iMXDgMRw//l9vqKurOfbt64IKFQylC0ZElAeU7tFxd3eHt7c3Hjx4ILbJZDIEBwdj3bp1aNSoUW7mI6JcdPXqa9jbr1cocqZMqYM//xzAIoeIVJLSPToTJ07EX3/9BQ8PD5QqlboyqpeXF4KDg1GmTBl4eXnlekgiyjlBEDBjxu949eozAKBkyWLYsaMTWreuKnEyIqK8o3ShY2BgAD8/Pxw9ehTXrl1DeHg49PT00LdvX3Tu3DnDFY2JSHoymQzbt3eEnd16WFsbY+/eLjA315c6FhFRnsrWOjpyuRweHh7w8PDI7TxElIvi4pIUFvorV84AFy8OhKVlSWhoSHqrOyKifKF0oXP06NHv7tOxY8dsRCGi3JKSImDx4ovYseM+btwYAgOD/+4lZ21tLGEyIqL8pXShk9nKxzKZTLwNBAsdIumEhEShb98jOHPmXwDAsGEnsW9fl3TLQRARFQVKFzoZ3Qk8JiYGt2/fxoYNG7BmzZpcCUZEyvv99xfo3fswgoOjAAAyGVC9eikIQuqfiYiKGqULHTMzswzbq1atisTERCxYsAB79uzJcTAiyrrk5BQsWPAn5s+/gP+/KwtMTXWxe3dnNGlSUdpwREQSytXZiJaWlnj06FFuPiURfUdQUCSaNduJefP+K3KaNauEe/c8WeQQUZGXrauuMpKQkIADBw7wLuJE+ejMmefo0+cIQkOjAQBqajLMn98I06fXh5oax6qIiJQudJo0aZJuUmNKSgrCwsIQHx+PqVOn5lo4Ivq2x4/fi0VO2bJ62Lu3Cxo0qCBxKiKigkPpQsfFxSXDdl1dXTRu3Bh16tTJcSgiypqxY11w/nwg4uKSsGNHRxgb60gdiYioQFG60GnXrh3s7OxQvHjxvMhDRN/wzz+fUKWKkfizTCbDrl2dUKyYJoeqiIgyoPRk5ClTpmR4iTkR5Z3ExGRMmXIG1ar54MyZ5wrbdHTkLHKIiDKhdKEjl8uhpaWVF1mIKAOvXn1Gw4bbsHTpFaSkCOjd+zA+fIiROhYRUaGg9NCVp6cnZs+ejYCAAFStWlW8g/mXnJycciUcUVF3/PhTDBhwFGFhcQAATU01TJ9eDyVL8ua5RERZoXShM2fOHACAr68vAChcgSUIAmQyGZ48eZJL8YiKpoSEZEybdhbe3tfENgsLQ+zf3xXOzhkv2klEROkpXejs2LEjL3IQ0f978SIMPXocwo0bb8W2zp2rY/Pm9jA01P7GI4mI6GtZKnTc3d2xZs0aWFlZwdnZOa8zERVZZ8/+i65dD+Dz53gAgFyujuXLm2PUKCfelJOIKBuyVOi8ffsWCQkJeZ2FqMizsDBESkrqfRwqVy6BAwe6wcGhjMSpiIgKr1y7BQQR5VyVKkbYsKEdjh4NwIYN7aCvzysciYhyIldv6klEyjl+/CliYhIV2nr0qIG9e7uwyCEiygVZ7tEZNWoU5HL5d/eTyWQ4e/ZsjkIRqbrY2ESMH38aGzbcweDB9ti0qb3Cds7HISLKHVkudKytrWFkZPT9HYnomwICPsDDww8PHoQCADZvvosBA+xQr155iZMREakepXp0atWqlZdZiFTezp1/YcSIU4iOTh2uKlZMAz4+rVG3bjmJkxERqSZORibKB9HRCRgz5hds3XpPbLO2NsaBA11hY2MiXTAiIhXHQocojz16FAoPj4N4/Pi92DZwoB1Wr24FHZ3vz3sjIqLsy1Kh06lTJ5QoUSKvsxCpnHv3glGnzmbExiYBAHR0NLF2bRv07WsrcTIioqIhS4XO4sWL8zoHkUqqWdMEdeqUw7lzL1CzpgkOHOgGK6v0N8IlIqK8wXV0iPKQuroadu/ujIkT3XD9+hAWOURE+YyFDlEuEQQBGzbcxuXLrxTaS5fWxbJlzVGsmKZEyYiIii5ORibKBRER8fD0PIl9+x6iXDl93L3riZIli0sdi4ioyGOPDlEO3b0bhNq1N2DfvocAgNevI3D48BOJUxEREcAeHaJsEwQBvr434eX1GxISkgEA+vpa2Ly5Pbp2tZY4HRERASx0iLIlPDwOQ4Ycx6FD//XcODqWxf79XVGpEpdiICIqKFjoECnp5s236N79IF68CBfbxo93wU8/NYWWFv9JEREVJPxUJlLC589xaNp0JyIi4gEAhoba2LatAzp0sJI4GRERZYSTkYmUYGCgjWXLmgEAXF3Nce+eJ4scIqICjD06REoaMsQBxYtrwsPDBpqa6lLHISKib2CPDlEmUlIELF16GVOmnFFol8lk6N27FoscIqJCgD06RBn48CEG/fsfhb//MwBAvXrl0b59NYlTERGRstijQ/SVixcDYWe3TixyAODRo1AJExERUXaxR4fo/6WkCPjpp0uYPfsPJCcLAABj4+LYubMTWrSoInE6IiLKDhY6RABCQqLQt+8RnDnzr9jWqJEFdu/ujLJl9SRMRkREOcFCh4q8P/54gV69DiM4OAoAIJMBs2Y1wOzZDaGuztFdIqLCjIUOFWmCIGD27PNikVO6tA727OmCJk0qSpyMiIhyA39dpSJNJpNh165OKFFCG02bVsJffw1nkUNEpELYo0NFTmxsIooV0xR/rlDBEFeuDEbVqkYcqiIiUjH8VKciIykpBTNn/g47u/XivarSWFmVYpFDRKSC+MlORcLbtxFo0mQ7Fi26iL///ghPz5MQBEHqWERElMc4dEUq75dfnqFfv6P48CEGAKCuLoO9vanEqYiIKD+w0CGVlZiYjJkzf8fPP18R28qV08e+fV1Rp045CZMREVF+YaFDKunVq8/o0eMgrl59I7a1a2eJrVs7oGTJ4hImIyKi/MRCh1TOiRNP0b//UYSFxQEANDTU8PPPTTF+vCtkMpnE6YiIKD9JPhk5JSUFq1atQv369WFra4tBgwYhMDAw0/2fPXuGYcOGwcXFBW5ubhg7dizevXuXj4mpoHv27JNY5FSoYIBLlwZiwgQ3FjlEREWQ5IWOr68v9u3bh4ULF2L//v2QyWQYOnQoEhIS0u0bFhaGgQMHQkdHB7t27cLGjRsRFhaGIUOGID4+PoNnp6JowgRXtG1riU6drHD3ridcXMyljkRERBKRtNBJSEjAli1bMGbMGDRs2BBWVlbw9vZGSEgIzpw5k27/s2fPIjY2Fj/99BOqVq2KGjVqYOnSpXj+/Dnu3LkjwRFQQRAQ8EHhZ5lMhv37u+LQIQ+UKFFMolRERFQQSDpHJyAgANHR0XB1dRXb9PX1YW1tjZs3b6JNmzYK+7u5uWHNmjXQ0tJK91yfP3/O9HXc3d0z3RYUFIQyZcpkIz1JLT4+CZMm/QZf31v47bc+cHevJG4rXlzzG48kIqKiQtIeneDgYABIV2iYmJggKCgo3f7m5uYKRREArF+/HlpaWnBycsq7oFTg/PPPJ9SpswU+PjeRkiKgd+/DCAuLlToWEREVMJL26MTGpn4xyeVyhXYtLa1v9tCk2bFjB/bs2YPp06ejZMmSme537ty5TLd9q7eHCqYDBx5hyJDjiIxMncelpaWOefMawdBQW9pgRERU4Eha6Ghrp34xJSQkiH8GgPj4eBQrlvncCkEQsHLlSqxduxaenp4YMGBAXkelAiA2NhETJvyK9etvi22WliVx4EBX2NpypWMiIkpP0kInbcgqNDQU5cuXF9tDQ0NhZWWV4WMSExMxffp0nDx5ElOmTMHgwYPzJStJ6+nTD/DwOIj790PEtt69a2Lt2jbQ00s/Z4uIiAiQeI6OlZUVdHV1cf36dbEtIiICjx8/hqOjY4aPmTJlCk6fPo3ly5ezyCkiTp36G7VrbxCLnGLFNLBpUzvs3NmJRQ4REX2TpD06crkcffr0wbJly2BkZAQzMzMsXboUpqamaNasGZKTk/Hp0yfo6elBW1sbhw8fhr+/P6ZMmQJnZ2e8f/9efK60fUj1VK363/yr6tVL4cCBbqhRw0TCREREVFhIvmDg2LFj0bVrV8ycORM9e/aEuro6Nm/eDLlcjqCgINSrVw/+/v4AgJMnTwIAfv75Z9SrV0/hv7R9SPVYWpbE+vVt0b+/LW7eHMoih4iIskwmCIIgdQgppV119a0rs7JtvTkQ9RbQNQM833x/fwIAHDz4GG3aVEWxYlwLh4iIMpbV72/Je3SI0kRFJaB//6Po1s0P48efljoOERGpABY6VCA8eBACJ6eN2LHjLwDAhg13cOPGW4lTERFRYcdChyQlCAI2brwNZ+dN4j2rdHXl2LOnM5ydzSROR0REhZ2kV11R0RYREQ9Pz5PYt++h2GZnZ4r9+7vC0jLzla6JiIiyioUOSeLu3SB4eBzEP/98EttGjnTE8uUtoK3Nv5ZERJQ7+I1C+e7mzbeoV28rEhKSAQD6+lrYtKkdunWzkTgZERGpGs7RoXzn4FAGdeuWAwDUrl0Gd+4MY5FDRER5goUO5Tt1dTXs3t0Z06fXw+XLg1C5spHUkYiISEWx0KE8JQgCVq26jqtXXyu0lymjhx9/dIeWFkdPiYgo7/BbhvJMWFgsBg06jqNHA1C+vAHu3fNEiRLFpI5FRERFCHt0KE9cu/YG9vbrcfRoAADg1avPOHnyb4lTERFRUcNCh3JVSoqAZcuuoH79rQgM/AwAKFmyGE6e7Im+fW0lTkdEREUNh64o13z8GIP+/Y/i1KlnYlu9euWxd28XmJvrS5iMiIiKKhY6lCsuXXqFnj0P4c2bCLFt+vR6mD+/MTQ02HFIRETSYKFDOfbpUyxattyF6OhEAICxcXHs3NkJLVpUkTgZEREVdfxVm3LMyKgYli1rDgBo1MgC9+4NZ5FDREQFAnt0KFd4etaGkVExdOlSHerqrJ+JiKhg4DcSKSU5OQXz51/AtGlnFdplMhk8PGxY5BARUYHCHh3KsuDgKPTufRi///4CAFC/fnm0aWMpcSoiIqLMsdChLDl79l/07n0YoaHRAAA1NRmePfskcSoiIqJvY6FD35SUlIJ5885j0aKLEITUtrJl9bBnT2c0bGghaTYiIqLvYaFDmXr7NgK9eh3Gn38Gim0tW1bBjh0dYWysI2EyIiKirGGhQxk6ffof9O17BB8+xAAA1NVlWLSoCSZPrgs1NZnE6YiIiLKGhQ6lk5IiYN68C2KRY26uj337uqBu3fISJyMiIlIOrwWmdNTUZNi7twsMDbXRtq0l7t3zZJFDRESFEnt0CAAQHZ0AHR25+LOFhSFu3BiCKlWMIJNxqIqIiAon9ugUcQkJyZg48Vc4Om5EVFSCwraqVUuyyCEiokKNhU4R9vJlOOrX34r//e8aAgI+YMSIUxDSriEnIiJSARy6KqKOHHmCQYOOIzw8DgAgl6vD2bmsxKmIiIhyFwudIiY+PgmTJ5/B6tU3xLZKlUrgwIGuqF2bhQ4REakWFjpFyPPnn9C9+0Hcvh0ktnl42GDDhrYwMNCWMBkREVHeYKFTRBw8+BiDBx9HREQ8AEBLSx0rVrSEp2dtTjgmIiKVxUKniHjxIkwsciwtS+LAga6wtTWVOBUREVHeYqFTREycWAd//PESRkbFsHZtG+jpaUkdiYiIKM+x0FFRjx6FwsbGRPxZTU2Gw4e7Q0tLnUNVRERUZHAdHRUTE5OIIUOOo1atdTh//qXCNm1tDRY5RERUpLDQUSGPH7+Hs/NGbN58FykpAnr1OiTOyyEiIiqKOHSlIrZtu4dRo/wRE5MIACheXBM//dQU+vqci0NEREUXC51CLioqAaNG+WPHjr/Etho1THDgQFdUr24sYTIiIiLpsdApxB48CIGHx0EEBHwQ24YOdcDKlS1RrJimhMmIiIgKBhY6hdThw0/Qu/dhxMUlAQB0deVYv74tevWqKXEyIiKigoOFTiFVvXopqKmlXkFlZ2eK/fu7wtKypMSpiFSbIAhITk5GUlKS1FGIVJqmpibU1dVz5blY6BRS1asbY+3aNrh+/Q2WL28BbW2+lUR5RRAEhIeH4/3790hOTpY6DlGRYGhoCFNT0xwvi8Jvx0JAEATs3fsQnTtXVyho+vWzRb9+thImIyoagoODER4eDn19fejr60NDg2tSEeUVQRAQExOD0NBQAECZMmVy9HwsdAq4z5/jMHToCfj5PcbIkY5Ys6aN1JGIipTk5GR8/vwZxsbGKFWqlNRxiIqEYsWKAQBCQ0NhYmKSo2EsLhhYgN269Q4ODhvg5/cYAODrewv37gVLnIqoaElMTIQgCNDR0ZE6ClGRUrx4cQCp/wZzgoVOASQIAlatuo46dTbj33/DAACGhto4cqQ77Ox4x3EiKXCoiih/5da/OQ5dFTBhYbEYNOg4jh4NENtcXMywb19XWFgYSheMiIioEGKhU4Bcv/4G3bsfRGDgZ7Ft4kQ3/PijO+Ty3LnMjoiIqChhoVNAXL78Co0abUdSUgoAwMioGLZv74i2bS0lTkZEqqJv3764ceOGQpumpiZMTEzg7u6OiRMnQltbW2H7qVOnsHfvXjx58gQpKSmoWLEiOnTogF69ekFTU3EF9qSkJOzevRvHjh3DixcvIJfLYW1tjWHDhsHNzS3Pjy8/JCcno2fPnpg9ezZq1KghdZxcsXv3bmzZsgXv379H9erVMXPmTNSsmfnisx8/fsTixYtx5coVJCcno2HDhpg2bRqMjIwAAE2aNMHbt28zfOyuXbtgbW2NLl26YMuWLShbtmyeHNOXWOgUEC4u5nBzM8fFi69Qt2457N3bBeXKGUgdi4hUTKtWrTBjxgzx55iYGFy6dAmLFy9GcnIyZs+eLW6bNWsWTp48iREjRmDu3LnQ0NDArVu3sHr1avzyyy/YvHmzOEk7ISEBAwcORFBQEMaMGQN7e3vExcXh0KFDGDRoEBYvXoyOHTvm9+Hmus2bN6NChQoqU+QcOXIES5cuxYIFC1C9enVs2LABQ4YMwS+//CIWLl9KTEzEwIEDkZSUBG9vb5QoUQLe3t7o168fDh8+DLlcjoMHDyqsN5WSkoLhw4dDV1cX9vb20NDQwJAhQzBz5kxs2bIl7w9SKOKaNGkiNGnSJG+efJ2ZICxD6v+z4M2bz8LcuX8ICQlJeZOHiJQWGxsrPH78WIiNjZU6So716dNHmDp1aobbpk2bJjg7O4s/HzlyRKhevbpw+/btdPsGBwcLzs7OwuzZs8W2pUuXCg4ODkJQUFC6/X/44QfByclJiIqKyoWjkE5ERITg4OAgPHnyROoouaZ58+bC0qVLxZ8TExOFhg0bCuvXr89w/7NnzwqWlpbCs2fPxLaoqCjB0dFROHLkSIaPWbdunVC7dm0hNDRU4XVcXV2Fy5cvZ5rte//2svr9zauuJJCSImDJkku4cUOxa8/MTB9z5jSCpibn4xBR/tLS0oKa2n9fCTt27EDDhg3h4OCQbt/SpUujf//+OHz4MCIjI5GYmAg/Pz907doVpqbprwwdN24cNm3alG5Y7Es7d+5EixYtUKtWLbRu3RrHjh0DALx58wbVqlXD9evXFfavVq0aDh8+DABYvXo1evToAS8vLzg4OOCHH36Avb099uzZo/CYtWvXolGjRkhJSYEgCNi4cSPc3d1ha2uLDh064Pjx4988R/v370fp0qVhZWUltj179gwjR46Ei4sLatSogWbNmmH79u3i9q+zzZs3DwBw584d9O7dG7Vq1UKjRo0wb948REVFiY8LDg7GpEmTUKdOHdjY2KBhw4bw9vZGSkpKhtmuX7+OatWqZfpfRj5+/IiXL1/C1dVVbNPQ0ICjoyNu3ryZ4WNevHgBQ0NDVKlSRWzT0dFBhQoVMnxMSEgI1q1bhwkTJsDY2FjhdZo1a4bNmzdn+Dq5iUNX+Sw0NBr9+h3Br78+h4WFIe7e9YShYeb/+ImoAHvqB1yZDSRE5v9ry/WAugsAy645epqkpCRcunQJx44dQ/fu3QEAcXFxePLkCVq1apXp49zc3LBy5Uo8fPgQpUuXRnh4OOzs7DLc18TEBCYmJpk+1+bNm7Fq1SrMmDEDrq6uuHjxIqZPn45SpUqhQoUKWTqOu3fvombNmjh27BiSk5ORkpKCEydOoFevXuI+J06cQIcOHaCmpob//e9/OHHiBGbPno3KlSvj5s2bmDt3LiIjI9G7d+8MX+Ps2bNo3Lix+HNsbCwGDhwIV1dX7NmzBxoaGjh06BB+/PFHODs7o3r16hlmCwgIwIABAzB8+HAsWrQIHz58wM8//4xBgwZh//79kMlk8PT0RMmSJbF582bo6uri/PnzWLhwIWrWrImmTZumy2Zvb49Lly5l6VylCQ5OXZft65WHTUxMEBAQkNFDYGxsjKioKERFRUFXVxdA6ryl4ODgDBfU3LBhA0qWLIkePXqk29akSROMHj0a0dHRebpOFQudfHThwkv07HkIQUGpVXtgYDh+++05PDxsJE5GRNlyaynwKeMvhHxxc6nShc6JEyfw66+/ij/HxcWhbNmyGDx4MIYPHw4A+Pz5M1JSUmBoaJjp85QoUQIA8OnTJ7GnxsAge/MKt23bhn79+sHDwwMA0Lt3b8TFxSl9X7GxY8dCT08PANC5c2f069cPb968gbm5OR4+fIjnz5/D19cXMTEx2LZtG37++WexcClfvjzevn2LzZs3Z1jopKSk4OHDh+jZs6fYFhsbi379+qFXr17il/7o0aOxfv16PH36VCx0vs42efJkuLm5YeTIkQAACwsLLF++HE2bNsWNGzfEHqYWLVrAzMwMQOpE8g0bNuDp06cZFjpyuVyhxyQrYmNjxcd+SUtLC/Hx8Rk+pmHDhtDX18cPP/yAuXPnolixYli1ahXCwsKQkJCgsO/nz59x+PBhTJ06NcOVjatVq4bExEQ8efIEjo6OSmVXhuSFTkpKCnx8fODn54eIiAjUrl0bc+bMybSKDwsLw8KFC/Hnn38CAFq2bInp06eLKygWRMkpMvy44ALmzr2AlBQBAFC6tA527eqMpk0rSZyOiLLNaQpweZZ0PTpOk5V+WJMmTTBp0iSkpKTgr7/+wuLFi1GnTh0MHz4cGhqpXwlpBc6XQylfi4iIAJBa8KRNWg0PD1c6z6dPnxAaGgpbW8X79g0ePBhA6tBVVpQsWVIsJADAyckJ5ubmOHnyJIYPH45jx47B3t4eFhYWuH//PuLj4zF16lRMnz5dfExSUhISEhIQFxeXbpgtPDwciYmJChN0jYyM0KtXL/j7+yMgIACBgYF48uQJACgMMX2d7fHjxwgMDIS9vX2643j+/DlcXFzQp08fnD59Gtu3b0dgYCACAgIQGhqa6dDVrVu3MHTo0EzPz927d9O1pR3j1wVKfHy8eAuGrxkaGmLdunWYPn063NzcIJfL0b59ezRp0iTdAn+//fYbBEFAu3btMnyutHP5/v37THPnBskLHV9fX+zbtw+LFy9G6dKlsXTpUgwdOhQnT55MV2UCqVVxfHw8tm3bhoiICMyYMQPz5s3DkiVLJEj/fcERuuizqRXOBZwX29zdK2LXrs4wNdWVLhgR5Zxl1xwPHeW3tPkUAFCxYkWYmppi4MCBUFdXx9y5cwGk/kZfs2ZNXL9+HQMHDszwea5duwa5XA4bGxvo6emhVKlSuHv3Llq3bp1u35cvX2L+/PmYOnVquvkiaZ/z31sFVxAE8c8Z3RLg68JEJpOhY8eOOHHiBIYOHQp/f3+MGzdO4blWrFiBSpXS/7KZ0XdPmi8LjQ8fPsDDwwMlSpSAu7s73NzcULNmTTRs2PCb2VJSUtCuXTuxB+1LRkZGiI2NRe/evREbG4tWrVqhQ4cOmDVrVqZDagBQo0YNHD16NNPtGUm7tDs0NBSVK1cW20NDQzOca5XG1tYW/v7++PTpE7S0tKCjo4OuXbuiTp06CvudO3cOjRo1ynRYKu1c5uQ+Vlkh6WTkhIQEbNmyBWPGjEHDhg1hZWUFb29vhISE4MyZM+n2v3v3Lm7cuIHFixfDxsYGbm5umD9/Po4dO4aQkBAJjuDbzgWUhZ33cJwLSO16VFOTYf78Rvj11z4scoioQHB1dcXAgQOxd+9esaccAAYNGoQLFy7g6tWr6R4TEhKCbdu2oX379jAwMICamhq6du2Kw4cPZ/hZvGnTJty7d08chvmSrq4uTExM8ODBA4X2sWPHYuHCheJaPV/2Lr169SpLx9apUyc8f/4ce/bsQWRkpDjnqFKlStDQ0MC7d+9QoUIF8b8LFy5g8+bNCpOy0xgZGUEulyMsLExsO3HiBMLDw7Fv3z6MHDkSzZo1w+fPqQu+flmYfa1q1ap49uyZwmsnJydj8eLFCAoKwsWLF/Ho0SPs3LkTY8eORevWraGrq4uPHz9m+rza2toKz/f1fxkxMjJCxYoVFSZ6JyUl4datW5kOJQUGBqJnz54IDQ2FkZERdHR08Pr1azx69Aj169dX2Pfu3bsKE52/9vHjRwBQeshNWZL26AQEBCA6OlrhROjr68Pa2ho3b95EmzaKd+q+desWjI2NFSpPZ2dnyGQy3L59O8PfJADA3d090wxBQUE5vgV8RkJDo9F2TQvEJaae4rJl9bBnT2c0bGiR669FRJQT48aNw7lz5zBnzhycPHkSOjo6aN26Ne7cuYPhw4dj5MiRaNq0KeRyOW7fvo2VK1eiTJkyCsM+w4cPx8WLF9GjRw+MGzcODg4O+Pz5M/bt24fDhw9j2bJl4jyWrw0bNgz/+9//YGFhAQcHB1y8eBHnzp3D5s2bYWJignLlymHr1q2wsLBAbGwsFi9e/M1elzRmZmZwcXGBt7c3mjVrJg4f6enpoUePHlixYgV0dHRQu3Zt3Lp1SxxRyEytWrXw8OFDcT0gU1NTxMbG4pdffoGjoyP+/fdfLF68GED64aAvDRo0CL1798bs2bPRr18/REdHY968eYiOjoaFhQXi4uIAAMePH0eLFi0QFBSE//3vf0hMTPzm82bHoEGDsGjRIlSoUAE1a9bEhg0bEBcXh65d/+upfP/+PYoXLw4dHR2Ym5vj48ePWLBgASZMmIDIyEhMnz4d9evXh5OTk/iYd+/eITw8HJaWmS96+/jxY2hpaSlcxZYXJC10vjXjOygoKN3+ISEh6faVy+UwNDTMcH8pmZjoYKnHXxizuzZa1AjCzt8nwdiYdz8mooJHS0sLCxYsQL9+/eDt7Y2ZM2cCAGbOnAlXV1fs2rULW7ZsQUJCAiwsLNC3b1/06dNHodgoVqyYuN/GjRvx7t07aGlpwcbGBtu3b4ezs3Omr9+nTx/Ex8dj1apVeP/+PSwsLODt7S3+Erx06VIsWrQIHTt2RNmyZTF27FisXLkyS8fWuXNnXLt2Ld1ihdOnT4eRkRFWrVolDtWMHj0aw4YNy/S5mjZtKl7SDqTOEX306BGWLFmCqKgomJmZoVu3bjh37hzu37+vMHH5S3Z2dti0aRNWrlyJzp07o1ixYnB1dcXUqVMhl8tRq1YtTJ8+Hdu2bcOKFStQunRptG7dGmXKlMFff/2VpePOKg8PD0RGRmLFihUIDw9HjRo1sHXrVoW5SPXq1cPo0aMxZswYqKurY926dVi4cCG6dOkCHR0dtGrVCl5eXgrP++HDBwD45oT2a9euoU6dOpnOB8otMuFb/Wt57NixY5gyZQqePHmi0FU4ZcoUhIaGYtu2bQr7z5gxAy9fvsTu3bsV2hs1agQPDw9xBrsy0np7zp07p/wBfIfw1A+HfXeh04g+ULPqluvPT0R5Ly4uDi9evEDFihW/uQ4Mqb7Pnz+jSZMm2LZt2zdvkUDfFx8fjwYNGmDFihWZ3h7ke//2svr9LekcHWVnfGtra2fYbRcfH18gr7qSVeuGLiuPscghIlIBBgYGGDx4cLpfwkl5R44cgZWVVb7cA03SQidtGCo0NFShPbMZ36ampun2TUhIQHh4OEqXLp13QYmIiAAMHToUgYGBuH//vtRRCq3o6Ghs2bIFCxcuzJfXk7TQsbKygq6ursKM74iICDx+/DjDGd9OTk4IDg5GYGCg2Jb22IyWKSciIspNmpqaOHjwIGrVqiV1lEJLR0cHv/32G8qVK5cvryfpZGS5XI4+ffpg2bJlMDIygpmZGZYuXQpTU1M0a9YMycnJ+PTpE/T09KCtrQ1bW1s4ODhgwoQJmDt3LmJiYjBnzhx07NiRPTpERESUjuQ39Rw7diy6du2KmTNnomfPnlBXV8fmzZshl8sRFBSEevXqwd/fH0DqAlA+Pj4wNzdH//79MX78eDRo0EBc5IqIiIjoS5JedVUQ5OVVV0RU+KVd+WFhYZHnl8ES0X9iY2Px8uXLwn3VFRFRQaepqQmZTIbo6GipoxAVKTExMQAgro6dXZLf64qIqCBTV1eHgYEB3r9/j/j4eOjr60NDQ+O792YiouwRBAExMTEIDQ2FoaFhju+FxUKHiOg7TE1NUaxYMYSGhop37SaivGVoaPjNm4tmFQsdIqLvkMlkMDQ0hIGBAZKTk5GUlCR1JCKVpqmpmWt3NWehQ0SURTKZDBoaGtDQ4EcnUWHBychERESksljoEBERkcpioUNEREQqq8gPNIeGhiI5OVlceIiIiIgKvqCgoCxNWC7yPTpaWlp5NrEwKCgIQUFBefLc9B+e5/zB85w/eJ7zB89z/sjL86yhoQEtLa3v7lfkbwGRl3h7ifzB85w/eJ7zB89z/uB5zh8F4TwX+R4dIiIiUl0sdIiIiEhlsdAhIiIilcVCh4iIiFQWCx0iIiJSWSx0iIiISGXx8nIiIiJSWezRISIiIpXFQoeIiIhUFgsdIiIiUlksdIiIiEhlsdAhIiIilcVCJwdSUlKwatUq1K9fH7a2thg0aBACAwMz3T8sLAwTJ06Ek5MTnJycMGvWLMTExORj4sJJ2fP87NkzDBs2DC4uLnBzc8PYsWPx7t27fExcOCl7nr904sQJVKtWDW/evMnjlIWfsuc5MTERy5cvR/369WFnZ4c+ffrgyZMn+Zi4cFL2PL9//x5eXl5wcXGBi4sLxo0bh+Dg4HxMrBp8fX3Rt2/fb+6T39+FLHRywNfXF/v27cPChQuxf/9+yGQyDB06FAkJCRnuP3bsWLx+/Rrbtm3DqlWrcPnyZcybNy+fUxc+ypznsLAwDBw4EDo6Oti1axc2btyIsLAwDBkyBPHx8RKkLzyU/fuc5u3bt/x7rARlz/PcuXNx8OBBLFiwAIcOHYKhoSGGDh2KyMjIfE5euCh7nidMmICgoCBs3boVW7duRXBwMEaOHJnPqQu3tO+278n370KBsiU+Pl6wt7cX9uzZI7Z9/vxZqFWrlnDy5Ml0+9+5c0ewtLQU/vnnH7Ht4sWLQrVq1YTg4OB8yVwYKXueDxw4IDg4OAhxcXFiW1BQkGBpaSlcuXIlXzIXRsqe5zTJyclCz549hX79+gmWlpbC69ev8yNuoaXseX716pVgaWkp/PHHHwr7N27cmH+fv0HZ8/z582fB0tJSOHfunNh29uxZwdLSUvj06VO+ZC7MgoODhcGDBwt2dnZCy5YthT59+mS6rxTfhezRyaaAgABER0fD1dVVbNPX14e1tTVu3ryZbv9bt27B2NgYlStXFtucnZ0hk8lw+/btfMlcGCl7nt3c3LBmzRpoaWml2/b58+c8zVqYKXue06xbtw6JiYnw9PTMj5iFnrLn+dKlS9DX10eDBg0U9v/999/h5uaWL5kLI2XPs5aWFooXL46jR48iKioKUVFROHbsGCwsLGBgYJCf0QulR48ewcDAAMePH4etre0395Xiu1AjT561CEgbuy1TpoxCu4mJCYKCgtLtHxISkm5fuVwOQ0PDDPenVMqeZ3Nzc5ibmyu0rV+/HlpaWnBycsq7oIWcsucZAO7fv48tW7bg4MGDCAkJyfOMqkDZ8/zy5UuUK1cOv/32GzZs2ICQkBBYW1tj2rRpCl8UpEjZ86ylpYVFixZh/vz5cHR0hEwmg7GxMXbt2gU1NfYHfE+TJk3QpEmTLO0rxXch38Fsio2NBZD6Bn1JS0srw7kgsbGx6fb91v6UStnz/LUdO3Zgz5498PLyQsmSJfMkoypQ9jzHxMRg0qRJmDRpEiwsLPIjokpQ9jxHRUXh1atX8PX1hZeXF9auXQsNDQ306tULHz9+zJfMhZGy51kQBDx9+hT29vbYvXs3tm/fDjMzM4waNQpRUVH5krmokOK7kIVONmlrawNAuolt8fHxKFasWIb7ZzQJLj4+HsWLF8+bkCpA2fOcRhAErFixAosWLYKnpycGDBiQlzELPWXP88KFC2FhYYEePXrkSz5Voex51tTURGRkJLy9vVGvXj3UqlUL3t7eAIAjR47kfeBCStnzfOrUKezZswdLly5F7dq14ezsjHXr1uHt27c4dOhQvmQuKqT4LmShk01pXW+hoaEK7aGhoTA1NU23v6mpabp9ExISEB4ejtKlS+dd0EJO2fMMpF6OO3nyZKxbtw5TpkyBl5dXnucs7JQ9z4cOHcLVq1dhb28Pe3t7DB06FADQtm1bzJ49O+8DF1LZ+dzQ0NBQGKbS1tZGuXLleCn/Nyh7nm/fvo2KFStCV1dXbDMwMEDFihXx8uXLPM1a1EjxXchCJ5usrKygq6uL69evi20RERF4/PgxHB0d0+3v5OSE4OBghXUc0h7r4OCQ94ELKWXPMwBMmTIFp0+fxvLlyzF48OD8ilqoKXuef/vtN5w8eRJHjx7F0aNHsXDhQgDAhg0bMG7cuHzLXdgoe54dHR2RlJSEBw8eiG1xcXF4/fo1KlSokC+ZCyNlz3OZMmUQGBioMHQSGxuLN2/e8DznMim+CzkZOZvkcjn69OmDZcuWwcjICGZmZli6dClMTU3RrFkzJCcn49OnT9DT04O2tjZsbW3h4OCACRMmYO7cuYiJicGcOXPQsWNH9uh8g7Ln+fDhw/D398eUKVPg7OyM9+/fi8+Vtg+lp+x5/vrDP23yZ9myZTkX6huUPc+Ojo6oU6cOpk6divnz58PQ0BCrVq2Curo6OnToIPXhFFjKnueOHTti8+bNGD9+vFior1ixAnK5HJ07d5b4aAq3AvFdmCcXrRcRSUlJws8//yy4uroKdnZ2wtChQ8V1RF6/fi1YWloKhw4dEvf/8OGDMGbMGMHOzk5wcXER5syZo7DeC2VMmfM8cOBAwdLSMsP/vnwvKD1l/z5/6dq1a1xHJ4uUPc+RkZHCnDlzBBcXF8HW1lYYOHCg8OzZM6niFxrKnud//vlH8PT0FJydnQVXV1dh9OjR/PucDVOnTlVYR6cgfBfKBEEQ8qaEIiIiIpIW5+gQERGRymKhQ0RERCqLhQ4RERGpLBY6REREpLJY6BAREZHKYqFDREREKouFDhEREaksFjpEVKSp2lJiqnY8RDnFQodIBUybNg3VqlXL9L9jx45l+blWr16NatWq5WFaxdf58j9ra2u4uLhg1KhRePbsWa6/ZrVq1bB69WoAqTcSXLx4MU6cOCFunzZtGpo0aZLrr/u1jI69WrVqsLOzQ6tWrbBq1SokJSUp9ZwRERGYOnUqbt26lUepiQon3uuKSEUYGxvDx8cnw23ly5fP5zRZt3//fvHPycnJePfuHby9vdG7d2+cOnUKxsbGufpaaXevDg0NxbZt27B48WJx+8iRI9GvX79ce72s5PlSWFgYTp48iTVr1iAxMRETJ07M8nM9efIER48e5b2ZiL7CQodIRcjlctjZ2UkdQ2lfZ65duzbKlCmD3r1748iRIxg2bFievdbX8rsgzChP48aN8ebNGxw8eFCpQoeIMsahK6IiJDk5GRs2bEDbtm1Rq1Yt2NnZoUePHrh69Wqmj3n9+jVGjBgBFxcX2Nraonv37rhw4YLCPn///Tc8PT3h4OAABwcHjBo1Cq9fv852zho1agAA3r59K7Y9ePAAgwcPhouLCxwcHDB8+PB0w1s7d+5Ey5YtUbNmTdSvXx9z585FVFSUuD1t6OrNmzdwd3cHAEyfPl0crvpy6GrWrFlwdXVNN4S0dOlSODs7IyEhIU+OHQB0dXXTtfn5+aFz586ws7NDrVq10KFDB/j7+wMArl+/LvZE9evXD3379hUfd/bsWXTu3Bk1a9ZE3bp1sXDhQsTExOQoH1FhwkKHSIUkJSWl++/LyanLli3DmjVr0L17d2zatAnz589HWFgYxo0bl+GXX0pKCjw9PRETE4Off/4Zvr6+MDQ0xMiRIxEYGAgAePHiBXr06IGPHz/ip59+wqJFi/D69Wv07NkTHz9+zNZxvHjxAsB/PSzXrl1Dz549kZKSgkWLFmHhwoUICgpCjx498Pz5cwDAqVOnsGTJEvTu3RubN2/GqFGjcOzYMSxcuDDd85uYmIjDfCNGjMhwyK9Dhw4ICwtTKAIFQYC/vz9atmwJuVye42P/8n1KSEhAaGgotm7disuXL6Njx47ifrt378bs2bPh7u6O9evXY+nSpdDU1MTkyZPx7t072NjYYPbs2QCA2bNnY86cOQCAEydOYNSoUahUqRLWrFmD0aNH4/jx4xg5ciQnLVORwaErIhXx9u1b2NjYpGsfN24cRo4cCSB1XsqECRMUfuPX1tbGmDFj8PTpU9jb2ys89uPHj3j+/DmGDx+Ohg0bAgBq1aoFHx8fxMfHAwB8fHygra2Nbdu2iT0Rbm5uaNq0KTZt2oSpU6d+M/eXPSZxcXEICAjAjz/+CD09PbRv3x4AsHz5cpQrVw6bNm2Curo6AKBevXpo1qwZVq9ejRUrVuD69eswMzND7969oaamBmdnZxQvXhxhYWHpXlMul6N69eoAUospa2vrdPvUrl0b5ubm8Pf3R/369QEAt2/fxrt379ChQ4dcOfaM3q+yZctizJgxCkN2r1+/xqBBgzBq1CixzdzcHJ07d8adO3fQtm1bVKlSBQBQpUoVVKlSBYIgYNmyZahfvz6WLVsmPs7CwgIDBgzAhQsX0KhRo2/mI1IFLHSIVISxsTHWrl2brr106dLin5cvXw4A+PTpEwIDA/HixQv8/vvvAIDExMR0jy1VqhSqVKmCWbNm4cqVK2jQoAHq1auH6dOni/tcu3YNLi4u0NbWFosWXV1dODo64sqVK9/NndGXfZUqVbB69WoYGxsjJiYGDx48wKhRo8QiBwD09fXRuHFjcRjN1dUV+/fvR+fOndG8eXM0atQI7dq1g0wm+26GjMhkMrRv3x47d+7EvHnzIJfLcfLkSZQrVw61a9fOlWM/ePAgACA6Oho7duzA9evXMWPGDDRt2lRhv2nTpgEAIiMj8fLlS7x8+VLsacrofQOAf//9F8HBwfD09FQoJp2cnKCrq4vLly+z0KEigYUOkYqQy+WoWbPmN/d58OAB5s2bhwcPHkBbWxtVqlSBmZkZgIzXX5HJZNiyZQvWrl2LM2fO4MiRI9DU1ETTpk0xd+5cGBoaIjw8HP7+/uJ8kS8ZGRl9N3falz0AaGpqwtjYGCVLlhTbIiMjIQgCSpUqle6xpUqVQmRkJACgdevWSElJwZ49e+Dj44OVK1fCzMwMEydORJs2bb6bIyMdO3aEr68v/vzzTzRq1AinT59Gr169xO05PfYv3y9nZ2cMHjwY48ePx9atW+Hk5CRue/XqFWbPno1r165BQ0MDlSpVEpcAyGwIKjw8HAAwb948zJs3L9320NDQ7+YjUgUsdIiKiKioKAwZMgTVqlXDyZMnUblyZaipqeHChQv49ddfM31c6dKlMXfuXMyZMwcBAQE4ffo0Nm7cCAMDA8ybNw96enqoU6cOBg4cmO6xGhrf/4j5XnGmp6cHmUyGDx8+pNv2/v17GBoaij+3bdsWbdu2RWRkJC5duoSNGzdi8uTJcHR0VOjZyqoKFSrAzs4Ov/zyCzQ1NREWFiYOp6Vly8mxf0lNTQ0//vgjWrdujenTp+PUqVPQ0tJCSkoKhg0bBk1NTRw4cADW1tbQ0NDAP//8g+PHj2f6fPr6+gCAKVOmwNnZOd12AwMDpfIRFVacjExURPz7778IDw9Hv379ULVqVaippf7z//PPPwGkTjz+2t27d1GnTh3cv38fMpkM1atXx4QJE2BpaYng4GAAqT0R//zzD6pXr46aNWuiZs2aqFGjBrZt24YzZ87kOHfx4sVRo0YN+Pv7Izk5WWyPjIzE+fPnxWGk8ePHY/To0QBSC5BWrVph5MiRSE5OzrD34sthsG9p3749/vzzT5w8eRJ2dnawsLAQt+X2sZcpUwYjRozA69evsWHDBgCpa+u8ePECXbt2Ra1atcQC6uv37evjqVSpEkqWLIk3b96I2WrWrAlTU1MsX74cjx8/VjofUWHEHh2iIqJixYrQ1dXFunXroKGhAQ0NDfz666/i0FFsbGy6x1hbW0NbWxtTpkzBmDFjUKpUKVy5cgVPnjwRL2ceOXIkevToAU9PT/Ts2RNaWlrYv38/zp49i1WrVuVK9okTJ2Lw4MEYMmQI+vTpg8TERGzYsAEJCQlicePq6oo5c+ZgyZIlaNCgASIiIuDj4wMLCwtYWVmle049PT0AwNWrV1G5cmXY2tpm+Npt2rTB4sWLcerUKcyYMUNhW14c+4ABA3Dw4EFs3LgRHTt2RLly5WBmZobdu3fD1NQU+vr6uHTpErZv3w7gv/ct7XjOnz8PAwMDWFlZYcKECZg9ezbU1dXRuHFjREREwNfXFyEhIRnOjSJSRezRISoi9PT04OvrC0EQMG7cOEyZMgXv3r3Drl27oKOjk+GtA7S0tLBlyxZUrVoVixYtwuDBg3Hu3DnMnz9fXIHXysoKu3fvhkwmw5QpUzB27Fi8f/8ea9asQfPmzXMlu5ubG7Zu3YqEhAR4eXlh1qxZKF26NA4cOICqVasCAHr06IGZM2fizz//xPDhwzF79mxUrlwZW7ZsgaamZrrn1NXVxcCBA3H27FkMGTJEXBfna4aGhmjYsCHU1NTQunVrhW15cexyuRw//PAD4uPjxVWbfX19Ubp0aUybNg3jx4/HvXv3sHbtWlSqVEl836pWrYq2bdti9+7dmDRpEgCgW7duWL58Oe7cuYPhw4dj7ty5MDc3x86dO1GuXLls5SMqbGQCF1MgIiIiFcUeHSIiIlJZLHSIiIhIZbHQISIiIpXFQoeIiIhUFgsdIiIiUlksdIiIiEhlsdAhIiIilcVCh4iIiFQWCx0iIiJSWSx0iIiISGWx0CEiIiKV9X/RqSpBjbwNc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data:image/png;base64,iVBORw0KGgoAAAANSUhEUgAAAjoAAAHJCAYAAACMppPqAAAAOXRFWHRTb2Z0d2FyZQBNYXRwbG90bGliIHZlcnNpb24zLjcuMiwgaHR0cHM6Ly9tYXRwbG90bGliLm9yZy8pXeV/AAAACXBIWXMAAA9hAAAPYQGoP6dpAACASklEQVR4nO3dd1QU198G8GcpC0oVBVFQsSGCSpFqV+y9Yu8Fe8Eee4sx6g8LYu9d7IWYqInG3o0VY4xio1hAep/3D14mroCytIHl+ZyTE7kzu/vMrO5+uffOHZkgCAKIiIiIVJCa1AGIiIiI8goLHSIiIlJZLHSIiIhIZbHQISIiIpXFQoeIiIhUFgsdIiIiUlksdIiIiEhlsdAhIiIilcVCh6gI43qhuU/qcyr16xMVNCx0KEv69u2LatWqKfxnZWWF2rVro1u3bjh16pQkud68eYNq1arh8OHDkrx+mk+fPuHnn39Gy5YtUatWLbi5uaF///7w9/eXNFdmEhISsHjxYpw4cUJsmzZtGpo0aZKvOV68eIG5c+eiadOmqFWrFho1aoQJEyYgICBAYT8psmWHn58flixZkivPtXr1alSrVi3L+wcHB8PT0xNv374V25o0aYJp06blOEtSUhI6d+6MK1euAEh9PzL6PLC3t0eHDh2wY8eODJ/n6dOnmDJlCho0aIAaNWqgUaNG8PLywl9//ZXpaz948ACTJ09Go0aNUKtWLbi7u2PmzJl4/fq1wn7e3t6YN29elo8pIiICPj4+aNeuHezt7eHm5oZ+/frh3LlzWX4OKhw0pA5AhYe1tTXmzJkj/pycnIzg4GBs27YNXl5e0NPTQ4MGDfI1k4mJCfbv34/y5cvn6+t+KSAgAEOGDIG6ujr69+8PGxsbREZG4ty5c5g4cSJ+/fVXLFu2DJqampJl/FpoaCi2bduGxYsXi20jR45Ev3798i3DmTNnMHnyZFStWhUjRoyAubk5goODsXPnTnTr1g1r1qzJ979PObV27Vo4OzvnynN169YN9evXz/L+V65cwfnz5zFr1iyxzcfHB7q6ujnOsnbtWpiYmKBOnTpim7GxMXx8fMSfBUHAhw8fsG/fPixatAhyuRw9evQQtx87dgwzZsxA9erVMX78ePH9PnjwIHr27InJkydj4MCBCq+7e/du/Pjjj3BxccHEiRNhYmKCV69eYdOmTfjtt9+wdetW2NjYAAA8PT3RokULNG/eHG5ubt88nufPn2Po0KFISUlBv379YGVlhZiYGJw6dQojR47EqFGjMHbs2ByfNyogBKIs6NOnj9CnT58Mt0VGRgo1atQQxo4dm8+ppBcTEyM0btxYaN++vRAWFpZu+6+//ipYWloK3t7e+Z7tW16/fi1YWloKhw4dkuT1AwMDBTs7O2H06NFCUlKSwrbY2FihU6dOgpubmxAbGysIgiBMnTpVaNy4sRRRldK4cWNh6tSpkrz2oUOHBEtLS+H169e5+rwhISFCjRo1hL/++kts+9b7kZCQIDRs2FDo0qWL2Pbo0SPBxsZGmDZtWrr3WxAEYeHChUK1atWEy5cvi223bt0SqlevLixcuDDd/h8/fhQaNmwotGvXTqF9w4YNQvv27b95PAkJCULbtm2F5s2bCx8+fEi3fe7cuYKlpaXw8OHDbz4PFR4cuqIck8vlGfZW+Pn5oU2bNmIX9erVq5GUlKSwz+XLl9G7d2/Y29ujXr16mD17Nj5//ixuf/fuHby8vODs7AxbW1v0798fjx8/Frd/OXQVHByM6tWrY/v27QqvERERgZo1a2LTpk0AgJSUFGzYsAHNmjVDjRo10KJFC+zcuVPhMX379sWkSZMwduxYODg4YNiwYRke++HDh/H27VvMmTMHhoaG6bY3b94crVu3xrZt2xAdHQ0gtdu/b9++OHjwIBo3bgx7e3v069dP4biUOfatW7eiVatWcHZ2Fofwzp49i169esHe3h41atRAy5YtsWvXLvFx7u7uAIDp06eLQ0JfDw81adIEq1atwpIlS1CnTh3UqlULgwcPxosXLxRyHjlyBK1bt0bNmjXRvn17XL16FdbW1t8cTty5cycSEhIwc+ZMqKurK2zT1tbG1KlT0bVrV0RERKQ73y1atBBf688//1TYfvPmTQwePBhOTk6oUaMGmjRpgtWrVyMlJSVH5yzNx48f8cMPP6BOnTqwt7dH7969cfv2bfF8vX37FkeOHEG1atXw5s2bHL2PXw9dvX79GiNGjICLiwtsbW3RvXt3XLhwQTwv06dPBwC4u7uLw1VfD11FR0dj8eLFaNCgAezs7NC5c2f8/vvvmb5PALB161aUKVMGtWrV+uZ+aTQ1NaGtra3Qtm7dOhQvXhyzZs1K934DwOTJk1GmTBmsWbNGbNu8eTP09PTg5eWVbn8jIyNMmzYNzZs3R1RUlNjerl07PH36VDwvGblw4QL+/vtvjBs3DiVLlky3ffTo0ejduzeSk5MBpJ7bL9/PNF+f22rVqsHHxwddunRB7dq14evrm2ufR5QzLHQoywRBQFJSkvhffHw8AgMDMXPmTERHR6NDhw7ivuvXr8esWbPg5uaGdevWoXfv3ti4cSNmz54t7nPhwgUMGTIEhoaG8Pb2xuTJk/H777+LXcafPn1Cjx498OjRI8yaNQvLly9HSkoKevfujefPn6fLZ2pqChcXl3TzYn799VckJSWhXbt2AIC5c+di1apVaN++PdatW4eWLVvixx9/VPiQBYBffvkFmpqaWLNmTaZDOhcvXkSJEiXg4OCQ6Xlr06YNYmNjxfkNAPDkyRN4e3tj9OjRWLp0KcLDw9G3b1+EhIQofeze3t4YPHgwFi5cCFdXV5w/fx6jRo2CjY0NfH19sXr1apiZmWHBggW4c+cOTExMxCGHESNGKAw/fG3Hjh34999/sXjxYixcuBAPHz5U+HA/evQopk2bBgcHB/j6+qJFixYYOXKk+CWRmYsXL8La2hqlS5fOcLuLiwu8vLxgYmIitgUFBWHDhg0YN24cVq1aBUEQMGbMGHz8+BFA6hDigAEDxL9Pa9euhYODA3x8fNLNIVP2nAFATEwMevTogStXrmDixInw8fGBjo4OhgwZgufPn8PHxwfGxsZo2LAh9u/fDxMTkxy9j19KSUmBp6cnYmJi8PPPP8PX1xeGhoYYOXIkAgMD0ahRI4wYMQJA6nDVyJEj053TlJQUDBkyBEeOHMGwYcOwdu1aWFpaYvTo0bh+/Xqm79WJEyfQsmXLDLd9+XmQkJCAd+/e4eeff8aLFy/QsWNH8XUvX74MV1dXFC9ePMPnkcvlaNq0KW7fvo2wsDAIgoBLly7Bzc0NxYoVy/AxLVu2xOjRoxWG5kxNTWFvb4/jx49nejx//vkn1NXV0bBhwwy3lyxZErNnz85yYfeltWvXokWLFvjf//4Hd3f3XP08ouzjHB3Ksps3b4rj4WlkMhksLS2xcuVKsTcgMjISa9euRffu3TFz5kwAQL169WBoaIiZM2di4MCBqFq1KlatWgUrKyuFf9Da2tr43//+h5CQEOzZswfh4eHYu3cvzMzMAAANGjRA69atsXLlSqxatSpdxg4dOmDatGl48+YNzM3NAQAnT56Eq6srSpcujRcvXuDAgQPw8vISe2nq1asHmUyG9evXo1evXihRogQAQE1NDQsWLMj0wxmAwutkJm3+0JeTRNPOkZOTEwCgVq1aaNq0KbZt24apU6di+/btWT725s2bo2vXruLP/v7+6NixI2bMmCG22dvbw8XFBTdv3oSDgwOqV68uZrO2ts40u76+Pnx9fcXfwl+9eoXVq1cjLCwMJUqUwMqVK9G4cWMsXLgQAFC/fn1oampi+fLl3zwnISEhYoasSklJwZo1a1C5cmUAgJaWFgYOHIh79+7B3d0dAQEBqFOnDpYuXQo1tdTf4erWrYvz58/j5s2b4hcLkL1zduTIEbx+/RpHjx6FlZUVAMDR0REdO3bEzZs30aNHD8jlchgZGcHOzg4AcvQ+funjx494/vw5hg8fLn5B16pVCz4+PoiPj0eFChXEv2fVq1fP8O/kn3/+iTt37sDX11fs0XN1dUVgYCCuXbsGFxeXdI95/vw53r9/n+GX/tu3b9N9HgCAhYUF5syZg549ewIAwsPDERUV9d1/JxUqVIAgCAgKCoIgCIiPj//uYzJSs2ZNnDx5MtPtISEhKFGiBHR0dJR+7u+pVauWQu9vbn4eUfax0KEss7GxEa9qCAkJwcqVK5GYmAhvb2/xywcA7t69i9jYWDRp0kRhqCqtELp8+TLKlSuHR48eYcyYMQqv0aJFC7Ro0QIAcPXqVVSvXh2lS5cWn0dNTQ0NGjTI9De25s2bY968efD398ewYcPw/v173LhxQ5x0e+3aNQiCkGG2tWvX4vbt22jatCkAwNzc/JtFDpDay6Wh8e1/RmlFgvDFZb9ly5YVixwgdVK1vb29OAyizLFbWloq/DxkyBAAqT0Qr169wosXL/DgwQMAQGJi4jezfq1mzZoKQw2mpqYAgNjYWERERODdu3cYN26cwmPatGnz3UJHJpN9t9fnayVKlFD4e1auXDkAqUUjAHTs2BEdO3ZEfHw8Xr16hcDAQDx69AjJycnpjjs75+zWrVswNzcXixwgtdj65ZdfMs2ck/fxS6VKlUKVKlUwa9YsXLlyBQ0aNEC9evXE4aqsuHXrFjQ1NdG4cWOxTSaTYe/evZk+Ju3KpowKDmNjY6xduxYAEBYWhvXr1+PVq1f48ccfUbt27XT7f28y/pf/TtIKVWX/jgCAmZkZPn78iNjY2Ax7g7Lzdy+rvn4Pc/PziLKPhQ5lmY6ODmrWrAkg9Qsw7VLSQYMG4ciRIzAyMgKQ+hscgEzntYSGhuLz588QBCHDMfI04eHhCAwMzPC3RiD1yzajjE2bNhU/WE6dOgUtLS00a9ZMIVubNm0yfM60oSMg9cvle8zMzPDkyZNv7pM2tl+2bFmx7cshmTQlS5bEo0ePxJxZPfavc3769Alz5szB2bNnIZPJUKFCBfGLR1ByjZWvvyjSvoBSUlLw6dMnMfeXjI2Nv/u8ZmZmePfuXabbk5KS8OnTJ4Xz9HXRKZPJxCwAEBcXhwULFuDYsWNISkqCubk57O3toaGhke64s3POwsPDv/n3NSM5eR+/PtYtW7Zg7dq1OHPmDI4cOQJNTU00bdoUc+fOzXB+WEZZDA0NxfcwK9KKyIwKBrlcLn4eAICTkxM8PDwwbNgw+Pn5oVKlSgBSC9TixYunm+PytbSiqkyZMjA0NISOjs43/47ExMQgISEh3bGn/T2JjIzMMLe5uTkuXLiA6OjoTHt1goKCUKZMmW/mzcjX72Fufh5R9rHQoWxLG8seM2YMFi1aJP4Wr6+vDwBYtmwZLCws0j2uVKlS0NXVhUwmE78s0yQkJODq1auoVasW9PT04OzsjClTpmT4+nK5PMP2Dh06YMiQIXj58iVOnTqFpk2bih9oadm2b9+e4Yfcl8VIVjRp0gQXLlzA3bt3YW9vn+E+p0+fhra2NurWrSu2pX3AfenDhw/iF2l2jx0AJk2ahOfPn2Pr1q1wcHCAXC5HbGws/Pz8lDiy70vr3UmbI5Pm658zUq9ePWzfvh3v37/PsDC6ePEihg8fjv/973+Zfgl8bdGiRfj111+xYsUK1KlTR/zC+96lxkDWzpmenl6GX9Z3796Frq4uqlatmm5bTt7Hr5UuXRpz587FnDlzEBAQgNOnT2Pjxo0wMDDI0voxenp6CA8PR0pKikKx8+TJEyQlJSkULWnShk2+nhSekWLFiuHHH3+Eh4cHfvjhB+zduxcymQwymQyNGzfGpUuXEBMTk2EvaXJyMs6ePQsHBwfxF6Z69erh+vXriI+Ph5aWVrrHHD58GIsWLcKePXsU/u19/vwZMpks0+KvXr162LlzJy5evJjh3KPw8HA0a9YMnTt3xvz589MV1GnSLi74nvz8PKKMcTIy5Ujz5s1Rv359nDx5UpzQaGtrC01NTYSEhKBmzZrif2lzN968eQMdHR1Ur1493eJcly5dwrBhwxAcHAxnZ2e8ePECFStWVHie48ePw8/PL8OrNwCgTp06MDY2xs6dO3H//n2FSdJpw0VhYWEKzxkeHo4VK1ZkWIB8S/v27VGhQgXMnj07w8f+8ccfOHr0KPr27aswafLVq1f4559/xJ9DQkJw79498Us5u8cOALdv30aLFi3g6uoqfpGmXZ2U9mH9rcdnlampKcqXL48zZ84otP/666/ffWzv3r2hqamJhQsXphtGiI2NxapVq2BgYKAwzPI9t2/fhouLC5o2bSp+mT58+BCfPn1K9yWV0WO/d84cHR3x+vVrPH36VHxcQkICxowZgwMHDgBAut6SnLyPX7p79y7q1KmD+/fvQyaToXr16pgwYQIsLS0RHByc4Wt/zdHREYmJiQpXJAmCgBkzZohDUF9L+6JNe43vqVmzJjw8PHD37l0cOXJEbE+bSD137twM34v//e9/CAwMxPDhw8W2QYMGITw8HN7e3un2//jxIzZt2oQKFSqI86HSBAcHo1SpUpkWkfXq1YOlpSW8vb3T/aKVliUxMVGcTJ327zYoKEjc599//83yZ0V+fh5RxtijQzn2ww8/oH379li4cCGOHDmCEiVKYMiQIVi5ciWioqLg4uIizumRyWTiHIexY8dixIgRGD9+PDp37oxPnz5h+fLlaNy4MapXrw4jIyMcO3YMAwYMwKBBg1CiRAn4+/vjwIED35yboK6ujnbt2mH79u0wNjZWWOTM0tIS7du3x6xZs/D27VvUqFEDL168gLe3N8zNzTPsgfqW4sWLY/Xq1fD09ETHjh0xYMAAWFtbIzY2Fr///jsOHjwId3f3dPNYBEHAyJEjMX78eKirq8PHxwf6+vro27cvAGDAgAHZOnYgdULkiRMnYGNjA1NTU9y9exfr16+HTCYTh0r09PQApM4hqVy5MmxtbZU6biB1OGXs2LGYNGkS5syZg2bNmiEgIECcXP6tL15zc3PMnTsXM2bMQO/evdGjRw+UKVMGr169wrZt2xAYGIiNGzd+d47U18f9yy+/YO/evahcuTICAgKwdu1aheP+1mO/d846d+6MnTt3YsSIERg3bhyMjIywe/duxMXFie+bvr4+Hj9+jBs3bqBWrVo5eh+/ZG1tDW1tbUyZMgVjxoxBqVKlcOXKFTx58kS8IjCtd+DMmTNo0KCBwnwmAGjUqBHs7e0xffp0jBs3DhUqVMCJEyfw999/Kywy+KVKlSqhbNmyuHPnjjjc8j3jx4/HL7/8guXLl6NZs2bQ09NDtWrV8NNPP2H69Ol49eoVevToAXNzc4SGhuLw4cO4fPkyJk2apHAllJ2dHcaNG4cVK1bg+fPn6NSpE0qUKIFnz55hy5YtiI6OxoYNG8QelzS3b9/+5kKLGhoa+PnnnzFo0CB06dIF/fv3R7Vq1RAWFoajR4/iwoULGD9+vHglpaurK4oVK4affvoJ48ePR3R0NHx8fLI0XAjk7+cRZSL/l+6hwuhbCwYKgiD89NNPgqWlpbB161axbdeuXULr1q0FGxsboU6dOsLEiROFt2/fKjzu/PnzQpcuXYQaNWoI9evXFxYtWiRERUWJ2wMDA4WxY8cKTk5OQq1atYT27dsLfn5+4vbMFr578uSJYGlpKfz444/psiYmJgo+Pj6Cu7u7YGNjIzRo0ECYM2eOwoJ/3zver338+FFYuXKl0KZNG8HW1lZwcXER+vfvL5w8eTLdvmmLre3Zs0eoW7eu4ODgIIwePTrdQm/ZPfY3b94Inp6eQu3atYXatWsLXbp0EY4dOyYMHjxYYRG3xYsXC3Z2doKjo6MQHx+fbhG4jBa/y2hRun379gnNmjUTbGxshI4dOwp+fn6CpaWl8Ouvv373vN2+fVsYO3as0LBhQ6FGjRpC48aNBS8vL+HZs2cZnrMvfX38YWFhgpeXl+Ds7CzY2dkJbdu2FbZv3y7MmjVLqFu3rpCUlJTjcxYcHCx4eXkJTk5Ogr29vTBgwADh8ePH4vYTJ04Ibm5uQo0aNYSbN28KgpD993HVqlWCpaWl+POLFy+E0aNHC25uboKNjY3Qpk0bYd++feL2qKgoYcCAAYKNjY0wdOhQQRDSv4cRERHCnDlzBDc3N8HW1lbo3r27cPXq1W++R4sXLxZatWr13ffjS7t27RIsLS3TLfb37NkzYcaMGULjxo2FGjVqCA0aNBC8vLyEu3fvZvpc58+fF4YOHSrUq1dPqFGjhtC0aVNh1qxZ6T5LBCH1/bGyshLOnz//zWMShNT3fMGCBULz5s0FW1tbwc3NTejfv3+Gj71w4YLQvn17wcbGRmjevLlw/PhxYdCgQQrn1tLSUli1alWGr5XTzyPKGZkg8A5wRPlp2rRpuHHjxncXaisMTp48CWtra3HiKQCcP38enp6eOHbsmMIVSlQ4hYSEoFmzZtiyZQscHR2ljvNNPj4+OHv2LI4cOZKup4eKLs7RIaJsO378OIYOHYoTJ07g1q1bOHjwIGbPng1nZ2cWOSqidOnS6N+/PzZs2CB1lG+KiorC3r174eXlxSKHFLDQIaJsW7JkCdzc3LB06VIMGDAAPj4+aNWqFdatWyd1NMpFY8aMQUhICC5evCh1lEytX78e7u7uhe5GsJT3OHRFREREKos9OkRERKSyWOgQERGRymKhQ0RERCqryC8Y6OjoiISEhCzdn4eIiIgKhvfv30Mul+PWrVvf3K/IFzrx8fF5didbIiIiyhtJSUlZulFxkS900u6O/PU9l4iIiKjgcnd3z9J+nKNDREREKouFDhEREaksFjpERESksljoEBERkcpioUNEREQqi4UOERERqSwWOkRERKSyWOgQERGRymKhQ0RERCqLhQ4RERGprAJV6Pj6+qJv377f3CcsLAwTJ06Ek5MTnJycMGvWLMTExORTQiIiIipMCkyhs23bNqxateq7+40dOxavX78W9798+TLmzZuXDwmJiIiosJH8pp4hISGYMWMGbt++jYoVK35z37t37+LGjRvw9/dH5cqVAQDz58/HkCFD4OXlhdKlS+dHZCIiIiokJC90Hj16BAMDAxw/fhxr1qzB27dvM9331q1bMDY2FoscAHB2doZMJsPt27fRunXrDB/3rTucBgUFoUyZMtk/ACIiosLsqR9wZTaQEJmrTxuXqI6Nl6wwstlrqNefD1h2zdXnzyrJC50mTZqgSZMmWdo3JCQkXVEil8thaGiIoKCgvIhHRESk2q7MBj4F5OpT/vPBCB47u+Hu2zIIC/sDs7WXFt1CRxmxsbGQy+Xp2rW0tBAfH5/p486dO5fptm/19hARURGRR70ahUL0/3cUyNQAndwZ4bj2qAruvk19riXn62P4XBuY5MozK69QFTra2tpISEhI1x4fH4/ixYtLkIiISIUVpS//qMynTRQZJSyBgU9y5an6eALnhGO4cuU1/Py6waSWdHNoC1WhY2pqirNnzyq0JSQkIDw8nBORiYhyWx4MaRQKumZSJ8h/cj2g7oJsPzw0NBomJjoKbT4+rZCSIkBPTyun6XKkUBU6Tk5OWLZsGQIDA1GhQgUAwPXr1wEADg4OUkYjIiqYctIrkwdDGgVa2pe9RHNJCqtdu+5j+PCT2Lq1A7p1sxHbdXTSTzWRQoEudJKTk/Hp0yfo6elBW1sbtra2cHBwwIQJEzB37lzExMRgzpw56NixI3t0iIiA9IVNbgzJ5OKQBqmO6OgEjBnzC7ZuvQcAGDLkBGrXLotKlUpIG+wrBbrQCQoKgru7OxYvXozOnTtDJpPBx8cH8+bNQ//+/aGlpYWWLVti+vTpUkclIioYvjXclJ0hmRwOaZBqevQoFB4eB/H48XuxrUuX6ihdWucbj5KGTBAEQeoQUkq76upbV2YRkQooKhNro4MAIUVxuIlDMpRLBEHAtm33MGqUP2JjkwAAOjqaWLu2Dfr2tc3XLFn9/i7QPTpERLniqR9w0kPqFPmLw02Uy6KiEjBixCns2nVfbKtZ0wQHDnSDlVUpCZN9GwsdIlJ9V2Yr/qzqV9VwuIlyWUDAB3TsuA9Pn34U24YNc8CKFS1RrJimhMm+j4UOkSorKsM13xP9xcrp7fw4hEOkJD09OT5+jAUA6OrKsXFjO/ToUUPiVFnDQoeosMpKEcNF0BQZWbHIIcoGMzN97NzZCTNm/I59+7qgatWSUkfKMhY6RIWVsou5qfpwzfdwOIcoy+7dC4aFhSEMDbXFtpYtq6B588pQU5NJmEx5LHSI0hS2YZ6sLubGK26IKIsEQYCv7014ef2GNm2q4tAhD8hk/xU2ha3IAVjoUFGWFwurSYFX1xBRLggPj8OQIcdx6FDq58mRIwHYs+cBeveuJXGynGGhQ0VXbi+sJgUOxxBRLrh58y26dz+IFy/Cxbbx410UbulQWLHQIdX2reGojIZ+OMxDREWIIAhYufI6pkw5g8TEFACAoaE2tm3rgA4drCROlztY6FDhlVtXHXHoh4iKoE+fYjFw4DEcP/5UbHN1Nce+fV1QoYKhdMFyGQsdKrxy46ojDv0QUREUFBQJV9fNePXqs9g2eXIdLFrUBJqa6hImy30sdCh3SHHFEq86IiLKFlNTXTg5lcWrV59RsmQxbN/eEW3aWEodK0+w0KHsKUhXLHHoiYhIKTKZDJs2tYeWlgaWLGkKc3N9qSPlGRY6lD0F5YolDj0REX3XpUuvEBeXhKZNK4lthoba2L27s4Sp8gcLHUql7NATr1giIirwUlIE/PTTJcye/QdKlCiGe/c8YWamur03GWGho6qULVyyO/TEYSMiogIpNDQaffocxpkz/wIAPnyIgbf3NSxb1lziZPmLhY6qUvaKpC9ldeiJw0ZERAXSH3+8QK9ehxEcHAUAkMmA2bMbYtasBhIny38sdFRVWk/O965I+hKHnoiICrXk5BQsXPgn5s//EykpAoDUK6x27+6MJk0qSpxOGix0VMmXw1VpQ1E6ZQDPN9LmIiKiPBcUFInevQ/jjz9eim1Nm1bCrl2dULq0rnTBJMZCR5VkNFwl15MmCxER5ZukpBQ0arQdf//9EUDqXcbnz2+EadPqQV1dTeJ00iraR68KnvoBW6sD682BsL9T22RqqfNsjKw4h4aIqAjQ0FDDokVNAABly+rhjz/6Y8aMBkW+yAHYo1O4PfUDTnqkb+eVUERERU7XrtZYt64NOneuDmNjHanjFBgs9QqzK7MVf2YvDhFRkfDLL8/g5fVrunZPT0cWOV9hj05hlDbpOG2oCgDa+fFqKSIiFZeYmIyZM3/Hzz9fAQDY2pZG//520oYq4NijUxilTToWUlJ/NrJikUNEpOJevfqMRo22i0UOAJw+/VzCRIUDe3QKm6d+ildWcaiKiEjlHT/+FAMGHEVYWByA1MnHP//cFOPHu0qcrOBjoVPYfDkvx8iKk46JiFRYQkIypk07C2/va2KbhYUh9u/vCmfnfLyBciHGQqegyuxeVWk30wTYk0NEpMJevAhDjx6HcOPGf/ci7NTJClu2dIChobaEyQoXFjoFQUZFzfdussl5OUREKm3atHNikSOXq2PZsmYYPdoZMplM4mSFCwudguB7N+D8+iabvJkmEZHKW726FS5eDESxYpo4cKAratcuK3WkQomFjtS+nFz89Q04eZNNIqIiIzk5RWElYxMTHfzyS29YWBjCwIBDVdnFQkdKX69szBWNiYiKpAMHHmHu3PO4cGGAwoJ/tramEqZSDVxHR0pfr2zM4SgioiIlNjYRw4efRPfuB/HkyQf063cUKSmC1LFUCnt0pPTl5GOubExEVKQ8ffoBHh4Hcf9+iNhWsmQxJCQkQ1ubX8+5hWdSKk/9/ruySteMRQ4RURGya9d9DB9+EtHRiQCAYsU04OPTGgMH2vGqqlzGQkcqXw5byfWky0FERPkmJiYRY8b4Y8uWe2Jb9eqlcOBAN9SoYSJdMBXGQkcqXw5bcW4OEZHKe/z4PTw8/PDo0XuxbcAAO/j4tIKOjlzCZKqNhY4UOGxFRFTk3LjxVixyihfXxNq1bdCvn63EqVQfCx0pcNiKiKjI6d/fFr///gJ37wbjwIGuqF7dWOpIRQILnfz29d3HOWxFRKSSgoIiUabMf7/MymQyrF3bBjKZDMWLa0qYrGjhOjr55akfsLW64gKBvF8VEZHKEQQBGzfeRqVKq3Do0GOFbTo6chY5+YyFTn7J6H5W7M0hIlIpkZHx6N37MIYNO4m4uCQMHnwcL1+GSx2rSOPQVX5Ju8pKppZ6qwfew4qISKXcvRsED4+D+OefT2Jb7941YWqqK2EqYqGT33TK8H5WREQqRBAErF17CxMm/IqEhGQAgL6+FjZvbo+uXa0lTkcsdIiIiLLp8+c4DBlyAgcP/jcXx9GxLPbv74pKlUpImIzSsNAhIiLKhgcPQtChwz68eBEuto0b54IlS5pCS4tfrwUF3wkiIqJsKFGiGCIi4gEAhoba2Lq1Azp2tJI4FX2NV10RERFlg7m5Pnbs6AQ3N3Pcu+fJIqeAYo8OERFRFty48RbVqpWEgYG22Na6dVW0bFkFamq843hBxR6d/PDlva2IiKhQSUkRsGzZFdStuwVDh56AIAgK21nkFGwsdPID721FRFQoffwYg/bt92Ly5DNISkqBn99jHDrEJUIKEw5d5Ye0xQIBroZMRFRIXLr0Cj17HsKbNxFi2/Tp9TgXp5BhoZPXvhy20jXjashERAVcSoqAJUsuYdasP5CcnDpMZWxcHDt3dkKLFlUkTkfKYqGT1zhsRURUaISGRqNv3yP47bfnYlujRhbYvbszypblZ3hhxEInr3HYioioUHjzJgLOzhsRFBQFAJDJgFmzGmD27IZQV+eU1sJK8ncuJSUFq1atQv369WFra4tBgwYhMDAw0/3fv38PLy8vuLi4wMXFBePGjUNwcHA+Js4mDlsRERVoZmZ6cHU1BwCULq2Ds2f7Yd68xixyCjnJ3z1fX1/s27cPCxcuxP79+yGTyTB06FAkJCRkuP+ECRMQFBSErVu3YuvWrQgODsbIkSPzOTUREakamUyGzZvbo39/W9y7NxxNmlSUOhLlAkkLnYSEBGzZsgVjxoxBw4YNYWVlBW9vb4SEhODMmTPp9o+IiMDNmzcxdOhQWFtbw9raGsOGDcOjR48QFhYmwREQEVFhdfbsvzh37l+FthIlimHbto4wNdWVKBXlNkkLnYCAAERHR8PV1VVs09fXh7W1NW7evJlufy0tLRQvXhxHjx5FVFQUoqKicOzYMVhYWMDAwCA/oxMRUSGVlJSCWbN+R/PmO9Gz5yEEBUV+/0FUaEk6GTltbk2ZMmUU2k1MTBAUFJRufy0tLSxatAjz58+Ho6MjZDIZjI2NsWvXLqipZV6zubu7Z7otKCgo3esTEZFqevs2Ar16Hcaff6bOBX3/PgZr1tzEwoVNJE5GeUXSHp3Y2FgAgFwuV2jX0tJCfHx8uv0FQcDTp09hb2+P3bt3Y/v27TAzM8OoUaMQFRWVL5mJiKhwOn36H9jZrReLHHV1GX76yR3z5zeWOBnlJUl7dLS1U2+MlpCQIP4ZAOLj41GsWLF0+586dQp79uzBH3/8AV3d1PHTdevWoXHjxjh06BD69++f4eucO3cu0wzf6u0hIqLCLzExGbNm/YElSy6Lbebm+ti3rwvq1i0vYTLKD5IWOmlDRqGhoShf/r+/bKGhobCySr/E9u3bt1GxYkWxyAEAAwMDVKxYES9fvszzvEREVLi8fv0ZPXocwpUrr8W2tm0tsW1bB5QsWVzCZJRfJB26srKygq6uLq5fvy62RURE4PHjx3B0dEy3f5kyZRAYGKgwrBUbG4s3b96gQoUK+ZKZiIgKh8TEZDRsuE0scjQ01LB8eXMcP96DRU4RImmhI5fL0adPHyxbtgznzp1DQEAAJkyYAFNTUzRr1gzJycl4//494uLiAAAdO3YEAIwfPx4BAQHi/nK5HJ07d5bwSIiIqKDR1FTHTz81BQBUqGCAS5cGwsvLDTKZTOJklJ8kvwXE2LFjkZSUhJkzZyIuLg5OTk7YvHkz5HI53rx5A3d3dyxevBidO3eGiYkJ9uzZg6VLl6J///5QU1ODo6Mj9u7dC319fakPhYiIChgPDxt8/hyHrl2tUaJE+rmfpPpkgiAIUoeQUtpk5G9NWM6R9eapdy/XNQM83+TNaxAREY4ceYJLl15h+fIWUkehfJDV72/Je3SIiIhyIj4+CZMnn8Hq1TcAAA4OZdC7dy2JU1FBIfm9roiIiLLr+fNPqFt3i1jkAMC5cy8kTEQFDXt0iIioUPLze4QhQ04gIiL1SlwtLXWsWNESnp61JU5GBQkLnbz01C91fg4REeWauLgkeHn9irVrb4ltlpYlceBAV9jamkqYjAoiFjp56crs//4s15MuBxGRivj774/w8PDDX3+FiG29e9fE2rVtoKenJWEyKqhY6OSlhC/uiFt3gXQ5iIhUxLRpZ8Uip1gxDaxe3QqDBtlzbRzKFAud/KBrBlh2lToFEVGht3ZtG1y58hpGRsVw4EA31KhhInUkKuBY6BARUYGVlJQCDY3/LhAuXVoXv/3WF5Url4COjlzCZFRY8PJyIiIqkLZvv4eaNdfi48cYhfZatUqzyKEsY6FDREQFSlRUAvr3P4oBA44hIOADBgw4hiK+iD/lAIeuiIiowHjwIAQeHgcREPBBbDM11UFiYgrkcnUJk1FhxUKHiIgkJwgCNm++izFjfkFcXBIAQFdXjvXr26JXr5oSp6PCjIUOERFJKjIyHp6eJ7F370Oxzda2NA4c6AZLy5ISJiNVwEKHiIgkc+9eMDw8/PDs2SexbeRIRyxf3gLa2vyKopzj3yIiIpLMrVvvxCJHX18Lmza1Q7duNhKnIlXCQoeIiCQzeLA9fv/9Bf7++yP27++KypWNpI5EKoaFDhER5Zu3byNgZqYv/iyTybBxYztoaKhBS4tfSZT7uI4OERHlOUEQsGrVdVSqtArHjgUobNPRkbPIoTzDQoeIiPJUWFgsOnc+gHHjTiMhIRkDBhzD69efpY5FRQRLaCIiyjPXr79B9+4HERj4X2EzeLA9SpfWlTAVFSUsdIiIKNelpAjw9r6KadPOISkpBQBgZFQM27d3RNu2lhKno6KEhQ4REeWqjx9j0L//UZw69Uxsq1u3HPbu7YJy5QwkTEZFEQsdIiLKNbdvv0PHjvvx5k2E2DZ9ej3Mm9cImpq8VxXlPxY6RESUa4yNdRAdnQAAKFWqOHbt6oQWLapInIqKMl51RUREuaZ8eQNs29YRjRpZ4K+/hrPIIcmx0CEiomy7dOkVIiLiFdrat6+G33/vh7Jl9SRKRfQfFjpERKS05OQULFhwAQ0bboOn50kIgqCwXSaTSZSMSBELHSIiUkpwcBRatNiF2bPPIyVFwL59D3H8+FOpYxFlKFuTkT99+oTNmzfjypUreP/+PTZt2oSzZ8/CysoKTZs2ze2MRERUQJw79y969z6MkJBoAICamgxz5zbk2jhUYCndo/P69Wu0b98eBw4cQOnSpfHx40ckJyfjxYsXGDt2LM6fP58HMYmISErJySmYPfsPNGu2UyxyypTRxe+/98OsWQ2hrs4BAiqYlO7RWbJkCUqWLImdO3eiePHiqFGjBgBg+fLliI+Px7p169CoUaPczklERBJ59y4SvXodwoULgWJbixaVsWNHJ5iY6EiYjOj7lC7Br169ipEjR0JfXz/dZLPu3bvj2bNnmTySiIgKmxcvwmBru04sctTVZVi82B3+/r1Z5FChkK2+RnX1jFe3TEhI4Ex7IiIVYmFhCDc3cwCAubk+LlwYgGnT6kFNjZ/1VDgoXeg4Ojpiw4YNiImJEdtkMhlSUlKwd+9eODg45GpAIiKSjkwmw7ZtHTF4sD3u3fNE3brlpY5EpBSl5+hMnDgRPXv2RPPmzeHi4gKZTIbNmzfj+fPnCAwMxJ49e/IiJxER5YNTp/5G8eKaaNy4othmZFQMmza1lzAVUfYp3aNjaWmJgwcPwsXFBdevX4e6ujquXLmC8uXLY9++fahevXpe5CQiojyUmJiMSZN+Q9u2e9Gz5yEEB0dJHYkoV2RrHZ2KFSti+fLlGW4LDg6GqalpjkIREVH+efkyHD16HMT1628BACEh0di48TZmzWoocTKinFO6R6d69eq4f/9+httu3bqFVq1a5TgUERHlj6NHA2Bvv14scjQ11bByZUvMnNlA4mREuSNLPTpbtmwRJx8LggA/Pz/8+eef6fa7e/cu5HJ57iYkIqJcFx+fhClTzmDVqhtiW6VKJbB/f1c4OpaVMBlR7spSoZOQkAAfHx8AqTPw/fz80u2jpqYGPT09jBgxIncTEhFRrnr+/BO6dz+I27eDxLauXa2xaVM7GBhoS5iMKPdlqdAZPnw4hg8fDgCwsrLCgQMHUKtWrTwNRkREuS8+PgkNG27D27eRAAAtLXV4e7fA8OGOXAeNVJLSc3QCAgK+WeQIgpCjQERElHe0tDTw88/NAABVqxrh2rUhGDHCiUUOqaxsXXV16tQp3LhxA4mJiWJhIwgCYmJicO/evQzn7xARUcHQq1dNxMYmwsPDBnp6WlLHIcpTShc6Pj4+8PHxgZ6eHpKSkqCpqQkNDQ18+vQJampq6NatW17kJCKibNi79wFu3XqH5ctbKLQPHsxV7KloUHro6siRI2jfvj1u3LiBAQMGoHHjxrhy5QoOHjwIQ0NDVK1aNS9yEhGREmJjEzF06HH06nUY//vfNezb91DqSESSULrQCQkJQYcOHSCTyWBjY4O7d+8CAGrUqIHhw4dneEUWERHlnydP3sPZeRM2bbortl28GChhIiLpKD10Vbx4cXHSmoWFBd68eYO4uDhoa2ujevXqePPmTa6HJCKirNmx4y+MGHEKMTGJAIDixTWxZk1rDBhgJ20wIoko3aNTs2ZNHDlyBABQvnx58V5XAPD8+XMuGEhEJIHo6AQMHHgM/fsfFYscGxtj3Lw5lEUOFWlK9+gMHz4cAwcORGRkJNatW4f27dtj2rRpcHFxwaVLl9C0adO8yElERJl4+DAUHh5+ePLkg9g2ZIg9Vq5sheLFNSVMRiQ9pQsdJycnHDx4EE+fPgUAzJ49G2pqarhz5w5atmyJadOm5XpIIiLK3LRpZ8UiR1dXjvXr26JXr5oSpyIqGLK1jo6VlRWsrKwAAFpaWliwYIG4LS4uLneSERFRlmzc2A52dutRpowuDhzoBkvLklJHIiowlJqj8/z5czx//jzT7f7+/mjZsmWOQxERUeYSE5MVfi5TRg9nz/bFtWtDWOQQfSVLhc7Hjx/Ro0cPtG3bFm3btkX37t0RFhYmbv/nn3/Qv39/eHl5ISoqKs/CEhEVZYIgYN26W6hZcy0+fYpV2FazZmloa2erk55IpWWp0Fm+fDkePXqEoUOHYsKECQgMDMSyZcsAABs3bkSnTp1w48YNdOjQAadPn87TwERERVFERDx69DiEESNO4enTjxg48BjvLUiUBVkq/69evYphw4ZhzJgxAIDKlSvjhx9+gKmpKdasWQNra2vMmTMHtra2eRqWiKgoun37Hbp3P4jnz//rSa9QwQBJSSnQ1FSXMBlRwZfloStHR0fxZycnJ3z+/Bnr16/H2LFjcfDgwWwXOSkpKVi1ahXq168PW1tbDBo0CIGBma/gmZiYiOXLl6N+/fqws7NDnz598OTJk2y9NhFRQSYIAlavvo46dbaIRY6BgRYOHfLAqlWtWOQQZUGWCp2EhATo6OiIP6f9edCgQRg5ciTU1JRed1Dk6+uLffv2YeHChdi/fz9kMhmGDh2KhISEDPefO3cuDh48iAULFuDQoUMwNDTE0KFDERkZme0MREQFTVhYLLp0OYCxY08jISF18rGzsxnu3vVE587VJU5HVHhkv0IBcrw4YEJCArZs2YIxY8agYcOGsLKygre3N0JCQnDmzJl0+79+/RoHDx7E4sWL0ahRI1SuXBk//vgj5HI5Hj7kDeuISDXcuPEWDg4bcORIgNjm5eWKixcHomLFEhImIyp8cjRFX109Z92mAQEBiI6Ohqurq9imr68Pa2tr3Lx5E23atFHY/9KlS9DX10eDBg0U9v/9999zlIOIqCC5cycIL1+GAwBKlNDG9u0d0a5dNWlDERVSWS50Hj9+jPj4eABAcnIyZDIZHj9+jJiYmHT7Ojk5Zek5g4ODAQBlypRRaDcxMUFQUFC6/V++fIly5crht99+w4YNGxASEgJra2tMmzYNlStXzvR13N3dM90WFBSU7vWJiKTk6Vkbf/zxEm/eRGDv3i4oX95A6khEhVaWC5158+Yp/CwIAmbNmiXeyTytTSaTZXlycGxs6joQX98IVEtLC58/f063f1RUFF69egVfX19MmTIF+vr6WLt2LXr16gV/f3+ULMmFsoio8Hn16rNCMSOTybBlS3vI5eqccEyUQ1kqdHbs2JEnL66trQ0gda5O2p8BID4+HsWKFUu3v6amJiIjI+Ht7S324Hh7e6Nhw4Y4cuQIhgwZkuHrnDt3LtMM3+rtISLKSykpApYuvYyZM//AkSPd0batpbhNR0f+jUcSUVZlqdBxdnbOkxdPGzIKDQ1F+fLlxfbQ0FDxXlpfMjU1hYaGhsIwlba2NsqVK4c3b97kSUYiorzw/n00+vc/il9++QcA0L//UTx4MAJly+pJnIxIteToqqucsrKygq6uLq5fvy62RURE4PHjxwrr9qRxdHREUlISHjx4ILbFxcXh9evXqFChQr5kJiLKqT//DISd3XqxyJHJgJEjHWFiovOdRxKRsiS9MYpcLkefPn2wbNkyGBkZwczMDEuXLoWpqSmaNWuG5ORkfPr0CXp6etDW1oajoyPq1KmDqVOnYv78+TA0NMSqVaugrq6ODh06SHkoRETflZycgsWLL2HOnPNISUm9fUPp0jrYtaszmjatJHE6ItUk+R3gxo4di6SkJMycORNxcXFwcnLC5s2bIZfL8ebNG7i7u2Px4sXo3LkzAGD16tVYtmwZRo8ejbi4ODg4OGDHjh0wMjKS+EiIiDIXEhKFPn2O4OzZf8W2Jk0qYvfuzjA11ZUwGZFqkwlF/K5waZORvzVhOdvWmwNRbwFdM8CTc4iIiqpr196gY8d9CAmJBgCoqckwZ05DzJhRH+rqks4gICq0svr9naMencjISISGhqJcuXJQV1fP8QKCRESqyNRUF/HxqbdxKFNGF3v2dEGjRhbShiIqIrL1q8T169fRrVs3ODs7o127dnj27BkmTpyIn376KbfzEREVehYWhti6tQOaN6+Me/eGs8ghykdKFzpXr17F4MGDoa2tjUmTJiFt5Mva2ho7duzA1q1bcz0kEVFh8scfLxAVpXhj4o4drXD6dG9eWUWUz5QudFasWAF3d3fs3LkT/fv3FwudYcOGYciQIfDz88v1kEREhUFSUgp++OEcmjTZgREjTuHrKZBfriRPRPlD6ULnyZMn6NKlC4D0/2jr1q2Lt2/f5k4yIqJC5M2bCDRuvB2LF18CAOzadR+nT/8jcSoiUnoysp6eHt6/f5/htqCgIOjpcVVPIipaTp36G/37H8XHj6n379PQUMPixe5o0aKKxMmISOlCx93dHd7e3rC0tIS1tTWA1J6d4OBgrFu3Do0aNcrtjEREBVJiYjJ++OEcli27KraVL2+A/fu7wtXVXMJkRJRG6UJn4sSJ+Ouvv+Dh4YFSpUoBALy8vBAcHIwyZcrAy8sr10MSERU0gYHh6NHjEK5d+2+NrA4dqmHLlg4wMkp/U2IikobShY6BgQH8/Pxw9OhRXLt2DeHh4dDT00Pfvn3RuXPnDO86TkSkSp49+whn500ID48DAGhqqmHp0mYYO9aFE46JChilC52HDx+iRo0a8PDwgIeHR15kIiIq0CpXNkKdOuXg7/8MFSsaYv/+rnByMpM6FhFlQOmrrrp27YrWrVtjw4YNCAoKyotMREQFmpqaDNu3d8Tw4bVx544nixyiAkzpQmf9+vWwsbHB+vXr4e7ujr59++LQoUOIiorKi3xERJI7ePAxLlx4qdBWqlRxrF3bFoaG2tKEIqIsUbrQadiwIZYuXYorV65g2bJl0NPTw9y5c1G3bl14eXnh/PnzeRCTiCj/xcUlYdSoU+jWzQ89ex5CaGi01JGISEnZvm2ulpYWWrduDV9fX1y+fBndunXDr7/+ihEjRuRmPiIiSTx79hFubpvh63sLABAUFIXt2+9JG4qIlJaju5ffv38f/v7+OH36NIKDg2FjY4MOHTrkVjYiIkns2/cQQ4eeEO9Xpa2tgVWrWmLIEAeJkxGRspQudJ4+fQp/f3/4+/vjzZs3MDU1Rfv27dGhQwdUrlw5LzISEeWL2NhEjB9/Ghs23BHbrKxK4cCBrqhZs7SEyYgou5QudDp06AAdHR00b94cCxYsgKura17kIiLKVwEBH+Dh4YcHD0LFtn79bLFmTWvo6solTEZEOaF0obNs2TI0a9YMWlpaeZGHiCjfxcYmolGjbQgJSZ1sXLy4JtasaY0BA+ykDUZEOZalQufdu3cwNjaGpqYmHBwc8PHjx2/uX7Zs2VwJR0SUH4oV08TPPzdD//5HYWNjjAMHusHa2ljqWESUC7JU6Li7u2P//v2oVasWmjRp8t0lzp88eZIr4YiI8ku/frZISRHg4WGD4sU1pY5DRLkkS4XOjz/+iHLlyol/5r1ciKiwEgQBW7few+PH77FsWXOFbRyqIlI9WSp0OnXqJP7Z1dVVHMb6Wnx8PB49epR76YiIclFkZDxGjDiF3bsfAABcXc3Rtau1xKmIKC8pvWCgu7t7pkNT9+/fx8CBA3Mciogot/31VzAcHTeKRQ4AXL/+RsJERJQfstSjs2TJEoSHhwNI7fb19fVFiRIl0u335MkT6Onp5WpAIqKcEAQBGzbcxrhxpxEfnwwA0NOTY+PGdujevYbE6Ygor2Wp0KlcuTJ8fX0BADKZDA8fPoRcrriuhLq6OvT09DB9+vTcT0lElA0REfEYOvQEDhz4b0jdwaEM9u/viipVjCRMRkT5JUuFTteuXdG1a1cAQJMmTbBmzRpUr149T4MREeXEnTtB8PDww/PnYWLbmDHOWLq0GbS0cnT3GyIqRJT+1/7777/nRQ4iolw1bdpZscgxMNDCli0d0Lkzf0EjKmqyVOj069cPc+bMQeXKldGvX79v7iuTybB9+/ZcCUdElF1bt3aAnd16VKxoiP37u6JixfTzColI9WWp0BEEIcM/f29fIqL8kpCQDLlcXfzZzEwf58/3R9WqJRXaiahoyVKhs3Pnzgz/TEQkNUEQsGLFNaxbdxvXrw+BoaG2uM3GxkTCZERUECi9jk6a6Oho8c+//PILtm3bhsDAwFwJRUSUFZ8+xaJDh33w8voNf//9EYMHH2evMhEpULrQefHiBZo3b46NGzcCALy9vTFhwgT89NNPaN++PW7fvp3rIYmIvnblymvY2a3DiRN/i21VqpRASgoLHSL6j9KFzrJly6Curg53d3ckJiZi7969aN26NW7duoX69etjxYoVeRCTiChVSoqAn3++jAYNtuL16wgAQKlSxeHv3wtLljSDunq2O6qJSAUp/Ylw8+ZNeHl5oWbNmrh16xYiIyPRvXt36OrqokePHnj48GFe5CQiwvv30Wjbdg+mTj2L5OTUnpv69cvj3j1PtGpVVeJ0RFQQKb2OTmJiIgwMDAAAFy5cQLFixVC7dm0AQHJyMjQ0uBAXEeW+P/8MRM+eh/DuXSQAQCYDZsyojzlzGkFDg704RJQxpauSatWq4bfffoOFhQX8/f1Rr149aGhoIDExEbt374alpWVe5CSiIu7+/RCxyDEx0cGuXZ3QrFlliVMRUUGndKEzduxYjBw5Ert374ZcLsfQoUMBAC1atMCHDx+wbt26XA9JRDRqlBP++OMlwsJisXt3Z5QpwxsIE9H3KV3o1KlTBydOnMCDBw9ga2sLMzMzAED//v3h6uqKatWq5XpIIip6XrwIU1jNWCaTYceOjtDW1uCEYyLKsmx9WpQrVw6tW7dGXFwc7t27h8DAQPTv359FDhHlWHJyCubOPY+qVVfjl1+eKWzT0ZGzyCEipWRr5vDJkyexZMkSfPjwQWwrVaoUJk6ciI4dO+ZWNiIqYoKCItGr12GcP/8SANCv31E8fDgCpUvrShuMiAqtbN29fPLkyXB1dYWXlxdKlSqF0NBQHD9+HNOnT4ehoSEaNWqUB1GJSJX99ttz9OlzGO/fxwAA1NRkmDDBFcbGOhInI6LCTOlCZ+3atWjZsiW8vb0V2rt06YIJEyZg/fr1LHSIKMuSklIwZ84fWLz4EtLu3mBmpoe9e7ugfv0K0oYjokJP6cHuv//+G506dcpwW6dOnRAQEJDjUERUNLx5E4EmTbbjxx//K3JataqCe/eGs8gholyhdI9OiRIlEB4enuG2sLAwyOXynGYioiLgwoWX6NLlAD5+jAUAaGio4ccfm2DixDpQU5NJnI6IVIXSPTpubm5YvXo13r17p9D+9u1brFmzBnXr1s21cESkusqVM0BiYgoAoHx5A/z55wBMnlyXRQ4R5Sqle3S8vLzQpUsXtGzZEnZ2djA2Nsb79+9x7949GBgYYOLEiXmRk4hUTKVKJbB5c3vs2nUfW7Z0gJFRMakjEZEKUrpHx9jYGEeOHEHfvn0RFxeHhw8fIi4uDn379sWRI0fEBQSJiL7066//IDo6QaGta1drHDnSnUUOEeWZbK2jU7JkSUyePDm3sxCRCkpISMbUqWewYsV19O9vi23bOipsl8k4VEVEeSfLPToXL17E0KFD0aZNGwwfPhyXLl3Ky1xEpAJevAhDvXpbsGLFdQDA9u1/4dy5fyVORURFSZYKnT/++APDhg3DvXv3oKOjg/v372Po0KHYvXt3XucjokLq0KHHsLdfj5s3Uy9ckMvV4ePTCk2aVJQ4GREVJVkqdDZs2AAXFxecP38eBw4cwIULF9C6dWusXbs2r/MRUSETF5eE0aP90bWrHz5/jgcAVK5cAlevDsaoUc4cqiKifJWlQufvv//GwIEDoaOTuhS7pqYmRo4ciY8fPyIoKChPAxJR4fHPP59Qp85mrFlzU2zr3t0Gd+54wsGhjITJiKioytJk5JiYGBgaGiq0mZubQxAEfP78GWXK8AOMqKh7/Pg9XF03ITIy9coqLS11rFrVCkOHOrAXh4gkk6UeHUEQ0n1QaWik1kjJycm5n4qICh0rq1KoU6ccAKBatZK4cWMohg2rzSKHiCSl9Do6REQZUVOTYceOThg71hm3bg1DrVqlpY5ERJT1dXQeP36M+Ph48efk5GTIZDI8fvwYMTExCvs6OTllOUBKSgp8fHzg5+eHiIgI1K5dG3PmzEGFCt+/od+JEycwadIknDt3Dubm5ll+TSLKuV277qNCBQOFm2+amOhg5cpWEqYiIlKU5UJn3rx56doEQcCsWbPErum0Ia4nT55kOYCvry/27duHxYsXo3Tp0li6dCmGDh2KkydPfvMGoW/fvs0wExHlrZiYRIwe7Y+tW+/BzEwP9+4NR6lSxaWORUSUoSwVOjt27MiTF09ISMCWLVswefJkNGzYEADg7e2N+vXr48yZM2jTpk2Gj0tJScHkyZNhY2ODa9eu5Uk2Ikrv0aNQeHgcxOPH7wEAb99GYu/eBxgzxkXiZEREGctSoePs7JwnLx4QEIDo6Gi4urqKbfr6+rC2tsbNmzczLXTWrVuHxMREjB49moUOUT4QBAHbtt3DqFH+iI1NAgDo6Ghi7do26NvXVuJ0RESZy9a9rnJLcHAwAKS7PN3ExCTT9Xnu37+PLVu24ODBgwgJCcnS67i7u2e6LSgoiJfHE31DVFQCRo48hZ0774ttNWua4MCBbrCyKiVhMiKi75P0qqvY2FgASDcXR0tLS2Hic5qYmBhMmjQJkyZNgoWFRX5EJCrS7t8PgaPjBoUix9OzNq5fH8Iih4gKBUl7dLS1tQGkztVJ+zMAxMfHo1ixYun2X7hwISwsLNCjRw+lXufcuXOZbvtWbw9RURYVlYDGjbfj06fUX0j09OTYsKEdevSoIXEyIqKsk7TQSRsyCg0NRfny5cX20NBQWFlZpdv/0KFDkMvlsLe3B/DfYoVt27ZF+/btMX/+/HxITVQ06OrKsWxZMwwadBz29qbYv78rqlYtKXUsIiKl5KjQiYyMRGhoKMqVKwd1dXWoq6sr9XgrKyvo6uri+vXrYqETERGBx48fo0+fPun2/+233xR+/uuvvzB58mRs2LABlStXzv6BEFGGBgywg7q6Gjw8bKCtLenvRURE2ZKtT67r169j2bJlePjwIWQyGfz8/LBx40aYmppi2rRpWX4euVyOPn36YNmyZTAyMoKZmRmWLl0KU1NTNGvWDMnJyfj06RP09PSgra2dbhHBtMnMZcuWRcmS/E2TKLsEQcCaNTfx8mU4li1rLrbLZDL068erqoio8FJ6MvLVq1cxePBgaGtrY9KkSRAEAQBgbW2NHTt2YOvWrUo939ixY9G1a1fMnDkTPXv2hLq6OjZv3gy5XI6goCDUq1cP/v7+ysYkoiwKD49Dt25+GDPmFyxffhVHjmR9wU8iooJO6R6dFStWwN3dHStXrkRSUhKWLl0KABg2bBiioqLg5+eHgQMHZvn51NXVMXnyZEyePDndNnNzczx9+jTTx7q4uHxzOxF9282bb9G9+0G8eBEutt29G4xOnapLF4qIKBcp3aPz5MkTdOnSBQDS3ZW4bt26ePv2be4kI6I8IwgCVqy4hrp1t4hFTokS2jh2rAfmz28sbTgiolykdI+Onp4e3r9/n+G2oKAg6Onp5TgUEeWdT59iMXDgMRw//l9vqKurOfbt64IKFQylC0ZElAeU7tFxd3eHt7c3Hjx4ILbJZDIEBwdj3bp1aNSoUW7mI6JcdPXqa9jbr1cocqZMqYM//xzAIoeIVJLSPToTJ07EX3/9BQ8PD5QqlboyqpeXF4KDg1GmTBl4eXnlekgiyjlBEDBjxu949eozAKBkyWLYsaMTWreuKnEyIqK8o3ShY2BgAD8/Pxw9ehTXrl1DeHg49PT00LdvX3Tu3DnDFY2JSHoymQzbt3eEnd16WFsbY+/eLjA315c6FhFRnsrWOjpyuRweHh7w8PDI7TxElIvi4pIUFvorV84AFy8OhKVlSWhoSHqrOyKifKF0oXP06NHv7tOxY8dsRCGi3JKSImDx4ovYseM+btwYAgOD/+4lZ21tLGEyIqL8pXShk9nKxzKZTLwNBAsdIumEhEShb98jOHPmXwDAsGEnsW9fl3TLQRARFQVKFzoZ3Qk8JiYGt2/fxoYNG7BmzZpcCUZEyvv99xfo3fswgoOjAAAyGVC9eikIQuqfiYiKGqULHTMzswzbq1atisTERCxYsAB79uzJcTAiyrrk5BQsWPAn5s+/gP+/KwtMTXWxe3dnNGlSUdpwREQSytXZiJaWlnj06FFuPiURfUdQUCSaNduJefP+K3KaNauEe/c8WeQQUZGXrauuMpKQkIADBw7wLuJE+ejMmefo0+cIQkOjAQBqajLMn98I06fXh5oax6qIiJQudJo0aZJuUmNKSgrCwsIQHx+PqVOn5lo4Ivq2x4/fi0VO2bJ62Lu3Cxo0qCBxKiKigkPpQsfFxSXDdl1dXTRu3Bh16tTJcSgiypqxY11w/nwg4uKSsGNHRxgb60gdiYioQFG60GnXrh3s7OxQvHjxvMhDRN/wzz+fUKWKkfizTCbDrl2dUKyYJoeqiIgyoPRk5ClTpmR4iTkR5Z3ExGRMmXIG1ar54MyZ5wrbdHTkLHKIiDKhdKEjl8uhpaWVF1mIKAOvXn1Gw4bbsHTpFaSkCOjd+zA+fIiROhYRUaGg9NCVp6cnZs+ejYCAAFStWlW8g/mXnJycciUcUVF3/PhTDBhwFGFhcQAATU01TJ9eDyVL8ua5RERZoXShM2fOHACAr68vAChcgSUIAmQyGZ48eZJL8YiKpoSEZEybdhbe3tfENgsLQ+zf3xXOzhkv2klEROkpXejs2LEjL3IQ0f978SIMPXocwo0bb8W2zp2rY/Pm9jA01P7GI4mI6GtZKnTc3d2xZs0aWFlZwdnZOa8zERVZZ8/+i65dD+Dz53gAgFyujuXLm2PUKCfelJOIKBuyVOi8ffsWCQkJeZ2FqMizsDBESkrqfRwqVy6BAwe6wcGhjMSpiIgKr1y7BQQR5VyVKkbYsKEdjh4NwIYN7aCvzysciYhyIldv6klEyjl+/CliYhIV2nr0qIG9e7uwyCEiygVZ7tEZNWoU5HL5d/eTyWQ4e/ZsjkIRqbrY2ESMH38aGzbcweDB9ti0qb3Cds7HISLKHVkudKytrWFkZPT9HYnomwICPsDDww8PHoQCADZvvosBA+xQr155iZMREakepXp0atWqlZdZiFTezp1/YcSIU4iOTh2uKlZMAz4+rVG3bjmJkxERqSZORibKB9HRCRgz5hds3XpPbLO2NsaBA11hY2MiXTAiIhXHQocojz16FAoPj4N4/Pi92DZwoB1Wr24FHZ3vz3sjIqLsy1Kh06lTJ5QoUSKvsxCpnHv3glGnzmbExiYBAHR0NLF2bRv07WsrcTIioqIhS4XO4sWL8zoHkUqqWdMEdeqUw7lzL1CzpgkOHOgGK6v0N8IlIqK8wXV0iPKQuroadu/ujIkT3XD9+hAWOURE+YyFDlEuEQQBGzbcxuXLrxTaS5fWxbJlzVGsmKZEyYiIii5ORibKBRER8fD0PIl9+x6iXDl93L3riZIli0sdi4ioyGOPDlEO3b0bhNq1N2DfvocAgNevI3D48BOJUxEREcAeHaJsEwQBvr434eX1GxISkgEA+vpa2Ly5Pbp2tZY4HRERASx0iLIlPDwOQ4Ycx6FD//XcODqWxf79XVGpEpdiICIqKFjoECnp5s236N79IF68CBfbxo93wU8/NYWWFv9JEREVJPxUJlLC589xaNp0JyIi4gEAhoba2LatAzp0sJI4GRERZYSTkYmUYGCgjWXLmgEAXF3Nce+eJ4scIqICjD06REoaMsQBxYtrwsPDBpqa6lLHISKib2CPDlEmUlIELF16GVOmnFFol8lk6N27FoscIqJCgD06RBn48CEG/fsfhb//MwBAvXrl0b59NYlTERGRstijQ/SVixcDYWe3TixyAODRo1AJExERUXaxR4fo/6WkCPjpp0uYPfsPJCcLAABj4+LYubMTWrSoInE6IiLKDhY6RABCQqLQt+8RnDnzr9jWqJEFdu/ujLJl9SRMRkREOcFCh4q8P/54gV69DiM4OAoAIJMBs2Y1wOzZDaGuztFdIqLCjIUOFWmCIGD27PNikVO6tA727OmCJk0qSpyMiIhyA39dpSJNJpNh165OKFFCG02bVsJffw1nkUNEpELYo0NFTmxsIooV0xR/rlDBEFeuDEbVqkYcqiIiUjH8VKciIykpBTNn/g47u/XivarSWFmVYpFDRKSC+MlORcLbtxFo0mQ7Fi26iL///ghPz5MQBEHqWERElMc4dEUq75dfnqFfv6P48CEGAKCuLoO9vanEqYiIKD+w0CGVlZiYjJkzf8fPP18R28qV08e+fV1Rp045CZMREVF+YaFDKunVq8/o0eMgrl59I7a1a2eJrVs7oGTJ4hImIyKi/MRCh1TOiRNP0b//UYSFxQEANDTU8PPPTTF+vCtkMpnE6YiIKD9JPhk5JSUFq1atQv369WFra4tBgwYhMDAw0/2fPXuGYcOGwcXFBW5ubhg7dizevXuXj4mpoHv27JNY5FSoYIBLlwZiwgQ3FjlEREWQ5IWOr68v9u3bh4ULF2L//v2QyWQYOnQoEhIS0u0bFhaGgQMHQkdHB7t27cLGjRsRFhaGIUOGID4+PoNnp6JowgRXtG1riU6drHD3ridcXMyljkRERBKRtNBJSEjAli1bMGbMGDRs2BBWVlbw9vZGSEgIzpw5k27/s2fPIjY2Fj/99BOqVq2KGjVqYOnSpXj+/Dnu3LkjwRFQQRAQ8EHhZ5lMhv37u+LQIQ+UKFFMolRERFQQSDpHJyAgANHR0XB1dRXb9PX1YW1tjZs3b6JNmzYK+7u5uWHNmjXQ0tJK91yfP3/O9HXc3d0z3RYUFIQyZcpkIz1JLT4+CZMm/QZf31v47bc+cHevJG4rXlzzG48kIqKiQtIeneDgYABIV2iYmJggKCgo3f7m5uYKRREArF+/HlpaWnBycsq7oFTg/PPPJ9SpswU+PjeRkiKgd+/DCAuLlToWEREVMJL26MTGpn4xyeVyhXYtLa1v9tCk2bFjB/bs2YPp06ejZMmSme537ty5TLd9q7eHCqYDBx5hyJDjiIxMncelpaWOefMawdBQW9pgRERU4Eha6Ghrp34xJSQkiH8GgPj4eBQrlvncCkEQsHLlSqxduxaenp4YMGBAXkelAiA2NhETJvyK9etvi22WliVx4EBX2NpypWMiIkpP0kInbcgqNDQU5cuXF9tDQ0NhZWWV4WMSExMxffp0nDx5ElOmTMHgwYPzJStJ6+nTD/DwOIj790PEtt69a2Lt2jbQ00s/Z4uIiAiQeI6OlZUVdHV1cf36dbEtIiICjx8/hqOjY4aPmTJlCk6fPo3ly5ezyCkiTp36G7VrbxCLnGLFNLBpUzvs3NmJRQ4REX2TpD06crkcffr0wbJly2BkZAQzMzMsXboUpqamaNasGZKTk/Hp0yfo6elBW1sbhw8fhr+/P6ZMmQJnZ2e8f/9efK60fUj1VK363/yr6tVL4cCBbqhRw0TCREREVFhIvmDg2LFj0bVrV8ycORM9e/aEuro6Nm/eDLlcjqCgINSrVw/+/v4AgJMnTwIAfv75Z9SrV0/hv7R9SPVYWpbE+vVt0b+/LW7eHMoih4iIskwmCIIgdQgppV119a0rs7JtvTkQ9RbQNQM833x/fwIAHDz4GG3aVEWxYlwLh4iIMpbV72/Je3SI0kRFJaB//6Po1s0P48efljoOERGpABY6VCA8eBACJ6eN2LHjLwDAhg13cOPGW4lTERFRYcdChyQlCAI2brwNZ+dN4j2rdHXl2LOnM5ydzSROR0REhZ2kV11R0RYREQ9Pz5PYt++h2GZnZ4r9+7vC0jLzla6JiIiyioUOSeLu3SB4eBzEP/98EttGjnTE8uUtoK3Nv5ZERJQ7+I1C+e7mzbeoV28rEhKSAQD6+lrYtKkdunWzkTgZERGpGs7RoXzn4FAGdeuWAwDUrl0Gd+4MY5FDRER5goUO5Tt1dTXs3t0Z06fXw+XLg1C5spHUkYiISEWx0KE8JQgCVq26jqtXXyu0lymjhx9/dIeWFkdPiYgo7/BbhvJMWFgsBg06jqNHA1C+vAHu3fNEiRLFpI5FRERFCHt0KE9cu/YG9vbrcfRoAADg1avPOHnyb4lTERFRUcNCh3JVSoqAZcuuoH79rQgM/AwAKFmyGE6e7Im+fW0lTkdEREUNh64o13z8GIP+/Y/i1KlnYlu9euWxd28XmJvrS5iMiIiKKhY6lCsuXXqFnj0P4c2bCLFt+vR6mD+/MTQ02HFIRETSYKFDOfbpUyxattyF6OhEAICxcXHs3NkJLVpUkTgZEREVdfxVm3LMyKgYli1rDgBo1MgC9+4NZ5FDREQFAnt0KFd4etaGkVExdOlSHerqrJ+JiKhg4DcSKSU5OQXz51/AtGlnFdplMhk8PGxY5BARUYHCHh3KsuDgKPTufRi///4CAFC/fnm0aWMpcSoiIqLMsdChLDl79l/07n0YoaHRAAA1NRmePfskcSoiIqJvY6FD35SUlIJ5885j0aKLEITUtrJl9bBnT2c0bGghaTYiIqLvYaFDmXr7NgK9eh3Gn38Gim0tW1bBjh0dYWysI2EyIiKirGGhQxk6ffof9O17BB8+xAAA1NVlWLSoCSZPrgs1NZnE6YiIiLKGhQ6lk5IiYN68C2KRY26uj337uqBu3fISJyMiIlIOrwWmdNTUZNi7twsMDbXRtq0l7t3zZJFDRESFEnt0CAAQHZ0AHR25+LOFhSFu3BiCKlWMIJNxqIqIiAon9ugUcQkJyZg48Vc4Om5EVFSCwraqVUuyyCEiokKNhU4R9vJlOOrX34r//e8aAgI+YMSIUxDSriEnIiJSARy6KqKOHHmCQYOOIzw8DgAgl6vD2bmsxKmIiIhyFwudIiY+PgmTJ5/B6tU3xLZKlUrgwIGuqF2bhQ4REakWFjpFyPPnn9C9+0Hcvh0ktnl42GDDhrYwMNCWMBkREVHeYKFTRBw8+BiDBx9HREQ8AEBLSx0rVrSEp2dtTjgmIiKVxUKniHjxIkwsciwtS+LAga6wtTWVOBUREVHeYqFTREycWAd//PESRkbFsHZtG+jpaUkdiYiIKM+x0FFRjx6FwsbGRPxZTU2Gw4e7Q0tLnUNVRERUZHAdHRUTE5OIIUOOo1atdTh//qXCNm1tDRY5RERUpLDQUSGPH7+Hs/NGbN58FykpAnr1OiTOyyEiIiqKOHSlIrZtu4dRo/wRE5MIACheXBM//dQU+vqci0NEREUXC51CLioqAaNG+WPHjr/Etho1THDgQFdUr24sYTIiIiLpsdApxB48CIGHx0EEBHwQ24YOdcDKlS1RrJimhMmIiIgKBhY6hdThw0/Qu/dhxMUlAQB0deVYv74tevWqKXEyIiKigoOFTiFVvXopqKmlXkFlZ2eK/fu7wtKypMSpiFSbIAhITk5GUlKS1FGIVJqmpibU1dVz5blY6BRS1asbY+3aNrh+/Q2WL28BbW2+lUR5RRAEhIeH4/3790hOTpY6DlGRYGhoCFNT0xwvi8Jvx0JAEATs3fsQnTtXVyho+vWzRb9+thImIyoagoODER4eDn19fejr60NDg2tSEeUVQRAQExOD0NBQAECZMmVy9HwsdAq4z5/jMHToCfj5PcbIkY5Ys6aN1JGIipTk5GR8/vwZxsbGKFWqlNRxiIqEYsWKAQBCQ0NhYmKSo2EsLhhYgN269Q4ODhvg5/cYAODrewv37gVLnIqoaElMTIQgCNDR0ZE6ClGRUrx4cQCp/wZzgoVOASQIAlatuo46dTbj33/DAACGhto4cqQ77Ox4x3EiKXCoiih/5da/OQ5dFTBhYbEYNOg4jh4NENtcXMywb19XWFgYSheMiIioEGKhU4Bcv/4G3bsfRGDgZ7Ft4kQ3/PijO+Ty3LnMjoiIqChhoVNAXL78Co0abUdSUgoAwMioGLZv74i2bS0lTkZEqqJv3764ceOGQpumpiZMTEzg7u6OiRMnQltbW2H7qVOnsHfvXjx58gQpKSmoWLEiOnTogF69ekFTU3EF9qSkJOzevRvHjh3DixcvIJfLYW1tjWHDhsHNzS3Pjy8/JCcno2fPnpg9ezZq1KghdZxcsXv3bmzZsgXv379H9erVMXPmTNSsmfnisx8/fsTixYtx5coVJCcno2HDhpg2bRqMjIwAAE2aNMHbt28zfOyuXbtgbW2NLl26YMuWLShbtmyeHNOXWOgUEC4u5nBzM8fFi69Qt2457N3bBeXKGUgdi4hUTKtWrTBjxgzx55iYGFy6dAmLFy9GcnIyZs+eLW6bNWsWTp48iREjRmDu3LnQ0NDArVu3sHr1avzyyy/YvHmzOEk7ISEBAwcORFBQEMaMGQN7e3vExcXh0KFDGDRoEBYvXoyOHTvm9+Hmus2bN6NChQoqU+QcOXIES5cuxYIFC1C9enVs2LABQ4YMwS+//CIWLl9KTEzEwIEDkZSUBG9vb5QoUQLe3t7o168fDh8+DLlcjoMHDyqsN5WSkoLhw4dDV1cX9vb20NDQwJAhQzBz5kxs2bIl7w9SKOKaNGkiNGnSJG+efJ2ZICxD6v+z4M2bz8LcuX8ICQlJeZOHiJQWGxsrPH78WIiNjZU6So716dNHmDp1aobbpk2bJjg7O4s/HzlyRKhevbpw+/btdPsGBwcLzs7OwuzZs8W2pUuXCg4ODkJQUFC6/X/44QfByclJiIqKyoWjkE5ERITg4OAgPHnyROoouaZ58+bC0qVLxZ8TExOFhg0bCuvXr89w/7NnzwqWlpbCs2fPxLaoqCjB0dFROHLkSIaPWbdunVC7dm0hNDRU4XVcXV2Fy5cvZ5rte//2svr9zauuJJCSImDJkku4cUOxa8/MTB9z5jSCpibn4xBR/tLS0oKa2n9fCTt27EDDhg3h4OCQbt/SpUujf//+OHz4MCIjI5GYmAg/Pz907doVpqbprwwdN24cNm3alG5Y7Es7d+5EixYtUKtWLbRu3RrHjh0DALx58wbVqlXD9evXFfavVq0aDh8+DABYvXo1evToAS8vLzg4OOCHH36Avb099uzZo/CYtWvXolGjRkhJSYEgCNi4cSPc3d1ha2uLDh064Pjx4988R/v370fp0qVhZWUltj179gwjR46Ei4sLatSogWbNmmH79u3i9q+zzZs3DwBw584d9O7dG7Vq1UKjRo0wb948REVFiY8LDg7GpEmTUKdOHdjY2KBhw4bw9vZGSkpKhtmuX7+OatWqZfpfRj5+/IiXL1/C1dVVbNPQ0ICjoyNu3ryZ4WNevHgBQ0NDVKlSRWzT0dFBhQoVMnxMSEgI1q1bhwkTJsDY2FjhdZo1a4bNmzdn+Dq5iUNX+Sw0NBr9+h3Br78+h4WFIe7e9YShYeb/+ImoAHvqB1yZDSRE5v9ry/WAugsAy645epqkpCRcunQJx44dQ/fu3QEAcXFxePLkCVq1apXp49zc3LBy5Uo8fPgQpUuXRnh4OOzs7DLc18TEBCYmJpk+1+bNm7Fq1SrMmDEDrq6uuHjxIqZPn45SpUqhQoUKWTqOu3fvombNmjh27BiSk5ORkpKCEydOoFevXuI+J06cQIcOHaCmpob//e9/OHHiBGbPno3KlSvj5s2bmDt3LiIjI9G7d+8MX+Ps2bNo3Lix+HNsbCwGDhwIV1dX7NmzBxoaGjh06BB+/PFHODs7o3r16hlmCwgIwIABAzB8+HAsWrQIHz58wM8//4xBgwZh//79kMlk8PT0RMmSJbF582bo6uri/PnzWLhwIWrWrImmTZumy2Zvb49Lly5l6VylCQ5OXZft65WHTUxMEBAQkNFDYGxsjKioKERFRUFXVxdA6ryl4ODgDBfU3LBhA0qWLIkePXqk29akSROMHj0a0dHRebpOFQudfHThwkv07HkIQUGpVXtgYDh+++05PDxsJE5GRNlyaynwKeMvhHxxc6nShc6JEyfw66+/ij/HxcWhbNmyGDx4MIYPHw4A+Pz5M1JSUmBoaJjp85QoUQIA8OnTJ7GnxsAge/MKt23bhn79+sHDwwMA0Lt3b8TFxSl9X7GxY8dCT08PANC5c2f069cPb968gbm5OR4+fIjnz5/D19cXMTEx2LZtG37++WexcClfvjzevn2LzZs3Z1jopKSk4OHDh+jZs6fYFhsbi379+qFXr17il/7o0aOxfv16PH36VCx0vs42efJkuLm5YeTIkQAACwsLLF++HE2bNsWNGzfEHqYWLVrAzMwMQOpE8g0bNuDp06cZFjpyuVyhxyQrYmNjxcd+SUtLC/Hx8Rk+pmHDhtDX18cPP/yAuXPnolixYli1ahXCwsKQkJCgsO/nz59x+PBhTJ06NcOVjatVq4bExEQ8efIEjo6OSmVXhuSFTkpKCnx8fODn54eIiAjUrl0bc+bMybSKDwsLw8KFC/Hnn38CAFq2bInp06eLKygWRMkpMvy44ALmzr2AlBQBAFC6tA527eqMpk0rSZyOiLLNaQpweZZ0PTpOk5V+WJMmTTBp0iSkpKTgr7/+wuLFi1GnTh0MHz4cGhqpXwlpBc6XQylfi4iIAJBa8KRNWg0PD1c6z6dPnxAaGgpbW8X79g0ePBhA6tBVVpQsWVIsJADAyckJ5ubmOHnyJIYPH45jx47B3t4eFhYWuH//PuLj4zF16lRMnz5dfExSUhISEhIQFxeXbpgtPDwciYmJChN0jYyM0KtXL/j7+yMgIACBgYF48uQJACgMMX2d7fHjxwgMDIS9vX2643j+/DlcXFzQp08fnD59Gtu3b0dgYCACAgIQGhqa6dDVrVu3MHTo0EzPz927d9O1pR3j1wVKfHy8eAuGrxkaGmLdunWYPn063NzcIJfL0b59ezRp0iTdAn+//fYbBEFAu3btMnyutHP5/v37THPnBskLHV9fX+zbtw+LFy9G6dKlsXTpUgwdOhQnT55MV2UCqVVxfHw8tm3bhoiICMyYMQPz5s3DkiVLJEj/fcERuuizqRXOBZwX29zdK2LXrs4wNdWVLhgR5Zxl1xwPHeW3tPkUAFCxYkWYmppi4MCBUFdXx9y5cwGk/kZfs2ZNXL9+HQMHDszwea5duwa5XA4bGxvo6emhVKlSuHv3Llq3bp1u35cvX2L+/PmYOnVquvkiaZ/z31sFVxAE8c8Z3RLg68JEJpOhY8eOOHHiBIYOHQp/f3+MGzdO4blWrFiBSpXS/7KZ0XdPmi8LjQ8fPsDDwwMlSpSAu7s73NzcULNmTTRs2PCb2VJSUtCuXTuxB+1LRkZGiI2NRe/evREbG4tWrVqhQ4cOmDVrVqZDagBQo0YNHD16NNPtGUm7tDs0NBSVK1cW20NDQzOca5XG1tYW/v7++PTpE7S0tKCjo4OuXbuiTp06CvudO3cOjRo1ynRYKu1c5uQ+Vlkh6WTkhIQEbNmyBWPGjEHDhg1hZWUFb29vhISE4MyZM+n2v3v3Lm7cuIHFixfDxsYGbm5umD9/Po4dO4aQkBAJjuDbzgWUhZ33cJwLSO16VFOTYf78Rvj11z4scoioQHB1dcXAgQOxd+9esaccAAYNGoQLFy7g6tWr6R4TEhKCbdu2oX379jAwMICamhq6du2Kw4cPZ/hZvGnTJty7d08chvmSrq4uTExM8ODBA4X2sWPHYuHCheJaPV/2Lr169SpLx9apUyc8f/4ce/bsQWRkpDjnqFKlStDQ0MC7d+9QoUIF8b8LFy5g8+bNCpOy0xgZGUEulyMsLExsO3HiBMLDw7Fv3z6MHDkSzZo1w+fPqQu+flmYfa1q1ap49uyZwmsnJydj8eLFCAoKwsWLF/Ho0SPs3LkTY8eORevWraGrq4uPHz9m+rza2toKz/f1fxkxMjJCxYoVFSZ6JyUl4datW5kOJQUGBqJnz54IDQ2FkZERdHR08Pr1azx69Aj169dX2Pfu3bsKE52/9vHjRwBQeshNWZL26AQEBCA6OlrhROjr68Pa2ho3b95EmzaKd+q+desWjI2NFSpPZ2dnyGQy3L59O8PfJADA3d090wxBQUE5vgV8RkJDo9F2TQvEJaae4rJl9bBnT2c0bGiR669FRJQT48aNw7lz5zBnzhycPHkSOjo6aN26Ne7cuYPhw4dj5MiRaNq0KeRyOW7fvo2VK1eiTJkyCsM+w4cPx8WLF9GjRw+MGzcODg4O+Pz5M/bt24fDhw9j2bJl4jyWrw0bNgz/+9//YGFhAQcHB1y8eBHnzp3D5s2bYWJignLlymHr1q2wsLBAbGwsFi9e/M1elzRmZmZwcXGBt7c3mjVrJg4f6enpoUePHlixYgV0dHRQu3Zt3Lp1SxxRyEytWrXw8OFDcT0gU1NTxMbG4pdffoGjoyP+/fdfLF68GED64aAvDRo0CL1798bs2bPRr18/REdHY968eYiOjoaFhQXi4uIAAMePH0eLFi0QFBSE//3vf0hMTPzm82bHoEGDsGjRIlSoUAE1a9bEhg0bEBcXh65d/+upfP/+PYoXLw4dHR2Ym5vj48ePWLBgASZMmIDIyEhMnz4d9evXh5OTk/iYd+/eITw8HJaWmS96+/jxY2hpaSlcxZYXJC10vjXjOygoKN3+ISEh6faVy+UwNDTMcH8pmZjoYKnHXxizuzZa1AjCzt8nwdiYdz8mooJHS0sLCxYsQL9+/eDt7Y2ZM2cCAGbOnAlXV1fs2rULW7ZsQUJCAiwsLNC3b1/06dNHodgoVqyYuN/GjRvx7t07aGlpwcbGBtu3b4ezs3Omr9+nTx/Ex8dj1apVeP/+PSwsLODt7S3+Erx06VIsWrQIHTt2RNmyZTF27FisXLkyS8fWuXNnXLt2Ld1ihdOnT4eRkRFWrVolDtWMHj0aw4YNy/S5mjZtKl7SDqTOEX306BGWLFmCqKgomJmZoVu3bjh37hzu37+vMHH5S3Z2dti0aRNWrlyJzp07o1ixYnB1dcXUqVMhl8tRq1YtTJ8+Hdu2bcOKFStQunRptG7dGmXKlMFff/2VpePOKg8PD0RGRmLFihUIDw9HjRo1sHXrVoW5SPXq1cPo0aMxZswYqKurY926dVi4cCG6dOkCHR0dtGrVCl5eXgrP++HDBwD45oT2a9euoU6dOpnOB8otMuFb/Wt57NixY5gyZQqePHmi0FU4ZcoUhIaGYtu2bQr7z5gxAy9fvsTu3bsV2hs1agQPDw9xBrsy0np7zp07p/wBfIfw1A+HfXeh04g+ULPqluvPT0R5Ly4uDi9evEDFihW/uQ4Mqb7Pnz+jSZMm2LZt2zdvkUDfFx8fjwYNGmDFihWZ3h7ke//2svr9LekcHWVnfGtra2fYbRcfH18gr7qSVeuGLiuPscghIlIBBgYGGDx4cLpfwkl5R44cgZWVVb7cA03SQidtGCo0NFShPbMZ36ampun2TUhIQHh4OEqXLp13QYmIiAAMHToUgYGBuH//vtRRCq3o6Ghs2bIFCxcuzJfXk7TQsbKygq6ursKM74iICDx+/DjDGd9OTk4IDg5GYGCg2Jb22IyWKSciIspNmpqaOHjwIGrVqiV1lEJLR0cHv/32G8qVK5cvryfpZGS5XI4+ffpg2bJlMDIygpmZGZYuXQpTU1M0a9YMycnJ+PTpE/T09KCtrQ1bW1s4ODhgwoQJmDt3LmJiYjBnzhx07NiRPTpERESUjuQ39Rw7diy6du2KmTNnomfPnlBXV8fmzZshl8sRFBSEevXqwd/fH0DqAlA+Pj4wNzdH//79MX78eDRo0EBc5IqIiIjoS5JedVUQ5OVVV0RU+KVd+WFhYZHnl8ES0X9iY2Px8uXLwn3VFRFRQaepqQmZTIbo6GipoxAVKTExMQAgro6dXZLf64qIqCBTV1eHgYEB3r9/j/j4eOjr60NDQ+O792YiouwRBAExMTEIDQ2FoaFhju+FxUKHiOg7TE1NUaxYMYSGhop37SaivGVoaPjNm4tmFQsdIqLvkMlkMDQ0hIGBAZKTk5GUlCR1JCKVpqmpmWt3NWehQ0SURTKZDBoaGtDQ4EcnUWHBychERESksljoEBERkcpioUNEREQqq8gPNIeGhiI5OVlceIiIiIgKvqCgoCxNWC7yPTpaWlp5NrEwKCgIQUFBefLc9B+e5/zB85w/eJ7zB89z/sjL86yhoQEtLa3v7lfkbwGRl3h7ifzB85w/eJ7zB89z/uB5zh8F4TwX+R4dIiIiUl0sdIiIiEhlsdAhIiIilcVCh4iIiFQWCx0iIiJSWSx0iIiISGXx8nIiIiJSWezRISIiIpXFQoeIiIhUFgsdIiIiUlksdIiIiEhlsdAhIiIilcVCJwdSUlKwatUq1K9fH7a2thg0aBACAwMz3T8sLAwTJ06Ek5MTnJycMGvWLMTExORj4sJJ2fP87NkzDBs2DC4uLnBzc8PYsWPx7t27fExcOCl7nr904sQJVKtWDW/evMnjlIWfsuc5MTERy5cvR/369WFnZ4c+ffrgyZMn+Zi4cFL2PL9//x5eXl5wcXGBi4sLxo0bh+Dg4HxMrBp8fX3Rt2/fb+6T39+FLHRywNfXF/v27cPChQuxf/9+yGQyDB06FAkJCRnuP3bsWLx+/Rrbtm3DqlWrcPnyZcybNy+fUxc+ypznsLAwDBw4EDo6Oti1axc2btyIsLAwDBkyBPHx8RKkLzyU/fuc5u3bt/x7rARlz/PcuXNx8OBBLFiwAIcOHYKhoSGGDh2KyMjIfE5euCh7nidMmICgoCBs3boVW7duRXBwMEaOHJnPqQu3tO+278n370KBsiU+Pl6wt7cX9uzZI7Z9/vxZqFWrlnDy5Ml0+9+5c0ewtLQU/vnnH7Ht4sWLQrVq1YTg4OB8yVwYKXueDxw4IDg4OAhxcXFiW1BQkGBpaSlcuXIlXzIXRsqe5zTJyclCz549hX79+gmWlpbC69ev8yNuoaXseX716pVgaWkp/PHHHwr7N27cmH+fv0HZ8/z582fB0tJSOHfunNh29uxZwdLSUvj06VO+ZC7MgoODhcGDBwt2dnZCy5YthT59+mS6rxTfhezRyaaAgABER0fD1dVVbNPX14e1tTVu3ryZbv9bt27B2NgYlStXFtucnZ0hk8lw+/btfMlcGCl7nt3c3LBmzRpoaWml2/b58+c8zVqYKXue06xbtw6JiYnw9PTMj5iFnrLn+dKlS9DX10eDBg0U9v/999/h5uaWL5kLI2XPs5aWFooXL46jR48iKioKUVFROHbsGCwsLGBgYJCf0QulR48ewcDAAMePH4etre0395Xiu1AjT561CEgbuy1TpoxCu4mJCYKCgtLtHxISkm5fuVwOQ0PDDPenVMqeZ3Nzc5ibmyu0rV+/HlpaWnBycsq7oIWcsucZAO7fv48tW7bg4MGDCAkJyfOMqkDZ8/zy5UuUK1cOv/32GzZs2ICQkBBYW1tj2rRpCl8UpEjZ86ylpYVFixZh/vz5cHR0hEwmg7GxMXbt2gU1NfYHfE+TJk3QpEmTLO0rxXch38Fsio2NBZD6Bn1JS0srw7kgsbGx6fb91v6UStnz/LUdO3Zgz5498PLyQsmSJfMkoypQ9jzHxMRg0qRJmDRpEiwsLPIjokpQ9jxHRUXh1atX8PX1hZeXF9auXQsNDQ306tULHz9+zJfMhZGy51kQBDx9+hT29vbYvXs3tm/fDjMzM4waNQpRUVH5krmokOK7kIVONmlrawNAuolt8fHxKFasWIb7ZzQJLj4+HsWLF8+bkCpA2fOcRhAErFixAosWLYKnpycGDBiQlzELPWXP88KFC2FhYYEePXrkSz5Voex51tTURGRkJLy9vVGvXj3UqlUL3t7eAIAjR47kfeBCStnzfOrUKezZswdLly5F7dq14ezsjHXr1uHt27c4dOhQvmQuKqT4LmShk01pXW+hoaEK7aGhoTA1NU23v6mpabp9ExISEB4ejtKlS+dd0EJO2fMMpF6OO3nyZKxbtw5TpkyBl5dXnucs7JQ9z4cOHcLVq1dhb28Pe3t7DB06FADQtm1bzJ49O+8DF1LZ+dzQ0NBQGKbS1tZGuXLleCn/Nyh7nm/fvo2KFStCV1dXbDMwMEDFihXx8uXLPM1a1EjxXchCJ5usrKygq6uL69evi20RERF4/PgxHB0d0+3v5OSE4OBghXUc0h7r4OCQ94ELKWXPMwBMmTIFp0+fxvLlyzF48OD8ilqoKXuef/vtN5w8eRJHjx7F0aNHsXDhQgDAhg0bMG7cuHzLXdgoe54dHR2RlJSEBw8eiG1xcXF4/fo1KlSokC+ZCyNlz3OZMmUQGBioMHQSGxuLN2/e8DznMim+CzkZOZvkcjn69OmDZcuWwcjICGZmZli6dClMTU3RrFkzJCcn49OnT9DT04O2tjZsbW3h4OCACRMmYO7cuYiJicGcOXPQsWNH9uh8g7Ln+fDhw/D398eUKVPg7OyM9+/fi8+Vtg+lp+x5/vrDP23yZ9myZTkX6huUPc+Ojo6oU6cOpk6divnz58PQ0BCrVq2Curo6OnToIPXhFFjKnueOHTti8+bNGD9+vFior1ixAnK5HJ07d5b4aAq3AvFdmCcXrRcRSUlJws8//yy4uroKdnZ2wtChQ8V1RF6/fi1YWloKhw4dEvf/8OGDMGbMGMHOzk5wcXER5syZo7DeC2VMmfM8cOBAwdLSMsP/vnwvKD1l/z5/6dq1a1xHJ4uUPc+RkZHCnDlzBBcXF8HW1lYYOHCg8OzZM6niFxrKnud//vlH8PT0FJydnQVXV1dh9OjR/PucDVOnTlVYR6cgfBfKBEEQ8qaEIiIiIpIW5+gQERGRymKhQ0RERCqLhQ4RERGpLBY6REREpLJY6BAREZHKYqFDREREKouFDhEREaksFjpEVKSp2lJiqnY8RDnFQodIBUybNg3VqlXL9L9jx45l+blWr16NatWq5WFaxdf58j9ra2u4uLhg1KhRePbsWa6/ZrVq1bB69WoAqTcSXLx4MU6cOCFunzZtGpo0aZLrr/u1jI69WrVqsLOzQ6tWrbBq1SokJSUp9ZwRERGYOnUqbt26lUepiQon3uuKSEUYGxvDx8cnw23ly5fP5zRZt3//fvHPycnJePfuHby9vdG7d2+cOnUKxsbGufpaaXevDg0NxbZt27B48WJx+8iRI9GvX79ce72s5PlSWFgYTp48iTVr1iAxMRETJ07M8nM9efIER48e5b2ZiL7CQodIRcjlctjZ2UkdQ2lfZ65duzbKlCmD3r1748iRIxg2bFievdbX8rsgzChP48aN8ebNGxw8eFCpQoeIMsahK6IiJDk5GRs2bEDbtm1Rq1Yt2NnZoUePHrh69Wqmj3n9+jVGjBgBFxcX2Nraonv37rhw4YLCPn///Tc8PT3h4OAABwcHjBo1Cq9fv852zho1agAA3r59K7Y9ePAAgwcPhouLCxwcHDB8+PB0w1s7d+5Ey5YtUbNmTdSvXx9z585FVFSUuD1t6OrNmzdwd3cHAEyfPl0crvpy6GrWrFlwdXVNN4S0dOlSODs7IyEhIU+OHQB0dXXTtfn5+aFz586ws7NDrVq10KFDB/j7+wMArl+/LvZE9evXD3379hUfd/bsWXTu3Bk1a9ZE3bp1sXDhQsTExOQoH1FhwkKHSIUkJSWl++/LyanLli3DmjVr0L17d2zatAnz589HWFgYxo0bl+GXX0pKCjw9PRETE4Off/4Zvr6+MDQ0xMiRIxEYGAgAePHiBXr06IGPHz/ip59+wqJFi/D69Wv07NkTHz9+zNZxvHjxAsB/PSzXrl1Dz549kZKSgkWLFmHhwoUICgpCjx498Pz5cwDAqVOnsGTJEvTu3RubN2/GqFGjcOzYMSxcuDDd85uYmIjDfCNGjMhwyK9Dhw4ICwtTKAIFQYC/vz9atmwJuVye42P/8n1KSEhAaGgotm7disuXL6Njx47ifrt378bs2bPh7u6O9evXY+nSpdDU1MTkyZPx7t072NjYYPbs2QCA2bNnY86cOQCAEydOYNSoUahUqRLWrFmD0aNH4/jx4xg5ciQnLVORwaErIhXx9u1b2NjYpGsfN24cRo4cCSB1XsqECRMUfuPX1tbGmDFj8PTpU9jb2ys89uPHj3j+/DmGDx+Ohg0bAgBq1aoFHx8fxMfHAwB8fHygra2Nbdu2iT0Rbm5uaNq0KTZt2oSpU6d+M/eXPSZxcXEICAjAjz/+CD09PbRv3x4AsHz5cpQrVw6bNm2Curo6AKBevXpo1qwZVq9ejRUrVuD69eswMzND7969oaamBmdnZxQvXhxhYWHpXlMul6N69eoAUospa2vrdPvUrl0b5ubm8Pf3R/369QEAt2/fxrt379ChQ4dcOfaM3q+yZctizJgxCkN2r1+/xqBBgzBq1CixzdzcHJ07d8adO3fQtm1bVKlSBQBQpUoVVKlSBYIgYNmyZahfvz6WLVsmPs7CwgIDBgzAhQsX0KhRo2/mI1IFLHSIVISxsTHWrl2brr106dLin5cvXw4A+PTpEwIDA/HixQv8/vvvAIDExMR0jy1VqhSqVKmCWbNm4cqVK2jQoAHq1auH6dOni/tcu3YNLi4u0NbWFosWXV1dODo64sqVK9/NndGXfZUqVbB69WoYGxsjJiYGDx48wKhRo8QiBwD09fXRuHFjcRjN1dUV+/fvR+fOndG8eXM0atQI7dq1g0wm+26GjMhkMrRv3x47d+7EvHnzIJfLcfLkSZQrVw61a9fOlWM/ePAgACA6Oho7duzA9evXMWPGDDRt2lRhv2nTpgEAIiMj8fLlS7x8+VLsacrofQOAf//9F8HBwfD09FQoJp2cnKCrq4vLly+z0KEigYUOkYqQy+WoWbPmN/d58OAB5s2bhwcPHkBbWxtVqlSBmZkZgIzXX5HJZNiyZQvWrl2LM2fO4MiRI9DU1ETTpk0xd+5cGBoaIjw8HP7+/uJ8kS8ZGRl9N3falz0AaGpqwtjYGCVLlhTbIiMjIQgCSpUqle6xpUqVQmRkJACgdevWSElJwZ49e+Dj44OVK1fCzMwMEydORJs2bb6bIyMdO3aEr68v/vzzTzRq1AinT59Gr169xO05PfYv3y9nZ2cMHjwY48ePx9atW+Hk5CRue/XqFWbPno1r165BQ0MDlSpVEpcAyGwIKjw8HAAwb948zJs3L9320NDQ7+YjUgUsdIiKiKioKAwZMgTVqlXDyZMnUblyZaipqeHChQv49ddfM31c6dKlMXfuXMyZMwcBAQE4ffo0Nm7cCAMDA8ybNw96enqoU6cOBg4cmO6xGhrf/4j5XnGmp6cHmUyGDx8+pNv2/v17GBoaij+3bdsWbdu2RWRkJC5duoSNGzdi8uTJcHR0VOjZyqoKFSrAzs4Ov/zyCzQ1NREWFiYOp6Vly8mxf0lNTQ0//vgjWrdujenTp+PUqVPQ0tJCSkoKhg0bBk1NTRw4cADW1tbQ0NDAP//8g+PHj2f6fPr6+gCAKVOmwNnZOd12AwMDpfIRFVacjExURPz7778IDw9Hv379ULVqVaippf7z//PPPwGkTjz+2t27d1GnTh3cv38fMpkM1atXx4QJE2BpaYng4GAAqT0R//zzD6pXr46aNWuiZs2aqFGjBrZt24YzZ87kOHfx4sVRo0YN+Pv7Izk5WWyPjIzE+fPnxWGk8ePHY/To0QBSC5BWrVph5MiRSE5OzrD34sthsG9p3749/vzzT5w8eRJ2dnawsLAQt+X2sZcpUwYjRozA69evsWHDBgCpa+u8ePECXbt2Ra1atcQC6uv37evjqVSpEkqWLIk3b96I2WrWrAlTU1MsX74cjx8/VjofUWHEHh2iIqJixYrQ1dXFunXroKGhAQ0NDfz666/i0FFsbGy6x1hbW0NbWxtTpkzBmDFjUKpUKVy5cgVPnjwRL2ceOXIkevToAU9PT/Ts2RNaWlrYv38/zp49i1WrVuVK9okTJ2Lw4MEYMmQI+vTpg8TERGzYsAEJCQlicePq6oo5c+ZgyZIlaNCgASIiIuDj4wMLCwtYWVmle049PT0AwNWrV1G5cmXY2tpm+Npt2rTB4sWLcerUKcyYMUNhW14c+4ABA3Dw4EFs3LgRHTt2RLly5WBmZobdu3fD1NQU+vr6uHTpErZv3w7gv/ct7XjOnz8PAwMDWFlZYcKECZg9ezbU1dXRuHFjREREwNfXFyEhIRnOjSJSRezRISoi9PT04OvrC0EQMG7cOEyZMgXv3r3Drl27oKOjk+GtA7S0tLBlyxZUrVoVixYtwuDBg3Hu3DnMnz9fXIHXysoKu3fvhkwmw5QpUzB27Fi8f/8ea9asQfPmzXMlu5ubG7Zu3YqEhAR4eXlh1qxZKF26NA4cOICqVasCAHr06IGZM2fizz//xPDhwzF79mxUrlwZW7ZsgaamZrrn1NXVxcCBA3H27FkMGTJEXBfna4aGhmjYsCHU1NTQunVrhW15cexyuRw//PAD4uPjxVWbfX19Ubp0aUybNg3jx4/HvXv3sHbtWlSqVEl836pWrYq2bdti9+7dmDRpEgCgW7duWL58Oe7cuYPhw4dj7ty5MDc3x86dO1GuXLls5SMqbGQCF1MgIiIiFcUeHSIiIlJZLHSIiIhIZbHQISIiIpXFQoeIiIhUFgsdIiIiUlksdIiIiEhlsdAhIiIilcVCh4iIiFQWCx0iIiJSWSx0iIiISGWx0CEiIiKV9X/RqSpBjbwNc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classificatio project - roc curve of logistics.png"/>
          <p:cNvPicPr>
            <a:picLocks noChangeAspect="1"/>
          </p:cNvPicPr>
          <p:nvPr/>
        </p:nvPicPr>
        <p:blipFill>
          <a:blip r:embed="rId2"/>
          <a:stretch>
            <a:fillRect/>
          </a:stretch>
        </p:blipFill>
        <p:spPr>
          <a:xfrm>
            <a:off x="1195185" y="2143439"/>
            <a:ext cx="5184659" cy="3950216"/>
          </a:xfrm>
          <a:prstGeom prst="rect">
            <a:avLst/>
          </a:prstGeom>
        </p:spPr>
      </p:pic>
      <p:sp>
        <p:nvSpPr>
          <p:cNvPr id="12" name="Rectangle 11"/>
          <p:cNvSpPr/>
          <p:nvPr/>
        </p:nvSpPr>
        <p:spPr>
          <a:xfrm>
            <a:off x="6861496" y="830916"/>
            <a:ext cx="4800852" cy="553998"/>
          </a:xfrm>
          <a:prstGeom prst="rect">
            <a:avLst/>
          </a:prstGeom>
        </p:spPr>
        <p:txBody>
          <a:bodyPr wrap="square">
            <a:spAutoFit/>
          </a:bodyPr>
          <a:lstStyle/>
          <a:p>
            <a:pPr>
              <a:spcBef>
                <a:spcPts val="1000"/>
              </a:spcBef>
              <a:buClr>
                <a:schemeClr val="accent1"/>
              </a:buClr>
            </a:pPr>
            <a:r>
              <a:rPr lang="en-US" sz="3000" b="1" dirty="0" smtClean="0">
                <a:latin typeface="Calibri" panose="020F0502020204030204" pitchFamily="34" charset="0"/>
                <a:cs typeface="Calibri" panose="020F0502020204030204" pitchFamily="34" charset="0"/>
              </a:rPr>
              <a:t>ROC Curve of SVM</a:t>
            </a:r>
          </a:p>
        </p:txBody>
      </p:sp>
      <p:pic>
        <p:nvPicPr>
          <p:cNvPr id="13" name="Picture 12" descr="classificatio project - roc curve of svm.png"/>
          <p:cNvPicPr>
            <a:picLocks noChangeAspect="1"/>
          </p:cNvPicPr>
          <p:nvPr/>
        </p:nvPicPr>
        <p:blipFill>
          <a:blip r:embed="rId3"/>
          <a:stretch>
            <a:fillRect/>
          </a:stretch>
        </p:blipFill>
        <p:spPr>
          <a:xfrm>
            <a:off x="6576654" y="1972476"/>
            <a:ext cx="5184659" cy="4142241"/>
          </a:xfrm>
          <a:prstGeom prst="rect">
            <a:avLst/>
          </a:prstGeom>
        </p:spPr>
      </p:pic>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Rectangle 2"/>
          <p:cNvSpPr/>
          <p:nvPr/>
        </p:nvSpPr>
        <p:spPr>
          <a:xfrm>
            <a:off x="1914742" y="651036"/>
            <a:ext cx="2357455" cy="1015663"/>
          </a:xfrm>
          <a:prstGeom prst="rect">
            <a:avLst/>
          </a:prstGeom>
        </p:spPr>
        <p:txBody>
          <a:bodyPr wrap="square">
            <a:spAutoFit/>
          </a:bodyPr>
          <a:lstStyle/>
          <a:p>
            <a:pPr>
              <a:spcBef>
                <a:spcPts val="1000"/>
              </a:spcBef>
              <a:buClr>
                <a:schemeClr val="accent1"/>
              </a:buClr>
            </a:pPr>
            <a:r>
              <a:rPr lang="en-US" sz="3000" b="1" dirty="0" smtClean="0">
                <a:latin typeface="Calibri" panose="020F0502020204030204" pitchFamily="34" charset="0"/>
                <a:cs typeface="Calibri" panose="020F0502020204030204" pitchFamily="34" charset="0"/>
              </a:rPr>
              <a:t>ROC Curve </a:t>
            </a:r>
            <a:r>
              <a:rPr lang="en-US" sz="3000" b="1" dirty="0" smtClean="0">
                <a:latin typeface="Calibri" panose="020F0502020204030204" pitchFamily="34" charset="0"/>
                <a:cs typeface="Calibri" panose="020F0502020204030204" pitchFamily="34" charset="0"/>
              </a:rPr>
              <a:t>of Naive </a:t>
            </a:r>
            <a:r>
              <a:rPr lang="en-US" sz="3000" b="1" dirty="0" err="1" smtClean="0">
                <a:latin typeface="Calibri" panose="020F0502020204030204" pitchFamily="34" charset="0"/>
                <a:cs typeface="Calibri" panose="020F0502020204030204" pitchFamily="34" charset="0"/>
              </a:rPr>
              <a:t>Bayes</a:t>
            </a:r>
            <a:endParaRPr lang="en-US" sz="3000" b="1" dirty="0" smtClean="0">
              <a:latin typeface="Calibri" panose="020F0502020204030204" pitchFamily="34" charset="0"/>
              <a:cs typeface="Calibri" panose="020F0502020204030204" pitchFamily="34" charset="0"/>
            </a:endParaRPr>
          </a:p>
        </p:txBody>
      </p:sp>
      <p:pic>
        <p:nvPicPr>
          <p:cNvPr id="4" name="Picture 3" descr="classificatio project - roc curve of naive bayes.png"/>
          <p:cNvPicPr>
            <a:picLocks noChangeAspect="1"/>
          </p:cNvPicPr>
          <p:nvPr/>
        </p:nvPicPr>
        <p:blipFill>
          <a:blip r:embed="rId2"/>
          <a:stretch>
            <a:fillRect/>
          </a:stretch>
        </p:blipFill>
        <p:spPr>
          <a:xfrm>
            <a:off x="1494988" y="1993538"/>
            <a:ext cx="5184659" cy="3950216"/>
          </a:xfrm>
          <a:prstGeom prst="rect">
            <a:avLst/>
          </a:prstGeom>
        </p:spPr>
      </p:pic>
      <p:sp>
        <p:nvSpPr>
          <p:cNvPr id="5" name="Rectangle 4"/>
          <p:cNvSpPr/>
          <p:nvPr/>
        </p:nvSpPr>
        <p:spPr>
          <a:xfrm>
            <a:off x="7290876" y="875888"/>
            <a:ext cx="3088538" cy="553998"/>
          </a:xfrm>
          <a:prstGeom prst="rect">
            <a:avLst/>
          </a:prstGeom>
        </p:spPr>
        <p:txBody>
          <a:bodyPr wrap="none">
            <a:spAutoFit/>
          </a:bodyPr>
          <a:lstStyle/>
          <a:p>
            <a:pPr>
              <a:spcBef>
                <a:spcPts val="1000"/>
              </a:spcBef>
              <a:buClr>
                <a:schemeClr val="accent1"/>
              </a:buClr>
            </a:pPr>
            <a:r>
              <a:rPr lang="en-US" sz="3000" b="1" dirty="0" smtClean="0">
                <a:latin typeface="Calibri" panose="020F0502020204030204" pitchFamily="34" charset="0"/>
                <a:cs typeface="Calibri" panose="020F0502020204030204" pitchFamily="34" charset="0"/>
              </a:rPr>
              <a:t>ROC Curve of KNN</a:t>
            </a:r>
          </a:p>
        </p:txBody>
      </p:sp>
      <p:pic>
        <p:nvPicPr>
          <p:cNvPr id="6" name="Picture 5" descr="classificatio project - roc curve of knn.png"/>
          <p:cNvPicPr>
            <a:picLocks noChangeAspect="1"/>
          </p:cNvPicPr>
          <p:nvPr/>
        </p:nvPicPr>
        <p:blipFill>
          <a:blip r:embed="rId3"/>
          <a:stretch>
            <a:fillRect/>
          </a:stretch>
        </p:blipFill>
        <p:spPr>
          <a:xfrm>
            <a:off x="6801506" y="2023518"/>
            <a:ext cx="5184659" cy="3950216"/>
          </a:xfrm>
          <a:prstGeom prst="rect">
            <a:avLst/>
          </a:prstGeom>
        </p:spPr>
      </p:pic>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172" y="669081"/>
            <a:ext cx="8911687" cy="1280890"/>
          </a:xfrm>
        </p:spPr>
        <p:txBody>
          <a:bodyPr>
            <a:normAutofit/>
          </a:bodyPr>
          <a:lstStyle/>
          <a:p>
            <a:r>
              <a:rPr lang="en-US" sz="4000" b="1" dirty="0" smtClean="0">
                <a:latin typeface="Calibri" panose="020F0502020204030204" pitchFamily="34" charset="0"/>
                <a:cs typeface="Calibri" panose="020F0502020204030204" pitchFamily="34" charset="0"/>
              </a:rPr>
              <a:t>Accuracy Table</a:t>
            </a:r>
            <a:endParaRPr lang="en-US" sz="40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graphicFrame>
        <p:nvGraphicFramePr>
          <p:cNvPr id="4" name="Table 3"/>
          <p:cNvGraphicFramePr>
            <a:graphicFrameLocks noGrp="1"/>
          </p:cNvGraphicFramePr>
          <p:nvPr/>
        </p:nvGraphicFramePr>
        <p:xfrm>
          <a:off x="2076971" y="1978842"/>
          <a:ext cx="8128000" cy="3012882"/>
        </p:xfrm>
        <a:graphic>
          <a:graphicData uri="http://schemas.openxmlformats.org/drawingml/2006/table">
            <a:tbl>
              <a:tblPr firstRow="1" bandRow="1">
                <a:tableStyleId>{EB9631B5-78F2-41C9-869B-9F39066F8104}</a:tableStyleId>
              </a:tblPr>
              <a:tblGrid>
                <a:gridCol w="4064000"/>
                <a:gridCol w="4064000"/>
              </a:tblGrid>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Model</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Accuracy</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Linear Regression</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1.8648%</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Logistic Regression</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62.8049%</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Support Vector Machine</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69.6646%</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Naive </a:t>
                      </a:r>
                      <a:r>
                        <a:rPr lang="en-US" sz="2200" kern="1200" dirty="0" err="1" smtClean="0">
                          <a:solidFill>
                            <a:schemeClr val="tx1"/>
                          </a:solidFill>
                          <a:latin typeface="Calibri" panose="020F0502020204030204" pitchFamily="34" charset="0"/>
                          <a:ea typeface="+mn-ea"/>
                          <a:cs typeface="Calibri" panose="020F0502020204030204" pitchFamily="34" charset="0"/>
                        </a:rPr>
                        <a:t>Bayes</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62.8049%</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K-Nearest Neighbor</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58.2317%</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045ED31-3821-4858-BD09-1CB7A0E7586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Content Placeholder 2">
            <a:extLst>
              <a:ext uri="{FF2B5EF4-FFF2-40B4-BE49-F238E27FC236}">
                <a16:creationId xmlns="" xmlns:a16="http://schemas.microsoft.com/office/drawing/2014/main" id="{22905F37-2201-41AA-B38E-3E54B6A33790}"/>
              </a:ext>
            </a:extLst>
          </p:cNvPr>
          <p:cNvSpPr txBox="1">
            <a:spLocks/>
          </p:cNvSpPr>
          <p:nvPr/>
        </p:nvSpPr>
        <p:spPr>
          <a:xfrm>
            <a:off x="1910988" y="696344"/>
            <a:ext cx="8899251" cy="54496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Conclusion</a:t>
            </a: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After </a:t>
            </a:r>
            <a:r>
              <a:rPr lang="en-US" sz="2200" dirty="0" smtClean="0">
                <a:solidFill>
                  <a:schemeClr val="tx1"/>
                </a:solidFill>
                <a:latin typeface="Calibri" panose="020F0502020204030204" pitchFamily="34" charset="0"/>
                <a:cs typeface="Calibri" panose="020F0502020204030204" pitchFamily="34" charset="0"/>
              </a:rPr>
              <a:t>performing different types of algorithm on the </a:t>
            </a:r>
            <a:r>
              <a:rPr lang="en-US" sz="2200" dirty="0" smtClean="0">
                <a:solidFill>
                  <a:schemeClr val="tx1"/>
                </a:solidFill>
                <a:latin typeface="Calibri" panose="020F0502020204030204" pitchFamily="34" charset="0"/>
                <a:cs typeface="Calibri" panose="020F0502020204030204" pitchFamily="34" charset="0"/>
              </a:rPr>
              <a:t>dataset </a:t>
            </a:r>
            <a:r>
              <a:rPr lang="en-US" sz="2200" dirty="0" smtClean="0">
                <a:solidFill>
                  <a:schemeClr val="tx1"/>
                </a:solidFill>
                <a:latin typeface="Calibri" panose="020F0502020204030204" pitchFamily="34" charset="0"/>
                <a:cs typeface="Calibri" panose="020F0502020204030204" pitchFamily="34" charset="0"/>
              </a:rPr>
              <a:t>we could see that each algorithm's model perform differently in order to classify the data and providing accuracy of doing the same. </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F</a:t>
            </a:r>
            <a:r>
              <a:rPr lang="en-US" sz="2200" dirty="0" smtClean="0">
                <a:solidFill>
                  <a:schemeClr val="tx1"/>
                </a:solidFill>
                <a:latin typeface="Calibri" panose="020F0502020204030204" pitchFamily="34" charset="0"/>
                <a:cs typeface="Calibri" panose="020F0502020204030204" pitchFamily="34" charset="0"/>
              </a:rPr>
              <a:t>rom the accuracy </a:t>
            </a:r>
            <a:r>
              <a:rPr lang="en-US" sz="2200" dirty="0" smtClean="0">
                <a:solidFill>
                  <a:schemeClr val="tx1"/>
                </a:solidFill>
                <a:latin typeface="Calibri" panose="020F0502020204030204" pitchFamily="34" charset="0"/>
                <a:cs typeface="Calibri" panose="020F0502020204030204" pitchFamily="34" charset="0"/>
              </a:rPr>
              <a:t>table </a:t>
            </a:r>
            <a:r>
              <a:rPr lang="en-US" sz="2200" dirty="0" smtClean="0">
                <a:solidFill>
                  <a:schemeClr val="tx1"/>
                </a:solidFill>
                <a:latin typeface="Calibri" panose="020F0502020204030204" pitchFamily="34" charset="0"/>
                <a:cs typeface="Calibri" panose="020F0502020204030204" pitchFamily="34" charset="0"/>
              </a:rPr>
              <a:t>we </a:t>
            </a:r>
            <a:r>
              <a:rPr lang="en-US" sz="2200" dirty="0" smtClean="0">
                <a:solidFill>
                  <a:schemeClr val="tx1"/>
                </a:solidFill>
                <a:latin typeface="Calibri" panose="020F0502020204030204" pitchFamily="34" charset="0"/>
                <a:cs typeface="Calibri" panose="020F0502020204030204" pitchFamily="34" charset="0"/>
              </a:rPr>
              <a:t>can clearly conclude that the linear regression model is not performing well on the dataset giving us accuracy of 1.8 % only which shows how poorly it gives the relation between dependent and independent variables. </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In </a:t>
            </a:r>
            <a:r>
              <a:rPr lang="en-US" sz="2200" dirty="0" smtClean="0">
                <a:solidFill>
                  <a:schemeClr val="tx1"/>
                </a:solidFill>
                <a:latin typeface="Calibri" panose="020F0502020204030204" pitchFamily="34" charset="0"/>
                <a:cs typeface="Calibri" panose="020F0502020204030204" pitchFamily="34" charset="0"/>
              </a:rPr>
              <a:t>classification models however the accuracies of all the models i.e. </a:t>
            </a:r>
            <a:r>
              <a:rPr lang="en-US" sz="2200" dirty="0" smtClean="0">
                <a:solidFill>
                  <a:schemeClr val="tx1"/>
                </a:solidFill>
                <a:latin typeface="Calibri" panose="020F0502020204030204" pitchFamily="34" charset="0"/>
                <a:cs typeface="Calibri" panose="020F0502020204030204" pitchFamily="34" charset="0"/>
              </a:rPr>
              <a:t>logistic, SVM, naive </a:t>
            </a:r>
            <a:r>
              <a:rPr lang="en-US" sz="2200" dirty="0" err="1" smtClean="0">
                <a:solidFill>
                  <a:schemeClr val="tx1"/>
                </a:solidFill>
                <a:latin typeface="Calibri" panose="020F0502020204030204" pitchFamily="34" charset="0"/>
                <a:cs typeface="Calibri" panose="020F0502020204030204" pitchFamily="34" charset="0"/>
              </a:rPr>
              <a:t>bayes</a:t>
            </a:r>
            <a:r>
              <a:rPr lang="en-US" sz="2200" dirty="0" smtClean="0">
                <a:solidFill>
                  <a:schemeClr val="tx1"/>
                </a:solidFill>
                <a:latin typeface="Calibri" panose="020F0502020204030204" pitchFamily="34" charset="0"/>
                <a:cs typeface="Calibri" panose="020F0502020204030204" pitchFamily="34" charset="0"/>
              </a:rPr>
              <a:t>, </a:t>
            </a:r>
            <a:r>
              <a:rPr lang="en-US" sz="2200" dirty="0" err="1" smtClean="0">
                <a:solidFill>
                  <a:schemeClr val="tx1"/>
                </a:solidFill>
                <a:latin typeface="Calibri" panose="020F0502020204030204" pitchFamily="34" charset="0"/>
                <a:cs typeface="Calibri" panose="020F0502020204030204" pitchFamily="34" charset="0"/>
              </a:rPr>
              <a:t>knn</a:t>
            </a:r>
            <a:r>
              <a:rPr lang="en-US" sz="2200" dirty="0" smtClean="0">
                <a:solidFill>
                  <a:schemeClr val="tx1"/>
                </a:solidFill>
                <a:latin typeface="Calibri" panose="020F0502020204030204" pitchFamily="34" charset="0"/>
                <a:cs typeface="Calibri" panose="020F0502020204030204" pitchFamily="34" charset="0"/>
              </a:rPr>
              <a:t> </a:t>
            </a:r>
            <a:r>
              <a:rPr lang="en-US" sz="2200" dirty="0" smtClean="0">
                <a:solidFill>
                  <a:schemeClr val="tx1"/>
                </a:solidFill>
                <a:latin typeface="Calibri" panose="020F0502020204030204" pitchFamily="34" charset="0"/>
                <a:cs typeface="Calibri" panose="020F0502020204030204" pitchFamily="34" charset="0"/>
              </a:rPr>
              <a:t>are </a:t>
            </a:r>
            <a:r>
              <a:rPr lang="en-US" sz="2200" dirty="0" smtClean="0">
                <a:solidFill>
                  <a:schemeClr val="tx1"/>
                </a:solidFill>
                <a:latin typeface="Calibri" panose="020F0502020204030204" pitchFamily="34" charset="0"/>
                <a:cs typeface="Calibri" panose="020F0502020204030204" pitchFamily="34" charset="0"/>
              </a:rPr>
              <a:t>in the range of 60% to 70% showing </a:t>
            </a:r>
            <a:r>
              <a:rPr lang="en-US" sz="2200" dirty="0" smtClean="0">
                <a:solidFill>
                  <a:schemeClr val="tx1"/>
                </a:solidFill>
                <a:latin typeface="Calibri" panose="020F0502020204030204" pitchFamily="34" charset="0"/>
                <a:cs typeface="Calibri" panose="020F0502020204030204" pitchFamily="34" charset="0"/>
              </a:rPr>
              <a:t>that their ability to classify the data is not really well, but if we want to choose one model out of these we would go for SVM as its accuracy is highest.</a:t>
            </a:r>
          </a:p>
        </p:txBody>
      </p:sp>
    </p:spTree>
    <p:extLst>
      <p:ext uri="{BB962C8B-B14F-4D97-AF65-F5344CB8AC3E}">
        <p14:creationId xmlns="" xmlns:p14="http://schemas.microsoft.com/office/powerpoint/2010/main" val="251779410"/>
      </p:ext>
    </p:extLst>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49C19D6-9A96-4CA3-A8FE-A2A0FCB88B3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Subtitle 2">
            <a:extLst>
              <a:ext uri="{FF2B5EF4-FFF2-40B4-BE49-F238E27FC236}">
                <a16:creationId xmlns="" xmlns:a16="http://schemas.microsoft.com/office/drawing/2014/main" id="{40C761C9-8C0A-4190-9F67-0C84EF83DB51}"/>
              </a:ext>
            </a:extLst>
          </p:cNvPr>
          <p:cNvSpPr txBox="1">
            <a:spLocks/>
          </p:cNvSpPr>
          <p:nvPr/>
        </p:nvSpPr>
        <p:spPr>
          <a:xfrm>
            <a:off x="1897448" y="2213675"/>
            <a:ext cx="8915400" cy="377762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hlinkClick r:id="rId2"/>
              </a:rPr>
              <a:t>https</a:t>
            </a:r>
            <a:r>
              <a:rPr lang="en-US" sz="2200" dirty="0" smtClean="0">
                <a:solidFill>
                  <a:schemeClr val="tx1"/>
                </a:solidFill>
                <a:latin typeface="Calibri" panose="020F0502020204030204" pitchFamily="34" charset="0"/>
                <a:cs typeface="Calibri" panose="020F0502020204030204" pitchFamily="34" charset="0"/>
                <a:hlinkClick r:id="rId2"/>
              </a:rPr>
              <a:t>://</a:t>
            </a:r>
            <a:r>
              <a:rPr lang="en-US" sz="2200" dirty="0" smtClean="0">
                <a:solidFill>
                  <a:schemeClr val="tx1"/>
                </a:solidFill>
                <a:latin typeface="Calibri" panose="020F0502020204030204" pitchFamily="34" charset="0"/>
                <a:cs typeface="Calibri" panose="020F0502020204030204" pitchFamily="34" charset="0"/>
                <a:hlinkClick r:id="rId2"/>
              </a:rPr>
              <a:t>www.kaggle.com/datasets/adityakadiwal/water-potability</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hlinkClick r:id="rId2"/>
              </a:rPr>
              <a:t>https://</a:t>
            </a:r>
            <a:r>
              <a:rPr lang="en-US" sz="2200" dirty="0" smtClean="0">
                <a:solidFill>
                  <a:schemeClr val="tx1"/>
                </a:solidFill>
                <a:latin typeface="Calibri" panose="020F0502020204030204" pitchFamily="34" charset="0"/>
                <a:cs typeface="Calibri" panose="020F0502020204030204" pitchFamily="34" charset="0"/>
                <a:hlinkClick r:id="rId2"/>
              </a:rPr>
              <a:t>www.sciencedirect.com/science/article/pii/S1319157821001361</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hlinkClick r:id="rId2"/>
              </a:rPr>
              <a:t>https://www.kaggle.com/code/priyanshu1235/water-quality-eda</a:t>
            </a:r>
            <a:endParaRPr lang="en-US" sz="2200" dirty="0" smtClean="0">
              <a:solidFill>
                <a:schemeClr val="tx1"/>
              </a:solidFill>
              <a:latin typeface="Calibri" panose="020F0502020204030204" pitchFamily="34" charset="0"/>
              <a:cs typeface="Calibri" panose="020F0502020204030204" pitchFamily="34" charset="0"/>
              <a:hlinkClick r:id="rId2"/>
            </a:endParaRP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hlinkClick r:id="rId2"/>
            </a:endParaRPr>
          </a:p>
          <a:p>
            <a:pPr>
              <a:buNone/>
            </a:pPr>
            <a:endParaRPr lang="en-US" sz="22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sz="22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 xmlns:a16="http://schemas.microsoft.com/office/drawing/2014/main" id="{D3FC89B7-AC65-4805-A932-17698E19889A}"/>
              </a:ext>
            </a:extLst>
          </p:cNvPr>
          <p:cNvSpPr txBox="1"/>
          <p:nvPr/>
        </p:nvSpPr>
        <p:spPr>
          <a:xfrm>
            <a:off x="1991360" y="632173"/>
            <a:ext cx="6096000"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References</a:t>
            </a:r>
            <a:endParaRPr lang="en-US" dirty="0"/>
          </a:p>
        </p:txBody>
      </p:sp>
    </p:spTree>
    <p:extLst>
      <p:ext uri="{BB962C8B-B14F-4D97-AF65-F5344CB8AC3E}">
        <p14:creationId xmlns="" xmlns:p14="http://schemas.microsoft.com/office/powerpoint/2010/main" val="3907604243"/>
      </p:ext>
    </p:extLst>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2FE9183-6674-44EC-980B-20AC3C8B8EC1}"/>
              </a:ext>
            </a:extLst>
          </p:cNvPr>
          <p:cNvSpPr>
            <a:spLocks noGrp="1"/>
          </p:cNvSpPr>
          <p:nvPr>
            <p:ph type="title"/>
          </p:nvPr>
        </p:nvSpPr>
        <p:spPr>
          <a:xfrm>
            <a:off x="1311580" y="2788555"/>
            <a:ext cx="8332483" cy="1280890"/>
          </a:xfrm>
        </p:spPr>
        <p:txBody>
          <a:bodyPr>
            <a:normAutofit/>
          </a:bodyPr>
          <a:lstStyle/>
          <a:p>
            <a:pPr algn="ctr"/>
            <a:r>
              <a:rPr lang="en-IN" sz="6000" dirty="0">
                <a:solidFill>
                  <a:schemeClr val="tx1"/>
                </a:solidFill>
                <a:latin typeface="Calibri" panose="020F0502020204030204" pitchFamily="34" charset="0"/>
                <a:cs typeface="Calibri" panose="020F0502020204030204" pitchFamily="34" charset="0"/>
              </a:rPr>
              <a:t>		Thank You</a:t>
            </a:r>
          </a:p>
        </p:txBody>
      </p:sp>
      <p:sp>
        <p:nvSpPr>
          <p:cNvPr id="6" name="Slide Number Placeholder 5">
            <a:extLst>
              <a:ext uri="{FF2B5EF4-FFF2-40B4-BE49-F238E27FC236}">
                <a16:creationId xmlns="" xmlns:a16="http://schemas.microsoft.com/office/drawing/2014/main" id="{EC50D313-D130-4AA8-A857-809C4ED3410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 xmlns:p14="http://schemas.microsoft.com/office/powerpoint/2010/main" val="2759921987"/>
      </p:ext>
    </p:extLst>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BB26E-6BA0-3831-90CA-ECD2A0390C07}"/>
              </a:ext>
            </a:extLst>
          </p:cNvPr>
          <p:cNvSpPr>
            <a:spLocks noGrp="1"/>
          </p:cNvSpPr>
          <p:nvPr>
            <p:ph type="title"/>
          </p:nvPr>
        </p:nvSpPr>
        <p:spPr>
          <a:xfrm>
            <a:off x="1851947" y="654353"/>
            <a:ext cx="8911687" cy="1280890"/>
          </a:xfrm>
        </p:spPr>
        <p:txBody>
          <a:bodyPr/>
          <a:lstStyle/>
          <a:p>
            <a:pPr>
              <a:spcBef>
                <a:spcPts val="1000"/>
              </a:spcBef>
              <a:buClr>
                <a:schemeClr val="accent1"/>
              </a:buClr>
            </a:pPr>
            <a:r>
              <a:rPr lang="en-US" sz="4000" b="1" dirty="0">
                <a:solidFill>
                  <a:schemeClr val="tx1"/>
                </a:solidFill>
                <a:latin typeface="Calibri" panose="020F0502020204030204" pitchFamily="34" charset="0"/>
                <a:ea typeface="+mn-ea"/>
                <a:cs typeface="Calibri" panose="020F0502020204030204" pitchFamily="34" charset="0"/>
              </a:rPr>
              <a:t>Introduction :</a:t>
            </a:r>
          </a:p>
        </p:txBody>
      </p:sp>
      <p:sp>
        <p:nvSpPr>
          <p:cNvPr id="3" name="Content Placeholder 2">
            <a:extLst>
              <a:ext uri="{FF2B5EF4-FFF2-40B4-BE49-F238E27FC236}">
                <a16:creationId xmlns="" xmlns:a16="http://schemas.microsoft.com/office/drawing/2014/main" id="{E959D531-C58D-57FF-0279-222B8FF8D9B0}"/>
              </a:ext>
            </a:extLst>
          </p:cNvPr>
          <p:cNvSpPr>
            <a:spLocks noGrp="1"/>
          </p:cNvSpPr>
          <p:nvPr>
            <p:ph idx="1"/>
          </p:nvPr>
        </p:nvSpPr>
        <p:spPr>
          <a:xfrm>
            <a:off x="1848234" y="1888761"/>
            <a:ext cx="8839754" cy="4167265"/>
          </a:xfrm>
        </p:spPr>
        <p:txBody>
          <a:bodyPr>
            <a:no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Water </a:t>
            </a:r>
            <a:r>
              <a:rPr lang="en-US" sz="2200" dirty="0" smtClean="0">
                <a:solidFill>
                  <a:schemeClr val="tx1"/>
                </a:solidFill>
                <a:latin typeface="Calibri" panose="020F0502020204030204" pitchFamily="34" charset="0"/>
                <a:cs typeface="Calibri" panose="020F0502020204030204" pitchFamily="34" charset="0"/>
              </a:rPr>
              <a:t>is a critical resource for human survival and well-being, and its quality plays a crucial </a:t>
            </a:r>
            <a:r>
              <a:rPr lang="en-US" sz="2200" dirty="0" smtClean="0">
                <a:solidFill>
                  <a:schemeClr val="tx1"/>
                </a:solidFill>
                <a:latin typeface="Calibri" panose="020F0502020204030204" pitchFamily="34" charset="0"/>
                <a:cs typeface="Calibri" panose="020F0502020204030204" pitchFamily="34" charset="0"/>
              </a:rPr>
              <a:t>role </a:t>
            </a:r>
            <a:r>
              <a:rPr lang="en-US" sz="2200" dirty="0" smtClean="0">
                <a:solidFill>
                  <a:schemeClr val="tx1"/>
                </a:solidFill>
                <a:latin typeface="Calibri" panose="020F0502020204030204" pitchFamily="34" charset="0"/>
                <a:cs typeface="Calibri" panose="020F0502020204030204" pitchFamily="34" charset="0"/>
              </a:rPr>
              <a:t>in public health</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Access to clean and safe drinking water is essential for human health and well-being. </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Contaminated </a:t>
            </a:r>
            <a:r>
              <a:rPr lang="en-US" sz="2200" dirty="0" smtClean="0">
                <a:solidFill>
                  <a:schemeClr val="tx1"/>
                </a:solidFill>
                <a:latin typeface="Calibri" panose="020F0502020204030204" pitchFamily="34" charset="0"/>
                <a:cs typeface="Calibri" panose="020F0502020204030204" pitchFamily="34" charset="0"/>
              </a:rPr>
              <a:t>or unsafe drinking water can lead to various waterborne diseases and health issues. </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Ensuring </a:t>
            </a:r>
            <a:r>
              <a:rPr lang="en-US" sz="2200" dirty="0" smtClean="0">
                <a:solidFill>
                  <a:schemeClr val="tx1"/>
                </a:solidFill>
                <a:latin typeface="Calibri" panose="020F0502020204030204" pitchFamily="34" charset="0"/>
                <a:cs typeface="Calibri" panose="020F0502020204030204" pitchFamily="34" charset="0"/>
              </a:rPr>
              <a:t>the </a:t>
            </a:r>
            <a:r>
              <a:rPr lang="en-US" sz="2200" dirty="0" err="1" smtClean="0">
                <a:solidFill>
                  <a:schemeClr val="tx1"/>
                </a:solidFill>
                <a:latin typeface="Calibri" panose="020F0502020204030204" pitchFamily="34" charset="0"/>
                <a:cs typeface="Calibri" panose="020F0502020204030204" pitchFamily="34" charset="0"/>
              </a:rPr>
              <a:t>potability</a:t>
            </a:r>
            <a:r>
              <a:rPr lang="en-US" sz="2200" dirty="0" smtClean="0">
                <a:solidFill>
                  <a:schemeClr val="tx1"/>
                </a:solidFill>
                <a:latin typeface="Calibri" panose="020F0502020204030204" pitchFamily="34" charset="0"/>
                <a:cs typeface="Calibri" panose="020F0502020204030204" pitchFamily="34" charset="0"/>
              </a:rPr>
              <a:t> of water sources is a critical concern for public health authorities and environmental agencies. </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In </a:t>
            </a:r>
            <a:r>
              <a:rPr lang="en-US" sz="2200" dirty="0" smtClean="0">
                <a:solidFill>
                  <a:schemeClr val="tx1"/>
                </a:solidFill>
                <a:latin typeface="Calibri" panose="020F0502020204030204" pitchFamily="34" charset="0"/>
                <a:cs typeface="Calibri" panose="020F0502020204030204" pitchFamily="34" charset="0"/>
              </a:rPr>
              <a:t>this classification project, we aim to use machine learning to predict and classify whether water is potable or non-potable based on its quality parameters.</a:t>
            </a:r>
            <a:endParaRPr lang="en-US" sz="2200" dirty="0" smtClean="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 xmlns:a16="http://schemas.microsoft.com/office/drawing/2014/main" id="{AF4017A1-275F-CB58-37E5-64127229C3F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 xmlns:p14="http://schemas.microsoft.com/office/powerpoint/2010/main" val="1440314024"/>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467" y="579140"/>
            <a:ext cx="8911687" cy="1280890"/>
          </a:xfrm>
        </p:spPr>
        <p:txBody>
          <a:bodyPr/>
          <a:lstStyle/>
          <a:p>
            <a:r>
              <a:rPr lang="en-US" sz="4000" b="1" dirty="0" smtClean="0">
                <a:solidFill>
                  <a:schemeClr val="tx1"/>
                </a:solidFill>
                <a:latin typeface="Calibri" panose="020F0502020204030204" pitchFamily="34" charset="0"/>
                <a:ea typeface="+mn-ea"/>
                <a:cs typeface="Calibri" panose="020F0502020204030204" pitchFamily="34" charset="0"/>
              </a:rPr>
              <a:t>Dataset : </a:t>
            </a:r>
            <a:endParaRPr lang="en-US" dirty="0"/>
          </a:p>
        </p:txBody>
      </p:sp>
      <p:sp>
        <p:nvSpPr>
          <p:cNvPr id="3" name="Content Placeholder 2"/>
          <p:cNvSpPr>
            <a:spLocks noGrp="1"/>
          </p:cNvSpPr>
          <p:nvPr>
            <p:ph idx="1"/>
          </p:nvPr>
        </p:nvSpPr>
        <p:spPr>
          <a:xfrm>
            <a:off x="1644832" y="2133600"/>
            <a:ext cx="8915400" cy="3777622"/>
          </a:xfrm>
        </p:spPr>
        <p:txBody>
          <a:bodyPr>
            <a:norm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dataset provides information about various water quality parameters and whether the water is potable, meaning it is safe for human consumption.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dataset includes various attributes that describe the composition and characteristics of water, such as pH, hardness, solids concentration, chloramines, sulfate, conductivity, organic carbon, </a:t>
            </a:r>
            <a:r>
              <a:rPr lang="en-US" sz="2200" dirty="0" err="1" smtClean="0">
                <a:solidFill>
                  <a:schemeClr val="tx1"/>
                </a:solidFill>
                <a:latin typeface="Calibri" panose="020F0502020204030204" pitchFamily="34" charset="0"/>
                <a:cs typeface="Calibri" panose="020F0502020204030204" pitchFamily="34" charset="0"/>
              </a:rPr>
              <a:t>trihalomethanes</a:t>
            </a:r>
            <a:r>
              <a:rPr lang="en-US" sz="2200" dirty="0" smtClean="0">
                <a:solidFill>
                  <a:schemeClr val="tx1"/>
                </a:solidFill>
                <a:latin typeface="Calibri" panose="020F0502020204030204" pitchFamily="34" charset="0"/>
                <a:cs typeface="Calibri" panose="020F0502020204030204" pitchFamily="34" charset="0"/>
              </a:rPr>
              <a:t>, and turbidity.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dataset also provides a binary target variable, "</a:t>
            </a:r>
            <a:r>
              <a:rPr lang="en-US" sz="2200" dirty="0" err="1" smtClean="0">
                <a:solidFill>
                  <a:schemeClr val="tx1"/>
                </a:solidFill>
                <a:latin typeface="Calibri" panose="020F0502020204030204" pitchFamily="34" charset="0"/>
                <a:cs typeface="Calibri" panose="020F0502020204030204" pitchFamily="34" charset="0"/>
              </a:rPr>
              <a:t>Potability</a:t>
            </a:r>
            <a:r>
              <a:rPr lang="en-US" sz="2200" dirty="0" smtClean="0">
                <a:solidFill>
                  <a:schemeClr val="tx1"/>
                </a:solidFill>
                <a:latin typeface="Calibri" panose="020F0502020204030204" pitchFamily="34" charset="0"/>
                <a:cs typeface="Calibri" panose="020F0502020204030204" pitchFamily="34" charset="0"/>
              </a:rPr>
              <a:t>," which indicates whether the water is safe for consumption (potable) or not.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398" y="624110"/>
            <a:ext cx="8911687" cy="1280890"/>
          </a:xfrm>
        </p:spPr>
        <p:txBody>
          <a:bodyPr/>
          <a:lstStyle/>
          <a:p>
            <a:r>
              <a:rPr lang="en-US" b="1" dirty="0" smtClean="0">
                <a:solidFill>
                  <a:schemeClr val="tx1"/>
                </a:solidFill>
                <a:latin typeface="Calibri" panose="020F0502020204030204" pitchFamily="34" charset="0"/>
                <a:cs typeface="Calibri" panose="020F0502020204030204" pitchFamily="34" charset="0"/>
              </a:rPr>
              <a:t>Objective : </a:t>
            </a:r>
            <a:endParaRPr lang="en-US" dirty="0"/>
          </a:p>
        </p:txBody>
      </p:sp>
      <p:sp>
        <p:nvSpPr>
          <p:cNvPr id="3" name="Content Placeholder 2"/>
          <p:cNvSpPr>
            <a:spLocks noGrp="1"/>
          </p:cNvSpPr>
          <p:nvPr>
            <p:ph idx="1"/>
          </p:nvPr>
        </p:nvSpPr>
        <p:spPr>
          <a:xfrm>
            <a:off x="1764754" y="2133600"/>
            <a:ext cx="8915400" cy="3777622"/>
          </a:xfrm>
        </p:spPr>
        <p:txBody>
          <a:bodyPr>
            <a:norm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primary objective of this classification project is to build a machine learning model that can accurately classify water as either potable or non-potable based on its quality attributes.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By doing so, we aim to assist in assessing the safety of water sources and ensuring access to clean and safe drinking water.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Ensuring the </a:t>
            </a:r>
            <a:r>
              <a:rPr lang="en-US" sz="2200" dirty="0" err="1" smtClean="0">
                <a:solidFill>
                  <a:schemeClr val="tx1"/>
                </a:solidFill>
                <a:latin typeface="Calibri" panose="020F0502020204030204" pitchFamily="34" charset="0"/>
                <a:cs typeface="Calibri" panose="020F0502020204030204" pitchFamily="34" charset="0"/>
              </a:rPr>
              <a:t>potability</a:t>
            </a:r>
            <a:r>
              <a:rPr lang="en-US" sz="2200" dirty="0" smtClean="0">
                <a:solidFill>
                  <a:schemeClr val="tx1"/>
                </a:solidFill>
                <a:latin typeface="Calibri" panose="020F0502020204030204" pitchFamily="34" charset="0"/>
                <a:cs typeface="Calibri" panose="020F0502020204030204" pitchFamily="34" charset="0"/>
              </a:rPr>
              <a:t> of </a:t>
            </a:r>
            <a:r>
              <a:rPr lang="en-US" sz="2200" dirty="0" smtClean="0">
                <a:solidFill>
                  <a:schemeClr val="tx1"/>
                </a:solidFill>
                <a:latin typeface="Calibri" panose="020F0502020204030204" pitchFamily="34" charset="0"/>
                <a:cs typeface="Calibri" panose="020F0502020204030204" pitchFamily="34" charset="0"/>
              </a:rPr>
              <a:t>water </a:t>
            </a:r>
            <a:r>
              <a:rPr lang="en-US" sz="2200" dirty="0" smtClean="0">
                <a:solidFill>
                  <a:schemeClr val="tx1"/>
                </a:solidFill>
                <a:latin typeface="Calibri" panose="020F0502020204030204" pitchFamily="34" charset="0"/>
                <a:cs typeface="Calibri" panose="020F0502020204030204" pitchFamily="34" charset="0"/>
              </a:rPr>
              <a:t>is crucial for safeguarding public health</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By analyzing water quality parameters, </a:t>
            </a:r>
            <a:r>
              <a:rPr lang="en-US" sz="2200" dirty="0" smtClean="0">
                <a:solidFill>
                  <a:schemeClr val="tx1"/>
                </a:solidFill>
                <a:latin typeface="Calibri" panose="020F0502020204030204" pitchFamily="34" charset="0"/>
                <a:cs typeface="Calibri" panose="020F0502020204030204" pitchFamily="34" charset="0"/>
              </a:rPr>
              <a:t>the </a:t>
            </a:r>
            <a:r>
              <a:rPr lang="en-US" sz="2200" dirty="0" smtClean="0">
                <a:solidFill>
                  <a:schemeClr val="tx1"/>
                </a:solidFill>
                <a:latin typeface="Calibri" panose="020F0502020204030204" pitchFamily="34" charset="0"/>
                <a:cs typeface="Calibri" panose="020F0502020204030204" pitchFamily="34" charset="0"/>
              </a:rPr>
              <a:t>project </a:t>
            </a:r>
            <a:r>
              <a:rPr lang="en-US" sz="2200" dirty="0" smtClean="0">
                <a:solidFill>
                  <a:schemeClr val="tx1"/>
                </a:solidFill>
                <a:latin typeface="Calibri" panose="020F0502020204030204" pitchFamily="34" charset="0"/>
                <a:cs typeface="Calibri" panose="020F0502020204030204" pitchFamily="34" charset="0"/>
              </a:rPr>
              <a:t>can contribute </a:t>
            </a:r>
            <a:r>
              <a:rPr lang="en-US" sz="2200" dirty="0" smtClean="0">
                <a:solidFill>
                  <a:schemeClr val="tx1"/>
                </a:solidFill>
                <a:latin typeface="Calibri" panose="020F0502020204030204" pitchFamily="34" charset="0"/>
                <a:cs typeface="Calibri" panose="020F0502020204030204" pitchFamily="34" charset="0"/>
              </a:rPr>
              <a:t>to environmental monitoring and can help identify factors that may affect water quality.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1D5C1B-1192-4981-A981-5A005D8C29C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Content Placeholder 2">
            <a:extLst>
              <a:ext uri="{FF2B5EF4-FFF2-40B4-BE49-F238E27FC236}">
                <a16:creationId xmlns="" xmlns:a16="http://schemas.microsoft.com/office/drawing/2014/main" id="{463334FE-9739-49BF-8252-3F614220C453}"/>
              </a:ext>
            </a:extLst>
          </p:cNvPr>
          <p:cNvSpPr txBox="1">
            <a:spLocks/>
          </p:cNvSpPr>
          <p:nvPr/>
        </p:nvSpPr>
        <p:spPr>
          <a:xfrm>
            <a:off x="1910988" y="696344"/>
            <a:ext cx="8899251" cy="57654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smtClean="0">
                <a:solidFill>
                  <a:schemeClr val="tx1"/>
                </a:solidFill>
                <a:latin typeface="Calibri" panose="020F0502020204030204" pitchFamily="34" charset="0"/>
                <a:cs typeface="Calibri" panose="020F0502020204030204" pitchFamily="34" charset="0"/>
              </a:rPr>
              <a:t>Data Exploration</a:t>
            </a:r>
            <a:endParaRPr lang="en-US" sz="4000" b="1"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exploration is an important step in any machine learning project, </a:t>
            </a:r>
            <a:r>
              <a:rPr lang="en-US" sz="2200" dirty="0" smtClean="0">
                <a:solidFill>
                  <a:schemeClr val="tx1"/>
                </a:solidFill>
                <a:latin typeface="Calibri" panose="020F0502020204030204" pitchFamily="34" charset="0"/>
                <a:cs typeface="Calibri" panose="020F0502020204030204" pitchFamily="34" charset="0"/>
              </a:rPr>
              <a:t>including Linear regression(LR), Logistic regression(</a:t>
            </a:r>
            <a:r>
              <a:rPr lang="en-US" sz="2200" dirty="0" err="1" smtClean="0">
                <a:solidFill>
                  <a:schemeClr val="tx1"/>
                </a:solidFill>
                <a:latin typeface="Calibri" panose="020F0502020204030204" pitchFamily="34" charset="0"/>
                <a:cs typeface="Calibri" panose="020F0502020204030204" pitchFamily="34" charset="0"/>
              </a:rPr>
              <a:t>LoR</a:t>
            </a:r>
            <a:r>
              <a:rPr lang="en-US" sz="2200" dirty="0" smtClean="0">
                <a:solidFill>
                  <a:schemeClr val="tx1"/>
                </a:solidFill>
                <a:latin typeface="Calibri" panose="020F0502020204030204" pitchFamily="34" charset="0"/>
                <a:cs typeface="Calibri" panose="020F0502020204030204" pitchFamily="34" charset="0"/>
              </a:rPr>
              <a:t>), Support vector machine(SVM), Naive </a:t>
            </a:r>
            <a:r>
              <a:rPr lang="en-US" sz="2200" dirty="0" err="1" smtClean="0">
                <a:solidFill>
                  <a:schemeClr val="tx1"/>
                </a:solidFill>
                <a:latin typeface="Calibri" panose="020F0502020204030204" pitchFamily="34" charset="0"/>
                <a:cs typeface="Calibri" panose="020F0502020204030204" pitchFamily="34" charset="0"/>
              </a:rPr>
              <a:t>Bayes</a:t>
            </a:r>
            <a:r>
              <a:rPr lang="en-US" sz="2200" dirty="0" smtClean="0">
                <a:solidFill>
                  <a:schemeClr val="tx1"/>
                </a:solidFill>
                <a:latin typeface="Calibri" panose="020F0502020204030204" pitchFamily="34" charset="0"/>
                <a:cs typeface="Calibri" panose="020F0502020204030204" pitchFamily="34" charset="0"/>
              </a:rPr>
              <a:t> Classification(NB) and K-nearest neighbor(KNN). </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It helps you understand your dataset, identify patterns, and prepare the data for modeling</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It also helps </a:t>
            </a:r>
            <a:r>
              <a:rPr lang="en-US" sz="2200" dirty="0" smtClean="0">
                <a:solidFill>
                  <a:schemeClr val="tx1"/>
                </a:solidFill>
                <a:latin typeface="Calibri" panose="020F0502020204030204" pitchFamily="34" charset="0"/>
                <a:cs typeface="Calibri" panose="020F0502020204030204" pitchFamily="34" charset="0"/>
              </a:rPr>
              <a:t>you </a:t>
            </a:r>
            <a:r>
              <a:rPr lang="en-US" sz="2200" dirty="0" smtClean="0">
                <a:solidFill>
                  <a:schemeClr val="tx1"/>
                </a:solidFill>
                <a:latin typeface="Calibri" panose="020F0502020204030204" pitchFamily="34" charset="0"/>
                <a:cs typeface="Calibri" panose="020F0502020204030204" pitchFamily="34" charset="0"/>
              </a:rPr>
              <a:t>to identify </a:t>
            </a:r>
            <a:r>
              <a:rPr lang="en-US" sz="2200" dirty="0" smtClean="0">
                <a:solidFill>
                  <a:schemeClr val="tx1"/>
                </a:solidFill>
                <a:latin typeface="Calibri" panose="020F0502020204030204" pitchFamily="34" charset="0"/>
                <a:cs typeface="Calibri" panose="020F0502020204030204" pitchFamily="34" charset="0"/>
              </a:rPr>
              <a:t>any potential issues, and select appropriate preprocessing and modeling strategies.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exploration steps includes importing the libraries, loading the dataset and initial data examination.</a:t>
            </a:r>
          </a:p>
          <a:p>
            <a:pPr>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014238867"/>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Content Placeholder 2">
            <a:extLst>
              <a:ext uri="{FF2B5EF4-FFF2-40B4-BE49-F238E27FC236}">
                <a16:creationId xmlns="" xmlns:a16="http://schemas.microsoft.com/office/drawing/2014/main" id="{DC4C874C-3CA3-4D89-95AE-E9195FA60DB7}"/>
              </a:ext>
            </a:extLst>
          </p:cNvPr>
          <p:cNvSpPr txBox="1">
            <a:spLocks/>
          </p:cNvSpPr>
          <p:nvPr/>
        </p:nvSpPr>
        <p:spPr>
          <a:xfrm>
            <a:off x="1910988" y="696344"/>
            <a:ext cx="8899251" cy="55245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smtClean="0">
                <a:solidFill>
                  <a:schemeClr val="tx1"/>
                </a:solidFill>
                <a:latin typeface="Calibri" panose="020F0502020204030204" pitchFamily="34" charset="0"/>
                <a:cs typeface="Calibri" panose="020F0502020204030204" pitchFamily="34" charset="0"/>
              </a:rPr>
              <a:t>Data Preprocessing</a:t>
            </a:r>
            <a:endParaRPr lang="en-US" sz="4000" b="1"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a:t>
            </a:r>
            <a:r>
              <a:rPr lang="en-US" sz="2200" dirty="0" smtClean="0">
                <a:solidFill>
                  <a:schemeClr val="tx1"/>
                </a:solidFill>
                <a:latin typeface="Calibri" panose="020F0502020204030204" pitchFamily="34" charset="0"/>
                <a:cs typeface="Calibri" panose="020F0502020204030204" pitchFamily="34" charset="0"/>
              </a:rPr>
              <a:t>preprocessing is also </a:t>
            </a:r>
            <a:r>
              <a:rPr lang="en-US" sz="2200" dirty="0" smtClean="0">
                <a:solidFill>
                  <a:schemeClr val="tx1"/>
                </a:solidFill>
                <a:latin typeface="Calibri" panose="020F0502020204030204" pitchFamily="34" charset="0"/>
                <a:cs typeface="Calibri" panose="020F0502020204030204" pitchFamily="34" charset="0"/>
              </a:rPr>
              <a:t>a crucial step in </a:t>
            </a:r>
            <a:r>
              <a:rPr lang="en-US" sz="2200" dirty="0" smtClean="0">
                <a:solidFill>
                  <a:schemeClr val="tx1"/>
                </a:solidFill>
                <a:latin typeface="Calibri" panose="020F0502020204030204" pitchFamily="34" charset="0"/>
                <a:cs typeface="Calibri" panose="020F0502020204030204" pitchFamily="34" charset="0"/>
              </a:rPr>
              <a:t>preparing any classification model</a:t>
            </a:r>
            <a:r>
              <a:rPr lang="en-US" sz="2200" dirty="0" smtClean="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preprocessing </a:t>
            </a:r>
            <a:r>
              <a:rPr lang="en-US" sz="2200" dirty="0" smtClean="0">
                <a:solidFill>
                  <a:schemeClr val="tx1"/>
                </a:solidFill>
                <a:latin typeface="Calibri" panose="020F0502020204030204" pitchFamily="34" charset="0"/>
                <a:cs typeface="Calibri" panose="020F0502020204030204" pitchFamily="34" charset="0"/>
              </a:rPr>
              <a:t>involves cleaning, transforming, and encoding the data so that it can be used effectively for training and testing </a:t>
            </a:r>
            <a:r>
              <a:rPr lang="en-US" sz="2200" dirty="0" smtClean="0">
                <a:solidFill>
                  <a:schemeClr val="tx1"/>
                </a:solidFill>
                <a:latin typeface="Calibri" panose="020F0502020204030204" pitchFamily="34" charset="0"/>
                <a:cs typeface="Calibri" panose="020F0502020204030204" pitchFamily="34" charset="0"/>
              </a:rPr>
              <a:t>the model</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This step includes : </a:t>
            </a:r>
            <a:endParaRPr lang="en-US" sz="2400" dirty="0" smtClean="0"/>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Handling missing values: Depending on the dataset, imputing missing values using mean, median, or other methods.</a:t>
            </a:r>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Normalize or scale features, to ensure that all features have a similar scale.</a:t>
            </a:r>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Converting categorical variables into numerical representations.</a:t>
            </a: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996958911"/>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790" y="624110"/>
            <a:ext cx="9660823" cy="1280890"/>
          </a:xfrm>
        </p:spPr>
        <p:txBody>
          <a:bodyPr/>
          <a:lstStyle/>
          <a:p>
            <a:r>
              <a:rPr lang="en-US" b="1" dirty="0" smtClean="0">
                <a:solidFill>
                  <a:schemeClr val="tx1"/>
                </a:solidFill>
                <a:latin typeface="Calibri" panose="020F0502020204030204" pitchFamily="34" charset="0"/>
                <a:cs typeface="Calibri" panose="020F0502020204030204" pitchFamily="34" charset="0"/>
              </a:rPr>
              <a:t>Exploratory Data Analysis (EDA) :</a:t>
            </a:r>
            <a:endParaRPr lang="en-US" dirty="0"/>
          </a:p>
        </p:txBody>
      </p:sp>
      <p:sp>
        <p:nvSpPr>
          <p:cNvPr id="3" name="Content Placeholder 2"/>
          <p:cNvSpPr>
            <a:spLocks noGrp="1"/>
          </p:cNvSpPr>
          <p:nvPr>
            <p:ph idx="1"/>
          </p:nvPr>
        </p:nvSpPr>
        <p:spPr>
          <a:xfrm>
            <a:off x="1828800" y="2133600"/>
            <a:ext cx="9675812" cy="3777622"/>
          </a:xfrm>
        </p:spPr>
        <p:txBody>
          <a:bodyPr>
            <a:norm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Exploratory </a:t>
            </a:r>
            <a:r>
              <a:rPr lang="en-US" sz="2200" dirty="0" smtClean="0">
                <a:solidFill>
                  <a:schemeClr val="tx1"/>
                </a:solidFill>
                <a:latin typeface="Calibri" panose="020F0502020204030204" pitchFamily="34" charset="0"/>
                <a:cs typeface="Calibri" panose="020F0502020204030204" pitchFamily="34" charset="0"/>
              </a:rPr>
              <a:t>Data Analysis (EDA</a:t>
            </a:r>
            <a:r>
              <a:rPr lang="en-US" sz="2200" dirty="0" smtClean="0">
                <a:solidFill>
                  <a:schemeClr val="tx1"/>
                </a:solidFill>
                <a:latin typeface="Calibri" panose="020F0502020204030204" pitchFamily="34" charset="0"/>
                <a:cs typeface="Calibri" panose="020F0502020204030204" pitchFamily="34" charset="0"/>
              </a:rPr>
              <a:t>) helps </a:t>
            </a:r>
            <a:r>
              <a:rPr lang="en-US" sz="2200" dirty="0" smtClean="0">
                <a:solidFill>
                  <a:schemeClr val="tx1"/>
                </a:solidFill>
                <a:latin typeface="Calibri" panose="020F0502020204030204" pitchFamily="34" charset="0"/>
                <a:cs typeface="Calibri" panose="020F0502020204030204" pitchFamily="34" charset="0"/>
              </a:rPr>
              <a:t>to understand the relationships between variables, such as how features vary with the target variable</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So we have performed </a:t>
            </a:r>
            <a:r>
              <a:rPr lang="en-US" sz="2200" dirty="0" smtClean="0">
                <a:solidFill>
                  <a:schemeClr val="tx1"/>
                </a:solidFill>
                <a:latin typeface="Calibri" panose="020F0502020204030204" pitchFamily="34" charset="0"/>
                <a:cs typeface="Calibri" panose="020F0502020204030204" pitchFamily="34" charset="0"/>
              </a:rPr>
              <a:t>Exploratory Data Analysis (</a:t>
            </a:r>
            <a:r>
              <a:rPr lang="en-US" sz="2200" dirty="0" smtClean="0">
                <a:solidFill>
                  <a:schemeClr val="tx1"/>
                </a:solidFill>
                <a:latin typeface="Calibri" panose="020F0502020204030204" pitchFamily="34" charset="0"/>
                <a:cs typeface="Calibri" panose="020F0502020204030204" pitchFamily="34" charset="0"/>
              </a:rPr>
              <a:t>EDA)</a:t>
            </a:r>
            <a:r>
              <a:rPr lang="en-US" sz="2200" dirty="0" smtClean="0">
                <a:solidFill>
                  <a:schemeClr val="tx1"/>
                </a:solidFill>
                <a:latin typeface="Calibri" panose="020F0502020204030204" pitchFamily="34" charset="0"/>
                <a:cs typeface="Calibri" panose="020F0502020204030204" pitchFamily="34" charset="0"/>
              </a:rPr>
              <a:t> </a:t>
            </a:r>
            <a:r>
              <a:rPr lang="en-US" sz="2200" dirty="0" smtClean="0">
                <a:solidFill>
                  <a:schemeClr val="tx1"/>
                </a:solidFill>
                <a:latin typeface="Calibri" panose="020F0502020204030204" pitchFamily="34" charset="0"/>
                <a:cs typeface="Calibri" panose="020F0502020204030204" pitchFamily="34" charset="0"/>
              </a:rPr>
              <a:t>to </a:t>
            </a:r>
            <a:r>
              <a:rPr lang="en-US" sz="2200" dirty="0" smtClean="0">
                <a:solidFill>
                  <a:schemeClr val="tx1"/>
                </a:solidFill>
                <a:latin typeface="Calibri" panose="020F0502020204030204" pitchFamily="34" charset="0"/>
                <a:cs typeface="Calibri" panose="020F0502020204030204" pitchFamily="34" charset="0"/>
              </a:rPr>
              <a:t>gain insights into the dataset and understand the relationships between water quality attributes and </a:t>
            </a:r>
            <a:r>
              <a:rPr lang="en-US" sz="2200" dirty="0" err="1" smtClean="0">
                <a:solidFill>
                  <a:schemeClr val="tx1"/>
                </a:solidFill>
                <a:latin typeface="Calibri" panose="020F0502020204030204" pitchFamily="34" charset="0"/>
                <a:cs typeface="Calibri" panose="020F0502020204030204" pitchFamily="34" charset="0"/>
              </a:rPr>
              <a:t>potability</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Created </a:t>
            </a:r>
            <a:r>
              <a:rPr lang="en-US" sz="2200" dirty="0" smtClean="0">
                <a:solidFill>
                  <a:schemeClr val="tx1"/>
                </a:solidFill>
                <a:latin typeface="Calibri" panose="020F0502020204030204" pitchFamily="34" charset="0"/>
                <a:cs typeface="Calibri" panose="020F0502020204030204" pitchFamily="34" charset="0"/>
              </a:rPr>
              <a:t>visualizations like pair plots, bar plot, histogram, box plot, scatter plot, violin plot, strip plot, </a:t>
            </a:r>
            <a:r>
              <a:rPr lang="en-US" sz="2200" dirty="0" err="1" smtClean="0">
                <a:solidFill>
                  <a:schemeClr val="tx1"/>
                </a:solidFill>
                <a:latin typeface="Calibri" panose="020F0502020204030204" pitchFamily="34" charset="0"/>
                <a:cs typeface="Calibri" panose="020F0502020204030204" pitchFamily="34" charset="0"/>
              </a:rPr>
              <a:t>rel</a:t>
            </a:r>
            <a:r>
              <a:rPr lang="en-US" sz="2200" dirty="0" smtClean="0">
                <a:solidFill>
                  <a:schemeClr val="tx1"/>
                </a:solidFill>
                <a:latin typeface="Calibri" panose="020F0502020204030204" pitchFamily="34" charset="0"/>
                <a:cs typeface="Calibri" panose="020F0502020204030204" pitchFamily="34" charset="0"/>
              </a:rPr>
              <a:t> plot, </a:t>
            </a:r>
            <a:r>
              <a:rPr lang="en-US" sz="2200" dirty="0" err="1" smtClean="0">
                <a:solidFill>
                  <a:schemeClr val="tx1"/>
                </a:solidFill>
                <a:latin typeface="Calibri" panose="020F0502020204030204" pitchFamily="34" charset="0"/>
                <a:cs typeface="Calibri" panose="020F0502020204030204" pitchFamily="34" charset="0"/>
              </a:rPr>
              <a:t>kde</a:t>
            </a:r>
            <a:r>
              <a:rPr lang="en-US" sz="2200" dirty="0" smtClean="0">
                <a:solidFill>
                  <a:schemeClr val="tx1"/>
                </a:solidFill>
                <a:latin typeface="Calibri" panose="020F0502020204030204" pitchFamily="34" charset="0"/>
                <a:cs typeface="Calibri" panose="020F0502020204030204" pitchFamily="34" charset="0"/>
              </a:rPr>
              <a:t> plot, </a:t>
            </a:r>
            <a:r>
              <a:rPr lang="en-US" sz="2200" dirty="0" err="1" smtClean="0">
                <a:solidFill>
                  <a:schemeClr val="tx1"/>
                </a:solidFill>
                <a:latin typeface="Calibri" panose="020F0502020204030204" pitchFamily="34" charset="0"/>
                <a:cs typeface="Calibri" panose="020F0502020204030204" pitchFamily="34" charset="0"/>
              </a:rPr>
              <a:t>ecdf</a:t>
            </a:r>
            <a:r>
              <a:rPr lang="en-US" sz="2200" dirty="0" smtClean="0">
                <a:solidFill>
                  <a:schemeClr val="tx1"/>
                </a:solidFill>
                <a:latin typeface="Calibri" panose="020F0502020204030204" pitchFamily="34" charset="0"/>
                <a:cs typeface="Calibri" panose="020F0502020204030204" pitchFamily="34" charset="0"/>
              </a:rPr>
              <a:t> plot, rug plot, </a:t>
            </a:r>
            <a:r>
              <a:rPr lang="en-US" sz="2200" dirty="0" err="1" smtClean="0">
                <a:solidFill>
                  <a:schemeClr val="tx1"/>
                </a:solidFill>
                <a:latin typeface="Calibri" panose="020F0502020204030204" pitchFamily="34" charset="0"/>
                <a:cs typeface="Calibri" panose="020F0502020204030204" pitchFamily="34" charset="0"/>
              </a:rPr>
              <a:t>heatmaps</a:t>
            </a:r>
            <a:r>
              <a:rPr lang="en-US" sz="2200" dirty="0" smtClean="0">
                <a:solidFill>
                  <a:schemeClr val="tx1"/>
                </a:solidFill>
                <a:latin typeface="Calibri" panose="020F0502020204030204" pitchFamily="34" charset="0"/>
                <a:cs typeface="Calibri" panose="020F0502020204030204" pitchFamily="34" charset="0"/>
              </a:rPr>
              <a:t>, and correlation matrices to explore feature interactions.</a:t>
            </a:r>
          </a:p>
          <a:p>
            <a:pPr>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Rectangle 2"/>
          <p:cNvSpPr/>
          <p:nvPr/>
        </p:nvSpPr>
        <p:spPr>
          <a:xfrm>
            <a:off x="1963711" y="674557"/>
            <a:ext cx="9054059" cy="5555367"/>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Model Building</a:t>
            </a:r>
          </a:p>
          <a:p>
            <a:endParaRPr lang="en-US" sz="2400"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We have </a:t>
            </a:r>
            <a:r>
              <a:rPr lang="en-US" sz="2200" dirty="0" smtClean="0">
                <a:latin typeface="Calibri" panose="020F0502020204030204" pitchFamily="34" charset="0"/>
                <a:cs typeface="Calibri" panose="020F0502020204030204" pitchFamily="34" charset="0"/>
              </a:rPr>
              <a:t>created </a:t>
            </a:r>
            <a:r>
              <a:rPr lang="en-US" sz="2200" dirty="0" smtClean="0">
                <a:latin typeface="Calibri" panose="020F0502020204030204" pitchFamily="34" charset="0"/>
                <a:cs typeface="Calibri" panose="020F0502020204030204" pitchFamily="34" charset="0"/>
              </a:rPr>
              <a:t>several</a:t>
            </a:r>
            <a:r>
              <a:rPr lang="en-US" sz="2200" dirty="0" smtClean="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model using libraries like </a:t>
            </a:r>
            <a:r>
              <a:rPr lang="en-US" sz="2200" dirty="0" err="1" smtClean="0">
                <a:latin typeface="Calibri" panose="020F0502020204030204" pitchFamily="34" charset="0"/>
                <a:cs typeface="Calibri" panose="020F0502020204030204" pitchFamily="34" charset="0"/>
              </a:rPr>
              <a:t>scikit</a:t>
            </a:r>
            <a:r>
              <a:rPr lang="en-US" sz="2200" dirty="0" smtClean="0">
                <a:latin typeface="Calibri" panose="020F0502020204030204" pitchFamily="34" charset="0"/>
                <a:cs typeface="Calibri" panose="020F0502020204030204" pitchFamily="34" charset="0"/>
              </a:rPr>
              <a:t>-learn</a:t>
            </a:r>
            <a:r>
              <a:rPr lang="en-US" sz="2200" dirty="0" smtClean="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such as</a:t>
            </a:r>
            <a:endParaRPr lang="en-US" sz="2200" dirty="0" smtClean="0">
              <a:latin typeface="Calibri" panose="020F0502020204030204" pitchFamily="34" charset="0"/>
              <a:cs typeface="Calibri" panose="020F0502020204030204" pitchFamily="34" charset="0"/>
            </a:endParaRP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Linear </a:t>
            </a:r>
            <a:r>
              <a:rPr lang="en-US" sz="2200" dirty="0" smtClean="0">
                <a:latin typeface="Calibri" panose="020F0502020204030204" pitchFamily="34" charset="0"/>
                <a:cs typeface="Calibri" panose="020F0502020204030204" pitchFamily="34" charset="0"/>
              </a:rPr>
              <a:t>Regression</a:t>
            </a: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Logistic Regression</a:t>
            </a:r>
            <a:endParaRPr lang="en-US" sz="2200" dirty="0" smtClean="0">
              <a:latin typeface="Calibri" panose="020F0502020204030204" pitchFamily="34" charset="0"/>
              <a:cs typeface="Calibri" panose="020F0502020204030204" pitchFamily="34" charset="0"/>
            </a:endParaRP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Support </a:t>
            </a:r>
            <a:r>
              <a:rPr lang="en-US" sz="2200" dirty="0" smtClean="0">
                <a:latin typeface="Calibri" panose="020F0502020204030204" pitchFamily="34" charset="0"/>
                <a:cs typeface="Calibri" panose="020F0502020204030204" pitchFamily="34" charset="0"/>
              </a:rPr>
              <a:t>Vector Machines (SVM</a:t>
            </a:r>
            <a:r>
              <a:rPr lang="en-US" sz="2200" dirty="0" smtClean="0">
                <a:latin typeface="Calibri" panose="020F0502020204030204" pitchFamily="34" charset="0"/>
                <a:cs typeface="Calibri" panose="020F0502020204030204" pitchFamily="34" charset="0"/>
              </a:rPr>
              <a:t>)</a:t>
            </a: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Naive </a:t>
            </a:r>
            <a:r>
              <a:rPr lang="en-US" sz="2200" dirty="0" err="1" smtClean="0">
                <a:latin typeface="Calibri" panose="020F0502020204030204" pitchFamily="34" charset="0"/>
                <a:cs typeface="Calibri" panose="020F0502020204030204" pitchFamily="34" charset="0"/>
              </a:rPr>
              <a:t>Bayes</a:t>
            </a:r>
            <a:endParaRPr lang="en-US" sz="2200" dirty="0" smtClean="0">
              <a:latin typeface="Calibri" panose="020F0502020204030204" pitchFamily="34" charset="0"/>
              <a:cs typeface="Calibri" panose="020F0502020204030204" pitchFamily="34" charset="0"/>
            </a:endParaRP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k-Nearest Neighbors (KNN)</a:t>
            </a:r>
          </a:p>
          <a:p>
            <a:pPr marL="800100" lvl="1" indent="-342900">
              <a:spcBef>
                <a:spcPts val="1000"/>
              </a:spcBef>
              <a:buClr>
                <a:schemeClr val="accent1"/>
              </a:buClr>
              <a:buFont typeface="Wingdings" pitchFamily="2" charset="2"/>
              <a:buChar char="§"/>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Rectangle 2"/>
          <p:cNvSpPr/>
          <p:nvPr/>
        </p:nvSpPr>
        <p:spPr>
          <a:xfrm>
            <a:off x="1753849" y="215156"/>
            <a:ext cx="9683646" cy="7027565"/>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Model Evaluation</a:t>
            </a:r>
          </a:p>
          <a:p>
            <a:endParaRPr lang="en-US"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In this project, we have assessed the performance of our </a:t>
            </a:r>
            <a:r>
              <a:rPr lang="en-US" sz="2200" dirty="0" smtClean="0">
                <a:latin typeface="Calibri" panose="020F0502020204030204" pitchFamily="34" charset="0"/>
                <a:cs typeface="Calibri" panose="020F0502020204030204" pitchFamily="34" charset="0"/>
              </a:rPr>
              <a:t>model by using </a:t>
            </a:r>
            <a:r>
              <a:rPr lang="en-US" sz="2200" dirty="0" smtClean="0">
                <a:latin typeface="Calibri" panose="020F0502020204030204" pitchFamily="34" charset="0"/>
                <a:cs typeface="Calibri" panose="020F0502020204030204" pitchFamily="34" charset="0"/>
              </a:rPr>
              <a:t>appropriate classification metrics such </a:t>
            </a:r>
            <a:r>
              <a:rPr lang="en-US" sz="2200" dirty="0" smtClean="0">
                <a:latin typeface="Calibri" panose="020F0502020204030204" pitchFamily="34" charset="0"/>
                <a:cs typeface="Calibri" panose="020F0502020204030204" pitchFamily="34" charset="0"/>
              </a:rPr>
              <a:t>as </a:t>
            </a:r>
            <a:r>
              <a:rPr lang="en-US" sz="2200" dirty="0" smtClean="0">
                <a:latin typeface="Calibri" panose="020F0502020204030204" pitchFamily="34" charset="0"/>
                <a:cs typeface="Calibri" panose="020F0502020204030204" pitchFamily="34" charset="0"/>
              </a:rPr>
              <a:t>accuracy, precision, recall, F1-score, classification report, confusion matrix. </a:t>
            </a:r>
            <a:r>
              <a:rPr lang="en-US" sz="2200" dirty="0" smtClean="0">
                <a:latin typeface="Calibri" panose="020F0502020204030204" pitchFamily="34" charset="0"/>
                <a:cs typeface="Calibri" panose="020F0502020204030204" pitchFamily="34" charset="0"/>
              </a:rPr>
              <a:t>and </a:t>
            </a:r>
            <a:r>
              <a:rPr lang="en-US" sz="2200" dirty="0" smtClean="0">
                <a:latin typeface="Calibri" panose="020F0502020204030204" pitchFamily="34" charset="0"/>
                <a:cs typeface="Calibri" panose="020F0502020204030204" pitchFamily="34" charset="0"/>
              </a:rPr>
              <a:t>ROC curve analysis.</a:t>
            </a:r>
            <a:endParaRPr lang="en-US" sz="2200" dirty="0" smtClean="0">
              <a:latin typeface="Calibri" panose="020F0502020204030204" pitchFamily="34" charset="0"/>
              <a:cs typeface="Calibri" panose="020F0502020204030204" pitchFamily="34" charset="0"/>
            </a:endParaRP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Accuracy is the proportion of correct predictions over total predictions</a:t>
            </a:r>
            <a:r>
              <a:rPr lang="en-US" sz="2200" dirty="0" smtClean="0">
                <a:latin typeface="Calibri" panose="020F0502020204030204" pitchFamily="34" charset="0"/>
                <a:cs typeface="Calibri" panose="020F0502020204030204" pitchFamily="34" charset="0"/>
              </a:rPr>
              <a:t>.</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Precision measures how good our model is when the prediction is positive. </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Recall measures how good our model is at correctly predicting positive classes.</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F1 score is a machine learning evaluation metric that measures a model's accuracy. It combines the precision and recall scores of a model. </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The ROC AUC score tells us how efficient the model is.</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A classification report provides a summary of various metrics that describe the model's performance, such as precision, recall, and F1-score. </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A confusion matrix is a table that is used to define the performance of a classification algorithm.</a:t>
            </a:r>
          </a:p>
          <a:p>
            <a:endParaRPr lang="en-US" dirty="0">
              <a:latin typeface="Calibri" panose="020F0502020204030204" pitchFamily="34" charset="0"/>
              <a:cs typeface="Calibri" panose="020F0502020204030204" pitchFamily="34" charset="0"/>
            </a:endParaRP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5769</TotalTime>
  <Words>952</Words>
  <Application>Microsoft Office PowerPoint</Application>
  <PresentationFormat>Custom</PresentationFormat>
  <Paragraphs>102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CLASSIFICATION PROJECT ON  WATER QUALITY PREDICTION</vt:lpstr>
      <vt:lpstr>Introduction :</vt:lpstr>
      <vt:lpstr>Dataset : </vt:lpstr>
      <vt:lpstr>Objective : </vt:lpstr>
      <vt:lpstr>Slide 5</vt:lpstr>
      <vt:lpstr>Slide 6</vt:lpstr>
      <vt:lpstr>Exploratory Data Analysis (EDA) :</vt:lpstr>
      <vt:lpstr>Slide 8</vt:lpstr>
      <vt:lpstr>Slide 9</vt:lpstr>
      <vt:lpstr>Slide 10</vt:lpstr>
      <vt:lpstr>Slide 11</vt:lpstr>
      <vt:lpstr>Accuracy Table</vt:lpstr>
      <vt:lpstr>Slide 13</vt:lpstr>
      <vt:lpstr>Slide 14</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Rohan Shirke</dc:creator>
  <cp:keywords>Sem5</cp:keywords>
  <cp:lastModifiedBy>dell</cp:lastModifiedBy>
  <cp:revision>1044</cp:revision>
  <dcterms:created xsi:type="dcterms:W3CDTF">2019-11-11T04:49:00Z</dcterms:created>
  <dcterms:modified xsi:type="dcterms:W3CDTF">2023-10-24T11:56:14Z</dcterms:modified>
  <cp:category>PCE</cp:category>
</cp:coreProperties>
</file>