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21F563-EE2C-40C1-A796-762A2375149E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691E761-ABFA-4D27-84ED-2298C153680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PRESENTED BY </a:t>
            </a:r>
            <a:r>
              <a:rPr lang="fr-FR" dirty="0" smtClean="0"/>
              <a:t>: </a:t>
            </a:r>
            <a:r>
              <a:rPr lang="en-US" dirty="0" smtClean="0"/>
              <a:t>* NGANULO RUSHANIKA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* BARAKA </a:t>
            </a:r>
            <a:r>
              <a:rPr lang="en-US" dirty="0" err="1" smtClean="0"/>
              <a:t>Mukelenga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* AGANZE MATABA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 CONTROL AND SECURITY   	SYSTEM BASED ON GSM    			          TECHNOLOGY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3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3">
                    <a:lumMod val="75000"/>
                  </a:schemeClr>
                </a:solidFill>
                <a:effectLst/>
              </a:rPr>
              <a:t>ADVANTAGES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The inspiration for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firstly</a:t>
            </a:r>
            <a:r>
              <a:rPr lang="fr-FR" dirty="0" smtClean="0">
                <a:solidFill>
                  <a:schemeClr val="tx1"/>
                </a:solidFill>
              </a:rPr>
              <a:t> came in </a:t>
            </a: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head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saw</a:t>
            </a:r>
            <a:r>
              <a:rPr lang="fr-FR" dirty="0">
                <a:solidFill>
                  <a:schemeClr val="tx1"/>
                </a:solidFill>
              </a:rPr>
              <a:t> the state of the </a:t>
            </a:r>
            <a:r>
              <a:rPr lang="fr-FR" dirty="0" err="1">
                <a:solidFill>
                  <a:schemeClr val="tx1"/>
                </a:solidFill>
              </a:rPr>
              <a:t>disabled</a:t>
            </a:r>
            <a:r>
              <a:rPr lang="fr-FR" dirty="0">
                <a:solidFill>
                  <a:schemeClr val="tx1"/>
                </a:solidFill>
              </a:rPr>
              <a:t> in society,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understood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disabled</a:t>
            </a:r>
            <a:r>
              <a:rPr lang="fr-FR" dirty="0">
                <a:solidFill>
                  <a:schemeClr val="tx1"/>
                </a:solidFill>
              </a:rPr>
              <a:t> people </a:t>
            </a:r>
            <a:r>
              <a:rPr lang="fr-FR" dirty="0" err="1">
                <a:solidFill>
                  <a:schemeClr val="tx1"/>
                </a:solidFill>
              </a:rPr>
              <a:t>were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deprived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Many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things</a:t>
            </a:r>
            <a:r>
              <a:rPr lang="fr-FR" dirty="0">
                <a:solidFill>
                  <a:schemeClr val="tx1"/>
                </a:solidFill>
              </a:rPr>
              <a:t> in life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sometimes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difficult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little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things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themselves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because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do not </a:t>
            </a:r>
            <a:r>
              <a:rPr lang="fr-FR" dirty="0" err="1">
                <a:solidFill>
                  <a:schemeClr val="tx1"/>
                </a:solidFill>
              </a:rPr>
              <a:t>feel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fulfilled</a:t>
            </a:r>
            <a:r>
              <a:rPr lang="fr-FR" dirty="0">
                <a:solidFill>
                  <a:schemeClr val="tx1"/>
                </a:solidFill>
              </a:rPr>
              <a:t> and are </a:t>
            </a:r>
            <a:r>
              <a:rPr lang="fr-FR" dirty="0" err="1">
                <a:solidFill>
                  <a:schemeClr val="tx1"/>
                </a:solidFill>
              </a:rPr>
              <a:t>sometimes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complexed</a:t>
            </a:r>
            <a:r>
              <a:rPr lang="fr-FR" dirty="0">
                <a:solidFill>
                  <a:schemeClr val="tx1"/>
                </a:solidFill>
              </a:rPr>
              <a:t>.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>
            <a:noAutofit/>
          </a:bodyPr>
          <a:lstStyle/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So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very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annoying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thing</a:t>
            </a:r>
            <a:r>
              <a:rPr lang="fr-FR" dirty="0">
                <a:solidFill>
                  <a:schemeClr val="tx1"/>
                </a:solidFill>
              </a:rPr>
              <a:t> for us,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touched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hearts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much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that's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wanted</a:t>
            </a:r>
            <a:r>
              <a:rPr lang="fr-FR" dirty="0">
                <a:solidFill>
                  <a:schemeClr val="tx1"/>
                </a:solidFill>
              </a:rPr>
              <a:t> to do </a:t>
            </a:r>
            <a:r>
              <a:rPr lang="fr-FR" dirty="0" err="1">
                <a:solidFill>
                  <a:schemeClr val="tx1"/>
                </a:solidFill>
              </a:rPr>
              <a:t>something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contribute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their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well-being</a:t>
            </a:r>
            <a:r>
              <a:rPr lang="fr-FR" dirty="0">
                <a:solidFill>
                  <a:schemeClr val="tx1"/>
                </a:solidFill>
              </a:rPr>
              <a:t> but </a:t>
            </a:r>
            <a:r>
              <a:rPr lang="fr-FR" dirty="0" err="1">
                <a:solidFill>
                  <a:schemeClr val="tx1"/>
                </a:solidFill>
              </a:rPr>
              <a:t>also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always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beneficial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anyone</a:t>
            </a:r>
            <a:r>
              <a:rPr lang="fr-FR" dirty="0">
                <a:solidFill>
                  <a:schemeClr val="tx1"/>
                </a:solidFill>
              </a:rPr>
              <a:t>, not 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r>
              <a:rPr lang="fr-FR" dirty="0">
                <a:solidFill>
                  <a:schemeClr val="tx1"/>
                </a:solidFill>
              </a:rPr>
              <a:t> to 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disabled</a:t>
            </a:r>
            <a:r>
              <a:rPr lang="fr-FR" dirty="0">
                <a:solidFill>
                  <a:schemeClr val="tx1"/>
                </a:solidFill>
              </a:rPr>
              <a:t> but </a:t>
            </a:r>
            <a:r>
              <a:rPr lang="fr-FR" dirty="0" err="1">
                <a:solidFill>
                  <a:schemeClr val="tx1"/>
                </a:solidFill>
              </a:rPr>
              <a:t>someone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may</a:t>
            </a:r>
            <a:r>
              <a:rPr lang="fr-FR" dirty="0">
                <a:solidFill>
                  <a:schemeClr val="tx1"/>
                </a:solidFill>
              </a:rPr>
              <a:t> have </a:t>
            </a:r>
            <a:r>
              <a:rPr lang="fr-FR" dirty="0" err="1">
                <a:solidFill>
                  <a:schemeClr val="tx1"/>
                </a:solidFill>
              </a:rPr>
              <a:t>some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health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problems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  <a:p>
            <a:r>
              <a:rPr lang="fr-FR" dirty="0" err="1">
                <a:solidFill>
                  <a:schemeClr val="tx1"/>
                </a:solidFill>
              </a:rPr>
              <a:t>Apart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plays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very</a:t>
            </a:r>
            <a:r>
              <a:rPr lang="fr-FR" dirty="0">
                <a:solidFill>
                  <a:schemeClr val="tx1"/>
                </a:solidFill>
              </a:rPr>
              <a:t> important </a:t>
            </a:r>
            <a:r>
              <a:rPr lang="fr-FR" dirty="0" err="1">
                <a:solidFill>
                  <a:schemeClr val="tx1"/>
                </a:solidFill>
              </a:rPr>
              <a:t>role</a:t>
            </a:r>
            <a:r>
              <a:rPr lang="fr-FR" dirty="0">
                <a:solidFill>
                  <a:schemeClr val="tx1"/>
                </a:solidFill>
              </a:rPr>
              <a:t> in the </a:t>
            </a:r>
            <a:r>
              <a:rPr lang="fr-FR" dirty="0" err="1">
                <a:solidFill>
                  <a:schemeClr val="tx1"/>
                </a:solidFill>
              </a:rPr>
              <a:t>security</a:t>
            </a:r>
            <a:r>
              <a:rPr lang="fr-FR" dirty="0">
                <a:solidFill>
                  <a:schemeClr val="tx1"/>
                </a:solidFill>
              </a:rPr>
              <a:t> of the habitat, or </a:t>
            </a:r>
            <a:r>
              <a:rPr lang="fr-FR" dirty="0" err="1">
                <a:solidFill>
                  <a:schemeClr val="tx1"/>
                </a:solidFill>
              </a:rPr>
              <a:t>any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place </a:t>
            </a:r>
            <a:r>
              <a:rPr lang="fr-FR" dirty="0" err="1">
                <a:solidFill>
                  <a:schemeClr val="tx1"/>
                </a:solidFill>
              </a:rPr>
              <a:t>requiring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strong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respectful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security</a:t>
            </a:r>
            <a:r>
              <a:rPr lang="fr-FR" dirty="0">
                <a:solidFill>
                  <a:schemeClr val="tx1"/>
                </a:solidFill>
              </a:rPr>
              <a:t> system.</a:t>
            </a:r>
          </a:p>
          <a:p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would</a:t>
            </a:r>
            <a:r>
              <a:rPr lang="fr-FR" dirty="0">
                <a:solidFill>
                  <a:schemeClr val="tx1"/>
                </a:solidFill>
              </a:rPr>
              <a:t> not </a:t>
            </a:r>
            <a:r>
              <a:rPr lang="fr-FR" dirty="0" err="1">
                <a:solidFill>
                  <a:schemeClr val="tx1"/>
                </a:solidFill>
              </a:rPr>
              <a:t>cost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much</a:t>
            </a:r>
            <a:r>
              <a:rPr lang="fr-FR" dirty="0">
                <a:solidFill>
                  <a:schemeClr val="tx1"/>
                </a:solidFill>
              </a:rPr>
              <a:t> more </a:t>
            </a:r>
            <a:r>
              <a:rPr lang="fr-FR" dirty="0" err="1">
                <a:solidFill>
                  <a:schemeClr val="tx1"/>
                </a:solidFill>
              </a:rPr>
              <a:t>than</a:t>
            </a:r>
            <a:r>
              <a:rPr lang="fr-FR" dirty="0">
                <a:solidFill>
                  <a:schemeClr val="tx1"/>
                </a:solidFill>
              </a:rPr>
              <a:t> all the </a:t>
            </a:r>
            <a:r>
              <a:rPr lang="fr-FR" dirty="0" err="1">
                <a:solidFill>
                  <a:schemeClr val="tx1"/>
                </a:solidFill>
              </a:rPr>
              <a:t>safety</a:t>
            </a:r>
            <a:r>
              <a:rPr lang="fr-FR" dirty="0">
                <a:solidFill>
                  <a:schemeClr val="tx1"/>
                </a:solidFill>
              </a:rPr>
              <a:t> stories </a:t>
            </a:r>
            <a:r>
              <a:rPr lang="fr-FR" dirty="0" err="1">
                <a:solidFill>
                  <a:schemeClr val="tx1"/>
                </a:solidFill>
              </a:rPr>
              <a:t>at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market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everybody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could</a:t>
            </a:r>
            <a:r>
              <a:rPr lang="fr-FR" dirty="0">
                <a:solidFill>
                  <a:schemeClr val="tx1"/>
                </a:solidFill>
              </a:rPr>
              <a:t> not </a:t>
            </a: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because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their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price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high</a:t>
            </a:r>
            <a:r>
              <a:rPr lang="fr-FR" dirty="0">
                <a:solidFill>
                  <a:schemeClr val="tx1"/>
                </a:solidFill>
              </a:rPr>
              <a:t> but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play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role</a:t>
            </a:r>
            <a:r>
              <a:rPr lang="fr-FR" dirty="0">
                <a:solidFill>
                  <a:schemeClr val="tx1"/>
                </a:solidFill>
              </a:rPr>
              <a:t> as </a:t>
            </a:r>
            <a:r>
              <a:rPr lang="fr-FR" dirty="0" err="1">
                <a:solidFill>
                  <a:schemeClr val="tx1"/>
                </a:solidFill>
              </a:rPr>
              <a:t>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may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less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makes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accessible to all and </a:t>
            </a:r>
            <a:r>
              <a:rPr lang="fr-FR" dirty="0" err="1">
                <a:solidFill>
                  <a:schemeClr val="tx1"/>
                </a:solidFill>
              </a:rPr>
              <a:t>even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poor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because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not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expensive</a:t>
            </a:r>
            <a:r>
              <a:rPr lang="fr-FR" dirty="0">
                <a:solidFill>
                  <a:schemeClr val="tx1"/>
                </a:solidFill>
              </a:rPr>
              <a:t> but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ensure</a:t>
            </a:r>
            <a:r>
              <a:rPr lang="fr-FR" dirty="0">
                <a:solidFill>
                  <a:schemeClr val="tx1"/>
                </a:solidFill>
              </a:rPr>
              <a:t> good protection and control of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home,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would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benefit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everyone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especially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handicapped</a:t>
            </a:r>
            <a:r>
              <a:rPr lang="fr-FR" dirty="0">
                <a:solidFill>
                  <a:schemeClr val="tx1"/>
                </a:solidFill>
              </a:rPr>
              <a:t>.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tx1"/>
                </a:solidFill>
              </a:rPr>
              <a:t>So to </a:t>
            </a:r>
            <a:r>
              <a:rPr lang="fr-FR" dirty="0" err="1">
                <a:solidFill>
                  <a:schemeClr val="tx1"/>
                </a:solidFill>
              </a:rPr>
              <a:t>try</a:t>
            </a:r>
            <a:r>
              <a:rPr lang="fr-FR" dirty="0">
                <a:solidFill>
                  <a:schemeClr val="tx1"/>
                </a:solidFill>
              </a:rPr>
              <a:t> to help people </a:t>
            </a:r>
            <a:r>
              <a:rPr lang="fr-FR" dirty="0" err="1">
                <a:solidFill>
                  <a:schemeClr val="tx1"/>
                </a:solidFill>
              </a:rPr>
              <a:t>who</a:t>
            </a:r>
            <a:r>
              <a:rPr lang="fr-FR" dirty="0">
                <a:solidFill>
                  <a:schemeClr val="tx1"/>
                </a:solidFill>
              </a:rPr>
              <a:t> do not </a:t>
            </a:r>
            <a:r>
              <a:rPr lang="fr-FR" dirty="0" err="1">
                <a:solidFill>
                  <a:schemeClr val="tx1"/>
                </a:solidFill>
              </a:rPr>
              <a:t>walk</a:t>
            </a:r>
            <a:r>
              <a:rPr lang="fr-FR" dirty="0">
                <a:solidFill>
                  <a:schemeClr val="tx1"/>
                </a:solidFill>
              </a:rPr>
              <a:t> to have control of </a:t>
            </a:r>
            <a:r>
              <a:rPr lang="fr-FR" dirty="0" err="1">
                <a:solidFill>
                  <a:schemeClr val="tx1"/>
                </a:solidFill>
              </a:rPr>
              <a:t>their</a:t>
            </a:r>
            <a:r>
              <a:rPr lang="fr-FR" dirty="0">
                <a:solidFill>
                  <a:schemeClr val="tx1"/>
                </a:solidFill>
              </a:rPr>
              <a:t> homes </a:t>
            </a:r>
            <a:r>
              <a:rPr lang="fr-FR" dirty="0" err="1">
                <a:solidFill>
                  <a:schemeClr val="tx1"/>
                </a:solidFill>
              </a:rPr>
              <a:t>without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ever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bothering</a:t>
            </a:r>
            <a:r>
              <a:rPr lang="fr-FR" dirty="0">
                <a:solidFill>
                  <a:schemeClr val="tx1"/>
                </a:solidFill>
              </a:rPr>
              <a:t> to put </a:t>
            </a:r>
            <a:r>
              <a:rPr lang="fr-FR" dirty="0" err="1">
                <a:solidFill>
                  <a:schemeClr val="tx1"/>
                </a:solidFill>
              </a:rPr>
              <a:t>themselves</a:t>
            </a:r>
            <a:r>
              <a:rPr lang="fr-FR" dirty="0">
                <a:solidFill>
                  <a:schemeClr val="tx1"/>
                </a:solidFill>
              </a:rPr>
              <a:t> in a position or </a:t>
            </a:r>
            <a:r>
              <a:rPr lang="fr-FR" dirty="0" err="1">
                <a:solidFill>
                  <a:schemeClr val="tx1"/>
                </a:solidFill>
              </a:rPr>
              <a:t>uncomfortable</a:t>
            </a:r>
            <a:r>
              <a:rPr lang="fr-FR" dirty="0">
                <a:solidFill>
                  <a:schemeClr val="tx1"/>
                </a:solidFill>
              </a:rPr>
              <a:t> situation,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can</a:t>
            </a:r>
            <a:r>
              <a:rPr lang="fr-FR" dirty="0">
                <a:solidFill>
                  <a:schemeClr val="tx1"/>
                </a:solidFill>
              </a:rPr>
              <a:t> not </a:t>
            </a:r>
            <a:r>
              <a:rPr lang="fr-FR" dirty="0" err="1">
                <a:solidFill>
                  <a:schemeClr val="tx1"/>
                </a:solidFill>
              </a:rPr>
              <a:t>feel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complexed</a:t>
            </a:r>
            <a:r>
              <a:rPr lang="fr-FR" dirty="0">
                <a:solidFill>
                  <a:schemeClr val="tx1"/>
                </a:solidFill>
              </a:rPr>
              <a:t> in society.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Our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in the </a:t>
            </a:r>
            <a:r>
              <a:rPr lang="fr-FR" dirty="0" err="1">
                <a:solidFill>
                  <a:schemeClr val="tx1"/>
                </a:solidFill>
              </a:rPr>
              <a:t>security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very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necessary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fact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equipped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security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devices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inexpensive</a:t>
            </a:r>
            <a:r>
              <a:rPr lang="fr-FR" dirty="0">
                <a:solidFill>
                  <a:schemeClr val="tx1"/>
                </a:solidFill>
              </a:rPr>
              <a:t> but </a:t>
            </a:r>
            <a:r>
              <a:rPr lang="fr-FR" dirty="0" err="1">
                <a:solidFill>
                  <a:schemeClr val="tx1"/>
                </a:solidFill>
              </a:rPr>
              <a:t>ensuring</a:t>
            </a:r>
            <a:r>
              <a:rPr lang="fr-FR" dirty="0">
                <a:solidFill>
                  <a:schemeClr val="tx1"/>
                </a:solidFill>
              </a:rPr>
              <a:t> a good </a:t>
            </a:r>
            <a:r>
              <a:rPr lang="fr-FR" dirty="0" err="1">
                <a:solidFill>
                  <a:schemeClr val="tx1"/>
                </a:solidFill>
              </a:rPr>
              <a:t>security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r>
              <a:rPr lang="fr-FR" dirty="0">
                <a:solidFill>
                  <a:schemeClr val="tx1"/>
                </a:solidFill>
              </a:rPr>
              <a:t> 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dirty="0" smtClean="0"/>
              <a:t>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 conclusion we can say that we have met many problems of the insecurity and the </a:t>
            </a:r>
            <a:r>
              <a:rPr lang="en-US" dirty="0" err="1" smtClean="0">
                <a:solidFill>
                  <a:schemeClr val="tx1"/>
                </a:solidFill>
              </a:rPr>
              <a:t>unability</a:t>
            </a:r>
            <a:r>
              <a:rPr lang="en-US" dirty="0" smtClean="0">
                <a:solidFill>
                  <a:schemeClr val="tx1"/>
                </a:solidFill>
              </a:rPr>
              <a:t> for handicapped , so  we wanted to contribute something positively for the society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could accessible to everyone and to feel more happy and more secured.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864096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fr-FR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9512" y="1124744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This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was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developed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by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students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of the first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of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electronics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telecommunications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of the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Polytechnic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Institute of the </a:t>
            </a: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KIGALI INDEPENDANT UNIVERCITY (ULK). </a:t>
            </a:r>
          </a:p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                </a:t>
            </a:r>
            <a:r>
              <a:rPr lang="fr-FR" sz="2800" dirty="0" err="1" smtClean="0">
                <a:solidFill>
                  <a:schemeClr val="accent4">
                    <a:lumMod val="75000"/>
                  </a:schemeClr>
                </a:solidFill>
              </a:rPr>
              <a:t>Developed</a:t>
            </a: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in 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June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2019. </a:t>
            </a:r>
            <a:r>
              <a:rPr lang="fr-FR" sz="2800" dirty="0" err="1" smtClean="0">
                <a:solidFill>
                  <a:schemeClr val="accent4">
                    <a:lumMod val="75000"/>
                  </a:schemeClr>
                </a:solidFill>
              </a:rPr>
              <a:t>Hence</a:t>
            </a: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was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designed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for the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purpose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of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controlling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securing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his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house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taking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into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account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the </a:t>
            </a:r>
            <a:r>
              <a:rPr lang="fr-FR" sz="2800" dirty="0" err="1">
                <a:solidFill>
                  <a:schemeClr val="accent4">
                    <a:lumMod val="75000"/>
                  </a:schemeClr>
                </a:solidFill>
              </a:rPr>
              <a:t>current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 social life.</a:t>
            </a:r>
          </a:p>
        </p:txBody>
      </p:sp>
    </p:spTree>
    <p:extLst>
      <p:ext uri="{BB962C8B-B14F-4D97-AF65-F5344CB8AC3E}">
        <p14:creationId xmlns:p14="http://schemas.microsoft.com/office/powerpoint/2010/main" val="36812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</a:t>
            </a:r>
            <a:r>
              <a:rPr lang="fr-FR" dirty="0" smtClean="0">
                <a:solidFill>
                  <a:schemeClr val="tx1"/>
                </a:solidFill>
                <a:effectLst/>
              </a:rPr>
              <a:t> </a:t>
            </a:r>
            <a:r>
              <a:rPr lang="fr-F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fr-FR" dirty="0" smtClean="0">
                <a:solidFill>
                  <a:schemeClr val="tx1"/>
                </a:solidFill>
                <a:effectLst/>
              </a:rPr>
              <a:t/>
            </a:r>
            <a:br>
              <a:rPr lang="fr-FR" dirty="0" smtClean="0">
                <a:solidFill>
                  <a:schemeClr val="tx1"/>
                </a:solidFill>
                <a:effectLst/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In </a:t>
            </a:r>
            <a:r>
              <a:rPr lang="fr-FR" sz="2400" dirty="0" err="1">
                <a:solidFill>
                  <a:schemeClr val="tx1"/>
                </a:solidFill>
              </a:rPr>
              <a:t>this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project</a:t>
            </a:r>
            <a:r>
              <a:rPr lang="fr-FR" sz="2400" dirty="0">
                <a:solidFill>
                  <a:schemeClr val="tx1"/>
                </a:solidFill>
              </a:rPr>
              <a:t> the </a:t>
            </a:r>
            <a:r>
              <a:rPr lang="fr-FR" sz="2400" dirty="0" err="1">
                <a:solidFill>
                  <a:schemeClr val="tx1"/>
                </a:solidFill>
              </a:rPr>
              <a:t>following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materials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were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used</a:t>
            </a:r>
            <a:r>
              <a:rPr lang="fr-FR" sz="2400" dirty="0">
                <a:solidFill>
                  <a:schemeClr val="tx1"/>
                </a:solidFill>
              </a:rPr>
              <a:t>:</a:t>
            </a:r>
            <a:br>
              <a:rPr lang="fr-FR" sz="2400" dirty="0">
                <a:solidFill>
                  <a:schemeClr val="tx1"/>
                </a:solidFill>
              </a:rPr>
            </a:br>
            <a:r>
              <a:rPr lang="fr-FR" sz="2400" b="1" dirty="0">
                <a:solidFill>
                  <a:schemeClr val="tx1"/>
                </a:solidFill>
              </a:rPr>
              <a:t>* </a:t>
            </a:r>
            <a:r>
              <a:rPr lang="fr-FR" sz="2400" b="1" dirty="0" err="1">
                <a:solidFill>
                  <a:schemeClr val="tx1"/>
                </a:solidFill>
              </a:rPr>
              <a:t>Arduino</a:t>
            </a:r>
            <a:r>
              <a:rPr lang="fr-FR" sz="2400" b="1" dirty="0">
                <a:solidFill>
                  <a:schemeClr val="tx1"/>
                </a:solidFill>
              </a:rPr>
              <a:t> MEGA</a:t>
            </a:r>
            <a:r>
              <a:rPr lang="fr-FR" sz="2400" dirty="0">
                <a:solidFill>
                  <a:schemeClr val="tx1"/>
                </a:solidFill>
              </a:rPr>
              <a:t>: to </a:t>
            </a:r>
            <a:r>
              <a:rPr lang="fr-FR" sz="2400" dirty="0" err="1">
                <a:solidFill>
                  <a:schemeClr val="tx1"/>
                </a:solidFill>
              </a:rPr>
              <a:t>generate</a:t>
            </a:r>
            <a:r>
              <a:rPr lang="fr-FR" sz="2400" dirty="0">
                <a:solidFill>
                  <a:schemeClr val="tx1"/>
                </a:solidFill>
              </a:rPr>
              <a:t> the main code</a:t>
            </a:r>
            <a:br>
              <a:rPr lang="fr-FR" sz="2400" dirty="0">
                <a:solidFill>
                  <a:schemeClr val="tx1"/>
                </a:solidFill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400" b="1" dirty="0" smtClean="0">
                <a:solidFill>
                  <a:schemeClr val="tx1"/>
                </a:solidFill>
              </a:rPr>
              <a:t>* </a:t>
            </a:r>
            <a:r>
              <a:rPr lang="fr-FR" sz="2400" b="1" dirty="0" err="1">
                <a:solidFill>
                  <a:schemeClr val="tx1"/>
                </a:solidFill>
              </a:rPr>
              <a:t>Arduino</a:t>
            </a:r>
            <a:r>
              <a:rPr lang="fr-FR" sz="2400" b="1" dirty="0">
                <a:solidFill>
                  <a:schemeClr val="tx1"/>
                </a:solidFill>
              </a:rPr>
              <a:t> Nano</a:t>
            </a:r>
            <a:r>
              <a:rPr lang="fr-FR" sz="2400" dirty="0">
                <a:solidFill>
                  <a:schemeClr val="tx1"/>
                </a:solidFill>
              </a:rPr>
              <a:t>: to control </a:t>
            </a:r>
            <a:r>
              <a:rPr lang="fr-FR" sz="2400" dirty="0" err="1">
                <a:solidFill>
                  <a:schemeClr val="tx1"/>
                </a:solidFill>
              </a:rPr>
              <a:t>relays</a:t>
            </a:r>
            <a:r>
              <a:rPr lang="fr-FR" sz="2400" dirty="0">
                <a:solidFill>
                  <a:schemeClr val="tx1"/>
                </a:solidFill>
              </a:rPr>
              <a:t> but </a:t>
            </a:r>
            <a:r>
              <a:rPr lang="fr-FR" sz="2400" dirty="0" err="1">
                <a:solidFill>
                  <a:schemeClr val="tx1"/>
                </a:solidFill>
              </a:rPr>
              <a:t>will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be</a:t>
            </a:r>
            <a:r>
              <a:rPr lang="fr-FR" sz="2400" dirty="0">
                <a:solidFill>
                  <a:schemeClr val="tx1"/>
                </a:solidFill>
              </a:rPr>
              <a:t> active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when</a:t>
            </a:r>
            <a:r>
              <a:rPr lang="fr-FR" sz="2400" dirty="0">
                <a:solidFill>
                  <a:schemeClr val="tx1"/>
                </a:solidFill>
              </a:rPr>
              <a:t> the </a:t>
            </a:r>
            <a:r>
              <a:rPr lang="fr-FR" sz="2400" dirty="0" err="1">
                <a:solidFill>
                  <a:schemeClr val="tx1"/>
                </a:solidFill>
              </a:rPr>
              <a:t>card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is</a:t>
            </a:r>
            <a:r>
              <a:rPr lang="fr-FR" sz="2400" dirty="0">
                <a:solidFill>
                  <a:schemeClr val="tx1"/>
                </a:solidFill>
              </a:rPr>
              <a:t> on the RFID module.</a:t>
            </a:r>
            <a:br>
              <a:rPr lang="fr-FR" sz="2400" dirty="0">
                <a:solidFill>
                  <a:schemeClr val="tx1"/>
                </a:solidFill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400" b="1" dirty="0" smtClean="0">
                <a:solidFill>
                  <a:schemeClr val="tx1"/>
                </a:solidFill>
              </a:rPr>
              <a:t>* </a:t>
            </a:r>
            <a:r>
              <a:rPr lang="fr-FR" sz="2400" b="1" dirty="0" err="1" smtClean="0">
                <a:solidFill>
                  <a:schemeClr val="tx1"/>
                </a:solidFill>
              </a:rPr>
              <a:t>Microcontroller</a:t>
            </a:r>
            <a:r>
              <a:rPr lang="fr-FR" sz="2400" b="1" dirty="0" smtClean="0">
                <a:solidFill>
                  <a:schemeClr val="tx1"/>
                </a:solidFill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</a:rPr>
              <a:t>ATmega</a:t>
            </a:r>
            <a:r>
              <a:rPr lang="fr-FR" sz="2400" b="1" dirty="0" smtClean="0">
                <a:solidFill>
                  <a:schemeClr val="tx1"/>
                </a:solidFill>
              </a:rPr>
              <a:t> 328:</a:t>
            </a:r>
            <a:r>
              <a:rPr lang="fr-FR" sz="2400" dirty="0" smtClean="0">
                <a:solidFill>
                  <a:schemeClr val="tx1"/>
                </a:solidFill>
              </a:rPr>
              <a:t>this</a:t>
            </a:r>
            <a:r>
              <a:rPr lang="fr-FR" sz="2400" b="1" dirty="0" smtClean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controls</a:t>
            </a:r>
            <a:r>
              <a:rPr lang="fr-FR" sz="2400" dirty="0">
                <a:solidFill>
                  <a:schemeClr val="tx1"/>
                </a:solidFill>
              </a:rPr>
              <a:t> the GSM module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  <a:br>
              <a:rPr lang="fr-FR" sz="2400" dirty="0">
                <a:solidFill>
                  <a:schemeClr val="tx1"/>
                </a:solidFill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400" b="1" dirty="0" smtClean="0">
                <a:solidFill>
                  <a:schemeClr val="tx1"/>
                </a:solidFill>
              </a:rPr>
              <a:t>* </a:t>
            </a:r>
            <a:r>
              <a:rPr lang="fr-FR" sz="2400" b="1" dirty="0" err="1">
                <a:solidFill>
                  <a:schemeClr val="tx1"/>
                </a:solidFill>
              </a:rPr>
              <a:t>Two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>
                <a:solidFill>
                  <a:schemeClr val="tx1"/>
                </a:solidFill>
              </a:rPr>
              <a:t>capacitors</a:t>
            </a:r>
            <a:r>
              <a:rPr lang="fr-FR" sz="2400" b="1" dirty="0">
                <a:solidFill>
                  <a:schemeClr val="tx1"/>
                </a:solidFill>
              </a:rPr>
              <a:t> of 22 </a:t>
            </a:r>
            <a:r>
              <a:rPr lang="fr-FR" sz="2400" b="1" dirty="0" err="1">
                <a:solidFill>
                  <a:schemeClr val="tx1"/>
                </a:solidFill>
              </a:rPr>
              <a:t>uF</a:t>
            </a:r>
            <a:r>
              <a:rPr lang="fr-FR" sz="2400" dirty="0">
                <a:solidFill>
                  <a:schemeClr val="tx1"/>
                </a:solidFill>
              </a:rPr>
              <a:t>: </a:t>
            </a:r>
            <a:r>
              <a:rPr lang="fr-FR" sz="2400" dirty="0" err="1">
                <a:solidFill>
                  <a:schemeClr val="tx1"/>
                </a:solidFill>
              </a:rPr>
              <a:t>which</a:t>
            </a:r>
            <a:r>
              <a:rPr lang="fr-FR" sz="2400" dirty="0">
                <a:solidFill>
                  <a:schemeClr val="tx1"/>
                </a:solidFill>
              </a:rPr>
              <a:t> are </a:t>
            </a:r>
            <a:r>
              <a:rPr lang="fr-FR" sz="2400" dirty="0" err="1">
                <a:solidFill>
                  <a:schemeClr val="tx1"/>
                </a:solidFill>
              </a:rPr>
              <a:t>parasitic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used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with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this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microcontroller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  <a:br>
              <a:rPr lang="fr-FR" sz="2400" dirty="0">
                <a:solidFill>
                  <a:schemeClr val="tx1"/>
                </a:solidFill>
              </a:rPr>
            </a:br>
            <a:r>
              <a:rPr lang="fr-FR" sz="2400" dirty="0">
                <a:solidFill>
                  <a:schemeClr val="tx1"/>
                </a:solidFill>
              </a:rPr>
              <a:t/>
            </a:r>
            <a:br>
              <a:rPr lang="fr-FR" sz="2400" dirty="0">
                <a:solidFill>
                  <a:schemeClr val="tx1"/>
                </a:solidFill>
              </a:rPr>
            </a:br>
            <a:r>
              <a:rPr lang="fr-FR" sz="2400" b="1" dirty="0">
                <a:solidFill>
                  <a:schemeClr val="tx1"/>
                </a:solidFill>
              </a:rPr>
              <a:t/>
            </a:r>
            <a:br>
              <a:rPr lang="fr-FR" sz="2400" b="1" dirty="0">
                <a:solidFill>
                  <a:schemeClr val="tx1"/>
                </a:solidFill>
              </a:rPr>
            </a:b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4896544"/>
          </a:xfrm>
        </p:spPr>
        <p:txBody>
          <a:bodyPr>
            <a:noAutofit/>
          </a:bodyPr>
          <a:lstStyle/>
          <a:p>
            <a:endParaRPr lang="fr-FR" sz="2000" b="1" dirty="0" smtClean="0">
              <a:solidFill>
                <a:schemeClr val="tx1"/>
              </a:solidFill>
            </a:endParaRPr>
          </a:p>
          <a:p>
            <a:pPr marL="566928" indent="-457200">
              <a:buFont typeface="Wingdings" pitchFamily="2" charset="2"/>
              <a:buChar char="v"/>
            </a:pPr>
            <a:r>
              <a:rPr lang="fr-FR" sz="2000" b="1" dirty="0" smtClean="0">
                <a:solidFill>
                  <a:schemeClr val="tx1"/>
                </a:solidFill>
              </a:rPr>
              <a:t>A </a:t>
            </a:r>
            <a:r>
              <a:rPr lang="fr-FR" sz="2000" b="1" dirty="0" err="1">
                <a:solidFill>
                  <a:schemeClr val="tx1"/>
                </a:solidFill>
              </a:rPr>
              <a:t>capacitor</a:t>
            </a:r>
            <a:r>
              <a:rPr lang="fr-FR" sz="2000" b="1" dirty="0">
                <a:solidFill>
                  <a:schemeClr val="tx1"/>
                </a:solidFill>
              </a:rPr>
              <a:t> of 10 Pf</a:t>
            </a:r>
            <a:r>
              <a:rPr lang="fr-FR" sz="2000" dirty="0">
                <a:solidFill>
                  <a:schemeClr val="tx1"/>
                </a:solidFill>
              </a:rPr>
              <a:t>: for </a:t>
            </a:r>
            <a:r>
              <a:rPr lang="fr-FR" sz="2000" dirty="0" err="1">
                <a:solidFill>
                  <a:schemeClr val="tx1"/>
                </a:solidFill>
              </a:rPr>
              <a:t>filtering</a:t>
            </a:r>
            <a:r>
              <a:rPr lang="fr-FR" sz="2000" dirty="0">
                <a:solidFill>
                  <a:schemeClr val="tx1"/>
                </a:solidFill>
              </a:rPr>
              <a:t>.</a:t>
            </a:r>
            <a:br>
              <a:rPr lang="fr-FR" sz="2000" dirty="0">
                <a:solidFill>
                  <a:schemeClr val="tx1"/>
                </a:solidFill>
              </a:rPr>
            </a:br>
            <a:endParaRPr lang="fr-FR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000" b="1" dirty="0" smtClean="0">
                <a:solidFill>
                  <a:schemeClr val="tx1"/>
                </a:solidFill>
              </a:rPr>
              <a:t>   SIM900 </a:t>
            </a:r>
            <a:r>
              <a:rPr lang="fr-FR" sz="2000" b="1" dirty="0">
                <a:solidFill>
                  <a:schemeClr val="tx1"/>
                </a:solidFill>
              </a:rPr>
              <a:t>GSM module</a:t>
            </a:r>
            <a:r>
              <a:rPr lang="fr-FR" sz="2000" dirty="0">
                <a:solidFill>
                  <a:schemeClr val="tx1"/>
                </a:solidFill>
              </a:rPr>
              <a:t>: for </a:t>
            </a:r>
            <a:r>
              <a:rPr lang="fr-FR" sz="2000" dirty="0" err="1">
                <a:solidFill>
                  <a:schemeClr val="tx1"/>
                </a:solidFill>
              </a:rPr>
              <a:t>sending</a:t>
            </a:r>
            <a:r>
              <a:rPr lang="fr-FR" sz="2000" dirty="0">
                <a:solidFill>
                  <a:schemeClr val="tx1"/>
                </a:solidFill>
              </a:rPr>
              <a:t> messages.</a:t>
            </a:r>
            <a:br>
              <a:rPr lang="fr-FR" sz="2000" dirty="0">
                <a:solidFill>
                  <a:schemeClr val="tx1"/>
                </a:solidFill>
              </a:rPr>
            </a:br>
            <a:endParaRPr lang="fr-FR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2000" b="1" u="sng" dirty="0">
                <a:solidFill>
                  <a:schemeClr val="tx1"/>
                </a:solidFill>
              </a:rPr>
              <a:t>RFID</a:t>
            </a:r>
            <a:r>
              <a:rPr lang="fr-FR" sz="2000" b="1" dirty="0">
                <a:solidFill>
                  <a:schemeClr val="tx1"/>
                </a:solidFill>
              </a:rPr>
              <a:t> module</a:t>
            </a:r>
            <a:r>
              <a:rPr lang="fr-FR" sz="2000" dirty="0">
                <a:solidFill>
                  <a:schemeClr val="tx1"/>
                </a:solidFill>
              </a:rPr>
              <a:t>: To </a:t>
            </a:r>
            <a:r>
              <a:rPr lang="fr-FR" sz="2000" dirty="0" err="1">
                <a:solidFill>
                  <a:schemeClr val="tx1"/>
                </a:solidFill>
              </a:rPr>
              <a:t>secure</a:t>
            </a:r>
            <a:r>
              <a:rPr lang="fr-FR" sz="2000" dirty="0">
                <a:solidFill>
                  <a:schemeClr val="tx1"/>
                </a:solidFill>
              </a:rPr>
              <a:t> and </a:t>
            </a:r>
            <a:r>
              <a:rPr lang="fr-FR" sz="2000" dirty="0" err="1">
                <a:solidFill>
                  <a:schemeClr val="tx1"/>
                </a:solidFill>
              </a:rPr>
              <a:t>access</a:t>
            </a:r>
            <a:r>
              <a:rPr lang="fr-FR" sz="2000" dirty="0">
                <a:solidFill>
                  <a:schemeClr val="tx1"/>
                </a:solidFill>
              </a:rPr>
              <a:t> control of all </a:t>
            </a:r>
            <a:r>
              <a:rPr lang="fr-FR" sz="2000" dirty="0" smtClean="0">
                <a:solidFill>
                  <a:schemeClr val="tx1"/>
                </a:solidFill>
              </a:rPr>
              <a:t> 		        </a:t>
            </a:r>
            <a:r>
              <a:rPr lang="fr-FR" sz="2000" dirty="0" smtClean="0">
                <a:solidFill>
                  <a:schemeClr val="tx1"/>
                </a:solidFill>
              </a:rPr>
              <a:t>    </a:t>
            </a:r>
            <a:r>
              <a:rPr lang="fr-FR" sz="2000" dirty="0" err="1" smtClean="0">
                <a:solidFill>
                  <a:schemeClr val="tx1"/>
                </a:solidFill>
              </a:rPr>
              <a:t>things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fr-FR" sz="2000" b="1" dirty="0">
              <a:solidFill>
                <a:schemeClr val="tx1"/>
              </a:solidFill>
            </a:endParaRPr>
          </a:p>
          <a:p>
            <a:pPr marL="566928" indent="-457200">
              <a:buFont typeface="Wingdings" pitchFamily="2" charset="2"/>
              <a:buChar char="v"/>
            </a:pPr>
            <a:r>
              <a:rPr lang="fr-FR" sz="2000" b="1" dirty="0" smtClean="0">
                <a:solidFill>
                  <a:schemeClr val="tx1"/>
                </a:solidFill>
              </a:rPr>
              <a:t>RTC </a:t>
            </a:r>
            <a:r>
              <a:rPr lang="fr-FR" sz="2000" b="1" dirty="0">
                <a:solidFill>
                  <a:schemeClr val="tx1"/>
                </a:solidFill>
              </a:rPr>
              <a:t>module</a:t>
            </a:r>
            <a:r>
              <a:rPr lang="fr-FR" sz="2000" dirty="0">
                <a:solidFill>
                  <a:schemeClr val="tx1"/>
                </a:solidFill>
              </a:rPr>
              <a:t>: To have the time, the date of the </a:t>
            </a:r>
            <a:r>
              <a:rPr lang="fr-FR" sz="2000" dirty="0" err="1">
                <a:solidFill>
                  <a:schemeClr val="tx1"/>
                </a:solidFill>
              </a:rPr>
              <a:t>day</a:t>
            </a:r>
            <a:r>
              <a:rPr lang="fr-FR" sz="2000" dirty="0">
                <a:solidFill>
                  <a:schemeClr val="tx1"/>
                </a:solidFill>
              </a:rPr>
              <a:t> and </a:t>
            </a:r>
            <a:r>
              <a:rPr lang="fr-FR" sz="2000" dirty="0" smtClean="0">
                <a:solidFill>
                  <a:schemeClr val="tx1"/>
                </a:solidFill>
              </a:rPr>
              <a:t>  		     </a:t>
            </a:r>
            <a:r>
              <a:rPr lang="fr-FR" sz="2000" dirty="0" err="1" smtClean="0">
                <a:solidFill>
                  <a:schemeClr val="tx1"/>
                </a:solidFill>
              </a:rPr>
              <a:t>even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the </a:t>
            </a:r>
            <a:r>
              <a:rPr lang="fr-FR" sz="2000" dirty="0" err="1">
                <a:solidFill>
                  <a:schemeClr val="tx1"/>
                </a:solidFill>
              </a:rPr>
              <a:t>temperature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</a:rPr>
              <a:t>IR </a:t>
            </a:r>
            <a:r>
              <a:rPr lang="fr-FR" sz="2000" b="1" dirty="0" err="1">
                <a:solidFill>
                  <a:schemeClr val="tx1"/>
                </a:solidFill>
              </a:rPr>
              <a:t>remote</a:t>
            </a:r>
            <a:r>
              <a:rPr lang="fr-FR" sz="2000" dirty="0">
                <a:solidFill>
                  <a:schemeClr val="tx1"/>
                </a:solidFill>
              </a:rPr>
              <a:t>: For </a:t>
            </a:r>
            <a:r>
              <a:rPr lang="fr-FR" sz="2000" dirty="0" err="1">
                <a:solidFill>
                  <a:schemeClr val="tx1"/>
                </a:solidFill>
              </a:rPr>
              <a:t>controlling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fr-FR" sz="2000" dirty="0">
                <a:solidFill>
                  <a:schemeClr val="tx1"/>
                </a:solidFill>
              </a:rPr>
              <a:t/>
            </a:r>
            <a:br>
              <a:rPr lang="fr-FR" sz="2000" dirty="0">
                <a:solidFill>
                  <a:schemeClr val="tx1"/>
                </a:solidFill>
              </a:rPr>
            </a:br>
            <a:endParaRPr lang="fr-FR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2000" b="1" dirty="0" err="1" smtClean="0">
                <a:solidFill>
                  <a:schemeClr val="tx1"/>
                </a:solidFill>
              </a:rPr>
              <a:t>Infrared</a:t>
            </a:r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receiver</a:t>
            </a:r>
            <a:r>
              <a:rPr lang="fr-FR" sz="2000" dirty="0">
                <a:solidFill>
                  <a:schemeClr val="tx1"/>
                </a:solidFill>
              </a:rPr>
              <a:t>: To </a:t>
            </a:r>
            <a:r>
              <a:rPr lang="fr-FR" sz="2000" dirty="0" err="1">
                <a:solidFill>
                  <a:schemeClr val="tx1"/>
                </a:solidFill>
              </a:rPr>
              <a:t>receive</a:t>
            </a:r>
            <a:r>
              <a:rPr lang="fr-FR" sz="2000" dirty="0">
                <a:solidFill>
                  <a:schemeClr val="tx1"/>
                </a:solidFill>
              </a:rPr>
              <a:t> the codes </a:t>
            </a:r>
            <a:r>
              <a:rPr lang="fr-FR" sz="2000" dirty="0" err="1">
                <a:solidFill>
                  <a:schemeClr val="tx1"/>
                </a:solidFill>
              </a:rPr>
              <a:t>send</a:t>
            </a:r>
            <a:r>
              <a:rPr lang="fr-FR" sz="2000" dirty="0">
                <a:solidFill>
                  <a:schemeClr val="tx1"/>
                </a:solidFill>
              </a:rPr>
              <a:t> by the IR </a:t>
            </a:r>
            <a:r>
              <a:rPr lang="fr-FR" sz="2000" dirty="0" smtClean="0">
                <a:solidFill>
                  <a:schemeClr val="tx1"/>
                </a:solidFill>
              </a:rPr>
              <a:t>  	                        </a:t>
            </a:r>
            <a:r>
              <a:rPr lang="fr-FR" sz="2000" dirty="0" err="1" smtClean="0">
                <a:solidFill>
                  <a:schemeClr val="tx1"/>
                </a:solidFill>
              </a:rPr>
              <a:t>remote</a:t>
            </a:r>
            <a:r>
              <a:rPr lang="fr-FR" sz="2000" dirty="0" smtClean="0">
                <a:solidFill>
                  <a:schemeClr val="tx1"/>
                </a:solidFill>
              </a:rPr>
              <a:t>  for.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fr-FR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* </a:t>
            </a:r>
            <a:r>
              <a:rPr lang="fr-FR" b="1" dirty="0">
                <a:solidFill>
                  <a:schemeClr val="tx1"/>
                </a:solidFill>
              </a:rPr>
              <a:t>1k ohm </a:t>
            </a:r>
            <a:r>
              <a:rPr lang="fr-FR" b="1" dirty="0" err="1" smtClean="0">
                <a:solidFill>
                  <a:schemeClr val="tx1"/>
                </a:solidFill>
              </a:rPr>
              <a:t>resistor</a:t>
            </a:r>
            <a:r>
              <a:rPr lang="fr-FR" b="1" dirty="0" smtClean="0">
                <a:solidFill>
                  <a:schemeClr val="tx1"/>
                </a:solidFill>
              </a:rPr>
              <a:t>  </a:t>
            </a:r>
            <a:r>
              <a:rPr lang="fr-FR" dirty="0" smtClean="0">
                <a:solidFill>
                  <a:schemeClr val="tx1"/>
                </a:solidFill>
              </a:rPr>
              <a:t>: For protection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* </a:t>
            </a:r>
            <a:r>
              <a:rPr lang="fr-FR" b="1" dirty="0">
                <a:solidFill>
                  <a:schemeClr val="tx1"/>
                </a:solidFill>
              </a:rPr>
              <a:t>Crystal </a:t>
            </a:r>
            <a:r>
              <a:rPr lang="fr-FR" b="1" dirty="0" err="1">
                <a:solidFill>
                  <a:schemeClr val="tx1"/>
                </a:solidFill>
              </a:rPr>
              <a:t>oscillator</a:t>
            </a:r>
            <a:r>
              <a:rPr lang="fr-FR" dirty="0">
                <a:solidFill>
                  <a:schemeClr val="tx1"/>
                </a:solidFill>
              </a:rPr>
              <a:t>: to </a:t>
            </a:r>
            <a:r>
              <a:rPr lang="fr-FR" dirty="0" err="1">
                <a:solidFill>
                  <a:schemeClr val="tx1"/>
                </a:solidFill>
              </a:rPr>
              <a:t>generate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frequency</a:t>
            </a:r>
            <a:r>
              <a:rPr lang="fr-FR" dirty="0">
                <a:solidFill>
                  <a:schemeClr val="tx1"/>
                </a:solidFill>
              </a:rPr>
              <a:t> of 16 </a:t>
            </a:r>
            <a:r>
              <a:rPr lang="fr-FR" dirty="0" smtClean="0">
                <a:solidFill>
                  <a:schemeClr val="tx1"/>
                </a:solidFill>
              </a:rPr>
              <a:t>      MHz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* </a:t>
            </a:r>
            <a:r>
              <a:rPr lang="fr-FR" b="1" dirty="0" err="1" smtClean="0">
                <a:solidFill>
                  <a:schemeClr val="tx1"/>
                </a:solidFill>
              </a:rPr>
              <a:t>Relays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</a:rPr>
              <a:t>for automation; </a:t>
            </a:r>
            <a:r>
              <a:rPr lang="fr-FR" dirty="0" err="1">
                <a:solidFill>
                  <a:schemeClr val="tx1"/>
                </a:solidFill>
              </a:rPr>
              <a:t>among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others</a:t>
            </a:r>
            <a:r>
              <a:rPr lang="fr-FR" dirty="0">
                <a:solidFill>
                  <a:schemeClr val="tx1"/>
                </a:solidFill>
              </a:rPr>
              <a:t> the control of </a:t>
            </a:r>
            <a:r>
              <a:rPr lang="fr-FR" dirty="0" err="1">
                <a:solidFill>
                  <a:schemeClr val="tx1"/>
                </a:solidFill>
              </a:rPr>
              <a:t>lamps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things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* </a:t>
            </a:r>
            <a:r>
              <a:rPr lang="fr-FR" b="1" dirty="0">
                <a:solidFill>
                  <a:schemeClr val="tx1"/>
                </a:solidFill>
              </a:rPr>
              <a:t>PIR </a:t>
            </a:r>
            <a:r>
              <a:rPr lang="fr-FR" b="1" dirty="0" err="1">
                <a:solidFill>
                  <a:schemeClr val="tx1"/>
                </a:solidFill>
              </a:rPr>
              <a:t>sensors</a:t>
            </a:r>
            <a:r>
              <a:rPr lang="fr-FR" dirty="0">
                <a:solidFill>
                  <a:schemeClr val="tx1"/>
                </a:solidFill>
              </a:rPr>
              <a:t>: To have </a:t>
            </a:r>
            <a:r>
              <a:rPr lang="fr-FR" dirty="0" err="1">
                <a:solidFill>
                  <a:schemeClr val="tx1"/>
                </a:solidFill>
              </a:rPr>
              <a:t>detections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it's</a:t>
            </a:r>
            <a:r>
              <a:rPr lang="fr-FR" dirty="0">
                <a:solidFill>
                  <a:schemeClr val="tx1"/>
                </a:solidFill>
              </a:rPr>
              <a:t> a motion detector.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* </a:t>
            </a:r>
            <a:r>
              <a:rPr lang="fr-FR" b="1" dirty="0" err="1">
                <a:solidFill>
                  <a:schemeClr val="tx1"/>
                </a:solidFill>
              </a:rPr>
              <a:t>Two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leds</a:t>
            </a:r>
            <a:r>
              <a:rPr lang="fr-FR" dirty="0">
                <a:solidFill>
                  <a:schemeClr val="tx1"/>
                </a:solidFill>
              </a:rPr>
              <a:t>: To </a:t>
            </a:r>
            <a:r>
              <a:rPr lang="fr-FR" dirty="0" err="1">
                <a:solidFill>
                  <a:schemeClr val="tx1"/>
                </a:solidFill>
              </a:rPr>
              <a:t>mount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access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accept</a:t>
            </a:r>
            <a:r>
              <a:rPr lang="fr-FR" dirty="0">
                <a:solidFill>
                  <a:schemeClr val="tx1"/>
                </a:solidFill>
              </a:rPr>
              <a:t> or refuse.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* </a:t>
            </a:r>
            <a:r>
              <a:rPr lang="fr-FR" b="1" dirty="0">
                <a:solidFill>
                  <a:schemeClr val="tx1"/>
                </a:solidFill>
              </a:rPr>
              <a:t>LCD (20X4): </a:t>
            </a:r>
            <a:r>
              <a:rPr lang="fr-FR" dirty="0">
                <a:solidFill>
                  <a:schemeClr val="tx1"/>
                </a:solidFill>
              </a:rPr>
              <a:t>To </a:t>
            </a: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everything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endParaRPr lang="fr-F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4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4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sz="4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 OF WORKING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For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: 'Home Control and </a:t>
            </a:r>
            <a:r>
              <a:rPr lang="fr-FR" dirty="0" err="1">
                <a:solidFill>
                  <a:schemeClr val="tx1"/>
                </a:solidFill>
              </a:rPr>
              <a:t>security</a:t>
            </a:r>
            <a:r>
              <a:rPr lang="fr-FR" dirty="0">
                <a:solidFill>
                  <a:schemeClr val="tx1"/>
                </a:solidFill>
              </a:rPr>
              <a:t> system'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an RFID module to </a:t>
            </a:r>
            <a:r>
              <a:rPr lang="fr-FR" dirty="0" err="1">
                <a:solidFill>
                  <a:schemeClr val="tx1"/>
                </a:solidFill>
              </a:rPr>
              <a:t>activate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system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circuit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active </a:t>
            </a:r>
            <a:r>
              <a:rPr lang="fr-FR" dirty="0" err="1">
                <a:solidFill>
                  <a:schemeClr val="tx1"/>
                </a:solidFill>
              </a:rPr>
              <a:t>then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presence</a:t>
            </a:r>
            <a:r>
              <a:rPr lang="fr-FR" dirty="0">
                <a:solidFill>
                  <a:schemeClr val="tx1"/>
                </a:solidFill>
              </a:rPr>
              <a:t> of a real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r>
              <a:rPr lang="fr-FR" dirty="0">
                <a:solidFill>
                  <a:schemeClr val="tx1"/>
                </a:solidFill>
              </a:rPr>
              <a:t> (tag), once active, the control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dirty="0" err="1">
                <a:solidFill>
                  <a:schemeClr val="tx1"/>
                </a:solidFill>
              </a:rPr>
              <a:t>executions</a:t>
            </a:r>
            <a:r>
              <a:rPr lang="fr-FR" dirty="0">
                <a:solidFill>
                  <a:schemeClr val="tx1"/>
                </a:solidFill>
              </a:rPr>
              <a:t>, the </a:t>
            </a:r>
            <a:r>
              <a:rPr lang="fr-FR" dirty="0" err="1">
                <a:solidFill>
                  <a:schemeClr val="tx1"/>
                </a:solidFill>
              </a:rPr>
              <a:t>things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follow</a:t>
            </a:r>
            <a:r>
              <a:rPr lang="fr-FR" dirty="0">
                <a:solidFill>
                  <a:schemeClr val="tx1"/>
                </a:solidFill>
              </a:rPr>
              <a:t>; I </a:t>
            </a:r>
            <a:r>
              <a:rPr lang="fr-FR" dirty="0" err="1">
                <a:solidFill>
                  <a:schemeClr val="tx1"/>
                </a:solidFill>
              </a:rPr>
              <a:t>quote</a:t>
            </a:r>
            <a:r>
              <a:rPr lang="fr-FR" dirty="0">
                <a:solidFill>
                  <a:schemeClr val="tx1"/>
                </a:solidFill>
              </a:rPr>
              <a:t>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have </a:t>
            </a:r>
            <a:r>
              <a:rPr lang="fr-FR" dirty="0" err="1">
                <a:solidFill>
                  <a:schemeClr val="tx1"/>
                </a:solidFill>
              </a:rPr>
              <a:t>access</a:t>
            </a:r>
            <a:r>
              <a:rPr lang="fr-FR" dirty="0">
                <a:solidFill>
                  <a:schemeClr val="tx1"/>
                </a:solidFill>
              </a:rPr>
              <a:t> to control </a:t>
            </a:r>
            <a:r>
              <a:rPr lang="fr-FR" dirty="0" err="1">
                <a:solidFill>
                  <a:schemeClr val="tx1"/>
                </a:solidFill>
              </a:rPr>
              <a:t>lamps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anything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requiring</a:t>
            </a:r>
            <a:r>
              <a:rPr lang="fr-FR" dirty="0">
                <a:solidFill>
                  <a:schemeClr val="tx1"/>
                </a:solidFill>
              </a:rPr>
              <a:t> automation in </a:t>
            </a:r>
            <a:r>
              <a:rPr lang="fr-FR" dirty="0" err="1">
                <a:solidFill>
                  <a:schemeClr val="tx1"/>
                </a:solidFill>
              </a:rPr>
              <a:t>his</a:t>
            </a:r>
            <a:r>
              <a:rPr lang="fr-FR" dirty="0">
                <a:solidFill>
                  <a:schemeClr val="tx1"/>
                </a:solidFill>
              </a:rPr>
              <a:t> home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remote</a:t>
            </a:r>
            <a:r>
              <a:rPr lang="fr-FR" dirty="0">
                <a:solidFill>
                  <a:schemeClr val="tx1"/>
                </a:solidFill>
              </a:rPr>
              <a:t> control </a:t>
            </a:r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the IR </a:t>
            </a:r>
            <a:r>
              <a:rPr lang="fr-FR" dirty="0" err="1">
                <a:solidFill>
                  <a:schemeClr val="tx1"/>
                </a:solidFill>
              </a:rPr>
              <a:t>remote</a:t>
            </a:r>
            <a:r>
              <a:rPr lang="fr-FR" dirty="0">
                <a:solidFill>
                  <a:schemeClr val="tx1"/>
                </a:solidFill>
              </a:rPr>
              <a:t> module.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-the system of control by the </a:t>
            </a:r>
            <a:r>
              <a:rPr lang="fr-FR" dirty="0" err="1">
                <a:solidFill>
                  <a:schemeClr val="tx1"/>
                </a:solidFill>
              </a:rPr>
              <a:t>servo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motor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always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in rotation and the </a:t>
            </a:r>
            <a:r>
              <a:rPr lang="fr-FR" dirty="0" err="1">
                <a:solidFill>
                  <a:schemeClr val="tx1"/>
                </a:solidFill>
              </a:rPr>
              <a:t>PIRs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in action,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in action </a:t>
            </a:r>
            <a:r>
              <a:rPr lang="fr-FR" dirty="0" err="1">
                <a:solidFill>
                  <a:schemeClr val="tx1"/>
                </a:solidFill>
              </a:rPr>
              <a:t>then</a:t>
            </a:r>
            <a:r>
              <a:rPr lang="fr-FR" dirty="0">
                <a:solidFill>
                  <a:schemeClr val="tx1"/>
                </a:solidFill>
              </a:rPr>
              <a:t> as </a:t>
            </a:r>
            <a:r>
              <a:rPr lang="fr-FR" dirty="0" err="1">
                <a:solidFill>
                  <a:schemeClr val="tx1"/>
                </a:solidFill>
              </a:rPr>
              <a:t>follows</a:t>
            </a:r>
            <a:r>
              <a:rPr lang="fr-FR" dirty="0">
                <a:solidFill>
                  <a:schemeClr val="tx1"/>
                </a:solidFill>
              </a:rPr>
              <a:t>: once a </a:t>
            </a:r>
            <a:r>
              <a:rPr lang="fr-FR" dirty="0" err="1">
                <a:solidFill>
                  <a:schemeClr val="tx1"/>
                </a:solidFill>
              </a:rPr>
              <a:t>presence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detected</a:t>
            </a:r>
            <a:r>
              <a:rPr lang="fr-FR" dirty="0">
                <a:solidFill>
                  <a:schemeClr val="tx1"/>
                </a:solidFill>
              </a:rPr>
              <a:t> by a PIR, the </a:t>
            </a:r>
            <a:r>
              <a:rPr lang="fr-FR" dirty="0" err="1">
                <a:solidFill>
                  <a:schemeClr val="tx1"/>
                </a:solidFill>
              </a:rPr>
              <a:t>servomotor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have the obligation to </a:t>
            </a:r>
            <a:r>
              <a:rPr lang="fr-FR" dirty="0" err="1">
                <a:solidFill>
                  <a:schemeClr val="tx1"/>
                </a:solidFill>
              </a:rPr>
              <a:t>follow</a:t>
            </a:r>
            <a:r>
              <a:rPr lang="fr-FR" dirty="0">
                <a:solidFill>
                  <a:schemeClr val="tx1"/>
                </a:solidFill>
              </a:rPr>
              <a:t> the place </a:t>
            </a:r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has been </a:t>
            </a:r>
            <a:r>
              <a:rPr lang="fr-FR" dirty="0" err="1">
                <a:solidFill>
                  <a:schemeClr val="tx1"/>
                </a:solidFill>
              </a:rPr>
              <a:t>detection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the camera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rotated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6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the GSM module, </a:t>
            </a:r>
            <a:r>
              <a:rPr lang="fr-FR" dirty="0" err="1">
                <a:solidFill>
                  <a:schemeClr val="tx1"/>
                </a:solidFill>
              </a:rPr>
              <a:t>sending</a:t>
            </a:r>
            <a:r>
              <a:rPr lang="fr-FR" dirty="0">
                <a:solidFill>
                  <a:schemeClr val="tx1"/>
                </a:solidFill>
              </a:rPr>
              <a:t> a message in the phone of the propréteur of the house in question and show </a:t>
            </a:r>
            <a:r>
              <a:rPr lang="fr-FR" dirty="0" err="1">
                <a:solidFill>
                  <a:schemeClr val="tx1"/>
                </a:solidFill>
              </a:rPr>
              <a:t>him</a:t>
            </a:r>
            <a:r>
              <a:rPr lang="fr-FR" dirty="0">
                <a:solidFill>
                  <a:schemeClr val="tx1"/>
                </a:solidFill>
              </a:rPr>
              <a:t> the place </a:t>
            </a:r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has been </a:t>
            </a:r>
            <a:r>
              <a:rPr lang="fr-FR" dirty="0" err="1">
                <a:solidFill>
                  <a:schemeClr val="tx1"/>
                </a:solidFill>
              </a:rPr>
              <a:t>detection</a:t>
            </a:r>
            <a:r>
              <a:rPr lang="fr-FR" dirty="0">
                <a:solidFill>
                  <a:schemeClr val="tx1"/>
                </a:solidFill>
              </a:rPr>
              <a:t> by message and the camera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have </a:t>
            </a:r>
            <a:r>
              <a:rPr lang="fr-FR" dirty="0" err="1">
                <a:solidFill>
                  <a:schemeClr val="tx1"/>
                </a:solidFill>
              </a:rPr>
              <a:t>recorded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movement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took</a:t>
            </a:r>
            <a:r>
              <a:rPr lang="fr-FR" dirty="0">
                <a:solidFill>
                  <a:schemeClr val="tx1"/>
                </a:solidFill>
              </a:rPr>
              <a:t> place, but </a:t>
            </a:r>
            <a:r>
              <a:rPr lang="fr-FR" dirty="0" err="1">
                <a:solidFill>
                  <a:schemeClr val="tx1"/>
                </a:solidFill>
              </a:rPr>
              <a:t>also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owner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having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alert</a:t>
            </a:r>
            <a:r>
              <a:rPr lang="fr-FR" dirty="0">
                <a:solidFill>
                  <a:schemeClr val="tx1"/>
                </a:solidFill>
              </a:rPr>
              <a:t> message </a:t>
            </a:r>
            <a:r>
              <a:rPr lang="fr-FR" dirty="0" err="1">
                <a:solidFill>
                  <a:schemeClr val="tx1"/>
                </a:solidFill>
              </a:rPr>
              <a:t>he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able to </a:t>
            </a:r>
            <a:r>
              <a:rPr lang="fr-FR" dirty="0" err="1">
                <a:solidFill>
                  <a:schemeClr val="tx1"/>
                </a:solidFill>
              </a:rPr>
              <a:t>connect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his</a:t>
            </a:r>
            <a:r>
              <a:rPr lang="fr-FR" dirty="0">
                <a:solidFill>
                  <a:schemeClr val="tx1"/>
                </a:solidFill>
              </a:rPr>
              <a:t> surveillance camera </a:t>
            </a:r>
            <a:r>
              <a:rPr lang="fr-FR" dirty="0" err="1">
                <a:solidFill>
                  <a:schemeClr val="tx1"/>
                </a:solidFill>
              </a:rPr>
              <a:t>remotely</a:t>
            </a:r>
            <a:r>
              <a:rPr lang="fr-FR" dirty="0">
                <a:solidFill>
                  <a:schemeClr val="tx1"/>
                </a:solidFill>
              </a:rPr>
              <a:t> via the IP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 of the camera.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he</a:t>
            </a:r>
            <a:r>
              <a:rPr lang="fr-FR" dirty="0">
                <a:solidFill>
                  <a:schemeClr val="tx1"/>
                </a:solidFill>
              </a:rPr>
              <a:t> has </a:t>
            </a:r>
            <a:r>
              <a:rPr lang="fr-FR" dirty="0" err="1">
                <a:solidFill>
                  <a:schemeClr val="tx1"/>
                </a:solidFill>
              </a:rPr>
              <a:t>had</a:t>
            </a:r>
            <a:r>
              <a:rPr lang="fr-FR" dirty="0">
                <a:solidFill>
                  <a:schemeClr val="tx1"/>
                </a:solidFill>
              </a:rPr>
              <a:t> the message </a:t>
            </a:r>
            <a:r>
              <a:rPr lang="fr-FR" dirty="0" err="1">
                <a:solidFill>
                  <a:schemeClr val="tx1"/>
                </a:solidFill>
              </a:rPr>
              <a:t>alert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sign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858000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  <a:endParaRPr lang="fr-F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707904" y="1102367"/>
            <a:ext cx="2088232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RDUINO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827581" y="1270929"/>
            <a:ext cx="1728192" cy="573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GSM SIM900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827582" y="2135025"/>
            <a:ext cx="1728191" cy="501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RTC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42860" y="3035124"/>
            <a:ext cx="1728191" cy="46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660232" y="1287697"/>
            <a:ext cx="1872208" cy="557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660232" y="2135025"/>
            <a:ext cx="1872208" cy="42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BUZZER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660232" y="2766179"/>
            <a:ext cx="1872208" cy="53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660232" y="3504933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SERVO MOTOR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660232" y="4145153"/>
            <a:ext cx="1872208" cy="50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INFRARED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891951" y="3861048"/>
            <a:ext cx="1679100" cy="53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555773" y="1553056"/>
            <a:ext cx="11368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555773" y="2308979"/>
            <a:ext cx="11368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571051" y="3304070"/>
            <a:ext cx="11215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571051" y="4218470"/>
            <a:ext cx="11368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8" idx="1"/>
          </p:cNvCxnSpPr>
          <p:nvPr/>
        </p:nvCxnSpPr>
        <p:spPr>
          <a:xfrm>
            <a:off x="5796136" y="234888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9" idx="1"/>
          </p:cNvCxnSpPr>
          <p:nvPr/>
        </p:nvCxnSpPr>
        <p:spPr>
          <a:xfrm>
            <a:off x="5796136" y="3035124"/>
            <a:ext cx="8640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5796136" y="364502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7" idx="1"/>
          </p:cNvCxnSpPr>
          <p:nvPr/>
        </p:nvCxnSpPr>
        <p:spPr>
          <a:xfrm>
            <a:off x="5796136" y="1553056"/>
            <a:ext cx="864096" cy="1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1" idx="1"/>
          </p:cNvCxnSpPr>
          <p:nvPr/>
        </p:nvCxnSpPr>
        <p:spPr>
          <a:xfrm flipH="1" flipV="1">
            <a:off x="5796136" y="4398265"/>
            <a:ext cx="8640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</TotalTime>
  <Words>624</Words>
  <Application>Microsoft Office PowerPoint</Application>
  <PresentationFormat>Affichage à l'écran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Promenade</vt:lpstr>
      <vt:lpstr>PRESENTED BY : * NGANULO RUSHANIKA                              * BARAKA Mukelenga                              * AGANZE MATABA</vt:lpstr>
      <vt:lpstr>INTRODUCTION</vt:lpstr>
      <vt:lpstr>MATERIALS USED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ADVANTAGES</vt:lpstr>
      <vt:lpstr>Présentation PowerPoint</vt:lpstr>
      <vt:lpstr>Présentation PowerPoint</vt:lpstr>
      <vt:lpstr>Présentation PowerPoint</vt:lpstr>
      <vt:lpstr>                       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 * NGANULO RUSHANIKA                              * BARAKA mUKELENGA</dc:title>
  <dc:creator>Moses</dc:creator>
  <cp:lastModifiedBy>Moses</cp:lastModifiedBy>
  <cp:revision>5</cp:revision>
  <dcterms:created xsi:type="dcterms:W3CDTF">2019-06-13T09:19:14Z</dcterms:created>
  <dcterms:modified xsi:type="dcterms:W3CDTF">2019-06-13T10:06:18Z</dcterms:modified>
</cp:coreProperties>
</file>