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60" r:id="rId4"/>
    <p:sldId id="262" r:id="rId5"/>
    <p:sldId id="261" r:id="rId6"/>
    <p:sldId id="263" r:id="rId7"/>
    <p:sldId id="257" r:id="rId8"/>
    <p:sldId id="25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ackstation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ools4noobs.com/online_tools/hash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String.html?is-external=true" TargetMode="External"/><Relationship Id="rId2" Type="http://schemas.openxmlformats.org/officeDocument/2006/relationships/hyperlink" Target="http://download.oracle.com/javase/6/docs/api/java/lang/CharSequence.html?is-external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6096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Implementing a secure image-based password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4038600"/>
            <a:ext cx="7772400" cy="533400"/>
          </a:xfrm>
        </p:spPr>
        <p:txBody>
          <a:bodyPr/>
          <a:lstStyle/>
          <a:p>
            <a:pPr marL="68580" indent="0" algn="r">
              <a:buNone/>
            </a:pPr>
            <a:r>
              <a:rPr lang="en-US" dirty="0" smtClean="0"/>
              <a:t>Mohammad </a:t>
            </a:r>
            <a:r>
              <a:rPr lang="en-US" dirty="0" err="1" smtClean="0"/>
              <a:t>Forhad</a:t>
            </a:r>
            <a:r>
              <a:rPr lang="en-US" dirty="0" smtClean="0"/>
              <a:t> </a:t>
            </a:r>
            <a:r>
              <a:rPr lang="en-US" dirty="0" err="1" smtClean="0"/>
              <a:t>Hossain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GB" sz="1800" dirty="0"/>
          </a:p>
          <a:p>
            <a:endParaRPr lang="en-US" dirty="0" smtClean="0"/>
          </a:p>
          <a:p>
            <a:pPr fontAlgn="base"/>
            <a:r>
              <a:rPr lang="en-GB" dirty="0"/>
              <a:t>A</a:t>
            </a:r>
            <a:r>
              <a:rPr lang="en-GB" dirty="0" smtClean="0"/>
              <a:t>chieve </a:t>
            </a:r>
            <a:r>
              <a:rPr lang="en-GB" dirty="0"/>
              <a:t>a password complexity which is secure</a:t>
            </a:r>
            <a:r>
              <a:rPr lang="en-GB" dirty="0" smtClean="0"/>
              <a:t>.</a:t>
            </a:r>
            <a:endParaRPr lang="en-GB" dirty="0"/>
          </a:p>
          <a:p>
            <a:pPr fontAlgn="base"/>
            <a:r>
              <a:rPr lang="en-GB" dirty="0"/>
              <a:t>S</a:t>
            </a:r>
            <a:r>
              <a:rPr lang="en-GB" dirty="0" smtClean="0"/>
              <a:t>ave </a:t>
            </a:r>
            <a:r>
              <a:rPr lang="en-GB" dirty="0"/>
              <a:t>the </a:t>
            </a:r>
            <a:r>
              <a:rPr lang="en-GB" dirty="0" smtClean="0"/>
              <a:t>password into the </a:t>
            </a:r>
            <a:r>
              <a:rPr lang="en-GB" dirty="0"/>
              <a:t>database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Make sure </a:t>
            </a:r>
            <a:r>
              <a:rPr lang="en-GB" dirty="0"/>
              <a:t>the </a:t>
            </a:r>
            <a:r>
              <a:rPr lang="en-GB" dirty="0" smtClean="0"/>
              <a:t>password is hashed </a:t>
            </a:r>
            <a:r>
              <a:rPr lang="en-GB" dirty="0"/>
              <a:t>in case the database is </a:t>
            </a:r>
            <a:r>
              <a:rPr lang="en-GB" dirty="0" smtClean="0"/>
              <a:t>compromised.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639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How easy to break week text-base password</a:t>
            </a:r>
            <a:endParaRPr lang="en-US" sz="24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990600"/>
            <a:ext cx="4019550" cy="141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24258"/>
            <a:ext cx="8635777" cy="128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37" y="990600"/>
            <a:ext cx="422214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" y="3886200"/>
            <a:ext cx="866930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295400" y="5410200"/>
            <a:ext cx="7772400" cy="76200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r">
              <a:buNone/>
            </a:pPr>
            <a:r>
              <a:rPr lang="en-US" dirty="0" smtClean="0"/>
              <a:t>Reference</a:t>
            </a:r>
            <a:r>
              <a:rPr lang="da-DK" dirty="0" smtClean="0"/>
              <a:t>:</a:t>
            </a:r>
          </a:p>
          <a:p>
            <a:pPr marL="68580" indent="0" algn="r">
              <a:buNone/>
            </a:pPr>
            <a:r>
              <a:rPr lang="da-DK" dirty="0" smtClean="0"/>
              <a:t>For Hash: </a:t>
            </a:r>
            <a:r>
              <a:rPr lang="da-DK" dirty="0" smtClean="0">
                <a:hlinkClick r:id="rId6"/>
              </a:rPr>
              <a:t>https</a:t>
            </a:r>
            <a:r>
              <a:rPr lang="da-DK" dirty="0">
                <a:hlinkClick r:id="rId6"/>
              </a:rPr>
              <a:t>://www.tools4noobs.com/online_tools/hash</a:t>
            </a:r>
            <a:r>
              <a:rPr lang="da-DK" dirty="0" smtClean="0">
                <a:hlinkClick r:id="rId6"/>
              </a:rPr>
              <a:t>/</a:t>
            </a:r>
            <a:endParaRPr lang="da-DK" dirty="0" smtClean="0"/>
          </a:p>
          <a:p>
            <a:pPr marL="68580" indent="0" algn="r">
              <a:buNone/>
            </a:pPr>
            <a:r>
              <a:rPr lang="da-DK" dirty="0"/>
              <a:t>For Crack password: </a:t>
            </a:r>
            <a:r>
              <a:rPr lang="da-DK" dirty="0">
                <a:hlinkClick r:id="rId7"/>
              </a:rPr>
              <a:t>https://crackstation.net</a:t>
            </a:r>
            <a:r>
              <a:rPr lang="da-DK" dirty="0" smtClean="0">
                <a:hlinkClick r:id="rId7"/>
              </a:rPr>
              <a:t>/</a:t>
            </a:r>
            <a:endParaRPr lang="da-DK" dirty="0" smtClean="0"/>
          </a:p>
          <a:p>
            <a:pPr marL="68580" indent="0" algn="r">
              <a:buNone/>
            </a:pPr>
            <a:endParaRPr lang="da-DK" dirty="0" smtClean="0"/>
          </a:p>
          <a:p>
            <a:pPr marL="68580" indent="0" algn="r">
              <a:buFont typeface="Wingdings 3" pitchFamily="18" charset="2"/>
              <a:buNone/>
            </a:pP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Registration process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572559"/>
            <a:ext cx="3657600" cy="380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64392"/>
            <a:ext cx="3657600" cy="182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5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How password save in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/>
              <a:t>bcrypt</a:t>
            </a:r>
            <a:r>
              <a:rPr lang="en-US" dirty="0"/>
              <a:t> "hash" that is stored in the database looks like this:</a:t>
            </a:r>
            <a:endParaRPr lang="en-US" dirty="0"/>
          </a:p>
          <a:p>
            <a:r>
              <a:rPr lang="en-US" dirty="0"/>
              <a:t>$2a$10$JozQv9pEcmSHNOB1CSkZbOq1AW3H6Cxvm1mEu1vZjH/UgX4ly69.C</a:t>
            </a:r>
            <a:endParaRPr lang="en-US" dirty="0"/>
          </a:p>
          <a:p>
            <a:r>
              <a:rPr lang="en-GB" dirty="0"/>
              <a:t>"2a" defines version of  </a:t>
            </a:r>
            <a:r>
              <a:rPr lang="en-GB" dirty="0" err="1"/>
              <a:t>bcrypt</a:t>
            </a:r>
            <a:r>
              <a:rPr lang="en-GB" dirty="0"/>
              <a:t> </a:t>
            </a:r>
            <a:r>
              <a:rPr lang="en-GB" dirty="0" smtClean="0"/>
              <a:t>algorithm.</a:t>
            </a:r>
            <a:endParaRPr lang="en-GB" dirty="0"/>
          </a:p>
          <a:p>
            <a:r>
              <a:rPr lang="en-GB" dirty="0"/>
              <a:t>"10" defines the cost factor. So 2</a:t>
            </a:r>
            <a:r>
              <a:rPr lang="en-GB" baseline="30000" dirty="0"/>
              <a:t>10</a:t>
            </a:r>
            <a:r>
              <a:rPr lang="en-GB" dirty="0"/>
              <a:t> iterations of the key derivation function are used in the system.</a:t>
            </a:r>
            <a:endParaRPr lang="en-GB" dirty="0"/>
          </a:p>
          <a:p>
            <a:r>
              <a:rPr lang="en-GB" dirty="0"/>
              <a:t>The rest of the hash string includes the cost parameter, a 128-bit salt (base-64 encoded as 22 characters</a:t>
            </a:r>
            <a:r>
              <a:rPr lang="en-GB" dirty="0" smtClean="0"/>
              <a:t>)</a:t>
            </a:r>
          </a:p>
          <a:p>
            <a:r>
              <a:rPr lang="en-GB" dirty="0"/>
              <a:t>184 bits of the resulting hash value (base-64 encoded as 31 characters</a:t>
            </a:r>
            <a:r>
              <a:rPr lang="en-GB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Login process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1821286"/>
            <a:ext cx="3657600" cy="330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80504"/>
            <a:ext cx="3657600" cy="17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9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How </a:t>
            </a:r>
            <a:r>
              <a:rPr lang="en-US" sz="2800" dirty="0" err="1" smtClean="0"/>
              <a:t>Bcrypt</a:t>
            </a:r>
            <a:r>
              <a:rPr lang="en-US" sz="2800" dirty="0" smtClean="0"/>
              <a:t> password encoder 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BCryptPasswordEncoder</a:t>
            </a:r>
            <a:endParaRPr lang="en-US" b="1" dirty="0" smtClean="0"/>
          </a:p>
          <a:p>
            <a:r>
              <a:rPr lang="en-GB" dirty="0"/>
              <a:t>public </a:t>
            </a:r>
            <a:r>
              <a:rPr lang="en-GB" dirty="0" err="1"/>
              <a:t>boolean</a:t>
            </a:r>
            <a:r>
              <a:rPr lang="en-GB" dirty="0"/>
              <a:t> matches(</a:t>
            </a:r>
            <a:r>
              <a:rPr lang="en-GB" dirty="0" err="1">
                <a:hlinkClick r:id="rId2" tooltip="class or interface in java.lang"/>
              </a:rPr>
              <a:t>CharSequence</a:t>
            </a:r>
            <a:r>
              <a:rPr lang="en-GB" dirty="0"/>
              <a:t> </a:t>
            </a:r>
            <a:r>
              <a:rPr lang="en-GB" dirty="0" err="1"/>
              <a:t>rawPassword</a:t>
            </a:r>
            <a:r>
              <a:rPr lang="en-GB" dirty="0"/>
              <a:t>, </a:t>
            </a:r>
            <a:r>
              <a:rPr lang="en-GB" dirty="0">
                <a:hlinkClick r:id="rId3" tooltip="class or interface in java.lang"/>
              </a:rPr>
              <a:t>String</a:t>
            </a:r>
            <a:r>
              <a:rPr lang="en-GB" dirty="0"/>
              <a:t> </a:t>
            </a:r>
            <a:r>
              <a:rPr lang="en-GB" dirty="0" err="1"/>
              <a:t>encodedPassword</a:t>
            </a:r>
            <a:r>
              <a:rPr lang="en-GB" dirty="0" smtClean="0"/>
              <a:t>)</a:t>
            </a:r>
          </a:p>
          <a:p>
            <a:r>
              <a:rPr lang="en-US" b="1" dirty="0" smtClean="0"/>
              <a:t>Parameters: </a:t>
            </a:r>
            <a:r>
              <a:rPr lang="en-GB" dirty="0" err="1" smtClean="0"/>
              <a:t>rawPassword</a:t>
            </a:r>
            <a:r>
              <a:rPr lang="en-GB" dirty="0"/>
              <a:t> - the raw password to encode and </a:t>
            </a:r>
            <a:r>
              <a:rPr lang="en-GB" dirty="0" smtClean="0"/>
              <a:t>match</a:t>
            </a:r>
          </a:p>
          <a:p>
            <a:r>
              <a:rPr lang="en-GB" dirty="0" err="1"/>
              <a:t>encodedPassword</a:t>
            </a:r>
            <a:r>
              <a:rPr lang="en-GB" dirty="0"/>
              <a:t> - the encoded password from storage to compare </a:t>
            </a:r>
            <a:r>
              <a:rPr lang="en-GB" dirty="0" smtClean="0"/>
              <a:t>with</a:t>
            </a:r>
          </a:p>
          <a:p>
            <a:r>
              <a:rPr lang="en-GB" b="1" dirty="0"/>
              <a:t>Returns</a:t>
            </a:r>
            <a:r>
              <a:rPr lang="en-GB" b="1" dirty="0" smtClean="0"/>
              <a:t>: </a:t>
            </a:r>
            <a:r>
              <a:rPr lang="en-GB" dirty="0" smtClean="0"/>
              <a:t>true </a:t>
            </a:r>
            <a:r>
              <a:rPr lang="en-GB" dirty="0"/>
              <a:t>if the raw password, after encoding, matches the encoded password from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Shuffling the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Knuth Fisher Yates algorithm</a:t>
            </a:r>
            <a:endParaRPr lang="en-US" b="1" dirty="0" smtClean="0"/>
          </a:p>
          <a:p>
            <a:r>
              <a:rPr lang="en-US" b="1" dirty="0" smtClean="0"/>
              <a:t>private </a:t>
            </a:r>
            <a:r>
              <a:rPr lang="en-US" b="1" dirty="0"/>
              <a:t>static void </a:t>
            </a:r>
            <a:r>
              <a:rPr lang="en-US" dirty="0" err="1"/>
              <a:t>shuffleList</a:t>
            </a:r>
            <a:r>
              <a:rPr lang="en-US" dirty="0"/>
              <a:t>(List&lt;String&gt; a)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n = </a:t>
            </a:r>
            <a:r>
              <a:rPr lang="en-US" dirty="0" err="1"/>
              <a:t>a.size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SecureRandom</a:t>
            </a:r>
            <a:r>
              <a:rPr lang="en-US" dirty="0"/>
              <a:t> random = </a:t>
            </a:r>
            <a:r>
              <a:rPr lang="en-US" b="1" dirty="0"/>
              <a:t>new </a:t>
            </a:r>
            <a:r>
              <a:rPr lang="en-US" dirty="0" err="1"/>
              <a:t>SecureRandom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random.nextInt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 = </a:t>
            </a:r>
            <a:r>
              <a:rPr lang="en-US" dirty="0"/>
              <a:t>0</a:t>
            </a:r>
            <a:r>
              <a:rPr lang="en-US" dirty="0"/>
              <a:t>; i &lt; n; i++)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change = i + </a:t>
            </a:r>
            <a:r>
              <a:rPr lang="en-US" dirty="0" err="1"/>
              <a:t>random.nextInt</a:t>
            </a:r>
            <a:r>
              <a:rPr lang="en-US" dirty="0"/>
              <a:t>(n - i);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swap</a:t>
            </a:r>
            <a:r>
              <a:rPr lang="en-US" dirty="0"/>
              <a:t>(a, i, change);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GB" b="1" dirty="0"/>
              <a:t>private static void </a:t>
            </a:r>
            <a:r>
              <a:rPr lang="en-GB" dirty="0"/>
              <a:t>swap(List&lt;String&gt; a,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/>
              <a:t>i,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/>
              <a:t>change) {</a:t>
            </a:r>
            <a:br>
              <a:rPr lang="en-GB" dirty="0"/>
            </a:br>
            <a:r>
              <a:rPr lang="en-GB" dirty="0"/>
              <a:t>    String helper = </a:t>
            </a:r>
            <a:r>
              <a:rPr lang="en-GB" dirty="0" err="1"/>
              <a:t>a.get</a:t>
            </a:r>
            <a:r>
              <a:rPr lang="en-GB" dirty="0"/>
              <a:t>(i);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a.set</a:t>
            </a:r>
            <a:r>
              <a:rPr lang="en-GB" dirty="0"/>
              <a:t>(i, </a:t>
            </a:r>
            <a:r>
              <a:rPr lang="en-GB" dirty="0" err="1"/>
              <a:t>a.get</a:t>
            </a:r>
            <a:r>
              <a:rPr lang="en-GB" dirty="0"/>
              <a:t>(change));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a.set</a:t>
            </a:r>
            <a:r>
              <a:rPr lang="en-GB" dirty="0"/>
              <a:t>(change, helper);</a:t>
            </a:r>
            <a:br>
              <a:rPr lang="en-GB" dirty="0"/>
            </a:br>
            <a:r>
              <a:rPr lang="en-GB" dirty="0"/>
              <a:t>}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657600" cy="8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After </a:t>
            </a:r>
            <a:r>
              <a:rPr lang="en-US" b="1" dirty="0" smtClean="0"/>
              <a:t>Shuffling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73994"/>
            <a:ext cx="7566025" cy="183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49131"/>
            <a:ext cx="7566025" cy="182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89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2900</TotalTime>
  <Words>120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 Pop</vt:lpstr>
      <vt:lpstr>Implementing a secure image-based password system</vt:lpstr>
      <vt:lpstr>Our Objectives</vt:lpstr>
      <vt:lpstr>How easy to break week text-base password</vt:lpstr>
      <vt:lpstr>Registration process</vt:lpstr>
      <vt:lpstr>How password save in the database</vt:lpstr>
      <vt:lpstr>Login process</vt:lpstr>
      <vt:lpstr>How Bcrypt password encoder work</vt:lpstr>
      <vt:lpstr>Shuffling the images</vt:lpstr>
      <vt:lpstr>After Shuffling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General User</dc:creator>
  <cp:lastModifiedBy>General User</cp:lastModifiedBy>
  <cp:revision>25</cp:revision>
  <dcterms:created xsi:type="dcterms:W3CDTF">2006-08-16T00:00:00Z</dcterms:created>
  <dcterms:modified xsi:type="dcterms:W3CDTF">2018-01-04T22:17:30Z</dcterms:modified>
</cp:coreProperties>
</file>