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8"/>
  </p:notesMasterIdLst>
  <p:sldIdLst>
    <p:sldId id="256" r:id="rId2"/>
    <p:sldId id="258" r:id="rId3"/>
    <p:sldId id="267" r:id="rId4"/>
    <p:sldId id="276" r:id="rId5"/>
    <p:sldId id="275" r:id="rId6"/>
    <p:sldId id="273" r:id="rId7"/>
    <p:sldId id="266" r:id="rId8"/>
    <p:sldId id="277" r:id="rId9"/>
    <p:sldId id="269" r:id="rId10"/>
    <p:sldId id="274" r:id="rId11"/>
    <p:sldId id="271" r:id="rId12"/>
    <p:sldId id="265" r:id="rId13"/>
    <p:sldId id="264" r:id="rId14"/>
    <p:sldId id="272" r:id="rId15"/>
    <p:sldId id="262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94660"/>
  </p:normalViewPr>
  <p:slideViewPr>
    <p:cSldViewPr>
      <p:cViewPr>
        <p:scale>
          <a:sx n="100" d="100"/>
          <a:sy n="100" d="100"/>
        </p:scale>
        <p:origin x="-84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E56D8-DB1B-4EBD-9CB4-2B9E834E6A0F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2F5CC-EDDE-4D08-A945-6C4D7814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64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crackstation.ne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tools4noobs.com/online_tools/hash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43958" cy="2448476"/>
          </a:xfrm>
        </p:spPr>
        <p:txBody>
          <a:bodyPr/>
          <a:lstStyle/>
          <a:p>
            <a:pPr algn="ctr"/>
            <a:r>
              <a:rPr lang="da-DK" sz="2400" dirty="0" smtClean="0"/>
              <a:t>A Research of an Image-based Password System as an Alternative to a Text-based Password System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33825" y="4191000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da-DK" sz="2000" dirty="0" smtClean="0"/>
              <a:t>Mohammad Forhad Hossain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35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Hashed Password </a:t>
            </a:r>
            <a:r>
              <a:rPr lang="en-US" sz="2800" dirty="0"/>
              <a:t>S</a:t>
            </a:r>
            <a:r>
              <a:rPr lang="en-US" sz="2800" dirty="0" smtClean="0"/>
              <a:t>ave in Database</a:t>
            </a:r>
            <a:endParaRPr lang="en-US" sz="2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2863005"/>
            <a:ext cx="7124700" cy="1940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028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Experiment on 10 people</a:t>
            </a:r>
          </a:p>
          <a:p>
            <a:r>
              <a:rPr lang="en-GB" dirty="0" smtClean="0"/>
              <a:t>Our users had different ages and gender</a:t>
            </a:r>
          </a:p>
          <a:p>
            <a:r>
              <a:rPr lang="en-GB" dirty="0" smtClean="0"/>
              <a:t>User create an account with email address and at image 8 image as a password.</a:t>
            </a:r>
          </a:p>
          <a:p>
            <a:r>
              <a:rPr lang="en-GB" dirty="0" smtClean="0"/>
              <a:t>We also </a:t>
            </a:r>
            <a:r>
              <a:rPr lang="en-GB" dirty="0" smtClean="0"/>
              <a:t>tell</a:t>
            </a:r>
            <a:r>
              <a:rPr lang="en-GB" dirty="0" smtClean="0"/>
              <a:t> </a:t>
            </a:r>
            <a:r>
              <a:rPr lang="en-GB" dirty="0" smtClean="0"/>
              <a:t>them to create a text based password.</a:t>
            </a:r>
          </a:p>
          <a:p>
            <a:r>
              <a:rPr lang="en-GB" dirty="0" smtClean="0"/>
              <a:t>Password has to be securely constructed (upper case, special character, number)</a:t>
            </a:r>
          </a:p>
          <a:p>
            <a:r>
              <a:rPr lang="en-GB" dirty="0" smtClean="0"/>
              <a:t>User also not allow to use old / previous used password </a:t>
            </a:r>
          </a:p>
          <a:p>
            <a:r>
              <a:rPr lang="en-GB" dirty="0" smtClean="0"/>
              <a:t>Both text and image based password should be same length.</a:t>
            </a:r>
          </a:p>
          <a:p>
            <a:r>
              <a:rPr lang="en-GB" dirty="0" smtClean="0"/>
              <a:t>After 5 days we asked to the user this password again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273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Interviews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1807361"/>
            <a:ext cx="7125112" cy="1240639"/>
          </a:xfrm>
        </p:spPr>
        <p:txBody>
          <a:bodyPr>
            <a:normAutofit/>
          </a:bodyPr>
          <a:lstStyle/>
          <a:p>
            <a:r>
              <a:rPr lang="en-GB" dirty="0" smtClean="0"/>
              <a:t>We interviewed around ten </a:t>
            </a:r>
            <a:r>
              <a:rPr lang="en-GB" dirty="0"/>
              <a:t>users, asking them what they think about the general usability of the image-based password system compared to a text based password system</a:t>
            </a:r>
            <a:r>
              <a:rPr lang="en-GB" dirty="0" smtClean="0"/>
              <a:t>.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14176"/>
              </p:ext>
            </p:extLst>
          </p:nvPr>
        </p:nvGraphicFramePr>
        <p:xfrm>
          <a:off x="1447800" y="3117427"/>
          <a:ext cx="7086600" cy="3154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1802"/>
                <a:gridCol w="5474798"/>
              </a:tblGrid>
              <a:tr h="6774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 of users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40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Eight image long password is too long to remember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20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Login process is time consuming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40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It is hard to make story for creating image  based password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40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Image-based password is better than text base password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1938" y="24304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2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2800" b="1" dirty="0"/>
              <a:t>Findings</a:t>
            </a:r>
            <a:endParaRPr lang="en-US" sz="2800" b="1" dirty="0"/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2091267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981200"/>
            <a:ext cx="3109462" cy="2619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86200"/>
            <a:ext cx="2133600" cy="620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981200"/>
            <a:ext cx="2819400" cy="263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914400" y="4800600"/>
            <a:ext cx="7123080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2000" b="1" smtClean="0"/>
              <a:t>Remembered image password vs. text password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1533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Crack password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Minimum password length is 8 images</a:t>
            </a:r>
          </a:p>
          <a:p>
            <a:r>
              <a:rPr lang="en-US" dirty="0" smtClean="0"/>
              <a:t>Possible image combinations is </a:t>
            </a:r>
            <a:r>
              <a:rPr lang="fr-FR" dirty="0"/>
              <a:t>30</a:t>
            </a:r>
            <a:r>
              <a:rPr lang="fr-FR" baseline="30000" dirty="0"/>
              <a:t>8 </a:t>
            </a:r>
            <a:r>
              <a:rPr lang="fr-FR" dirty="0"/>
              <a:t>= 656 100 000 000 </a:t>
            </a:r>
            <a:endParaRPr lang="fr-FR" dirty="0" smtClean="0"/>
          </a:p>
          <a:p>
            <a:r>
              <a:rPr lang="en-US" dirty="0" smtClean="0"/>
              <a:t>Around 656.1 billions combinations </a:t>
            </a:r>
          </a:p>
          <a:p>
            <a:r>
              <a:rPr lang="fr-FR" dirty="0" smtClean="0"/>
              <a:t>A modern CPU </a:t>
            </a:r>
            <a:r>
              <a:rPr lang="fr-FR" dirty="0" err="1"/>
              <a:t>c</a:t>
            </a:r>
            <a:r>
              <a:rPr lang="fr-FR" dirty="0" err="1" smtClean="0"/>
              <a:t>an</a:t>
            </a:r>
            <a:r>
              <a:rPr lang="fr-FR" dirty="0" smtClean="0"/>
              <a:t> </a:t>
            </a:r>
            <a:r>
              <a:rPr lang="fr-FR" dirty="0" err="1" smtClean="0"/>
              <a:t>calculate</a:t>
            </a:r>
            <a:r>
              <a:rPr lang="fr-FR" dirty="0" smtClean="0"/>
              <a:t> </a:t>
            </a:r>
            <a:r>
              <a:rPr lang="fr-FR" dirty="0" err="1" smtClean="0"/>
              <a:t>around</a:t>
            </a:r>
            <a:r>
              <a:rPr lang="fr-FR" dirty="0" smtClean="0"/>
              <a:t> 200 </a:t>
            </a:r>
            <a:r>
              <a:rPr lang="fr-FR" dirty="0" err="1" smtClean="0"/>
              <a:t>Bcrypt</a:t>
            </a:r>
            <a:r>
              <a:rPr lang="fr-FR" dirty="0" smtClean="0"/>
              <a:t> per second.</a:t>
            </a:r>
          </a:p>
          <a:p>
            <a:r>
              <a:rPr lang="fr-FR" dirty="0" smtClean="0"/>
              <a:t>For crack one </a:t>
            </a:r>
            <a:r>
              <a:rPr lang="fr-FR" dirty="0" err="1" smtClean="0"/>
              <a:t>password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take</a:t>
            </a:r>
            <a:r>
              <a:rPr lang="fr-FR" dirty="0" smtClean="0"/>
              <a:t> </a:t>
            </a:r>
            <a:r>
              <a:rPr lang="fr-FR" dirty="0" err="1" smtClean="0"/>
              <a:t>around</a:t>
            </a:r>
            <a:r>
              <a:rPr lang="fr-FR" dirty="0" smtClean="0"/>
              <a:t> </a:t>
            </a:r>
            <a:r>
              <a:rPr lang="fr-FR" dirty="0" smtClean="0"/>
              <a:t>50 </a:t>
            </a:r>
            <a:r>
              <a:rPr lang="fr-FR" dirty="0" err="1" smtClean="0"/>
              <a:t>years</a:t>
            </a:r>
            <a:endParaRPr lang="fr-FR" dirty="0" smtClean="0"/>
          </a:p>
          <a:p>
            <a:r>
              <a:rPr lang="fr-FR" dirty="0" smtClean="0"/>
              <a:t>Time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decrease</a:t>
            </a:r>
            <a:r>
              <a:rPr lang="fr-FR" dirty="0" smtClean="0"/>
              <a:t> if </a:t>
            </a:r>
            <a:r>
              <a:rPr lang="fr-FR" dirty="0" err="1" smtClean="0"/>
              <a:t>attacker</a:t>
            </a:r>
            <a:r>
              <a:rPr lang="fr-FR" dirty="0" smtClean="0"/>
              <a:t> use multiple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GPUs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134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en-GB" dirty="0"/>
              <a:t>security advantage of the image based password system is that we were able to construct a long secure text-based password</a:t>
            </a:r>
            <a:r>
              <a:rPr lang="en-GB" dirty="0" smtClean="0"/>
              <a:t>.</a:t>
            </a:r>
          </a:p>
          <a:p>
            <a:r>
              <a:rPr lang="en-GB" dirty="0" smtClean="0"/>
              <a:t>In </a:t>
            </a:r>
            <a:r>
              <a:rPr lang="en-GB" dirty="0"/>
              <a:t>our experiment we found that most people could remember an image-based password </a:t>
            </a:r>
            <a:r>
              <a:rPr lang="en-GB" dirty="0" smtClean="0"/>
              <a:t>as compare to text </a:t>
            </a:r>
            <a:r>
              <a:rPr lang="en-GB" dirty="0"/>
              <a:t>based</a:t>
            </a:r>
            <a:r>
              <a:rPr lang="en-GB" dirty="0" smtClean="0"/>
              <a:t>.</a:t>
            </a:r>
          </a:p>
          <a:p>
            <a:r>
              <a:rPr lang="en-GB" dirty="0" smtClean="0"/>
              <a:t>Most </a:t>
            </a:r>
            <a:r>
              <a:rPr lang="en-GB" dirty="0"/>
              <a:t>of our users </a:t>
            </a:r>
            <a:r>
              <a:rPr lang="en-GB" dirty="0" smtClean="0"/>
              <a:t>said that login process is slow.</a:t>
            </a:r>
          </a:p>
        </p:txBody>
      </p:sp>
    </p:spTree>
    <p:extLst>
      <p:ext uri="{BB962C8B-B14F-4D97-AF65-F5344CB8AC3E}">
        <p14:creationId xmlns:p14="http://schemas.microsoft.com/office/powerpoint/2010/main" val="312230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125113" cy="924475"/>
          </a:xfrm>
        </p:spPr>
        <p:txBody>
          <a:bodyPr/>
          <a:lstStyle/>
          <a:p>
            <a:pPr algn="ctr"/>
            <a:r>
              <a:rPr lang="da-DK" dirty="0" smtClean="0"/>
              <a:t>Questions?????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8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125113" cy="924475"/>
          </a:xfrm>
        </p:spPr>
        <p:txBody>
          <a:bodyPr/>
          <a:lstStyle/>
          <a:p>
            <a:pPr algn="ctr"/>
            <a:r>
              <a:rPr lang="en-GB" sz="2800" b="1" dirty="0"/>
              <a:t>Outline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1066800"/>
            <a:ext cx="7125112" cy="5562599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Objectives</a:t>
            </a:r>
            <a:endParaRPr lang="en-US" sz="1600" dirty="0" smtClean="0"/>
          </a:p>
          <a:p>
            <a:r>
              <a:rPr lang="en-US" dirty="0" smtClean="0"/>
              <a:t>Secondary research</a:t>
            </a:r>
          </a:p>
          <a:p>
            <a:pPr marL="457200" lvl="1" indent="0">
              <a:buNone/>
            </a:pPr>
            <a:r>
              <a:rPr lang="en-US" dirty="0" smtClean="0"/>
              <a:t>-Background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-Literature review</a:t>
            </a:r>
          </a:p>
          <a:p>
            <a:pPr marL="457200" lvl="1" indent="0">
              <a:buNone/>
            </a:pPr>
            <a:r>
              <a:rPr lang="en-US" dirty="0" smtClean="0"/>
              <a:t>	-</a:t>
            </a:r>
            <a:r>
              <a:rPr lang="da-DK" dirty="0"/>
              <a:t>Creating </a:t>
            </a:r>
            <a:r>
              <a:rPr lang="da-DK" dirty="0" smtClean="0"/>
              <a:t>and storing passwords</a:t>
            </a:r>
          </a:p>
          <a:p>
            <a:pPr marL="457200" lvl="1" indent="0">
              <a:buNone/>
            </a:pPr>
            <a:r>
              <a:rPr lang="da-DK" dirty="0" smtClean="0"/>
              <a:t>	-How password save in the database</a:t>
            </a:r>
          </a:p>
          <a:p>
            <a:r>
              <a:rPr lang="en-US" dirty="0" smtClean="0"/>
              <a:t>Primary Research</a:t>
            </a:r>
          </a:p>
          <a:p>
            <a:pPr marL="457200" lvl="1" indent="0">
              <a:buNone/>
            </a:pPr>
            <a:r>
              <a:rPr lang="en-US" dirty="0" smtClean="0"/>
              <a:t>-Implementation</a:t>
            </a:r>
          </a:p>
          <a:p>
            <a:pPr marL="457200" lvl="1" indent="0">
              <a:buNone/>
            </a:pPr>
            <a:r>
              <a:rPr lang="en-US" dirty="0" smtClean="0"/>
              <a:t>-Experiments</a:t>
            </a:r>
          </a:p>
          <a:p>
            <a:pPr marL="457200" lvl="1" indent="0">
              <a:buNone/>
            </a:pPr>
            <a:r>
              <a:rPr lang="en-US" dirty="0" smtClean="0"/>
              <a:t>-Interviews</a:t>
            </a:r>
          </a:p>
          <a:p>
            <a:r>
              <a:rPr lang="en-US" dirty="0" smtClean="0"/>
              <a:t>Results</a:t>
            </a:r>
          </a:p>
          <a:p>
            <a:pPr marL="457200" lvl="1" indent="0">
              <a:buNone/>
            </a:pPr>
            <a:r>
              <a:rPr lang="en-US" dirty="0" smtClean="0"/>
              <a:t>-</a:t>
            </a:r>
            <a:r>
              <a:rPr lang="en-US" dirty="0" smtClean="0"/>
              <a:t>Findings</a:t>
            </a:r>
          </a:p>
          <a:p>
            <a:r>
              <a:rPr lang="en-US" dirty="0" smtClean="0"/>
              <a:t>Conclusion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203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Over </a:t>
            </a:r>
            <a:r>
              <a:rPr lang="en-US" sz="2000" dirty="0" smtClean="0"/>
              <a:t>3 billions of passwords leaked in 2016.</a:t>
            </a:r>
          </a:p>
          <a:p>
            <a:r>
              <a:rPr lang="en-US" sz="2000" dirty="0" smtClean="0"/>
              <a:t>More then half </a:t>
            </a:r>
            <a:r>
              <a:rPr lang="da-DK" sz="2000" dirty="0" smtClean="0"/>
              <a:t>(55%) of users use same password for most of their accounts.</a:t>
            </a:r>
          </a:p>
          <a:p>
            <a:r>
              <a:rPr lang="en-GB" sz="2000" dirty="0"/>
              <a:t>26 % of users use simple passwords, such as their birthdays or </a:t>
            </a:r>
            <a:r>
              <a:rPr lang="en-GB" sz="2000" dirty="0" smtClean="0"/>
              <a:t>names</a:t>
            </a:r>
          </a:p>
          <a:p>
            <a:r>
              <a:rPr lang="en-GB" sz="2000" dirty="0" smtClean="0"/>
              <a:t>In our research we found that, Image based password system give more security as compare to text-based password system.</a:t>
            </a:r>
          </a:p>
        </p:txBody>
      </p:sp>
    </p:spTree>
    <p:extLst>
      <p:ext uri="{BB962C8B-B14F-4D97-AF65-F5344CB8AC3E}">
        <p14:creationId xmlns:p14="http://schemas.microsoft.com/office/powerpoint/2010/main" val="337588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dirty="0" smtClean="0"/>
              <a:t>Achieve </a:t>
            </a:r>
            <a:r>
              <a:rPr lang="en-GB" dirty="0"/>
              <a:t>a password complexity which is secure.</a:t>
            </a:r>
          </a:p>
          <a:p>
            <a:r>
              <a:rPr lang="en-GB" dirty="0" smtClean="0"/>
              <a:t>Make </a:t>
            </a:r>
            <a:r>
              <a:rPr lang="en-GB" dirty="0"/>
              <a:t>sure the password is hashed in case the database is compromised</a:t>
            </a:r>
            <a:r>
              <a:rPr lang="en-GB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9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924799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Literature </a:t>
            </a:r>
            <a:r>
              <a:rPr lang="en-US" dirty="0" smtClean="0"/>
              <a:t>review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en-GB" dirty="0"/>
              <a:t>very limited number of research in the </a:t>
            </a:r>
            <a:r>
              <a:rPr lang="en-GB" dirty="0" smtClean="0"/>
              <a:t>area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-</a:t>
            </a:r>
            <a:r>
              <a:rPr lang="en-GB" dirty="0"/>
              <a:t>main advantages of image-based passwords are, that images are easier to remember than text-based </a:t>
            </a:r>
            <a:r>
              <a:rPr lang="en-GB" dirty="0" smtClean="0"/>
              <a:t>passwords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-</a:t>
            </a:r>
            <a:r>
              <a:rPr lang="en-GB" dirty="0"/>
              <a:t> </a:t>
            </a:r>
            <a:r>
              <a:rPr lang="en-GB" dirty="0" smtClean="0"/>
              <a:t>we find </a:t>
            </a:r>
            <a:r>
              <a:rPr lang="en-GB" dirty="0"/>
              <a:t>out what password complexity </a:t>
            </a:r>
            <a:r>
              <a:rPr lang="en-GB" dirty="0" smtClean="0"/>
              <a:t>means</a:t>
            </a:r>
          </a:p>
          <a:p>
            <a:pPr marL="0" lvl="1" indent="0">
              <a:buNone/>
            </a:pPr>
            <a:r>
              <a:rPr lang="en-GB" sz="1800" dirty="0" smtClean="0"/>
              <a:t>	-what </a:t>
            </a:r>
            <a:r>
              <a:rPr lang="en-GB" sz="1800" dirty="0"/>
              <a:t>makes password system </a:t>
            </a:r>
            <a:r>
              <a:rPr lang="en-GB" sz="1800" dirty="0" smtClean="0"/>
              <a:t>secure. </a:t>
            </a:r>
            <a:r>
              <a:rPr lang="en-GB" dirty="0"/>
              <a:t>	</a:t>
            </a:r>
            <a:endParaRPr lang="en-US" dirty="0" smtClean="0"/>
          </a:p>
          <a:p>
            <a:r>
              <a:rPr lang="da-DK" dirty="0" smtClean="0"/>
              <a:t>NIST recomments for Creating password</a:t>
            </a:r>
          </a:p>
          <a:p>
            <a:pPr marL="0" indent="0">
              <a:buNone/>
            </a:pPr>
            <a:r>
              <a:rPr lang="da-DK" dirty="0" smtClean="0"/>
              <a:t>	-</a:t>
            </a:r>
            <a:r>
              <a:rPr lang="da-DK" dirty="0"/>
              <a:t>Adding </a:t>
            </a:r>
            <a:r>
              <a:rPr lang="da-DK" dirty="0" smtClean="0"/>
              <a:t>numbers, Capital Letters, Special Characters, 	password </a:t>
            </a:r>
            <a:r>
              <a:rPr lang="da-DK" dirty="0"/>
              <a:t>length at least </a:t>
            </a:r>
            <a:r>
              <a:rPr lang="da-DK" dirty="0" smtClean="0"/>
              <a:t>8</a:t>
            </a:r>
          </a:p>
          <a:p>
            <a:r>
              <a:rPr lang="da-DK" dirty="0"/>
              <a:t>NIST recomments for </a:t>
            </a:r>
            <a:r>
              <a:rPr lang="da-DK" dirty="0" smtClean="0"/>
              <a:t>storing a password</a:t>
            </a:r>
          </a:p>
          <a:p>
            <a:pPr marL="0" indent="0">
              <a:buNone/>
            </a:pPr>
            <a:r>
              <a:rPr lang="da-DK" dirty="0"/>
              <a:t>	</a:t>
            </a:r>
            <a:r>
              <a:rPr lang="da-DK" dirty="0" smtClean="0"/>
              <a:t>- </a:t>
            </a:r>
            <a:r>
              <a:rPr lang="da-DK" dirty="0"/>
              <a:t>Use secure hash algorithm</a:t>
            </a:r>
          </a:p>
          <a:p>
            <a:pPr marL="457200" lvl="1" indent="0">
              <a:buNone/>
            </a:pPr>
            <a:r>
              <a:rPr lang="da-DK" dirty="0"/>
              <a:t>- </a:t>
            </a:r>
            <a:r>
              <a:rPr lang="da-DK" sz="1800" dirty="0"/>
              <a:t>Password should be salted and hashed with a key derivation function</a:t>
            </a:r>
            <a:r>
              <a:rPr lang="da-DK" dirty="0"/>
              <a:t> </a:t>
            </a:r>
          </a:p>
          <a:p>
            <a:pPr marL="0" indent="0">
              <a:buNone/>
            </a:pPr>
            <a:r>
              <a:rPr lang="da-DK" dirty="0"/>
              <a:t>	- Salt </a:t>
            </a:r>
            <a:r>
              <a:rPr lang="da-DK" dirty="0" smtClean="0"/>
              <a:t>should use at </a:t>
            </a:r>
            <a:r>
              <a:rPr lang="da-DK" dirty="0"/>
              <a:t>least 32 </a:t>
            </a:r>
            <a:r>
              <a:rPr lang="da-DK" dirty="0" smtClean="0"/>
              <a:t>bit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3625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>
            <a:spLocks/>
          </p:cNvSpPr>
          <p:nvPr/>
        </p:nvSpPr>
        <p:spPr>
          <a:xfrm>
            <a:off x="685800" y="274638"/>
            <a:ext cx="7772400" cy="6397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smtClean="0"/>
              <a:t>How easy to break week text-base password</a:t>
            </a:r>
            <a:endParaRPr lang="en-US" sz="24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" y="990600"/>
            <a:ext cx="4019550" cy="141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24258"/>
            <a:ext cx="8635777" cy="1285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437" y="990600"/>
            <a:ext cx="422214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72" y="3886200"/>
            <a:ext cx="866930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295400" y="5410200"/>
            <a:ext cx="7772400" cy="762000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 algn="r">
              <a:buNone/>
            </a:pPr>
            <a:r>
              <a:rPr lang="en-US" dirty="0" smtClean="0"/>
              <a:t>Reference</a:t>
            </a:r>
            <a:r>
              <a:rPr lang="da-DK" dirty="0" smtClean="0"/>
              <a:t>:</a:t>
            </a:r>
          </a:p>
          <a:p>
            <a:pPr marL="68580" indent="0" algn="r">
              <a:buNone/>
            </a:pPr>
            <a:r>
              <a:rPr lang="da-DK" dirty="0" smtClean="0"/>
              <a:t>For Hash: </a:t>
            </a:r>
            <a:r>
              <a:rPr lang="da-DK" dirty="0" smtClean="0">
                <a:hlinkClick r:id="rId6"/>
              </a:rPr>
              <a:t>https</a:t>
            </a:r>
            <a:r>
              <a:rPr lang="da-DK" dirty="0">
                <a:hlinkClick r:id="rId6"/>
              </a:rPr>
              <a:t>://www.tools4noobs.com/online_tools/hash</a:t>
            </a:r>
            <a:r>
              <a:rPr lang="da-DK" dirty="0" smtClean="0">
                <a:hlinkClick r:id="rId6"/>
              </a:rPr>
              <a:t>/</a:t>
            </a:r>
            <a:endParaRPr lang="da-DK" dirty="0" smtClean="0"/>
          </a:p>
          <a:p>
            <a:pPr marL="68580" indent="0" algn="r">
              <a:buNone/>
            </a:pPr>
            <a:r>
              <a:rPr lang="da-DK" dirty="0"/>
              <a:t>For Crack password: </a:t>
            </a:r>
            <a:r>
              <a:rPr lang="da-DK" dirty="0">
                <a:hlinkClick r:id="rId7"/>
              </a:rPr>
              <a:t>https://crackstation.net</a:t>
            </a:r>
            <a:r>
              <a:rPr lang="da-DK" dirty="0" smtClean="0">
                <a:hlinkClick r:id="rId7"/>
              </a:rPr>
              <a:t>/</a:t>
            </a:r>
            <a:endParaRPr lang="da-DK" dirty="0" smtClean="0"/>
          </a:p>
          <a:p>
            <a:pPr marL="68580" indent="0" algn="r">
              <a:buNone/>
            </a:pPr>
            <a:endParaRPr lang="da-DK" dirty="0" smtClean="0"/>
          </a:p>
          <a:p>
            <a:pPr marL="68580" indent="0" algn="r">
              <a:buFont typeface="Wingdings 3" pitchFamily="18" charset="2"/>
              <a:buNone/>
            </a:pPr>
            <a:endParaRPr lang="en-US" dirty="0" smtClean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5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599" y="1752600"/>
            <a:ext cx="6213177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604557" y="1905000"/>
            <a:ext cx="2341323" cy="3295651"/>
          </a:xfrm>
        </p:spPr>
        <p:txBody>
          <a:bodyPr>
            <a:normAutofit/>
          </a:bodyPr>
          <a:lstStyle/>
          <a:p>
            <a:r>
              <a:rPr lang="da-DK" sz="1200" dirty="0" smtClean="0"/>
              <a:t>Java spring boot</a:t>
            </a:r>
          </a:p>
          <a:p>
            <a:r>
              <a:rPr lang="da-DK" sz="1200" dirty="0" smtClean="0"/>
              <a:t>Bcrypt Algorithm</a:t>
            </a:r>
          </a:p>
          <a:p>
            <a:r>
              <a:rPr lang="en-US" sz="1200" dirty="0"/>
              <a:t>Knuth Fisher Yates algorithm for shuffling the images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6035040"/>
            <a:ext cx="6096000" cy="38100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 algn="ctr">
              <a:buNone/>
            </a:pPr>
            <a:r>
              <a:rPr lang="en-US" dirty="0" smtClean="0"/>
              <a:t>Fig: How </a:t>
            </a:r>
            <a:r>
              <a:rPr lang="en-US" dirty="0"/>
              <a:t>Authentication system </a:t>
            </a:r>
            <a:r>
              <a:rPr lang="en-US" dirty="0" smtClean="0"/>
              <a:t>works</a:t>
            </a:r>
            <a:endParaRPr lang="en-US" dirty="0" smtClean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47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Image-based password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6255" y="5715000"/>
            <a:ext cx="7125112" cy="3723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We used Knuth </a:t>
            </a:r>
            <a:r>
              <a:rPr lang="en-US" dirty="0"/>
              <a:t>Fisher Yates </a:t>
            </a:r>
            <a:r>
              <a:rPr lang="en-US" dirty="0" smtClean="0"/>
              <a:t>algorithm for shuffling the images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16285"/>
            <a:ext cx="7566025" cy="1832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3733800"/>
            <a:ext cx="7566025" cy="182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647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800" dirty="0" smtClean="0"/>
              <a:t>Bcrypt ”Hash” stored in the Database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$2a$10$JozQv9pEcmSHNOB1CSkZbOq1AW3H6Cxvm1mEu1vZjH/UgX4ly69.C</a:t>
            </a:r>
          </a:p>
          <a:p>
            <a:r>
              <a:rPr lang="en-GB" dirty="0"/>
              <a:t>"2a" defines version of  </a:t>
            </a:r>
            <a:r>
              <a:rPr lang="en-GB" dirty="0" err="1"/>
              <a:t>bcrypt</a:t>
            </a:r>
            <a:r>
              <a:rPr lang="en-GB" dirty="0"/>
              <a:t> algorithm.</a:t>
            </a:r>
          </a:p>
          <a:p>
            <a:r>
              <a:rPr lang="en-GB" dirty="0"/>
              <a:t>"10" defines the cost factor. So 2</a:t>
            </a:r>
            <a:r>
              <a:rPr lang="en-GB" baseline="30000" dirty="0"/>
              <a:t>10</a:t>
            </a:r>
            <a:r>
              <a:rPr lang="en-GB" dirty="0"/>
              <a:t> iterations of the key derivation function are used in the system.</a:t>
            </a:r>
          </a:p>
          <a:p>
            <a:r>
              <a:rPr lang="en-GB" dirty="0"/>
              <a:t>The rest of the hash string includes the cost parameter, a 128-bit salt (base-64 encoded as 22 characters)</a:t>
            </a:r>
          </a:p>
          <a:p>
            <a:r>
              <a:rPr lang="en-GB" dirty="0"/>
              <a:t>184 bits of the resulting hash value (base-64 encoded as 31 characters)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8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ring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TM02455596[[fn=Spring]]</Template>
  <TotalTime>5829</TotalTime>
  <Words>463</Words>
  <Application>Microsoft Office PowerPoint</Application>
  <PresentationFormat>On-screen Show (4:3)</PresentationFormat>
  <Paragraphs>91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Spring</vt:lpstr>
      <vt:lpstr>A Research of an Image-based Password System as an Alternative to a Text-based Password System</vt:lpstr>
      <vt:lpstr>Outline</vt:lpstr>
      <vt:lpstr>Introduction</vt:lpstr>
      <vt:lpstr>Objectives</vt:lpstr>
      <vt:lpstr>Background</vt:lpstr>
      <vt:lpstr>PowerPoint Presentation</vt:lpstr>
      <vt:lpstr>Implementation</vt:lpstr>
      <vt:lpstr>Image-based password</vt:lpstr>
      <vt:lpstr>Bcrypt ”Hash” stored in the Database</vt:lpstr>
      <vt:lpstr>Hashed Password Save in Database</vt:lpstr>
      <vt:lpstr>Experiment</vt:lpstr>
      <vt:lpstr>Interviews </vt:lpstr>
      <vt:lpstr>Findings</vt:lpstr>
      <vt:lpstr>Crack password</vt:lpstr>
      <vt:lpstr>Conclusions</vt:lpstr>
      <vt:lpstr>Questions?????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Research of an Image-based Password System as an Alternative to a Text-Based Password System</dc:title>
  <dc:creator>General User</dc:creator>
  <cp:lastModifiedBy>General User</cp:lastModifiedBy>
  <cp:revision>74</cp:revision>
  <dcterms:created xsi:type="dcterms:W3CDTF">2006-08-16T00:00:00Z</dcterms:created>
  <dcterms:modified xsi:type="dcterms:W3CDTF">2018-01-09T07:55:11Z</dcterms:modified>
</cp:coreProperties>
</file>