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78" r:id="rId3"/>
    <p:sldId id="277" r:id="rId4"/>
    <p:sldId id="282" r:id="rId5"/>
    <p:sldId id="279" r:id="rId6"/>
    <p:sldId id="280" r:id="rId7"/>
    <p:sldId id="281" r:id="rId8"/>
    <p:sldId id="283" r:id="rId9"/>
  </p:sldIdLst>
  <p:sldSz cx="9144000" cy="5143500" type="screen16x9"/>
  <p:notesSz cx="6858000" cy="9144000"/>
  <p:embeddedFontLst>
    <p:embeddedFont>
      <p:font typeface="Merriweather" charset="0"/>
      <p:regular r:id="rId11"/>
      <p:bold r:id="rId12"/>
    </p:embeddedFont>
    <p:embeddedFont>
      <p:font typeface="Roboto"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994" autoAdjust="0"/>
    <p:restoredTop sz="94660"/>
  </p:normalViewPr>
  <p:slideViewPr>
    <p:cSldViewPr snapToGrid="0">
      <p:cViewPr varScale="1">
        <p:scale>
          <a:sx n="92" d="100"/>
          <a:sy n="92" d="100"/>
        </p:scale>
        <p:origin x="-448" y="-68"/>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Shape 1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Shape 15"/>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Shape 1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Shape 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Shape 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Shape 2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Shape 47"/>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Shape 48"/>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Shape 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Shape 56"/>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Shape 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72980" y="0"/>
            <a:ext cx="4884616" cy="2831487"/>
          </a:xfrm>
          <a:prstGeom prst="rect">
            <a:avLst/>
          </a:prstGeom>
        </p:spPr>
        <p:txBody>
          <a:bodyPr spcFirstLastPara="1" wrap="square" lIns="91425" tIns="91425" rIns="91425" bIns="91425" anchor="t" anchorCtr="0">
            <a:noAutofit/>
          </a:bodyPr>
          <a:lstStyle/>
          <a:p>
            <a:pPr algn="ctr"/>
            <a:r>
              <a:rPr lang="en-US" sz="2400" b="1" dirty="0" smtClean="0">
                <a:latin typeface="+mj-lt"/>
              </a:rPr>
              <a:t/>
            </a:r>
            <a:br>
              <a:rPr lang="en-US" sz="2400" b="1" dirty="0" smtClean="0">
                <a:latin typeface="+mj-lt"/>
              </a:rPr>
            </a:br>
            <a:r>
              <a:rPr lang="en-US" sz="2400" b="1" dirty="0"/>
              <a:t> Course </a:t>
            </a:r>
            <a:r>
              <a:rPr lang="en-US" sz="2400" b="1" dirty="0" smtClean="0"/>
              <a:t>Final Game</a:t>
            </a:r>
            <a:r>
              <a:rPr lang="en-US" sz="2400" b="1" dirty="0">
                <a:latin typeface="+mj-lt"/>
              </a:rPr>
              <a:t/>
            </a:r>
            <a:br>
              <a:rPr lang="en-US" sz="2400" b="1" dirty="0">
                <a:latin typeface="+mj-lt"/>
              </a:rPr>
            </a:br>
            <a:r>
              <a:rPr lang="en-US" sz="2400" b="1" dirty="0" smtClean="0">
                <a:latin typeface="+mj-lt"/>
              </a:rPr>
              <a:t/>
            </a:r>
            <a:br>
              <a:rPr lang="en-US" sz="2400" b="1" dirty="0" smtClean="0">
                <a:latin typeface="+mj-lt"/>
              </a:rPr>
            </a:br>
            <a:r>
              <a:rPr lang="en-US" sz="1600" b="1" dirty="0" smtClean="0">
                <a:latin typeface="+mj-lt"/>
              </a:rPr>
              <a:t>Computer Science Department</a:t>
            </a:r>
            <a:r>
              <a:rPr lang="en-US" sz="1600" dirty="0" smtClean="0">
                <a:latin typeface="+mj-lt"/>
              </a:rPr>
              <a:t/>
            </a:r>
            <a:br>
              <a:rPr lang="en-US" sz="1600" dirty="0" smtClean="0">
                <a:latin typeface="+mj-lt"/>
              </a:rPr>
            </a:br>
            <a:r>
              <a:rPr lang="en-US" sz="1600" b="1" dirty="0" smtClean="0">
                <a:latin typeface="+mj-lt"/>
              </a:rPr>
              <a:t>Second Semester 2017/2018</a:t>
            </a:r>
            <a:r>
              <a:rPr lang="en-US" sz="1600" dirty="0" smtClean="0">
                <a:latin typeface="+mj-lt"/>
              </a:rPr>
              <a:t/>
            </a:r>
            <a:br>
              <a:rPr lang="en-US" sz="1600" dirty="0" smtClean="0">
                <a:latin typeface="+mj-lt"/>
              </a:rPr>
            </a:br>
            <a:r>
              <a:rPr lang="en-US" sz="1600" dirty="0" smtClean="0">
                <a:latin typeface="+mj-lt"/>
              </a:rPr>
              <a:t/>
            </a:r>
            <a:br>
              <a:rPr lang="en-US" sz="1600" dirty="0" smtClean="0">
                <a:latin typeface="+mj-lt"/>
              </a:rPr>
            </a:br>
            <a:r>
              <a:rPr lang="en-US" sz="1600" dirty="0">
                <a:latin typeface="+mj-lt"/>
              </a:rPr>
              <a:t/>
            </a:r>
            <a:br>
              <a:rPr lang="en-US" sz="1600" dirty="0">
                <a:latin typeface="+mj-lt"/>
              </a:rPr>
            </a:br>
            <a:r>
              <a:rPr lang="en-US" sz="1600" b="1" dirty="0" smtClean="0">
                <a:latin typeface="+mj-lt"/>
              </a:rPr>
              <a:t>Comp2351 – </a:t>
            </a:r>
            <a:r>
              <a:rPr lang="en-US" sz="1600" dirty="0">
                <a:latin typeface="+mj-lt"/>
              </a:rPr>
              <a:t>MOBILE GAME </a:t>
            </a:r>
            <a:r>
              <a:rPr lang="en-US" sz="1600" dirty="0" smtClean="0">
                <a:latin typeface="+mj-lt"/>
              </a:rPr>
              <a:t>PROGRAMMING</a:t>
            </a:r>
            <a:br>
              <a:rPr lang="en-US" sz="1600" dirty="0" smtClean="0">
                <a:latin typeface="+mj-lt"/>
              </a:rPr>
            </a:br>
            <a:r>
              <a:rPr lang="en-US" sz="1600" b="1" dirty="0" smtClean="0">
                <a:latin typeface="+mj-lt"/>
              </a:rPr>
              <a:t>Instructor: </a:t>
            </a:r>
            <a:r>
              <a:rPr lang="en-US" sz="1600" dirty="0" err="1" smtClean="0">
                <a:latin typeface="+mj-lt"/>
              </a:rPr>
              <a:t>Dr</a:t>
            </a:r>
            <a:r>
              <a:rPr lang="en-US" sz="1600" dirty="0" smtClean="0">
                <a:latin typeface="+mj-lt"/>
              </a:rPr>
              <a:t> Yousef </a:t>
            </a:r>
            <a:r>
              <a:rPr lang="en-US" sz="1600" dirty="0" err="1" smtClean="0">
                <a:latin typeface="+mj-lt"/>
              </a:rPr>
              <a:t>Hassonah</a:t>
            </a:r>
            <a:r>
              <a:rPr lang="en-US" sz="1600" dirty="0" smtClean="0">
                <a:latin typeface="+mj-lt"/>
              </a:rPr>
              <a:t/>
            </a:r>
            <a:br>
              <a:rPr lang="en-US" sz="1600" dirty="0" smtClean="0">
                <a:latin typeface="+mj-lt"/>
              </a:rPr>
            </a:br>
            <a:r>
              <a:rPr lang="en-US" sz="1100" dirty="0" smtClean="0">
                <a:latin typeface="+mj-lt"/>
              </a:rPr>
              <a:t/>
            </a:r>
            <a:br>
              <a:rPr lang="en-US" sz="1100" dirty="0" smtClean="0">
                <a:latin typeface="+mj-lt"/>
              </a:rPr>
            </a:br>
            <a:r>
              <a:rPr lang="en-US" sz="1600" b="1" dirty="0" smtClean="0">
                <a:latin typeface="+mj-lt"/>
              </a:rPr>
              <a:t> </a:t>
            </a:r>
            <a:r>
              <a:rPr lang="en-US" sz="1600" dirty="0" smtClean="0">
                <a:latin typeface="+mj-lt"/>
              </a:rPr>
              <a:t/>
            </a:r>
            <a:br>
              <a:rPr lang="en-US" sz="1600" dirty="0" smtClean="0">
                <a:latin typeface="+mj-lt"/>
              </a:rPr>
            </a:br>
            <a:endParaRPr lang="en-US" sz="1600" dirty="0">
              <a:latin typeface="+mj-lt"/>
            </a:endParaRPr>
          </a:p>
        </p:txBody>
      </p:sp>
      <p:pic>
        <p:nvPicPr>
          <p:cNvPr id="8" name="Picture 7"/>
          <p:cNvPicPr/>
          <p:nvPr/>
        </p:nvPicPr>
        <p:blipFill>
          <a:blip r:embed="rId3">
            <a:extLst>
              <a:ext uri="{28A0092B-C50C-407E-A947-70E740481C1C}">
                <a14:useLocalDpi xmlns:a14="http://schemas.microsoft.com/office/drawing/2010/main" xmlns="" val="0"/>
              </a:ext>
            </a:extLst>
          </a:blip>
          <a:srcRect/>
          <a:stretch>
            <a:fillRect/>
          </a:stretch>
        </p:blipFill>
        <p:spPr bwMode="auto">
          <a:xfrm>
            <a:off x="5412160" y="38519"/>
            <a:ext cx="3560312" cy="1377224"/>
          </a:xfrm>
          <a:prstGeom prst="rect">
            <a:avLst/>
          </a:prstGeom>
          <a:noFill/>
          <a:ln>
            <a:noFill/>
          </a:ln>
        </p:spPr>
      </p:pic>
      <p:sp>
        <p:nvSpPr>
          <p:cNvPr id="5" name="TextBox 4"/>
          <p:cNvSpPr txBox="1"/>
          <p:nvPr/>
        </p:nvSpPr>
        <p:spPr>
          <a:xfrm>
            <a:off x="376073" y="4189393"/>
            <a:ext cx="2879314" cy="954107"/>
          </a:xfrm>
          <a:prstGeom prst="rect">
            <a:avLst/>
          </a:prstGeom>
          <a:noFill/>
        </p:spPr>
        <p:txBody>
          <a:bodyPr wrap="none" rtlCol="0">
            <a:spAutoFit/>
          </a:bodyPr>
          <a:lstStyle/>
          <a:p>
            <a:r>
              <a:rPr lang="en-US" b="1" dirty="0">
                <a:solidFill>
                  <a:schemeClr val="bg1"/>
                </a:solidFill>
              </a:rPr>
              <a:t>By:</a:t>
            </a:r>
            <a:r>
              <a:rPr lang="en-US" dirty="0">
                <a:solidFill>
                  <a:schemeClr val="bg1"/>
                </a:solidFill>
              </a:rPr>
              <a:t/>
            </a:r>
            <a:br>
              <a:rPr lang="en-US" dirty="0">
                <a:solidFill>
                  <a:schemeClr val="bg1"/>
                </a:solidFill>
              </a:rPr>
            </a:br>
            <a:r>
              <a:rPr lang="en-US" dirty="0" smtClean="0">
                <a:solidFill>
                  <a:schemeClr val="bg1"/>
                </a:solidFill>
              </a:rPr>
              <a:t>Elias </a:t>
            </a:r>
            <a:r>
              <a:rPr lang="en-US" dirty="0">
                <a:solidFill>
                  <a:schemeClr val="bg1"/>
                </a:solidFill>
              </a:rPr>
              <a:t>Shbaitah #1141882</a:t>
            </a:r>
            <a:br>
              <a:rPr lang="en-US" dirty="0">
                <a:solidFill>
                  <a:schemeClr val="bg1"/>
                </a:solidFill>
              </a:rPr>
            </a:br>
            <a:r>
              <a:rPr lang="en-US" dirty="0">
                <a:solidFill>
                  <a:schemeClr val="bg1"/>
                </a:solidFill>
              </a:rPr>
              <a:t>Mohammed </a:t>
            </a:r>
            <a:r>
              <a:rPr lang="en-US" dirty="0" err="1">
                <a:solidFill>
                  <a:schemeClr val="bg1"/>
                </a:solidFill>
              </a:rPr>
              <a:t>Hammayel</a:t>
            </a:r>
            <a:r>
              <a:rPr lang="en-US" dirty="0">
                <a:solidFill>
                  <a:schemeClr val="bg1"/>
                </a:solidFill>
              </a:rPr>
              <a:t> #1141885</a:t>
            </a:r>
            <a:br>
              <a:rPr lang="en-US" dirty="0">
                <a:solidFill>
                  <a:schemeClr val="bg1"/>
                </a:solidFill>
              </a:rPr>
            </a:br>
            <a:r>
              <a:rPr lang="en-US" dirty="0" err="1">
                <a:solidFill>
                  <a:schemeClr val="bg1"/>
                </a:solidFill>
              </a:rPr>
              <a:t>Anas</a:t>
            </a:r>
            <a:r>
              <a:rPr lang="en-US" dirty="0">
                <a:solidFill>
                  <a:schemeClr val="bg1"/>
                </a:solidFill>
              </a:rPr>
              <a:t> </a:t>
            </a:r>
            <a:r>
              <a:rPr lang="en-US" dirty="0" err="1">
                <a:solidFill>
                  <a:schemeClr val="bg1"/>
                </a:solidFill>
              </a:rPr>
              <a:t>Hwiti</a:t>
            </a:r>
            <a:r>
              <a:rPr lang="en-US" dirty="0">
                <a:solidFill>
                  <a:schemeClr val="bg1"/>
                </a:solidFill>
              </a:rPr>
              <a:t> #1140123</a:t>
            </a:r>
          </a:p>
        </p:txBody>
      </p:sp>
      <p:pic>
        <p:nvPicPr>
          <p:cNvPr id="10" name="Picture 2" descr="Image result for game loop"/>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247112" y="2920500"/>
            <a:ext cx="1890408" cy="1890408"/>
          </a:xfrm>
          <a:prstGeom prst="rect">
            <a:avLst/>
          </a:prstGeom>
          <a:noFill/>
          <a:ln w="76200">
            <a:solidFill>
              <a:schemeClr val="tx1"/>
            </a:solidFill>
          </a:ln>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9547" y="376134"/>
            <a:ext cx="3706500" cy="4265234"/>
          </a:xfrm>
        </p:spPr>
        <p:txBody>
          <a:bodyPr/>
          <a:lstStyle/>
          <a:p>
            <a:r>
              <a:rPr lang="en-US" dirty="0" smtClean="0"/>
              <a:t>Game Introduction </a:t>
            </a:r>
            <a:br>
              <a:rPr lang="en-US" dirty="0" smtClean="0"/>
            </a:br>
            <a:r>
              <a:rPr lang="en-US" sz="1800" dirty="0"/>
              <a:t/>
            </a:r>
            <a:br>
              <a:rPr lang="en-US" sz="1800" dirty="0"/>
            </a:br>
            <a:r>
              <a:rPr lang="en-US" sz="1800" dirty="0" smtClean="0"/>
              <a:t>the game mainly is an idea of collecting products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1) </a:t>
            </a:r>
            <a:r>
              <a:rPr lang="en-US" sz="1800" dirty="0" smtClean="0">
                <a:solidFill>
                  <a:srgbClr val="92D050"/>
                </a:solidFill>
              </a:rPr>
              <a:t>Palestinian</a:t>
            </a:r>
            <a:r>
              <a:rPr lang="en-US" sz="1800" dirty="0" smtClean="0"/>
              <a:t> products </a:t>
            </a:r>
            <a:br>
              <a:rPr lang="en-US" sz="1800" dirty="0" smtClean="0"/>
            </a:br>
            <a:r>
              <a:rPr lang="en-US" sz="1800" dirty="0" smtClean="0"/>
              <a:t>2) </a:t>
            </a:r>
            <a:r>
              <a:rPr lang="en-US" sz="1800" dirty="0" smtClean="0">
                <a:solidFill>
                  <a:srgbClr val="C00000"/>
                </a:solidFill>
              </a:rPr>
              <a:t>Israeli</a:t>
            </a:r>
            <a:r>
              <a:rPr lang="en-US" sz="1800" dirty="0" smtClean="0"/>
              <a:t> products </a:t>
            </a:r>
            <a:br>
              <a:rPr lang="en-US" sz="1800" dirty="0" smtClean="0"/>
            </a:br>
            <a:r>
              <a:rPr lang="en-US" sz="1800" dirty="0" smtClean="0"/>
              <a:t/>
            </a:r>
            <a:br>
              <a:rPr lang="en-US" sz="1800" dirty="0" smtClean="0"/>
            </a:br>
            <a:r>
              <a:rPr lang="en-US" sz="1800" dirty="0" smtClean="0"/>
              <a:t>so the game will be featuring </a:t>
            </a:r>
            <a:br>
              <a:rPr lang="en-US" sz="1800" dirty="0" smtClean="0"/>
            </a:br>
            <a:r>
              <a:rPr lang="en-US" sz="1800" dirty="0" smtClean="0"/>
              <a:t>1) products sprites </a:t>
            </a:r>
            <a:br>
              <a:rPr lang="en-US" sz="1800" dirty="0" smtClean="0"/>
            </a:br>
            <a:r>
              <a:rPr lang="en-US" sz="1800" dirty="0" smtClean="0"/>
              <a:t>2) the collector sprite</a:t>
            </a:r>
            <a:br>
              <a:rPr lang="en-US" sz="1800" dirty="0" smtClean="0"/>
            </a:br>
            <a:r>
              <a:rPr lang="en-US" sz="1800" dirty="0" smtClean="0"/>
              <a:t>3) </a:t>
            </a:r>
            <a:r>
              <a:rPr lang="en-US" sz="1800" dirty="0" smtClean="0"/>
              <a:t>levels based on velocity</a:t>
            </a:r>
            <a:r>
              <a:rPr lang="en-US" sz="1800" dirty="0" smtClean="0"/>
              <a:t/>
            </a:r>
            <a:br>
              <a:rPr lang="en-US" sz="1800" dirty="0" smtClean="0"/>
            </a:br>
            <a:r>
              <a:rPr lang="en-US" dirty="0"/>
              <a:t/>
            </a:r>
            <a:br>
              <a:rPr lang="en-US" dirty="0"/>
            </a:br>
            <a:endParaRPr lang="en-US" dirty="0"/>
          </a:p>
        </p:txBody>
      </p:sp>
      <p:pic>
        <p:nvPicPr>
          <p:cNvPr id="3074" name="Picture 2"/>
          <p:cNvPicPr>
            <a:picLocks noChangeAspect="1" noChangeArrowheads="1"/>
          </p:cNvPicPr>
          <p:nvPr/>
        </p:nvPicPr>
        <p:blipFill>
          <a:blip r:embed="rId2"/>
          <a:srcRect/>
          <a:stretch>
            <a:fillRect/>
          </a:stretch>
        </p:blipFill>
        <p:spPr bwMode="auto">
          <a:xfrm>
            <a:off x="4585855" y="263235"/>
            <a:ext cx="4558145" cy="4457265"/>
          </a:xfrm>
          <a:prstGeom prst="rect">
            <a:avLst/>
          </a:prstGeom>
          <a:noFill/>
          <a:ln w="9525">
            <a:noFill/>
            <a:miter lim="800000"/>
            <a:headEnd/>
            <a:tailEnd/>
          </a:ln>
          <a:effectLst/>
        </p:spPr>
      </p:pic>
    </p:spTree>
    <p:extLst>
      <p:ext uri="{BB962C8B-B14F-4D97-AF65-F5344CB8AC3E}">
        <p14:creationId xmlns:p14="http://schemas.microsoft.com/office/powerpoint/2010/main" xmlns="" val="746058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99" y="523645"/>
            <a:ext cx="2993578" cy="804460"/>
          </a:xfrm>
        </p:spPr>
        <p:txBody>
          <a:bodyPr/>
          <a:lstStyle/>
          <a:p>
            <a:pPr algn="ctr"/>
            <a:r>
              <a:rPr lang="en-US" b="1" dirty="0"/>
              <a:t>Gamification </a:t>
            </a:r>
            <a:endParaRPr lang="en-US" dirty="0"/>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21551" y="212892"/>
            <a:ext cx="4389120" cy="47122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109151" y="1885557"/>
            <a:ext cx="3998136" cy="3293209"/>
          </a:xfrm>
          <a:prstGeom prst="rect">
            <a:avLst/>
          </a:prstGeom>
          <a:noFill/>
        </p:spPr>
        <p:txBody>
          <a:bodyPr wrap="square" rtlCol="0">
            <a:spAutoFit/>
          </a:bodyPr>
          <a:lstStyle/>
          <a:p>
            <a:pPr algn="ctr"/>
            <a:r>
              <a:rPr lang="en-US" sz="1600" dirty="0" smtClean="0">
                <a:solidFill>
                  <a:schemeClr val="bg1"/>
                </a:solidFill>
              </a:rPr>
              <a:t>Definition: The </a:t>
            </a:r>
            <a:r>
              <a:rPr lang="en-US" sz="1600" dirty="0">
                <a:solidFill>
                  <a:schemeClr val="bg1"/>
                </a:solidFill>
              </a:rPr>
              <a:t>application of typical elements of game playing </a:t>
            </a:r>
            <a:r>
              <a:rPr lang="en-US" sz="1600" dirty="0" smtClean="0">
                <a:solidFill>
                  <a:schemeClr val="bg1"/>
                </a:solidFill>
              </a:rPr>
              <a:t>to </a:t>
            </a:r>
            <a:r>
              <a:rPr lang="en-US" sz="1600" dirty="0">
                <a:solidFill>
                  <a:schemeClr val="bg1"/>
                </a:solidFill>
              </a:rPr>
              <a:t>other areas of activity, typically as an online marketing technique to encourage engagement with a product or service</a:t>
            </a:r>
            <a:r>
              <a:rPr lang="en-US" sz="1600" dirty="0" smtClean="0">
                <a:solidFill>
                  <a:schemeClr val="bg1"/>
                </a:solidFill>
              </a:rPr>
              <a:t>.</a:t>
            </a:r>
          </a:p>
          <a:p>
            <a:pPr algn="ctr"/>
            <a:endParaRPr lang="en-US" sz="1600" dirty="0" smtClean="0">
              <a:solidFill>
                <a:schemeClr val="bg1"/>
              </a:solidFill>
            </a:endParaRPr>
          </a:p>
          <a:p>
            <a:pPr algn="ctr"/>
            <a:r>
              <a:rPr lang="en-US" sz="1600" dirty="0" smtClean="0">
                <a:solidFill>
                  <a:schemeClr val="bg1"/>
                </a:solidFill>
              </a:rPr>
              <a:t>In </a:t>
            </a:r>
            <a:r>
              <a:rPr lang="en-US" sz="1600" dirty="0" smtClean="0">
                <a:solidFill>
                  <a:schemeClr val="bg1"/>
                </a:solidFill>
              </a:rPr>
              <a:t>Cutoff Israeli product game </a:t>
            </a:r>
            <a:r>
              <a:rPr lang="en-US" sz="1600" dirty="0" smtClean="0">
                <a:solidFill>
                  <a:schemeClr val="bg1"/>
                </a:solidFill>
              </a:rPr>
              <a:t>the gamification is to encourage the local Palestinian products and warn the user of buying Israeli </a:t>
            </a:r>
            <a:r>
              <a:rPr lang="en-US" sz="1600" dirty="0" smtClean="0">
                <a:solidFill>
                  <a:schemeClr val="bg1"/>
                </a:solidFill>
              </a:rPr>
              <a:t>products, for each Palestinian </a:t>
            </a:r>
            <a:r>
              <a:rPr lang="en-US" sz="1600" dirty="0" smtClean="0">
                <a:solidFill>
                  <a:schemeClr val="bg1"/>
                </a:solidFill>
              </a:rPr>
              <a:t>product </a:t>
            </a:r>
            <a:r>
              <a:rPr lang="en-US" sz="1600" dirty="0" smtClean="0">
                <a:solidFill>
                  <a:schemeClr val="bg1"/>
                </a:solidFill>
              </a:rPr>
              <a:t>collect </a:t>
            </a:r>
            <a:r>
              <a:rPr lang="en-US" sz="1600" dirty="0" smtClean="0">
                <a:solidFill>
                  <a:schemeClr val="bg1"/>
                </a:solidFill>
              </a:rPr>
              <a:t>,it </a:t>
            </a:r>
            <a:r>
              <a:rPr lang="en-US" sz="1600" dirty="0" smtClean="0">
                <a:solidFill>
                  <a:schemeClr val="bg1"/>
                </a:solidFill>
              </a:rPr>
              <a:t>mean he </a:t>
            </a:r>
            <a:r>
              <a:rPr lang="en-US" sz="1600" dirty="0" smtClean="0">
                <a:solidFill>
                  <a:schemeClr val="bg1"/>
                </a:solidFill>
              </a:rPr>
              <a:t>saved one person.</a:t>
            </a:r>
            <a:endParaRPr lang="en-US" sz="1600" dirty="0" smtClean="0">
              <a:solidFill>
                <a:schemeClr val="bg1"/>
              </a:solidFill>
            </a:endParaRPr>
          </a:p>
          <a:p>
            <a:pPr algn="ctr"/>
            <a:endParaRPr lang="en-US" sz="1600" dirty="0">
              <a:solidFill>
                <a:schemeClr val="bg1"/>
              </a:solidFill>
            </a:endParaRPr>
          </a:p>
        </p:txBody>
      </p:sp>
      <p:pic>
        <p:nvPicPr>
          <p:cNvPr id="3078" name="Picture 6" descr="Image result for game loo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95979" y="-36531"/>
            <a:ext cx="1718440" cy="17001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32398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27" y="581441"/>
            <a:ext cx="3115207" cy="829685"/>
          </a:xfrm>
        </p:spPr>
        <p:txBody>
          <a:bodyPr/>
          <a:lstStyle/>
          <a:p>
            <a:r>
              <a:rPr lang="en-US" dirty="0" smtClean="0"/>
              <a:t>Game elements </a:t>
            </a:r>
            <a:endParaRPr lang="en-US" dirty="0"/>
          </a:p>
        </p:txBody>
      </p:sp>
      <p:sp>
        <p:nvSpPr>
          <p:cNvPr id="3" name="Subtitle 2"/>
          <p:cNvSpPr>
            <a:spLocks noGrp="1"/>
          </p:cNvSpPr>
          <p:nvPr>
            <p:ph type="subTitle" idx="1"/>
          </p:nvPr>
        </p:nvSpPr>
        <p:spPr>
          <a:xfrm>
            <a:off x="200787" y="1992566"/>
            <a:ext cx="3463638" cy="2579428"/>
          </a:xfrm>
        </p:spPr>
        <p:txBody>
          <a:bodyPr/>
          <a:lstStyle/>
          <a:p>
            <a:r>
              <a:rPr lang="en-US" dirty="0" smtClean="0">
                <a:solidFill>
                  <a:schemeClr val="bg1"/>
                </a:solidFill>
              </a:rPr>
              <a:t>Elements:</a:t>
            </a:r>
          </a:p>
          <a:p>
            <a:endParaRPr lang="en-US" dirty="0" smtClean="0">
              <a:solidFill>
                <a:schemeClr val="bg1"/>
              </a:solidFill>
            </a:endParaRPr>
          </a:p>
          <a:p>
            <a:pPr marL="488950" indent="-342900">
              <a:buAutoNum type="arabicParenR"/>
            </a:pPr>
            <a:r>
              <a:rPr lang="en-US" dirty="0" smtClean="0">
                <a:solidFill>
                  <a:schemeClr val="bg1"/>
                </a:solidFill>
              </a:rPr>
              <a:t>Palestinian score</a:t>
            </a:r>
          </a:p>
          <a:p>
            <a:pPr marL="488950" indent="-342900">
              <a:buAutoNum type="arabicParenR"/>
            </a:pPr>
            <a:r>
              <a:rPr lang="en-US" dirty="0" smtClean="0">
                <a:solidFill>
                  <a:schemeClr val="bg1"/>
                </a:solidFill>
              </a:rPr>
              <a:t>Israeli score </a:t>
            </a:r>
          </a:p>
          <a:p>
            <a:pPr marL="488950" indent="-342900">
              <a:buAutoNum type="arabicParenR"/>
            </a:pPr>
            <a:r>
              <a:rPr lang="en-US" dirty="0">
                <a:solidFill>
                  <a:schemeClr val="bg1"/>
                </a:solidFill>
              </a:rPr>
              <a:t>Palestinian </a:t>
            </a:r>
            <a:r>
              <a:rPr lang="en-US" dirty="0" smtClean="0">
                <a:solidFill>
                  <a:schemeClr val="bg1"/>
                </a:solidFill>
              </a:rPr>
              <a:t>products sprite</a:t>
            </a:r>
            <a:endParaRPr lang="en-US" dirty="0">
              <a:solidFill>
                <a:schemeClr val="bg1"/>
              </a:solidFill>
            </a:endParaRPr>
          </a:p>
          <a:p>
            <a:pPr marL="488950" indent="-342900">
              <a:buAutoNum type="arabicParenR"/>
            </a:pPr>
            <a:r>
              <a:rPr lang="en-US" dirty="0">
                <a:solidFill>
                  <a:schemeClr val="bg1"/>
                </a:solidFill>
              </a:rPr>
              <a:t>Israeli </a:t>
            </a:r>
            <a:r>
              <a:rPr lang="en-US" dirty="0" smtClean="0">
                <a:solidFill>
                  <a:schemeClr val="bg1"/>
                </a:solidFill>
              </a:rPr>
              <a:t>products sprite </a:t>
            </a:r>
          </a:p>
          <a:p>
            <a:pPr marL="488950" indent="-342900">
              <a:buAutoNum type="arabicParenR"/>
            </a:pPr>
            <a:r>
              <a:rPr lang="en-US" dirty="0" smtClean="0">
                <a:solidFill>
                  <a:schemeClr val="bg1"/>
                </a:solidFill>
              </a:rPr>
              <a:t>Basket to collect products sprite</a:t>
            </a:r>
          </a:p>
          <a:p>
            <a:pPr marL="488950" indent="-342900">
              <a:buAutoNum type="arabicParenR"/>
            </a:pPr>
            <a:r>
              <a:rPr lang="en-US" dirty="0" smtClean="0">
                <a:solidFill>
                  <a:schemeClr val="bg1"/>
                </a:solidFill>
              </a:rPr>
              <a:t>Background sprite</a:t>
            </a:r>
          </a:p>
          <a:p>
            <a:pPr marL="488950" indent="-342900">
              <a:buAutoNum type="arabicParenR"/>
            </a:pPr>
            <a:r>
              <a:rPr lang="en-US" dirty="0" smtClean="0">
                <a:solidFill>
                  <a:schemeClr val="bg1"/>
                </a:solidFill>
              </a:rPr>
              <a:t>sounds</a:t>
            </a:r>
          </a:p>
          <a:p>
            <a:pPr marL="488950" indent="-342900">
              <a:buAutoNum type="arabicParenR"/>
            </a:pPr>
            <a:endParaRPr lang="en-US" dirty="0" smtClean="0">
              <a:solidFill>
                <a:schemeClr val="bg1"/>
              </a:solidFill>
            </a:endParaRPr>
          </a:p>
          <a:p>
            <a:pPr marL="488950" indent="-342900">
              <a:buAutoNum type="arabicParenR"/>
            </a:pPr>
            <a:endParaRPr lang="en-US" dirty="0" smtClean="0">
              <a:solidFill>
                <a:schemeClr val="bg1"/>
              </a:solidFill>
            </a:endParaRPr>
          </a:p>
          <a:p>
            <a:pPr marL="488950" indent="-342900">
              <a:buAutoNum type="arabicParenR"/>
            </a:pPr>
            <a:endParaRPr lang="en-US" dirty="0">
              <a:solidFill>
                <a:schemeClr val="bg1"/>
              </a:solidFill>
            </a:endParaRPr>
          </a:p>
          <a:p>
            <a:pPr marL="488950" indent="-342900" algn="ctr">
              <a:buAutoNum type="arabicParenR"/>
            </a:pPr>
            <a:endParaRPr lang="en-US" dirty="0" smtClean="0">
              <a:solidFill>
                <a:srgbClr val="C00000"/>
              </a:solidFill>
            </a:endParaRPr>
          </a:p>
          <a:p>
            <a:pPr marL="488950" indent="-342900" algn="ctr">
              <a:buAutoNum type="arabicParenR"/>
            </a:pPr>
            <a:endParaRPr lang="en-US" dirty="0">
              <a:solidFill>
                <a:schemeClr val="bg1"/>
              </a:solidFill>
            </a:endParaRPr>
          </a:p>
        </p:txBody>
      </p:sp>
      <p:pic>
        <p:nvPicPr>
          <p:cNvPr id="8194" name="Picture 2" descr="Related ima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26361" y="0"/>
            <a:ext cx="1705942" cy="2464749"/>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descr="Image result for game loo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19731" y="591554"/>
            <a:ext cx="3810000" cy="38004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77572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431" y="236563"/>
            <a:ext cx="2812568" cy="615275"/>
          </a:xfrm>
        </p:spPr>
        <p:txBody>
          <a:bodyPr/>
          <a:lstStyle/>
          <a:p>
            <a:pPr algn="ctr"/>
            <a:r>
              <a:rPr lang="en-US" b="1" dirty="0" smtClean="0"/>
              <a:t>Game loop </a:t>
            </a:r>
            <a:endParaRPr lang="en-US" b="1" dirty="0"/>
          </a:p>
        </p:txBody>
      </p:sp>
      <p:sp>
        <p:nvSpPr>
          <p:cNvPr id="3" name="Subtitle 2"/>
          <p:cNvSpPr>
            <a:spLocks noGrp="1"/>
          </p:cNvSpPr>
          <p:nvPr>
            <p:ph type="subTitle" idx="1"/>
          </p:nvPr>
        </p:nvSpPr>
        <p:spPr>
          <a:xfrm>
            <a:off x="354491" y="2106223"/>
            <a:ext cx="3612113" cy="2093711"/>
          </a:xfrm>
        </p:spPr>
        <p:txBody>
          <a:bodyPr/>
          <a:lstStyle/>
          <a:p>
            <a:r>
              <a:rPr lang="en-US" dirty="0" smtClean="0">
                <a:solidFill>
                  <a:schemeClr val="bg1"/>
                </a:solidFill>
              </a:rPr>
              <a:t>The game loop mainly consists </a:t>
            </a:r>
            <a:r>
              <a:rPr lang="en-US" dirty="0" smtClean="0">
                <a:solidFill>
                  <a:schemeClr val="bg1"/>
                </a:solidFill>
              </a:rPr>
              <a:t>of:</a:t>
            </a:r>
          </a:p>
          <a:p>
            <a:r>
              <a:rPr lang="en-US" dirty="0" smtClean="0">
                <a:solidFill>
                  <a:schemeClr val="bg1"/>
                </a:solidFill>
              </a:rPr>
              <a:t> </a:t>
            </a:r>
          </a:p>
          <a:p>
            <a:pPr marL="488950" indent="-342900">
              <a:buAutoNum type="arabicParenR"/>
            </a:pPr>
            <a:r>
              <a:rPr lang="en-US" dirty="0" smtClean="0">
                <a:solidFill>
                  <a:schemeClr val="bg1"/>
                </a:solidFill>
              </a:rPr>
              <a:t>Update</a:t>
            </a:r>
            <a:r>
              <a:rPr lang="en-US" dirty="0" smtClean="0">
                <a:solidFill>
                  <a:schemeClr val="bg1"/>
                </a:solidFill>
              </a:rPr>
              <a:t>: which updates the basket position and the speed of products.</a:t>
            </a:r>
          </a:p>
          <a:p>
            <a:pPr marL="488950" indent="-342900">
              <a:buAutoNum type="arabicParenR"/>
            </a:pPr>
            <a:r>
              <a:rPr lang="en-US" dirty="0" smtClean="0">
                <a:solidFill>
                  <a:schemeClr val="bg1"/>
                </a:solidFill>
              </a:rPr>
              <a:t>Handling the basket inputs</a:t>
            </a:r>
          </a:p>
          <a:p>
            <a:pPr marL="488950" indent="-342900">
              <a:buAutoNum type="arabicParenR"/>
            </a:pPr>
            <a:r>
              <a:rPr lang="en-US" dirty="0" smtClean="0">
                <a:solidFill>
                  <a:schemeClr val="bg1"/>
                </a:solidFill>
              </a:rPr>
              <a:t>Drawing </a:t>
            </a:r>
            <a:r>
              <a:rPr lang="en-US" dirty="0" smtClean="0">
                <a:solidFill>
                  <a:schemeClr val="bg1"/>
                </a:solidFill>
              </a:rPr>
              <a:t>the </a:t>
            </a:r>
            <a:r>
              <a:rPr lang="en-US" dirty="0" smtClean="0">
                <a:solidFill>
                  <a:schemeClr val="bg1"/>
                </a:solidFill>
              </a:rPr>
              <a:t>Game</a:t>
            </a:r>
            <a:endParaRPr lang="en-US" dirty="0" smtClean="0">
              <a:solidFill>
                <a:schemeClr val="bg1"/>
              </a:solidFill>
            </a:endParaRPr>
          </a:p>
          <a:p>
            <a:r>
              <a:rPr lang="en-US" dirty="0" smtClean="0">
                <a:solidFill>
                  <a:schemeClr val="bg1"/>
                </a:solidFill>
              </a:rPr>
              <a:t> </a:t>
            </a:r>
            <a:endParaRPr lang="en-US" dirty="0">
              <a:solidFill>
                <a:schemeClr val="bg1"/>
              </a:solidFill>
            </a:endParaRPr>
          </a:p>
        </p:txBody>
      </p:sp>
      <p:pic>
        <p:nvPicPr>
          <p:cNvPr id="5124" name="Picture 4" descr="Image result for game loo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82137" y="516"/>
            <a:ext cx="1936005" cy="1526283"/>
          </a:xfrm>
          <a:prstGeom prst="rect">
            <a:avLst/>
          </a:prstGeom>
          <a:noFill/>
          <a:extLst>
            <a:ext uri="{909E8E84-426E-40DD-AFC4-6F175D3DCCD1}">
              <a14:hiddenFill xmlns:a14="http://schemas.microsoft.com/office/drawing/2010/main" xmlns="">
                <a:solidFill>
                  <a:srgbClr val="FFFFFF"/>
                </a:solidFill>
              </a14:hiddenFill>
            </a:ext>
          </a:extLst>
        </p:spPr>
      </p:pic>
      <p:pic>
        <p:nvPicPr>
          <p:cNvPr id="5128" name="Picture 8" descr="Related imag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01022" y="375827"/>
            <a:ext cx="3947685" cy="47676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95293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18" y="600623"/>
            <a:ext cx="2874502" cy="1082584"/>
          </a:xfrm>
        </p:spPr>
        <p:txBody>
          <a:bodyPr/>
          <a:lstStyle/>
          <a:p>
            <a:pPr algn="ctr"/>
            <a:r>
              <a:rPr lang="en-US" dirty="0"/>
              <a:t>S</a:t>
            </a:r>
            <a:r>
              <a:rPr lang="en-US" dirty="0" smtClean="0"/>
              <a:t>core and Rules</a:t>
            </a:r>
            <a:endParaRPr lang="en-US" dirty="0"/>
          </a:p>
        </p:txBody>
      </p:sp>
      <p:sp>
        <p:nvSpPr>
          <p:cNvPr id="7" name="TextBox 6"/>
          <p:cNvSpPr txBox="1"/>
          <p:nvPr/>
        </p:nvSpPr>
        <p:spPr>
          <a:xfrm>
            <a:off x="267221" y="2138429"/>
            <a:ext cx="3859399" cy="1600438"/>
          </a:xfrm>
          <a:prstGeom prst="rect">
            <a:avLst/>
          </a:prstGeom>
          <a:noFill/>
        </p:spPr>
        <p:txBody>
          <a:bodyPr wrap="square" rtlCol="0">
            <a:spAutoFit/>
          </a:bodyPr>
          <a:lstStyle/>
          <a:p>
            <a:r>
              <a:rPr lang="en-US" dirty="0" smtClean="0">
                <a:solidFill>
                  <a:schemeClr val="bg1"/>
                </a:solidFill>
              </a:rPr>
              <a:t>Rules : </a:t>
            </a:r>
            <a:r>
              <a:rPr lang="en-US" dirty="0" smtClean="0">
                <a:solidFill>
                  <a:schemeClr val="bg1"/>
                </a:solidFill>
              </a:rPr>
              <a:t>levels depend on equation of velocity, each </a:t>
            </a:r>
            <a:r>
              <a:rPr lang="en-US" dirty="0" smtClean="0">
                <a:solidFill>
                  <a:schemeClr val="bg1"/>
                </a:solidFill>
              </a:rPr>
              <a:t>level is finished when </a:t>
            </a:r>
            <a:r>
              <a:rPr lang="en-US" dirty="0" smtClean="0">
                <a:solidFill>
                  <a:schemeClr val="bg1"/>
                </a:solidFill>
              </a:rPr>
              <a:t>the lives end, and </a:t>
            </a:r>
            <a:r>
              <a:rPr lang="en-US" dirty="0" smtClean="0">
                <a:solidFill>
                  <a:schemeClr val="bg1"/>
                </a:solidFill>
              </a:rPr>
              <a:t>there is </a:t>
            </a:r>
            <a:r>
              <a:rPr lang="en-US" dirty="0" smtClean="0">
                <a:solidFill>
                  <a:schemeClr val="bg1"/>
                </a:solidFill>
              </a:rPr>
              <a:t>3 </a:t>
            </a:r>
            <a:r>
              <a:rPr lang="en-US" dirty="0" smtClean="0">
                <a:solidFill>
                  <a:schemeClr val="bg1"/>
                </a:solidFill>
              </a:rPr>
              <a:t>lives depending on the user faction we decrement the lives so if the Palestinian score is </a:t>
            </a:r>
            <a:r>
              <a:rPr lang="en-US" dirty="0" smtClean="0">
                <a:solidFill>
                  <a:schemeClr val="bg1"/>
                </a:solidFill>
              </a:rPr>
              <a:t>highest the </a:t>
            </a:r>
            <a:r>
              <a:rPr lang="en-US" dirty="0" smtClean="0">
                <a:solidFill>
                  <a:schemeClr val="bg1"/>
                </a:solidFill>
              </a:rPr>
              <a:t>user loses a life when a Palestinian product hits the floor and vise versa.</a:t>
            </a:r>
            <a:endParaRPr lang="en-US" dirty="0">
              <a:solidFill>
                <a:schemeClr val="bg1"/>
              </a:solidFill>
            </a:endParaRPr>
          </a:p>
        </p:txBody>
      </p:sp>
      <p:pic>
        <p:nvPicPr>
          <p:cNvPr id="7178" name="Picture 10" descr="Image result for game loo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29584" y="-1"/>
            <a:ext cx="1835624" cy="1835624"/>
          </a:xfrm>
          <a:prstGeom prst="rect">
            <a:avLst/>
          </a:prstGeom>
          <a:noFill/>
          <a:extLst>
            <a:ext uri="{909E8E84-426E-40DD-AFC4-6F175D3DCCD1}">
              <a14:hiddenFill xmlns:a14="http://schemas.microsoft.com/office/drawing/2010/main" xmlns="">
                <a:solidFill>
                  <a:srgbClr val="FFFFFF"/>
                </a:solidFill>
              </a14:hiddenFill>
            </a:ext>
          </a:extLst>
        </p:spPr>
      </p:pic>
      <p:pic>
        <p:nvPicPr>
          <p:cNvPr id="7182" name="Picture 14" descr="Image result for game loo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17904242">
            <a:off x="4572364" y="1370779"/>
            <a:ext cx="4656360" cy="2582889"/>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p:cNvSpPr txBox="1"/>
          <p:nvPr/>
        </p:nvSpPr>
        <p:spPr>
          <a:xfrm>
            <a:off x="288002" y="3682897"/>
            <a:ext cx="3859399" cy="1169551"/>
          </a:xfrm>
          <a:prstGeom prst="rect">
            <a:avLst/>
          </a:prstGeom>
          <a:noFill/>
        </p:spPr>
        <p:txBody>
          <a:bodyPr wrap="square" rtlCol="0">
            <a:spAutoFit/>
          </a:bodyPr>
          <a:lstStyle/>
          <a:p>
            <a:r>
              <a:rPr lang="en-US" dirty="0" smtClean="0">
                <a:solidFill>
                  <a:schemeClr val="bg1"/>
                </a:solidFill>
              </a:rPr>
              <a:t>Score : in this game we introduce two score one for Palestinian products and one for Israeli products each product type adds increases score to one of the scores…. </a:t>
            </a:r>
            <a:r>
              <a:rPr lang="en-US" dirty="0" smtClean="0">
                <a:solidFill>
                  <a:srgbClr val="0070C0"/>
                </a:solidFill>
              </a:rPr>
              <a:t>why is that ?</a:t>
            </a:r>
            <a:r>
              <a:rPr lang="en-US" dirty="0" smtClean="0">
                <a:solidFill>
                  <a:schemeClr val="bg1"/>
                </a:solidFill>
              </a:rPr>
              <a:t> We will explain in the rewards.</a:t>
            </a:r>
            <a:endParaRPr lang="en-US" dirty="0">
              <a:solidFill>
                <a:schemeClr val="bg1"/>
              </a:solidFill>
            </a:endParaRPr>
          </a:p>
        </p:txBody>
      </p:sp>
    </p:spTree>
    <p:extLst>
      <p:ext uri="{BB962C8B-B14F-4D97-AF65-F5344CB8AC3E}">
        <p14:creationId xmlns:p14="http://schemas.microsoft.com/office/powerpoint/2010/main" xmlns="" val="3771233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901" y="427039"/>
            <a:ext cx="2874606" cy="1046920"/>
          </a:xfrm>
        </p:spPr>
        <p:txBody>
          <a:bodyPr/>
          <a:lstStyle/>
          <a:p>
            <a:r>
              <a:rPr lang="en-US" dirty="0" smtClean="0"/>
              <a:t>Rewards &amp; the finish state</a:t>
            </a:r>
            <a:endParaRPr lang="en-US" dirty="0"/>
          </a:p>
        </p:txBody>
      </p:sp>
      <p:pic>
        <p:nvPicPr>
          <p:cNvPr id="9218" name="Picture 2" descr="Image result for game loo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6149" y="2417618"/>
            <a:ext cx="4357015" cy="1965623"/>
          </a:xfrm>
          <a:prstGeom prst="rect">
            <a:avLst/>
          </a:prstGeom>
          <a:noFill/>
          <a:extLst>
            <a:ext uri="{909E8E84-426E-40DD-AFC4-6F175D3DCCD1}">
              <a14:hiddenFill xmlns:a14="http://schemas.microsoft.com/office/drawing/2010/main" xmlns="">
                <a:solidFill>
                  <a:srgbClr val="FFFFFF"/>
                </a:solidFill>
              </a14:hiddenFill>
            </a:ext>
          </a:extLst>
        </p:spPr>
      </p:pic>
      <p:pic>
        <p:nvPicPr>
          <p:cNvPr id="9220" name="Picture 4" descr="Image result for game loo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21365" y="-14184"/>
            <a:ext cx="1698450" cy="1704247"/>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127901" y="2131286"/>
            <a:ext cx="4098587" cy="2923877"/>
          </a:xfrm>
          <a:prstGeom prst="rect">
            <a:avLst/>
          </a:prstGeom>
          <a:noFill/>
        </p:spPr>
        <p:txBody>
          <a:bodyPr wrap="square" rtlCol="0">
            <a:spAutoFit/>
          </a:bodyPr>
          <a:lstStyle/>
          <a:p>
            <a:r>
              <a:rPr lang="en-US" dirty="0" smtClean="0">
                <a:solidFill>
                  <a:schemeClr val="bg1"/>
                </a:solidFill>
              </a:rPr>
              <a:t>The Game offer two endings and both are featured as a reward so what are those endings:</a:t>
            </a:r>
          </a:p>
          <a:p>
            <a:endParaRPr lang="en-US" dirty="0" smtClean="0">
              <a:solidFill>
                <a:schemeClr val="bg1"/>
              </a:solidFill>
            </a:endParaRPr>
          </a:p>
          <a:p>
            <a:pPr marL="342900" indent="-342900">
              <a:buClr>
                <a:srgbClr val="92D050"/>
              </a:buClr>
              <a:buAutoNum type="arabicParenR"/>
            </a:pPr>
            <a:r>
              <a:rPr lang="en-US" dirty="0" smtClean="0">
                <a:solidFill>
                  <a:schemeClr val="bg1"/>
                </a:solidFill>
              </a:rPr>
              <a:t>If the user finishes the 3 levels with the Palestinian score higher the game will send a thank you message for saving Palestinian lives by supporting its economy</a:t>
            </a:r>
            <a:r>
              <a:rPr lang="en-US" dirty="0" smtClean="0">
                <a:solidFill>
                  <a:schemeClr val="bg1"/>
                </a:solidFill>
              </a:rPr>
              <a:t>.</a:t>
            </a:r>
          </a:p>
          <a:p>
            <a:pPr marL="342900" indent="-342900">
              <a:buClr>
                <a:srgbClr val="92D050"/>
              </a:buClr>
              <a:buAutoNum type="arabicParenR"/>
            </a:pPr>
            <a:r>
              <a:rPr lang="en-US" dirty="0" smtClean="0">
                <a:solidFill>
                  <a:schemeClr val="bg1"/>
                </a:solidFill>
              </a:rPr>
              <a:t>LeaderBoard for high score . </a:t>
            </a:r>
            <a:endParaRPr lang="en-US" dirty="0" smtClean="0">
              <a:solidFill>
                <a:schemeClr val="bg1"/>
              </a:solidFill>
            </a:endParaRPr>
          </a:p>
          <a:p>
            <a:pPr marL="342900" indent="-342900">
              <a:buClr>
                <a:srgbClr val="C00000"/>
              </a:buClr>
              <a:buFont typeface="Arial"/>
              <a:buAutoNum type="arabicParenR"/>
            </a:pPr>
            <a:r>
              <a:rPr lang="en-US" dirty="0" smtClean="0">
                <a:solidFill>
                  <a:schemeClr val="bg1"/>
                </a:solidFill>
              </a:rPr>
              <a:t>If the user finishes with the Israeli score higher </a:t>
            </a:r>
            <a:r>
              <a:rPr lang="en-US" dirty="0">
                <a:solidFill>
                  <a:schemeClr val="bg1"/>
                </a:solidFill>
              </a:rPr>
              <a:t>a thank you message for </a:t>
            </a:r>
            <a:r>
              <a:rPr lang="en-US" dirty="0" smtClean="0">
                <a:solidFill>
                  <a:schemeClr val="bg1"/>
                </a:solidFill>
              </a:rPr>
              <a:t>helping to kill Palestinian people by supporting Israel economy. ”this is a type of revers phycology”</a:t>
            </a:r>
            <a:endParaRPr lang="en-US" dirty="0">
              <a:solidFill>
                <a:schemeClr val="bg1"/>
              </a:solidFill>
            </a:endParaRPr>
          </a:p>
          <a:p>
            <a:pPr marL="342900" indent="-342900">
              <a:buAutoNum type="arabicParenR"/>
            </a:pPr>
            <a:endParaRPr lang="en-US" sz="1600" dirty="0">
              <a:solidFill>
                <a:schemeClr val="bg1"/>
              </a:solidFill>
            </a:endParaRPr>
          </a:p>
        </p:txBody>
      </p:sp>
      <p:pic>
        <p:nvPicPr>
          <p:cNvPr id="1026" name="Picture 2"/>
          <p:cNvPicPr>
            <a:picLocks noChangeAspect="1" noChangeArrowheads="1"/>
          </p:cNvPicPr>
          <p:nvPr/>
        </p:nvPicPr>
        <p:blipFill>
          <a:blip r:embed="rId4"/>
          <a:srcRect/>
          <a:stretch>
            <a:fillRect/>
          </a:stretch>
        </p:blipFill>
        <p:spPr bwMode="auto">
          <a:xfrm>
            <a:off x="4726998" y="350044"/>
            <a:ext cx="4161559" cy="1552575"/>
          </a:xfrm>
          <a:prstGeom prst="rect">
            <a:avLst/>
          </a:prstGeom>
          <a:noFill/>
          <a:ln w="9525">
            <a:noFill/>
            <a:miter lim="800000"/>
            <a:headEnd/>
            <a:tailEnd/>
          </a:ln>
          <a:effectLst/>
        </p:spPr>
      </p:pic>
    </p:spTree>
    <p:extLst>
      <p:ext uri="{BB962C8B-B14F-4D97-AF65-F5344CB8AC3E}">
        <p14:creationId xmlns:p14="http://schemas.microsoft.com/office/powerpoint/2010/main" xmlns="" val="382728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249381" y="106279"/>
            <a:ext cx="8099714" cy="482998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206</TotalTime>
  <Words>314</Words>
  <Application>Microsoft Office PowerPoint</Application>
  <PresentationFormat>On-screen Show (16:9)</PresentationFormat>
  <Paragraphs>36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Merriweather</vt:lpstr>
      <vt:lpstr>Roboto</vt:lpstr>
      <vt:lpstr>Paradigm</vt:lpstr>
      <vt:lpstr>  Course Final Game  Computer Science Department Second Semester 2017/2018   Comp2351 – MOBILE GAME PROGRAMMING Instructor: Dr Yousef Hassonah    </vt:lpstr>
      <vt:lpstr>Game Introduction   the game mainly is an idea of collecting products    1) Palestinian products  2) Israeli products   so the game will be featuring  1) products sprites  2) the collector sprite 3) levels based on velocity  </vt:lpstr>
      <vt:lpstr>Gamification </vt:lpstr>
      <vt:lpstr>Game elements </vt:lpstr>
      <vt:lpstr>Game loop </vt:lpstr>
      <vt:lpstr>Score and Rules</vt:lpstr>
      <vt:lpstr>Rewards &amp; the finish state</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Department Second Semester 2017/2018 Comp2351 – MOBILE GAME PROGRAMMING Instructor: Dr Yousef Hassonah   Course final game</dc:title>
  <dc:creator>Ellayas</dc:creator>
  <cp:lastModifiedBy>Windows User</cp:lastModifiedBy>
  <cp:revision>38</cp:revision>
  <dcterms:modified xsi:type="dcterms:W3CDTF">2018-05-26T16:29:46Z</dcterms:modified>
</cp:coreProperties>
</file>