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6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932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79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264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5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341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92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3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8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28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5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29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9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76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6D5C-431E-4A08-9885-283160EDF0E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08724A3-B95E-4E8A-8C25-42B8EA6EF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875E0-C90A-0D71-B017-707C563333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Small-World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6A6B0-D127-1CC8-D902-29E0E4F2FD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Mohammad Hosein Jalali</a:t>
            </a:r>
          </a:p>
          <a:p>
            <a:pPr algn="l"/>
            <a:r>
              <a:rPr lang="en-US" dirty="0" err="1"/>
              <a:t>Dr.Estlahchi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89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5718-843E-2321-E171-9CBEEC3A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Watts and </a:t>
            </a:r>
            <a:r>
              <a:rPr lang="en-US" dirty="0" err="1"/>
              <a:t>Strogatz’s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FD813-46E6-DB0C-0E9B-EC2EF250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Define beta, the probability of rewiring.</a:t>
            </a:r>
          </a:p>
          <a:p>
            <a:r>
              <a:rPr lang="en-US" dirty="0"/>
              <a:t>For this example, let beta=0.2</a:t>
            </a:r>
          </a:p>
          <a:p>
            <a:r>
              <a:rPr lang="en-US" dirty="0"/>
              <a:t>Randomly choose beta x M links</a:t>
            </a:r>
          </a:p>
          <a:p>
            <a:endParaRPr lang="en-US" dirty="0"/>
          </a:p>
          <a:p>
            <a:r>
              <a:rPr lang="en-US" dirty="0"/>
              <a:t>For this example, we choose 0.2 x 10 =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4257F6-7327-2667-DE13-872033509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444" y="3345678"/>
            <a:ext cx="2491182" cy="246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0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7E7EB-4091-35DB-B683-F905C22F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small-world networks formed?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CCD6-4808-61EB-0ADB-A96DEF5FF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Watts and </a:t>
            </a:r>
            <a:r>
              <a:rPr lang="en-US" dirty="0" err="1"/>
              <a:t>Strogatz</a:t>
            </a:r>
            <a:r>
              <a:rPr lang="en-US" dirty="0"/>
              <a:t>’ model:</a:t>
            </a:r>
          </a:p>
          <a:p>
            <a:endParaRPr lang="en-US" dirty="0"/>
          </a:p>
          <a:p>
            <a:r>
              <a:rPr lang="en-US" dirty="0"/>
              <a:t>Rewire one end of the chosen links to another randomly chosen node.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61680-72B1-1A66-2203-3B46C505C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784" y="3917272"/>
            <a:ext cx="2324529" cy="2263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154E8D-D4E1-0D8B-1DB9-B1DD4852F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62" y="3930614"/>
            <a:ext cx="2137041" cy="2250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2B90E3-8CCA-5677-F8EA-92627BD5A6D4}"/>
              </a:ext>
            </a:extLst>
          </p:cNvPr>
          <p:cNvSpPr txBox="1"/>
          <p:nvPr/>
        </p:nvSpPr>
        <p:spPr>
          <a:xfrm>
            <a:off x="1300326" y="3561282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Network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CBADD4-E034-3B49-9855-00ED550EBD75}"/>
              </a:ext>
            </a:extLst>
          </p:cNvPr>
          <p:cNvSpPr txBox="1"/>
          <p:nvPr/>
        </p:nvSpPr>
        <p:spPr>
          <a:xfrm>
            <a:off x="6096000" y="350241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Network</a:t>
            </a:r>
          </a:p>
        </p:txBody>
      </p:sp>
    </p:spTree>
    <p:extLst>
      <p:ext uri="{BB962C8B-B14F-4D97-AF65-F5344CB8AC3E}">
        <p14:creationId xmlns:p14="http://schemas.microsoft.com/office/powerpoint/2010/main" val="2225531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8149-F10D-E9AF-5DB9-852008D9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Biological implications of small-world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93067-7C96-CD5B-C323-09B85513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Systems: Balancing Specialization and Integration</a:t>
            </a:r>
          </a:p>
          <a:p>
            <a:r>
              <a:rPr lang="en-US" dirty="0"/>
              <a:t>Genetic and Metabolic Networks: Efficiency and Evolution</a:t>
            </a:r>
          </a:p>
          <a:p>
            <a:r>
              <a:rPr lang="en-US" dirty="0"/>
              <a:t>Plant Communication: Underground Signaling Networks</a:t>
            </a:r>
          </a:p>
          <a:p>
            <a:r>
              <a:rPr lang="en-US" dirty="0"/>
              <a:t>Cellular Communication: Coordinated Responses</a:t>
            </a:r>
          </a:p>
          <a:p>
            <a:r>
              <a:rPr lang="en-US" dirty="0"/>
              <a:t>Ecological Systems: Synchronization and Stability</a:t>
            </a:r>
          </a:p>
        </p:txBody>
      </p:sp>
    </p:spTree>
    <p:extLst>
      <p:ext uri="{BB962C8B-B14F-4D97-AF65-F5344CB8AC3E}">
        <p14:creationId xmlns:p14="http://schemas.microsoft.com/office/powerpoint/2010/main" val="144768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F00B-99CD-E00C-96EE-5F5601E69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small-world network?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7C8D9-2165-FB91-5B3A-075D74DEA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503" y="1930400"/>
            <a:ext cx="6400499" cy="3881437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99B1D77-80FB-A580-5896-93E7BC5C7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090" y="1930399"/>
            <a:ext cx="2707116" cy="38814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A5EE98-0F46-3FDF-4671-AE148C9F4324}"/>
              </a:ext>
            </a:extLst>
          </p:cNvPr>
          <p:cNvSpPr txBox="1"/>
          <p:nvPr/>
        </p:nvSpPr>
        <p:spPr>
          <a:xfrm>
            <a:off x="390416" y="5879068"/>
            <a:ext cx="2627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Social Psychologist</a:t>
            </a:r>
          </a:p>
        </p:txBody>
      </p:sp>
    </p:spTree>
    <p:extLst>
      <p:ext uri="{BB962C8B-B14F-4D97-AF65-F5344CB8AC3E}">
        <p14:creationId xmlns:p14="http://schemas.microsoft.com/office/powerpoint/2010/main" val="2204478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37B9-07E0-8FA9-0257-18A179599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small-world network?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C07CF2-2A2E-3032-765D-7DD9A97B63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382" y="2040913"/>
            <a:ext cx="1504740" cy="1563421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D7F57EA-A814-1363-90E8-DA693F199603}"/>
              </a:ext>
            </a:extLst>
          </p:cNvPr>
          <p:cNvCxnSpPr/>
          <p:nvPr/>
        </p:nvCxnSpPr>
        <p:spPr>
          <a:xfrm>
            <a:off x="2663301" y="2840854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7A29BE5-9B06-577E-EFA0-F7A15BDB7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49" y="2040913"/>
            <a:ext cx="1504739" cy="156342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62E0FE6-88C1-6F2C-E469-34BA0D2C52B8}"/>
              </a:ext>
            </a:extLst>
          </p:cNvPr>
          <p:cNvCxnSpPr/>
          <p:nvPr/>
        </p:nvCxnSpPr>
        <p:spPr>
          <a:xfrm>
            <a:off x="5715740" y="2840854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27D0C19-1830-9F26-EF0C-054B0733CEE5}"/>
              </a:ext>
            </a:extLst>
          </p:cNvPr>
          <p:cNvSpPr/>
          <p:nvPr/>
        </p:nvSpPr>
        <p:spPr>
          <a:xfrm>
            <a:off x="6744164" y="2765397"/>
            <a:ext cx="94508" cy="1509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43C80A-FA23-85A0-6E32-A252E2C0FD5D}"/>
              </a:ext>
            </a:extLst>
          </p:cNvPr>
          <p:cNvSpPr/>
          <p:nvPr/>
        </p:nvSpPr>
        <p:spPr>
          <a:xfrm>
            <a:off x="6971191" y="2760955"/>
            <a:ext cx="94508" cy="1509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8312B-2D1E-FACE-134E-C900DE2952C2}"/>
              </a:ext>
            </a:extLst>
          </p:cNvPr>
          <p:cNvSpPr/>
          <p:nvPr/>
        </p:nvSpPr>
        <p:spPr>
          <a:xfrm>
            <a:off x="7198218" y="2760955"/>
            <a:ext cx="94509" cy="1509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382A13-E63C-AD61-F68B-E3D33B3AF2A0}"/>
              </a:ext>
            </a:extLst>
          </p:cNvPr>
          <p:cNvCxnSpPr/>
          <p:nvPr/>
        </p:nvCxnSpPr>
        <p:spPr>
          <a:xfrm>
            <a:off x="1171853" y="4937463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EEA1D0CB-9BF3-98B6-F06A-434EC1C2F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289" y="4017146"/>
            <a:ext cx="1504740" cy="156342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F49CE7-15E1-D7E6-C283-4973851596A0}"/>
              </a:ext>
            </a:extLst>
          </p:cNvPr>
          <p:cNvCxnSpPr/>
          <p:nvPr/>
        </p:nvCxnSpPr>
        <p:spPr>
          <a:xfrm>
            <a:off x="4274058" y="4937463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8A497A0-4269-F470-1C7D-A25A877C0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694" y="4017146"/>
            <a:ext cx="1553524" cy="154054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E905D5E-3D7A-8DD7-A9C1-D7A9DCAB7D3A}"/>
              </a:ext>
            </a:extLst>
          </p:cNvPr>
          <p:cNvSpPr txBox="1"/>
          <p:nvPr/>
        </p:nvSpPr>
        <p:spPr>
          <a:xfrm>
            <a:off x="883467" y="174573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Nebraska Farmer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34679-34E1-C36D-CE23-BD3790E0397B}"/>
              </a:ext>
            </a:extLst>
          </p:cNvPr>
          <p:cNvSpPr txBox="1"/>
          <p:nvPr/>
        </p:nvSpPr>
        <p:spPr>
          <a:xfrm>
            <a:off x="6168501" y="377301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Boston Stockbroker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2CAC52-090D-5C74-FECC-BC502984B1E5}"/>
              </a:ext>
            </a:extLst>
          </p:cNvPr>
          <p:cNvSpPr txBox="1"/>
          <p:nvPr/>
        </p:nvSpPr>
        <p:spPr>
          <a:xfrm>
            <a:off x="677334" y="6152226"/>
            <a:ext cx="403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Average: Six Degree of Separation</a:t>
            </a:r>
          </a:p>
        </p:txBody>
      </p:sp>
    </p:spTree>
    <p:extLst>
      <p:ext uri="{BB962C8B-B14F-4D97-AF65-F5344CB8AC3E}">
        <p14:creationId xmlns:p14="http://schemas.microsoft.com/office/powerpoint/2010/main" val="341162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3C07-3DF7-3AB3-04B6-0BE4BB3D9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small-world network?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EF166-1862-DACF-017B-08C0E7867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501" y="2187221"/>
            <a:ext cx="3804671" cy="3881437"/>
          </a:xfrm>
        </p:spPr>
      </p:pic>
    </p:spTree>
    <p:extLst>
      <p:ext uri="{BB962C8B-B14F-4D97-AF65-F5344CB8AC3E}">
        <p14:creationId xmlns:p14="http://schemas.microsoft.com/office/powerpoint/2010/main" val="3823889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38FC-294F-0052-B2A3-6FBA0D3A7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Watts &amp; </a:t>
            </a:r>
            <a:r>
              <a:rPr lang="en-US" dirty="0" err="1"/>
              <a:t>Strogatz</a:t>
            </a:r>
            <a:r>
              <a:rPr lang="en-US" dirty="0"/>
              <a:t> | June 1988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EEE1-CAC5-A621-D193-4D44C08E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Film actors:</a:t>
            </a:r>
          </a:p>
          <a:p>
            <a:pPr lvl="1"/>
            <a:r>
              <a:rPr lang="en-US" dirty="0"/>
              <a:t>Nodes = Individual actors;</a:t>
            </a:r>
          </a:p>
          <a:p>
            <a:pPr lvl="1"/>
            <a:r>
              <a:rPr lang="en-US" dirty="0"/>
              <a:t>Two nodes are linked if the two actors appeared in the same movie.</a:t>
            </a:r>
          </a:p>
          <a:p>
            <a:r>
              <a:rPr lang="en-US" dirty="0"/>
              <a:t>Power grid:</a:t>
            </a:r>
          </a:p>
          <a:p>
            <a:pPr lvl="1"/>
            <a:r>
              <a:rPr lang="en-US" dirty="0"/>
              <a:t>Nodes = generators, transformers, and substations;</a:t>
            </a:r>
          </a:p>
          <a:p>
            <a:pPr lvl="1"/>
            <a:r>
              <a:rPr lang="en-US" dirty="0"/>
              <a:t>Two nodes are linked if they have a transmission line between them.</a:t>
            </a:r>
          </a:p>
          <a:p>
            <a:r>
              <a:rPr lang="en-US" dirty="0"/>
              <a:t> C. elegans:</a:t>
            </a:r>
          </a:p>
          <a:p>
            <a:pPr lvl="1"/>
            <a:r>
              <a:rPr lang="en-US" dirty="0"/>
              <a:t>Nodes = neurons;</a:t>
            </a:r>
          </a:p>
          <a:p>
            <a:pPr lvl="1"/>
            <a:r>
              <a:rPr lang="en-US" dirty="0"/>
              <a:t>Two nodes are linked if they are connected by a synapse or a gap junction.</a:t>
            </a:r>
          </a:p>
        </p:txBody>
      </p:sp>
    </p:spTree>
    <p:extLst>
      <p:ext uri="{BB962C8B-B14F-4D97-AF65-F5344CB8AC3E}">
        <p14:creationId xmlns:p14="http://schemas.microsoft.com/office/powerpoint/2010/main" val="2739992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CB5B-C669-5C91-6555-54FF28330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5C7161-FA40-CCE4-9614-3CA3A8818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24" y="2675494"/>
            <a:ext cx="2151896" cy="26442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A3998B-01DD-CDBF-9314-5939815F8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273" y="2995302"/>
            <a:ext cx="1776661" cy="232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CE632A-1BE2-B0A2-EEAA-2D67A00ECA0B}"/>
              </a:ext>
            </a:extLst>
          </p:cNvPr>
          <p:cNvSpPr txBox="1"/>
          <p:nvPr/>
        </p:nvSpPr>
        <p:spPr>
          <a:xfrm>
            <a:off x="568172" y="5495277"/>
            <a:ext cx="4225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average distance between nodes,</a:t>
            </a:r>
          </a:p>
          <a:p>
            <a:r>
              <a:rPr lang="en-US" dirty="0"/>
              <a:t>High average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3C0BD-C787-BCC2-8EB3-3A49165025E1}"/>
              </a:ext>
            </a:extLst>
          </p:cNvPr>
          <p:cNvSpPr txBox="1"/>
          <p:nvPr/>
        </p:nvSpPr>
        <p:spPr>
          <a:xfrm>
            <a:off x="5646199" y="5495276"/>
            <a:ext cx="4136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 average distance between nodes,</a:t>
            </a:r>
          </a:p>
          <a:p>
            <a:r>
              <a:rPr lang="en-US" dirty="0"/>
              <a:t>Low average clustering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38388-C219-D507-A733-5788D0E5D04D}"/>
              </a:ext>
            </a:extLst>
          </p:cNvPr>
          <p:cNvSpPr txBox="1"/>
          <p:nvPr/>
        </p:nvSpPr>
        <p:spPr>
          <a:xfrm>
            <a:off x="1397967" y="1695009"/>
            <a:ext cx="715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guess for the network structure of real-world networks would be either completely “regular” or completely random.</a:t>
            </a:r>
          </a:p>
        </p:txBody>
      </p:sp>
    </p:spTree>
    <p:extLst>
      <p:ext uri="{BB962C8B-B14F-4D97-AF65-F5344CB8AC3E}">
        <p14:creationId xmlns:p14="http://schemas.microsoft.com/office/powerpoint/2010/main" val="120842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C0F4-EAD9-33D8-19A4-CB95AE665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F60A8-B4CE-ECE2-DE26-22BECCB7E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20028"/>
            <a:ext cx="8596312" cy="144129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2BC336-D7CC-B9D5-F856-D17C4E3D5F90}"/>
                  </a:ext>
                </a:extLst>
              </p:cNvPr>
              <p:cNvSpPr txBox="1"/>
              <p:nvPr/>
            </p:nvSpPr>
            <p:spPr>
              <a:xfrm>
                <a:off x="958789" y="4021584"/>
                <a:ext cx="89486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/>
                  <a:t>Average distance (shortest path length) between pairs of nodes in the given network.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2BC336-D7CC-B9D5-F856-D17C4E3D5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89" y="4021584"/>
                <a:ext cx="8948692" cy="646331"/>
              </a:xfrm>
              <a:prstGeom prst="rect">
                <a:avLst/>
              </a:prstGeom>
              <a:blipFill>
                <a:blip r:embed="rId3"/>
                <a:stretch>
                  <a:fillRect l="-545" t="-6604" r="-109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9B616D-0175-36F5-C6E3-6EB8937528BD}"/>
                  </a:ext>
                </a:extLst>
              </p:cNvPr>
              <p:cNvSpPr txBox="1"/>
              <p:nvPr/>
            </p:nvSpPr>
            <p:spPr>
              <a:xfrm>
                <a:off x="958789" y="4805008"/>
                <a:ext cx="866504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𝑟𝑎𝑛𝑑𝑜𝑚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Average distance (shortest path length) in a randomly connected network with the same number of nodes and links.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C9B616D-0175-36F5-C6E3-6EB893752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89" y="4805008"/>
                <a:ext cx="8665045" cy="646331"/>
              </a:xfrm>
              <a:prstGeom prst="rect">
                <a:avLst/>
              </a:prstGeom>
              <a:blipFill>
                <a:blip r:embed="rId4"/>
                <a:stretch>
                  <a:fillRect l="-563" t="-5660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D35128-61D8-9F4C-C60B-8AC03C062B65}"/>
                  </a:ext>
                </a:extLst>
              </p:cNvPr>
              <p:cNvSpPr txBox="1"/>
              <p:nvPr/>
            </p:nvSpPr>
            <p:spPr>
              <a:xfrm>
                <a:off x="958789" y="5548622"/>
                <a:ext cx="56927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𝑎𝑐𝑡𝑢𝑎𝑙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Clustering coefficient of the given network.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D35128-61D8-9F4C-C60B-8AC03C062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89" y="5548622"/>
                <a:ext cx="5692777" cy="369332"/>
              </a:xfrm>
              <a:prstGeom prst="rect">
                <a:avLst/>
              </a:prstGeom>
              <a:blipFill>
                <a:blip r:embed="rId5"/>
                <a:stretch>
                  <a:fillRect t="-9836" r="-107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9AE3FB-EB66-4739-9519-52D7D399CDDC}"/>
                  </a:ext>
                </a:extLst>
              </p:cNvPr>
              <p:cNvSpPr txBox="1"/>
              <p:nvPr/>
            </p:nvSpPr>
            <p:spPr>
              <a:xfrm>
                <a:off x="958789" y="6015237"/>
                <a:ext cx="61020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𝑟𝑎𝑛𝑑𝑜𝑚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Clustering coefficient of random network.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9AE3FB-EB66-4739-9519-52D7D399C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89" y="6015237"/>
                <a:ext cx="6102034" cy="923330"/>
              </a:xfrm>
              <a:prstGeom prst="rect">
                <a:avLst/>
              </a:prstGeom>
              <a:blipFill>
                <a:blip r:embed="rId6"/>
                <a:stretch>
                  <a:fillRect t="-4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82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64721-CA39-E962-F932-D899257EB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C8D8F-A1D8-8846-1D4E-4E060A27C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CDD37-CBC6-5357-8C61-9E073397F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24" y="2675494"/>
            <a:ext cx="2151896" cy="264423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B6A9A4-81FF-C994-DCF7-87B4B9B62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273" y="2995302"/>
            <a:ext cx="1776661" cy="2324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26AA43-54EF-3BC7-0977-BE79323B391D}"/>
              </a:ext>
            </a:extLst>
          </p:cNvPr>
          <p:cNvSpPr txBox="1"/>
          <p:nvPr/>
        </p:nvSpPr>
        <p:spPr>
          <a:xfrm>
            <a:off x="568172" y="5495277"/>
            <a:ext cx="25371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average distance between nodes,</a:t>
            </a:r>
          </a:p>
          <a:p>
            <a:r>
              <a:rPr lang="en-US" dirty="0"/>
              <a:t>High average clustering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6437B6-47F6-E9FA-B5CB-934B75B42D4A}"/>
              </a:ext>
            </a:extLst>
          </p:cNvPr>
          <p:cNvSpPr txBox="1"/>
          <p:nvPr/>
        </p:nvSpPr>
        <p:spPr>
          <a:xfrm>
            <a:off x="6643972" y="5495277"/>
            <a:ext cx="263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average distance between nodes,</a:t>
            </a:r>
          </a:p>
          <a:p>
            <a:r>
              <a:rPr lang="en-US" dirty="0"/>
              <a:t>Low average clustering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05655E-6C66-778E-153A-6B8C3936FD9E}"/>
              </a:ext>
            </a:extLst>
          </p:cNvPr>
          <p:cNvSpPr txBox="1"/>
          <p:nvPr/>
        </p:nvSpPr>
        <p:spPr>
          <a:xfrm>
            <a:off x="1296140" y="1853613"/>
            <a:ext cx="7155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Naïve guess for the network structure of real-world networks would be either completely “regular” or completely random.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D5CEA6-EE93-BEE8-83DF-39C6A4B60C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538" y="2936981"/>
            <a:ext cx="1776661" cy="23827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6F802E-86E1-D6B0-7D3D-82FD42C0AC9F}"/>
              </a:ext>
            </a:extLst>
          </p:cNvPr>
          <p:cNvSpPr txBox="1"/>
          <p:nvPr/>
        </p:nvSpPr>
        <p:spPr>
          <a:xfrm>
            <a:off x="3869538" y="5380672"/>
            <a:ext cx="2262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average distance between nodes,</a:t>
            </a:r>
          </a:p>
          <a:p>
            <a:r>
              <a:rPr lang="en-US" dirty="0"/>
              <a:t>High average clustering</a:t>
            </a:r>
          </a:p>
        </p:txBody>
      </p:sp>
    </p:spTree>
    <p:extLst>
      <p:ext uri="{BB962C8B-B14F-4D97-AF65-F5344CB8AC3E}">
        <p14:creationId xmlns:p14="http://schemas.microsoft.com/office/powerpoint/2010/main" val="198167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C388-8276-A4D6-5450-082F3489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Watts and </a:t>
            </a:r>
            <a:r>
              <a:rPr lang="en-US" dirty="0" err="1"/>
              <a:t>Strogatz’s</a:t>
            </a:r>
            <a:r>
              <a:rPr lang="en-US" dirty="0"/>
              <a:t>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A1B2-8950-E6AA-4F81-04F79452E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regular network with </a:t>
            </a:r>
            <a:r>
              <a:rPr lang="en-US" b="1" dirty="0"/>
              <a:t>N</a:t>
            </a:r>
            <a:r>
              <a:rPr lang="en-US" dirty="0"/>
              <a:t> nodes and </a:t>
            </a:r>
            <a:r>
              <a:rPr lang="en-US" b="1" dirty="0"/>
              <a:t>m</a:t>
            </a:r>
            <a:r>
              <a:rPr lang="en-US" dirty="0"/>
              <a:t> neighbors per node. Let </a:t>
            </a:r>
            <a:r>
              <a:rPr lang="en-US" b="1" dirty="0"/>
              <a:t>M</a:t>
            </a:r>
            <a:r>
              <a:rPr lang="en-US" dirty="0"/>
              <a:t> be the</a:t>
            </a:r>
          </a:p>
          <a:p>
            <a:pPr marL="57150" indent="0">
              <a:buNone/>
            </a:pPr>
            <a:r>
              <a:rPr lang="en-US" dirty="0"/>
              <a:t>	number of links.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6053C91-BF74-E628-8B64-35A8A0F5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991" y="3561203"/>
            <a:ext cx="2355073" cy="248015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927D114-B0CA-7ECF-D195-95FCD2B657C1}"/>
              </a:ext>
            </a:extLst>
          </p:cNvPr>
          <p:cNvSpPr txBox="1"/>
          <p:nvPr/>
        </p:nvSpPr>
        <p:spPr>
          <a:xfrm>
            <a:off x="1115831" y="4100975"/>
            <a:ext cx="19976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this example,</a:t>
            </a:r>
          </a:p>
          <a:p>
            <a:pPr algn="ctr"/>
            <a:r>
              <a:rPr lang="en-US" dirty="0"/>
              <a:t>N = 10</a:t>
            </a:r>
          </a:p>
          <a:p>
            <a:pPr algn="ctr"/>
            <a:r>
              <a:rPr lang="en-US" dirty="0"/>
              <a:t>m = 2</a:t>
            </a:r>
          </a:p>
          <a:p>
            <a:pPr algn="ctr"/>
            <a:r>
              <a:rPr lang="en-US" dirty="0"/>
              <a:t>M = 10</a:t>
            </a:r>
          </a:p>
        </p:txBody>
      </p:sp>
    </p:spTree>
    <p:extLst>
      <p:ext uri="{BB962C8B-B14F-4D97-AF65-F5344CB8AC3E}">
        <p14:creationId xmlns:p14="http://schemas.microsoft.com/office/powerpoint/2010/main" val="10237841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767</TotalTime>
  <Words>407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Cambria Math</vt:lpstr>
      <vt:lpstr>Trebuchet MS</vt:lpstr>
      <vt:lpstr>Wingdings 3</vt:lpstr>
      <vt:lpstr>Facet</vt:lpstr>
      <vt:lpstr>Small-World Networks</vt:lpstr>
      <vt:lpstr>What is a small-world network?</vt:lpstr>
      <vt:lpstr>What is a small-world network?</vt:lpstr>
      <vt:lpstr>What is a small-world network?</vt:lpstr>
      <vt:lpstr>Watts &amp; Strogatz | June 1988</vt:lpstr>
      <vt:lpstr>Network Structure</vt:lpstr>
      <vt:lpstr>PowerPoint Presentation</vt:lpstr>
      <vt:lpstr>Network Structure</vt:lpstr>
      <vt:lpstr>Watts and Strogatz’s model</vt:lpstr>
      <vt:lpstr>Watts and Strogatz’s model</vt:lpstr>
      <vt:lpstr>How are small-world networks formed?</vt:lpstr>
      <vt:lpstr>Biological implications of small-world properties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Hosein Jalali</dc:creator>
  <cp:lastModifiedBy>Mohammad Hosein Jalali</cp:lastModifiedBy>
  <cp:revision>11</cp:revision>
  <dcterms:created xsi:type="dcterms:W3CDTF">2025-05-02T17:51:53Z</dcterms:created>
  <dcterms:modified xsi:type="dcterms:W3CDTF">2025-05-09T15:00:04Z</dcterms:modified>
</cp:coreProperties>
</file>