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8982E6-B1E5-472C-9183-6E12041F43BD}"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278685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8982E6-B1E5-472C-9183-6E12041F43BD}"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145865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8982E6-B1E5-472C-9183-6E12041F43BD}"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28038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8982E6-B1E5-472C-9183-6E12041F43BD}"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377696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8982E6-B1E5-472C-9183-6E12041F43BD}"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20432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8982E6-B1E5-472C-9183-6E12041F43BD}"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269589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8982E6-B1E5-472C-9183-6E12041F43BD}"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273431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8982E6-B1E5-472C-9183-6E12041F43BD}"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327430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982E6-B1E5-472C-9183-6E12041F43BD}"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33370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8982E6-B1E5-472C-9183-6E12041F43BD}"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385118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8982E6-B1E5-472C-9183-6E12041F43BD}"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AB0355-38D5-4F51-BC90-EC38EE242BBC}" type="slidenum">
              <a:rPr lang="en-US" smtClean="0"/>
              <a:t>‹#›</a:t>
            </a:fld>
            <a:endParaRPr lang="en-US"/>
          </a:p>
        </p:txBody>
      </p:sp>
    </p:spTree>
    <p:extLst>
      <p:ext uri="{BB962C8B-B14F-4D97-AF65-F5344CB8AC3E}">
        <p14:creationId xmlns:p14="http://schemas.microsoft.com/office/powerpoint/2010/main" val="335300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982E6-B1E5-472C-9183-6E12041F43BD}" type="datetimeFigureOut">
              <a:rPr lang="en-US" smtClean="0"/>
              <a:t>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B0355-38D5-4F51-BC90-EC38EE242BBC}" type="slidenum">
              <a:rPr lang="en-US" smtClean="0"/>
              <a:t>‹#›</a:t>
            </a:fld>
            <a:endParaRPr lang="en-US"/>
          </a:p>
        </p:txBody>
      </p:sp>
    </p:spTree>
    <p:extLst>
      <p:ext uri="{BB962C8B-B14F-4D97-AF65-F5344CB8AC3E}">
        <p14:creationId xmlns:p14="http://schemas.microsoft.com/office/powerpoint/2010/main" val="2097323311"/>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aparat.com/v/MKhAm"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1802675"/>
          </a:xfrm>
        </p:spPr>
        <p:txBody>
          <a:bodyPr>
            <a:normAutofit/>
          </a:bodyPr>
          <a:lstStyle/>
          <a:p>
            <a:pPr rtl="1"/>
            <a:r>
              <a:rPr lang="fa-IR" sz="2800" b="1" dirty="0" smtClean="0">
                <a:cs typeface="B Nazanin" panose="00000400000000000000" pitchFamily="2" charset="-78"/>
              </a:rPr>
              <a:t>موضوع:</a:t>
            </a:r>
            <a:br>
              <a:rPr lang="fa-IR" sz="2800" b="1" dirty="0" smtClean="0">
                <a:cs typeface="B Nazanin" panose="00000400000000000000" pitchFamily="2" charset="-78"/>
              </a:rPr>
            </a:br>
            <a:r>
              <a:rPr lang="fa-IR" sz="2800" b="1" dirty="0">
                <a:cs typeface="B Nazanin" panose="00000400000000000000" pitchFamily="2" charset="-78"/>
              </a:rPr>
              <a:t/>
            </a:r>
            <a:br>
              <a:rPr lang="fa-IR" sz="2800" b="1" dirty="0">
                <a:cs typeface="B Nazanin" panose="00000400000000000000" pitchFamily="2" charset="-78"/>
              </a:rPr>
            </a:br>
            <a:r>
              <a:rPr lang="fa-IR" sz="2800" b="1" dirty="0" smtClean="0">
                <a:cs typeface="B Nazanin" panose="00000400000000000000" pitchFamily="2" charset="-78"/>
              </a:rPr>
              <a:t>متدولوژی‌های </a:t>
            </a:r>
            <a:r>
              <a:rPr lang="fa-IR" sz="2800" b="1" dirty="0">
                <a:cs typeface="B Nazanin" panose="00000400000000000000" pitchFamily="2" charset="-78"/>
              </a:rPr>
              <a:t>ترکیبی در توسعه نرم‌افزار در سازمان‌ها و صنایع بزرگ</a:t>
            </a:r>
            <a:r>
              <a:rPr lang="en-US" sz="3100" dirty="0">
                <a:cs typeface="B Nazanin" panose="00000400000000000000" pitchFamily="2" charset="-78"/>
              </a:rPr>
              <a:t/>
            </a:r>
            <a:br>
              <a:rPr lang="en-US" sz="3100" dirty="0">
                <a:cs typeface="B Nazanin" panose="00000400000000000000" pitchFamily="2" charset="-78"/>
              </a:rPr>
            </a:br>
            <a:r>
              <a:rPr lang="fa-IR" sz="2400" b="1" dirty="0">
                <a:cs typeface="B Nazanin" panose="00000400000000000000" pitchFamily="2" charset="-78"/>
              </a:rPr>
              <a:t> (مطالعه موردی فولاد سبا)</a:t>
            </a:r>
            <a:r>
              <a:rPr lang="en-US" dirty="0"/>
              <a:t/>
            </a:r>
            <a:br>
              <a:rPr lang="en-US" dirty="0"/>
            </a:br>
            <a:endParaRPr lang="en-US" sz="1000" dirty="0"/>
          </a:p>
        </p:txBody>
      </p:sp>
      <p:sp>
        <p:nvSpPr>
          <p:cNvPr id="3" name="Subtitle 2"/>
          <p:cNvSpPr>
            <a:spLocks noGrp="1"/>
          </p:cNvSpPr>
          <p:nvPr>
            <p:ph type="subTitle" idx="1"/>
          </p:nvPr>
        </p:nvSpPr>
        <p:spPr>
          <a:xfrm>
            <a:off x="3680355" y="3944016"/>
            <a:ext cx="6987645" cy="1751390"/>
          </a:xfrm>
        </p:spPr>
        <p:txBody>
          <a:bodyPr>
            <a:normAutofit lnSpcReduction="10000"/>
          </a:bodyPr>
          <a:lstStyle/>
          <a:p>
            <a:pPr algn="r" rtl="1"/>
            <a:r>
              <a:rPr lang="fa-IR" dirty="0" smtClean="0">
                <a:cs typeface="B Nazanin" panose="00000400000000000000" pitchFamily="2" charset="-78"/>
              </a:rPr>
              <a:t>نام و نام خانوادگی:   محمد </a:t>
            </a:r>
            <a:r>
              <a:rPr lang="fa-IR" dirty="0">
                <a:cs typeface="B Nazanin" panose="00000400000000000000" pitchFamily="2" charset="-78"/>
              </a:rPr>
              <a:t>کدخدایی </a:t>
            </a:r>
            <a:r>
              <a:rPr lang="fa-IR" dirty="0" smtClean="0">
                <a:cs typeface="B Nazanin" panose="00000400000000000000" pitchFamily="2" charset="-78"/>
              </a:rPr>
              <a:t>الیادرانی</a:t>
            </a:r>
          </a:p>
          <a:p>
            <a:pPr algn="r" rtl="1"/>
            <a:r>
              <a:rPr lang="fa-IR" dirty="0" smtClean="0">
                <a:cs typeface="B Nazanin" panose="00000400000000000000" pitchFamily="2" charset="-78"/>
              </a:rPr>
              <a:t>شماره دانشجویی:    980199588</a:t>
            </a:r>
          </a:p>
          <a:p>
            <a:pPr algn="r" rtl="1"/>
            <a:r>
              <a:rPr lang="fa-IR" dirty="0" smtClean="0">
                <a:cs typeface="B Nazanin" panose="00000400000000000000" pitchFamily="2" charset="-78"/>
              </a:rPr>
              <a:t>استاد </a:t>
            </a:r>
            <a:r>
              <a:rPr lang="fa-IR" dirty="0">
                <a:cs typeface="B Nazanin" panose="00000400000000000000" pitchFamily="2" charset="-78"/>
              </a:rPr>
              <a:t>درس سمینار: دکتر سید علی رضوی </a:t>
            </a:r>
            <a:r>
              <a:rPr lang="fa-IR" dirty="0" smtClean="0">
                <a:cs typeface="B Nazanin" panose="00000400000000000000" pitchFamily="2" charset="-78"/>
              </a:rPr>
              <a:t>ابراهیمی</a:t>
            </a:r>
            <a:endParaRPr lang="en-US" dirty="0" smtClean="0">
              <a:cs typeface="B Nazanin" panose="00000400000000000000" pitchFamily="2" charset="-78"/>
            </a:endParaRPr>
          </a:p>
          <a:p>
            <a:pPr algn="r" rtl="1"/>
            <a:r>
              <a:rPr lang="fa-IR" dirty="0" smtClean="0">
                <a:cs typeface="B Nazanin" panose="00000400000000000000" pitchFamily="2" charset="-78"/>
              </a:rPr>
              <a:t>بهمن 1399</a:t>
            </a:r>
            <a:endParaRPr lang="en-US" dirty="0">
              <a:cs typeface="B Nazanin" panose="00000400000000000000" pitchFamily="2" charset="-78"/>
            </a:endParaRPr>
          </a:p>
        </p:txBody>
      </p:sp>
    </p:spTree>
    <p:extLst>
      <p:ext uri="{BB962C8B-B14F-4D97-AF65-F5344CB8AC3E}">
        <p14:creationId xmlns:p14="http://schemas.microsoft.com/office/powerpoint/2010/main" val="1078758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متدولوژی‌های ترکیبی</a:t>
            </a:r>
            <a:r>
              <a:rPr lang="en-US" dirty="0"/>
              <a:t/>
            </a:r>
            <a:br>
              <a:rPr lang="en-US" dirty="0"/>
            </a:br>
            <a:endParaRPr lang="en-US" sz="1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606" y="1742942"/>
            <a:ext cx="3194154" cy="275280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518" y="1742942"/>
            <a:ext cx="3188638" cy="275280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3846" y="1746683"/>
            <a:ext cx="3194154" cy="2745326"/>
          </a:xfrm>
          <a:prstGeom prst="rect">
            <a:avLst/>
          </a:prstGeom>
        </p:spPr>
      </p:pic>
      <p:sp>
        <p:nvSpPr>
          <p:cNvPr id="5" name="Rectangle 4"/>
          <p:cNvSpPr/>
          <p:nvPr/>
        </p:nvSpPr>
        <p:spPr>
          <a:xfrm>
            <a:off x="1680754" y="4623914"/>
            <a:ext cx="8987246" cy="1569660"/>
          </a:xfrm>
          <a:prstGeom prst="rect">
            <a:avLst/>
          </a:prstGeom>
        </p:spPr>
        <p:txBody>
          <a:bodyPr wrap="square">
            <a:spAutoFit/>
          </a:bodyPr>
          <a:lstStyle/>
          <a:p>
            <a:pPr algn="r" rtl="1"/>
            <a:r>
              <a:rPr lang="fa-IR" sz="2000" dirty="0" smtClean="0">
                <a:latin typeface="Times New Roman" panose="02020603050405020304" pitchFamily="18" charset="0"/>
                <a:cs typeface="B Nazanin" panose="00000400000000000000" pitchFamily="2" charset="-78"/>
              </a:rPr>
              <a:t>متدولوژی مخلوط = چابک + چابک = چابکی بهتر و کارآمدتر</a:t>
            </a:r>
          </a:p>
          <a:p>
            <a:pPr algn="r" rtl="1"/>
            <a:r>
              <a:rPr lang="fa-IR" sz="2000" dirty="0" smtClean="0">
                <a:latin typeface="Times New Roman" panose="02020603050405020304" pitchFamily="18" charset="0"/>
                <a:cs typeface="B Nazanin" panose="00000400000000000000" pitchFamily="2" charset="-78"/>
              </a:rPr>
              <a:t>متدولوژی ترکیبی = غیرچابک + چابک = چیزی بین هر دو که منطقی و مناسب است.</a:t>
            </a:r>
          </a:p>
          <a:p>
            <a:pPr algn="r" rtl="1"/>
            <a:r>
              <a:rPr lang="fa-IR" sz="2000" dirty="0" err="1" smtClean="0">
                <a:latin typeface="Times New Roman" panose="02020603050405020304" pitchFamily="18" charset="0"/>
                <a:cs typeface="B Nazanin" panose="00000400000000000000" pitchFamily="2" charset="-78"/>
              </a:rPr>
              <a:t>نمونه‌ها</a:t>
            </a:r>
            <a:r>
              <a:rPr lang="fa-IR" sz="2000" dirty="0" smtClean="0">
                <a:latin typeface="Times New Roman" panose="02020603050405020304" pitchFamily="18" charset="0"/>
                <a:cs typeface="B Nazanin" panose="00000400000000000000" pitchFamily="2" charset="-78"/>
              </a:rPr>
              <a:t> :</a:t>
            </a:r>
            <a:endParaRPr lang="en-US" sz="2000" dirty="0">
              <a:latin typeface="Times New Roman" panose="02020603050405020304" pitchFamily="18" charset="0"/>
              <a:cs typeface="B Nazanin" panose="00000400000000000000" pitchFamily="2" charset="-78"/>
            </a:endParaRPr>
          </a:p>
          <a:p>
            <a:r>
              <a:rPr lang="en-US" dirty="0" err="1" smtClean="0">
                <a:latin typeface="Times New Roman" panose="02020603050405020304" pitchFamily="18" charset="0"/>
                <a:cs typeface="Times New Roman" panose="02020603050405020304" pitchFamily="18" charset="0"/>
              </a:rPr>
              <a:t>Xscrum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Xcrumban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Scxtreme</a:t>
            </a:r>
            <a:r>
              <a:rPr lang="en-US" dirty="0" smtClean="0">
                <a:latin typeface="Times New Roman" panose="02020603050405020304" pitchFamily="18" charset="0"/>
                <a:cs typeface="Times New Roman" panose="02020603050405020304" pitchFamily="18" charset="0"/>
              </a:rPr>
              <a:t>, L-Scrumban, Scrumban, </a:t>
            </a:r>
            <a:r>
              <a:rPr lang="en-US" dirty="0" err="1" smtClean="0">
                <a:latin typeface="Times New Roman" panose="02020603050405020304" pitchFamily="18" charset="0"/>
                <a:cs typeface="Times New Roman" panose="02020603050405020304" pitchFamily="18" charset="0"/>
              </a:rPr>
              <a:t>Scrumbanfall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Appscrumfall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ScrumFDD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Scr</a:t>
            </a:r>
            <a:r>
              <a:rPr lang="en-US" dirty="0" smtClean="0">
                <a:latin typeface="Times New Roman" panose="02020603050405020304" pitchFamily="18" charset="0"/>
                <a:cs typeface="Times New Roman" panose="02020603050405020304" pitchFamily="18" charset="0"/>
              </a:rPr>
              <a:t>-FDD)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4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err="1" smtClean="0">
                <a:cs typeface="B Nazanin" panose="00000400000000000000" pitchFamily="2" charset="-78"/>
              </a:rPr>
              <a:t>اسکرامبان</a:t>
            </a:r>
            <a:r>
              <a:rPr lang="en-US" dirty="0"/>
              <a:t/>
            </a:r>
            <a:br>
              <a:rPr lang="en-US" dirty="0"/>
            </a:br>
            <a:endParaRPr lang="en-US" sz="1000" dirty="0"/>
          </a:p>
        </p:txBody>
      </p:sp>
      <p:sp>
        <p:nvSpPr>
          <p:cNvPr id="3" name="Subtitle 2"/>
          <p:cNvSpPr>
            <a:spLocks noGrp="1"/>
          </p:cNvSpPr>
          <p:nvPr>
            <p:ph type="subTitle" idx="1"/>
          </p:nvPr>
        </p:nvSpPr>
        <p:spPr>
          <a:xfrm>
            <a:off x="1828801" y="724924"/>
            <a:ext cx="7045234" cy="2011679"/>
          </a:xfrm>
        </p:spPr>
        <p:txBody>
          <a:bodyPr>
            <a:normAutofit fontScale="92500"/>
          </a:bodyPr>
          <a:lstStyle/>
          <a:p>
            <a:pPr algn="just" rtl="1"/>
            <a:r>
              <a:rPr lang="fa-IR" sz="2000" dirty="0">
                <a:cs typeface="B Nazanin" panose="00000400000000000000" pitchFamily="2" charset="-78"/>
              </a:rPr>
              <a:t>چه زمانی استفاده از اسکرام‌بان بهتر خواهد بود: </a:t>
            </a:r>
          </a:p>
          <a:p>
            <a:pPr marL="342900" indent="-342900" algn="just" rtl="1">
              <a:buFont typeface="Arial" panose="020B0604020202020204" pitchFamily="34" charset="0"/>
              <a:buChar char="•"/>
            </a:pPr>
            <a:r>
              <a:rPr lang="fa-IR" sz="2000" dirty="0" smtClean="0">
                <a:cs typeface="B Nazanin" panose="00000400000000000000" pitchFamily="2" charset="-78"/>
              </a:rPr>
              <a:t>برای </a:t>
            </a:r>
            <a:r>
              <a:rPr lang="fa-IR" sz="2000" dirty="0">
                <a:cs typeface="B Nazanin" panose="00000400000000000000" pitchFamily="2" charset="-78"/>
              </a:rPr>
              <a:t>پروژه‌های </a:t>
            </a:r>
            <a:r>
              <a:rPr lang="fa-IR" sz="2000" dirty="0" smtClean="0">
                <a:cs typeface="B Nazanin" panose="00000400000000000000" pitchFamily="2" charset="-78"/>
              </a:rPr>
              <a:t>نگهداری</a:t>
            </a:r>
            <a:endParaRPr lang="en-US" sz="2000" dirty="0" smtClean="0">
              <a:cs typeface="B Nazanin" panose="00000400000000000000" pitchFamily="2" charset="-78"/>
            </a:endParaRPr>
          </a:p>
          <a:p>
            <a:pPr marL="342900" indent="-342900" algn="just" rtl="1">
              <a:buFont typeface="Arial" panose="020B0604020202020204" pitchFamily="34" charset="0"/>
              <a:buChar char="•"/>
            </a:pPr>
            <a:r>
              <a:rPr lang="fa-IR" sz="2000" dirty="0" smtClean="0">
                <a:cs typeface="B Nazanin" panose="00000400000000000000" pitchFamily="2" charset="-78"/>
              </a:rPr>
              <a:t>پروژه‌هایی </a:t>
            </a:r>
            <a:r>
              <a:rPr lang="fa-IR" sz="2000" dirty="0">
                <a:cs typeface="B Nazanin" panose="00000400000000000000" pitchFamily="2" charset="-78"/>
              </a:rPr>
              <a:t>با داستان‌های مکرر و غیرمنتظره کاربر</a:t>
            </a:r>
          </a:p>
          <a:p>
            <a:pPr marL="342900" indent="-342900" algn="just" rtl="1">
              <a:buFont typeface="Arial" panose="020B0604020202020204" pitchFamily="34" charset="0"/>
              <a:buChar char="•"/>
            </a:pPr>
            <a:r>
              <a:rPr lang="fa-IR" sz="2000" dirty="0" smtClean="0">
                <a:cs typeface="B Nazanin" panose="00000400000000000000" pitchFamily="2" charset="-78"/>
              </a:rPr>
              <a:t>در </a:t>
            </a:r>
            <a:r>
              <a:rPr lang="fa-IR" sz="2000" dirty="0">
                <a:cs typeface="B Nazanin" panose="00000400000000000000" pitchFamily="2" charset="-78"/>
              </a:rPr>
              <a:t>مواردی که اسکرام با فرایندها، منابع و موارد جریان کار به چالش کشیده شده </a:t>
            </a:r>
            <a:r>
              <a:rPr lang="fa-IR" sz="2000" dirty="0" smtClean="0">
                <a:cs typeface="B Nazanin" panose="00000400000000000000" pitchFamily="2" charset="-78"/>
              </a:rPr>
              <a:t>است.</a:t>
            </a:r>
            <a:endParaRPr lang="fa-IR" sz="2000" dirty="0">
              <a:cs typeface="B Nazanin" panose="00000400000000000000" pitchFamily="2" charset="-78"/>
            </a:endParaRPr>
          </a:p>
          <a:p>
            <a:pPr algn="just" rtl="1"/>
            <a:r>
              <a:rPr lang="fa-IR" sz="2000" dirty="0" smtClean="0">
                <a:cs typeface="B Nazanin" panose="00000400000000000000" pitchFamily="2" charset="-78"/>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904" y="2351313"/>
            <a:ext cx="7308334" cy="4271425"/>
          </a:xfrm>
          <a:prstGeom prst="rect">
            <a:avLst/>
          </a:prstGeom>
        </p:spPr>
      </p:pic>
    </p:spTree>
    <p:extLst>
      <p:ext uri="{BB962C8B-B14F-4D97-AF65-F5344CB8AC3E}">
        <p14:creationId xmlns:p14="http://schemas.microsoft.com/office/powerpoint/2010/main" val="3260221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err="1" smtClean="0">
                <a:cs typeface="B Nazanin" panose="00000400000000000000" pitchFamily="2" charset="-78"/>
              </a:rPr>
              <a:t>اسکرامبان‌فال</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a:bodyPr>
          <a:lstStyle/>
          <a:p>
            <a:pPr algn="just" rtl="1"/>
            <a:r>
              <a:rPr lang="fa-IR" sz="2000" dirty="0">
                <a:cs typeface="B Nazanin" panose="00000400000000000000" pitchFamily="2" charset="-78"/>
              </a:rPr>
              <a:t>یک متدولوژی نوآورانه مانند </a:t>
            </a:r>
            <a:r>
              <a:rPr lang="fa-IR" sz="2000" dirty="0" err="1" smtClean="0">
                <a:cs typeface="B Nazanin" panose="00000400000000000000" pitchFamily="2" charset="-78"/>
              </a:rPr>
              <a:t>اسکرامبان‌فال</a:t>
            </a:r>
            <a:r>
              <a:rPr lang="fa-IR" sz="2000" dirty="0" smtClean="0">
                <a:cs typeface="B Nazanin" panose="00000400000000000000" pitchFamily="2" charset="-78"/>
              </a:rPr>
              <a:t> می‌تواند </a:t>
            </a:r>
            <a:r>
              <a:rPr lang="fa-IR" sz="2000" dirty="0">
                <a:cs typeface="B Nazanin" panose="00000400000000000000" pitchFamily="2" charset="-78"/>
              </a:rPr>
              <a:t>در حل برخی از مسائل پروژه </a:t>
            </a:r>
            <a:r>
              <a:rPr lang="fa-IR" sz="2000" dirty="0" err="1">
                <a:cs typeface="B Nazanin" panose="00000400000000000000" pitchFamily="2" charset="-78"/>
              </a:rPr>
              <a:t>یاری‌دهنده</a:t>
            </a:r>
            <a:r>
              <a:rPr lang="fa-IR" sz="2000" dirty="0">
                <a:cs typeface="B Nazanin" panose="00000400000000000000" pitchFamily="2" charset="-78"/>
              </a:rPr>
              <a:t> باشد</a:t>
            </a:r>
            <a:r>
              <a:rPr lang="fa-IR" sz="2000" dirty="0" smtClean="0">
                <a:cs typeface="B Nazanin" panose="00000400000000000000" pitchFamily="2" charset="-78"/>
              </a:rPr>
              <a:t>:</a:t>
            </a:r>
          </a:p>
          <a:p>
            <a:pPr marL="342900" indent="-342900" algn="just" rtl="1">
              <a:buFont typeface="Arial" panose="020B0604020202020204" pitchFamily="34" charset="0"/>
              <a:buChar char="•"/>
            </a:pPr>
            <a:r>
              <a:rPr lang="fa-IR" sz="2000" dirty="0" smtClean="0">
                <a:cs typeface="B Nazanin" panose="00000400000000000000" pitchFamily="2" charset="-78"/>
              </a:rPr>
              <a:t>مستندسازی </a:t>
            </a:r>
            <a:r>
              <a:rPr lang="fa-IR" sz="2000" dirty="0">
                <a:cs typeface="B Nazanin" panose="00000400000000000000" pitchFamily="2" charset="-78"/>
              </a:rPr>
              <a:t>نیازمندی‌های </a:t>
            </a:r>
            <a:r>
              <a:rPr lang="fa-IR" sz="2000" dirty="0" smtClean="0">
                <a:cs typeface="B Nazanin" panose="00000400000000000000" pitchFamily="2" charset="-78"/>
              </a:rPr>
              <a:t>پروژه</a:t>
            </a:r>
          </a:p>
          <a:p>
            <a:pPr marL="342900" indent="-342900" algn="just" rtl="1">
              <a:buFont typeface="Arial" panose="020B0604020202020204" pitchFamily="34" charset="0"/>
              <a:buChar char="•"/>
            </a:pPr>
            <a:r>
              <a:rPr lang="fa-IR" sz="2000" dirty="0" smtClean="0">
                <a:cs typeface="B Nazanin" panose="00000400000000000000" pitchFamily="2" charset="-78"/>
              </a:rPr>
              <a:t> برنامه‌ریزی</a:t>
            </a:r>
          </a:p>
          <a:p>
            <a:pPr marL="342900" indent="-342900" algn="just" rtl="1">
              <a:buFont typeface="Arial" panose="020B0604020202020204" pitchFamily="34" charset="0"/>
              <a:buChar char="•"/>
            </a:pPr>
            <a:r>
              <a:rPr lang="fa-IR" sz="2000" dirty="0" smtClean="0">
                <a:cs typeface="B Nazanin" panose="00000400000000000000" pitchFamily="2" charset="-78"/>
              </a:rPr>
              <a:t>تخمین اولیه</a:t>
            </a:r>
          </a:p>
          <a:p>
            <a:pPr marL="342900" indent="-342900" algn="just" rtl="1">
              <a:buFont typeface="Arial" panose="020B0604020202020204" pitchFamily="34" charset="0"/>
              <a:buChar char="•"/>
            </a:pPr>
            <a:r>
              <a:rPr lang="fa-IR" sz="2000" dirty="0" smtClean="0">
                <a:cs typeface="B Nazanin" panose="00000400000000000000" pitchFamily="2" charset="-78"/>
              </a:rPr>
              <a:t>چشم‌انداز </a:t>
            </a:r>
            <a:r>
              <a:rPr lang="fa-IR" sz="2000" dirty="0">
                <a:cs typeface="B Nazanin" panose="00000400000000000000" pitchFamily="2" charset="-78"/>
              </a:rPr>
              <a:t>واضح محصول در فازهای آغازین شروع </a:t>
            </a:r>
            <a:r>
              <a:rPr lang="fa-IR" sz="2000" dirty="0" smtClean="0">
                <a:cs typeface="B Nazanin" panose="00000400000000000000" pitchFamily="2" charset="-78"/>
              </a:rPr>
              <a:t>پروژه</a:t>
            </a:r>
          </a:p>
          <a:p>
            <a:pPr marL="342900" indent="-342900" algn="just" rtl="1">
              <a:buFont typeface="Arial" panose="020B0604020202020204" pitchFamily="34" charset="0"/>
              <a:buChar char="•"/>
            </a:pPr>
            <a:r>
              <a:rPr lang="fa-IR" sz="2000" dirty="0" smtClean="0">
                <a:cs typeface="B Nazanin" panose="00000400000000000000" pitchFamily="2" charset="-78"/>
              </a:rPr>
              <a:t>تهیه مستندات جامع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00891"/>
            <a:ext cx="2297081" cy="60315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628" y="2431219"/>
            <a:ext cx="1765983" cy="1878825"/>
          </a:xfrm>
          <a:prstGeom prst="rect">
            <a:avLst/>
          </a:prstGeom>
        </p:spPr>
      </p:pic>
    </p:spTree>
    <p:extLst>
      <p:ext uri="{BB962C8B-B14F-4D97-AF65-F5344CB8AC3E}">
        <p14:creationId xmlns:p14="http://schemas.microsoft.com/office/powerpoint/2010/main" val="1013406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ایجاد متدولوژی سازمان در چارچوب فرآیند </a:t>
            </a:r>
            <a:r>
              <a:rPr lang="fa-IR" sz="2800" b="1" dirty="0" err="1" smtClean="0">
                <a:cs typeface="B Nazanin" panose="00000400000000000000" pitchFamily="2" charset="-78"/>
              </a:rPr>
              <a:t>اکلیپس</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a:bodyPr>
          <a:lstStyle/>
          <a:p>
            <a:pPr algn="just" rtl="1"/>
            <a:r>
              <a:rPr lang="fa-IR" sz="2000" dirty="0">
                <a:cs typeface="B Nazanin" panose="00000400000000000000" pitchFamily="2" charset="-78"/>
              </a:rPr>
              <a:t>در سال 1996 </a:t>
            </a:r>
            <a:r>
              <a:rPr lang="fa-IR" sz="2000" dirty="0" smtClean="0">
                <a:cs typeface="B Nazanin" panose="00000400000000000000" pitchFamily="2" charset="-78"/>
              </a:rPr>
              <a:t>متدولوژی</a:t>
            </a:r>
            <a:r>
              <a:rPr lang="en-US" sz="2000" dirty="0" smtClean="0">
                <a:cs typeface="B Nazanin" panose="00000400000000000000" pitchFamily="2" charset="-78"/>
              </a:rPr>
              <a:t> OPEN</a:t>
            </a:r>
            <a:r>
              <a:rPr lang="fa-IR" sz="2000" dirty="0" smtClean="0">
                <a:cs typeface="B Nazanin" panose="00000400000000000000" pitchFamily="2" charset="-78"/>
              </a:rPr>
              <a:t>به </a:t>
            </a:r>
            <a:r>
              <a:rPr lang="fa-IR" sz="2000" dirty="0">
                <a:cs typeface="B Nazanin" panose="00000400000000000000" pitchFamily="2" charset="-78"/>
              </a:rPr>
              <a:t>عنوان یک متدولوژی نسل سومی سنگین وزن از تجمیع چهار متدولوژی ایجاد شد. به دلیل سنگین بودن این متدولوژی سازندگان آن تصمیم گرفتند به جای اینکه یک متدولوژی جامع را ارائه کنند، یک چارچوب ایجاد فرایند به نام </a:t>
            </a:r>
            <a:r>
              <a:rPr lang="en-US" sz="2000" dirty="0" smtClean="0">
                <a:cs typeface="B Nazanin" panose="00000400000000000000" pitchFamily="2" charset="-78"/>
              </a:rPr>
              <a:t>OPF</a:t>
            </a:r>
            <a:r>
              <a:rPr lang="fa-IR" sz="2000" dirty="0">
                <a:cs typeface="B Nazanin" panose="00000400000000000000" pitchFamily="2" charset="-78"/>
              </a:rPr>
              <a:t> </a:t>
            </a:r>
            <a:r>
              <a:rPr lang="fa-IR" sz="2000" dirty="0" smtClean="0">
                <a:cs typeface="B Nazanin" panose="00000400000000000000" pitchFamily="2" charset="-78"/>
              </a:rPr>
              <a:t>ارائه </a:t>
            </a:r>
            <a:r>
              <a:rPr lang="fa-IR" sz="2000" dirty="0">
                <a:cs typeface="B Nazanin" panose="00000400000000000000" pitchFamily="2" charset="-78"/>
              </a:rPr>
              <a:t>کنند. به این ترتیب هر فرد یا سازمان، متدولوژی خود را با انتخاب </a:t>
            </a:r>
            <a:r>
              <a:rPr lang="fa-IR" sz="2000" dirty="0" err="1">
                <a:cs typeface="B Nazanin" panose="00000400000000000000" pitchFamily="2" charset="-78"/>
              </a:rPr>
              <a:t>مؤلفه‌ها</a:t>
            </a:r>
            <a:r>
              <a:rPr lang="fa-IR" sz="2000" dirty="0">
                <a:cs typeface="B Nazanin" panose="00000400000000000000" pitchFamily="2" charset="-78"/>
              </a:rPr>
              <a:t> از کتابخانه و تجمیع آنها طبق چارچوب ایجاد فرایند خواهد </a:t>
            </a:r>
            <a:r>
              <a:rPr lang="fa-IR" sz="2000" dirty="0" smtClean="0">
                <a:cs typeface="B Nazanin" panose="00000400000000000000" pitchFamily="2" charset="-78"/>
              </a:rPr>
              <a:t>ساخت. </a:t>
            </a:r>
            <a:endParaRPr lang="fa-IR" sz="2000" dirty="0">
              <a:cs typeface="B Nazanin" panose="00000400000000000000" pitchFamily="2" charset="-78"/>
            </a:endParaRPr>
          </a:p>
          <a:p>
            <a:pPr algn="just" rtl="1"/>
            <a:r>
              <a:rPr lang="fa-IR" sz="2000" dirty="0">
                <a:cs typeface="B Nazanin" panose="00000400000000000000" pitchFamily="2" charset="-78"/>
              </a:rPr>
              <a:t>در این پژوهش به جای چارچوب مهندسی </a:t>
            </a:r>
            <a:r>
              <a:rPr lang="fa-IR" sz="2000" dirty="0" smtClean="0">
                <a:cs typeface="B Nazanin" panose="00000400000000000000" pitchFamily="2" charset="-78"/>
              </a:rPr>
              <a:t>متدولوژی </a:t>
            </a:r>
            <a:r>
              <a:rPr lang="en-US" sz="2000" dirty="0" smtClean="0">
                <a:cs typeface="B Nazanin" panose="00000400000000000000" pitchFamily="2" charset="-78"/>
              </a:rPr>
              <a:t>OPF</a:t>
            </a:r>
            <a:r>
              <a:rPr lang="fa-IR" sz="2000" dirty="0" smtClean="0">
                <a:cs typeface="B Nazanin" panose="00000400000000000000" pitchFamily="2" charset="-78"/>
              </a:rPr>
              <a:t> از </a:t>
            </a:r>
            <a:r>
              <a:rPr lang="fa-IR" sz="2000" dirty="0">
                <a:cs typeface="B Nazanin" panose="00000400000000000000" pitchFamily="2" charset="-78"/>
              </a:rPr>
              <a:t>چارچوب فرایند </a:t>
            </a:r>
            <a:r>
              <a:rPr lang="fa-IR" sz="2000" dirty="0" err="1">
                <a:cs typeface="B Nazanin" panose="00000400000000000000" pitchFamily="2" charset="-78"/>
              </a:rPr>
              <a:t>اکلیپس</a:t>
            </a:r>
            <a:r>
              <a:rPr lang="fa-IR" sz="2000" dirty="0">
                <a:cs typeface="B Nazanin" panose="00000400000000000000" pitchFamily="2" charset="-78"/>
              </a:rPr>
              <a:t> </a:t>
            </a:r>
            <a:r>
              <a:rPr lang="fa-IR" sz="2000" dirty="0" smtClean="0">
                <a:cs typeface="B Nazanin" panose="00000400000000000000" pitchFamily="2" charset="-78"/>
              </a:rPr>
              <a:t>بهره </a:t>
            </a:r>
            <a:r>
              <a:rPr lang="fa-IR" sz="2000" dirty="0">
                <a:cs typeface="B Nazanin" panose="00000400000000000000" pitchFamily="2" charset="-78"/>
              </a:rPr>
              <a:t>برده شده است. این چارچوب انواع فعالیت‌ها، نقش‌ها و محصولات را به عنوان </a:t>
            </a:r>
            <a:r>
              <a:rPr lang="fa-IR" sz="2000" dirty="0" err="1">
                <a:cs typeface="B Nazanin" panose="00000400000000000000" pitchFamily="2" charset="-78"/>
              </a:rPr>
              <a:t>تکه‌های</a:t>
            </a:r>
            <a:r>
              <a:rPr lang="fa-IR" sz="2000" dirty="0">
                <a:cs typeface="B Nazanin" panose="00000400000000000000" pitchFamily="2" charset="-78"/>
              </a:rPr>
              <a:t> متدولوژی در کتابخانه خود دارد که از اتصال آنها </a:t>
            </a:r>
            <a:r>
              <a:rPr lang="fa-IR" sz="2000" dirty="0" err="1">
                <a:cs typeface="B Nazanin" panose="00000400000000000000" pitchFamily="2" charset="-78"/>
              </a:rPr>
              <a:t>می‌توانیم</a:t>
            </a:r>
            <a:r>
              <a:rPr lang="fa-IR" sz="2000" dirty="0">
                <a:cs typeface="B Nazanin" panose="00000400000000000000" pitchFamily="2" charset="-78"/>
              </a:rPr>
              <a:t> متدولوژی دلخواه مطابق نیازمندی‌های سازمان مربوطه را بسازیم. برای این منظور </a:t>
            </a:r>
            <a:r>
              <a:rPr lang="fa-IR" sz="2000" dirty="0" smtClean="0">
                <a:cs typeface="B Nazanin" panose="00000400000000000000" pitchFamily="2" charset="-78"/>
              </a:rPr>
              <a:t>از </a:t>
            </a:r>
            <a:r>
              <a:rPr lang="en-US" sz="2000" dirty="0" smtClean="0">
                <a:cs typeface="B Nazanin" panose="00000400000000000000" pitchFamily="2" charset="-78"/>
              </a:rPr>
              <a:t>EPFC</a:t>
            </a:r>
            <a:r>
              <a:rPr lang="fa-IR" sz="2000" dirty="0" smtClean="0">
                <a:cs typeface="B Nazanin" panose="00000400000000000000" pitchFamily="2" charset="-78"/>
              </a:rPr>
              <a:t> بهره </a:t>
            </a:r>
            <a:r>
              <a:rPr lang="fa-IR" sz="2000" dirty="0">
                <a:cs typeface="B Nazanin" panose="00000400000000000000" pitchFamily="2" charset="-78"/>
              </a:rPr>
              <a:t>برده شده </a:t>
            </a:r>
            <a:r>
              <a:rPr lang="fa-IR" sz="2000" dirty="0" smtClean="0">
                <a:cs typeface="B Nazanin" panose="00000400000000000000" pitchFamily="2" charset="-78"/>
              </a:rPr>
              <a:t>است.</a:t>
            </a:r>
            <a:endParaRPr lang="en-US" sz="2000" dirty="0" smtClean="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63041"/>
            <a:ext cx="3339641" cy="3339641"/>
          </a:xfrm>
          <a:prstGeom prst="rect">
            <a:avLst/>
          </a:prstGeom>
        </p:spPr>
      </p:pic>
    </p:spTree>
    <p:extLst>
      <p:ext uri="{BB962C8B-B14F-4D97-AF65-F5344CB8AC3E}">
        <p14:creationId xmlns:p14="http://schemas.microsoft.com/office/powerpoint/2010/main" val="908469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متدولوژی ترکیبی پیشنهادی برای پروژه‌های اتوماسیون فولاد سبا</a:t>
            </a:r>
            <a:r>
              <a:rPr lang="en-US" dirty="0"/>
              <a:t/>
            </a:r>
            <a:br>
              <a:rPr lang="en-US" dirty="0"/>
            </a:br>
            <a:endParaRPr lang="en-US" sz="1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80161"/>
            <a:ext cx="5826034" cy="4501666"/>
          </a:xfrm>
          <a:prstGeom prst="rect">
            <a:avLst/>
          </a:prstGeom>
        </p:spPr>
      </p:pic>
      <p:sp>
        <p:nvSpPr>
          <p:cNvPr id="6" name="TextBox 5"/>
          <p:cNvSpPr txBox="1"/>
          <p:nvPr/>
        </p:nvSpPr>
        <p:spPr>
          <a:xfrm>
            <a:off x="1337431" y="5781827"/>
            <a:ext cx="4823628" cy="584775"/>
          </a:xfrm>
          <a:prstGeom prst="rect">
            <a:avLst/>
          </a:prstGeom>
          <a:noFill/>
        </p:spPr>
        <p:txBody>
          <a:bodyPr wrap="none" rtlCol="0">
            <a:spAutoFit/>
          </a:bodyPr>
          <a:lstStyle/>
          <a:p>
            <a:pPr algn="r" rtl="1"/>
            <a:r>
              <a:rPr lang="fa-IR" sz="1600" dirty="0" smtClean="0">
                <a:cs typeface="B Nazanin" panose="00000400000000000000" pitchFamily="2" charset="-78"/>
              </a:rPr>
              <a:t>مشارکت در پروژه: </a:t>
            </a:r>
            <a:r>
              <a:rPr lang="en-US" sz="1600" dirty="0">
                <a:cs typeface="B Nazanin" panose="00000400000000000000" pitchFamily="2" charset="-78"/>
              </a:rPr>
              <a:t>https://github.com/mohammadkad/MKE</a:t>
            </a:r>
            <a:r>
              <a:rPr lang="fa-IR" sz="1600" dirty="0" smtClean="0">
                <a:cs typeface="B Nazanin" panose="00000400000000000000" pitchFamily="2" charset="-78"/>
              </a:rPr>
              <a:t> </a:t>
            </a:r>
          </a:p>
          <a:p>
            <a:pPr algn="r" rtl="1"/>
            <a:r>
              <a:rPr lang="fa-IR" sz="1600" dirty="0" smtClean="0">
                <a:cs typeface="B Nazanin" panose="00000400000000000000" pitchFamily="2" charset="-78"/>
              </a:rPr>
              <a:t>آموزش مفاهیم    : </a:t>
            </a:r>
            <a:r>
              <a:rPr lang="en-US" sz="1600" dirty="0">
                <a:cs typeface="B Nazanin" panose="00000400000000000000" pitchFamily="2" charset="-78"/>
                <a:hlinkClick r:id="rId3"/>
              </a:rPr>
              <a:t>https://</a:t>
            </a:r>
            <a:r>
              <a:rPr lang="en-US" sz="1600" dirty="0" smtClean="0">
                <a:cs typeface="B Nazanin" panose="00000400000000000000" pitchFamily="2" charset="-78"/>
                <a:hlinkClick r:id="rId3"/>
              </a:rPr>
              <a:t>www.aparat.com/v/MKhAm</a:t>
            </a:r>
            <a:r>
              <a:rPr lang="fa-IR" sz="1600" dirty="0" smtClean="0">
                <a:cs typeface="B Nazanin" panose="00000400000000000000" pitchFamily="2" charset="-78"/>
              </a:rPr>
              <a:t>  </a:t>
            </a:r>
            <a:endParaRPr lang="en-US" sz="1600" dirty="0">
              <a:cs typeface="B Nazanin" panose="00000400000000000000" pitchFamily="2" charset="-78"/>
            </a:endParaRPr>
          </a:p>
        </p:txBody>
      </p:sp>
    </p:spTree>
    <p:extLst>
      <p:ext uri="{BB962C8B-B14F-4D97-AF65-F5344CB8AC3E}">
        <p14:creationId xmlns:p14="http://schemas.microsoft.com/office/powerpoint/2010/main" val="388030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پیشنهاد برای کارهای آتی:</a:t>
            </a:r>
            <a:r>
              <a:rPr lang="en-US" dirty="0"/>
              <a:t/>
            </a:r>
            <a:br>
              <a:rPr lang="en-US" dirty="0"/>
            </a:br>
            <a:endParaRPr lang="en-US" sz="1000" dirty="0"/>
          </a:p>
        </p:txBody>
      </p:sp>
      <p:sp>
        <p:nvSpPr>
          <p:cNvPr id="3" name="Subtitle 2"/>
          <p:cNvSpPr>
            <a:spLocks noGrp="1"/>
          </p:cNvSpPr>
          <p:nvPr>
            <p:ph type="subTitle" idx="1"/>
          </p:nvPr>
        </p:nvSpPr>
        <p:spPr>
          <a:xfrm>
            <a:off x="931817" y="1463041"/>
            <a:ext cx="9736183" cy="3735976"/>
          </a:xfrm>
        </p:spPr>
        <p:txBody>
          <a:bodyPr>
            <a:normAutofit/>
          </a:bodyPr>
          <a:lstStyle/>
          <a:p>
            <a:pPr algn="just" rtl="1"/>
            <a:r>
              <a:rPr lang="fa-IR" sz="2000" dirty="0">
                <a:cs typeface="B Nazanin" panose="00000400000000000000" pitchFamily="2" charset="-78"/>
              </a:rPr>
              <a:t>برای گسترش موضوع و کارهای آتی موضوعات ذیل را می‌توان مطرح کرد:</a:t>
            </a:r>
          </a:p>
          <a:p>
            <a:pPr marL="342900" indent="-342900" algn="just" rtl="1">
              <a:buFont typeface="Arial" panose="020B0604020202020204" pitchFamily="34" charset="0"/>
              <a:buChar char="•"/>
            </a:pPr>
            <a:r>
              <a:rPr lang="fa-IR" sz="2000" dirty="0" smtClean="0">
                <a:cs typeface="B Nazanin" panose="00000400000000000000" pitchFamily="2" charset="-78"/>
              </a:rPr>
              <a:t>سازمان‌ها</a:t>
            </a:r>
            <a:r>
              <a:rPr lang="fa-IR" sz="2000" dirty="0">
                <a:cs typeface="B Nazanin" panose="00000400000000000000" pitchFamily="2" charset="-78"/>
              </a:rPr>
              <a:t>، صنایع بزرگ و سنتی ایران و چالش‌ها برای متقاعدکردن مدیران و کارکنان برای پذیرش چابکی.</a:t>
            </a:r>
          </a:p>
          <a:p>
            <a:pPr marL="342900" indent="-342900" algn="just" rtl="1">
              <a:buFont typeface="Arial" panose="020B0604020202020204" pitchFamily="34" charset="0"/>
              <a:buChar char="•"/>
            </a:pPr>
            <a:r>
              <a:rPr lang="fa-IR" sz="2000" dirty="0" smtClean="0">
                <a:cs typeface="B Nazanin" panose="00000400000000000000" pitchFamily="2" charset="-78"/>
              </a:rPr>
              <a:t>منطبق </a:t>
            </a:r>
            <a:r>
              <a:rPr lang="fa-IR" sz="2000" dirty="0">
                <a:cs typeface="B Nazanin" panose="00000400000000000000" pitchFamily="2" charset="-78"/>
              </a:rPr>
              <a:t>سازی تفکر چابک با الگوی تعالی سازمانی.</a:t>
            </a:r>
          </a:p>
          <a:p>
            <a:pPr marL="342900" indent="-342900" algn="just" rtl="1">
              <a:buFont typeface="Arial" panose="020B0604020202020204" pitchFamily="34" charset="0"/>
              <a:buChar char="•"/>
            </a:pPr>
            <a:r>
              <a:rPr lang="fa-IR" sz="2000" dirty="0" smtClean="0">
                <a:cs typeface="B Nazanin" panose="00000400000000000000" pitchFamily="2" charset="-78"/>
              </a:rPr>
              <a:t>اندازه‌گیری </a:t>
            </a:r>
            <a:r>
              <a:rPr lang="fa-IR" sz="2000" dirty="0">
                <a:cs typeface="B Nazanin" panose="00000400000000000000" pitchFamily="2" charset="-78"/>
              </a:rPr>
              <a:t>میزان مؤثر بودن روش‌های ترکیبی به کمک </a:t>
            </a:r>
            <a:r>
              <a:rPr lang="fa-IR" sz="2000" dirty="0" err="1">
                <a:cs typeface="B Nazanin" panose="00000400000000000000" pitchFamily="2" charset="-78"/>
              </a:rPr>
              <a:t>متریک‌های</a:t>
            </a:r>
            <a:r>
              <a:rPr lang="fa-IR" sz="2000" dirty="0">
                <a:cs typeface="B Nazanin" panose="00000400000000000000" pitchFamily="2" charset="-78"/>
              </a:rPr>
              <a:t> چابک و تفکر ناب</a:t>
            </a:r>
          </a:p>
          <a:p>
            <a:pPr marL="342900" indent="-342900" algn="just" rtl="1">
              <a:buFont typeface="Arial" panose="020B0604020202020204" pitchFamily="34" charset="0"/>
              <a:buChar char="•"/>
            </a:pPr>
            <a:r>
              <a:rPr lang="fa-IR" sz="2000" dirty="0" smtClean="0">
                <a:cs typeface="B Nazanin" panose="00000400000000000000" pitchFamily="2" charset="-78"/>
              </a:rPr>
              <a:t>به‌کارگیری </a:t>
            </a:r>
            <a:r>
              <a:rPr lang="fa-IR" sz="2000" dirty="0">
                <a:cs typeface="B Nazanin" panose="00000400000000000000" pitchFamily="2" charset="-78"/>
              </a:rPr>
              <a:t>متدولوژی </a:t>
            </a:r>
            <a:r>
              <a:rPr lang="fa-IR" sz="2000" dirty="0" err="1">
                <a:cs typeface="B Nazanin" panose="00000400000000000000" pitchFamily="2" charset="-78"/>
              </a:rPr>
              <a:t>اسکرامبان‌فال</a:t>
            </a:r>
            <a:r>
              <a:rPr lang="fa-IR" sz="2000" dirty="0">
                <a:cs typeface="B Nazanin" panose="00000400000000000000" pitchFamily="2" charset="-78"/>
              </a:rPr>
              <a:t> ارائه شده در این تحقیق برای پروژه‌های </a:t>
            </a:r>
            <a:r>
              <a:rPr lang="fa-IR" sz="2000" dirty="0" err="1">
                <a:cs typeface="B Nazanin" panose="00000400000000000000" pitchFamily="2" charset="-78"/>
              </a:rPr>
              <a:t>اتوماسیونی</a:t>
            </a:r>
            <a:r>
              <a:rPr lang="fa-IR" sz="2000" dirty="0">
                <a:cs typeface="B Nazanin" panose="00000400000000000000" pitchFamily="2" charset="-78"/>
              </a:rPr>
              <a:t> صنایع فولاد و بررسی </a:t>
            </a:r>
            <a:r>
              <a:rPr lang="fa-IR" sz="2000" dirty="0" err="1">
                <a:cs typeface="B Nazanin" panose="00000400000000000000" pitchFamily="2" charset="-78"/>
              </a:rPr>
              <a:t>بازخوردها</a:t>
            </a:r>
            <a:endParaRPr lang="fa-IR" sz="2000" dirty="0">
              <a:cs typeface="B Nazanin" panose="00000400000000000000" pitchFamily="2" charset="-78"/>
            </a:endParaRPr>
          </a:p>
          <a:p>
            <a:pPr algn="just" rtl="1"/>
            <a:r>
              <a:rPr lang="fa-IR" sz="2000" dirty="0" smtClean="0">
                <a:cs typeface="B Nazanin" panose="00000400000000000000" pitchFamily="2" charset="-78"/>
              </a:rPr>
              <a:t> </a:t>
            </a:r>
          </a:p>
        </p:txBody>
      </p:sp>
    </p:spTree>
    <p:extLst>
      <p:ext uri="{BB962C8B-B14F-4D97-AF65-F5344CB8AC3E}">
        <p14:creationId xmlns:p14="http://schemas.microsoft.com/office/powerpoint/2010/main" val="2096286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0376" y="3074125"/>
            <a:ext cx="2682239" cy="679269"/>
          </a:xfrm>
        </p:spPr>
        <p:txBody>
          <a:bodyPr>
            <a:normAutofit/>
          </a:bodyPr>
          <a:lstStyle/>
          <a:p>
            <a:pPr algn="r" rtl="1"/>
            <a:r>
              <a:rPr lang="fa-IR" sz="2800" b="1" dirty="0" smtClean="0">
                <a:cs typeface="B Nazanin" panose="00000400000000000000" pitchFamily="2" charset="-78"/>
              </a:rPr>
              <a:t>سپاس از توجه شما</a:t>
            </a:r>
            <a:endParaRPr lang="en-US" sz="1000" dirty="0"/>
          </a:p>
        </p:txBody>
      </p:sp>
    </p:spTree>
    <p:extLst>
      <p:ext uri="{BB962C8B-B14F-4D97-AF65-F5344CB8AC3E}">
        <p14:creationId xmlns:p14="http://schemas.microsoft.com/office/powerpoint/2010/main" val="1592588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چرخه حیات توسعه نرم‌افزار</a:t>
            </a:r>
            <a:r>
              <a:rPr lang="en-US" dirty="0"/>
              <a:t/>
            </a:r>
            <a:br>
              <a:rPr lang="en-US" dirty="0"/>
            </a:br>
            <a:endParaRPr lang="en-US" sz="1000" dirty="0"/>
          </a:p>
        </p:txBody>
      </p:sp>
      <p:sp>
        <p:nvSpPr>
          <p:cNvPr id="3" name="Subtitle 2"/>
          <p:cNvSpPr>
            <a:spLocks noGrp="1"/>
          </p:cNvSpPr>
          <p:nvPr>
            <p:ph type="subTitle" idx="1"/>
          </p:nvPr>
        </p:nvSpPr>
        <p:spPr>
          <a:xfrm>
            <a:off x="5599611" y="1793265"/>
            <a:ext cx="5068389" cy="4214949"/>
          </a:xfrm>
        </p:spPr>
        <p:txBody>
          <a:bodyPr>
            <a:normAutofit/>
          </a:bodyPr>
          <a:lstStyle/>
          <a:p>
            <a:pPr algn="just" rtl="1"/>
            <a:r>
              <a:rPr lang="fa-IR" sz="2000" dirty="0" smtClean="0">
                <a:cs typeface="B Nazanin" panose="00000400000000000000" pitchFamily="2" charset="-78"/>
              </a:rPr>
              <a:t>وقتی یک پروژه نرم‌افزاری را شروع می‌کنیم، انتخاب یک مدل توسعه مناسب باعث افزایش میزان موفقیت انجام آن پروژه می‌شود. </a:t>
            </a:r>
          </a:p>
          <a:p>
            <a:pPr algn="just" rtl="1"/>
            <a:endParaRPr lang="fa-IR" sz="2000" dirty="0" smtClean="0">
              <a:cs typeface="B Nazanin" panose="00000400000000000000" pitchFamily="2" charset="-78"/>
            </a:endParaRPr>
          </a:p>
          <a:p>
            <a:pPr algn="just" rtl="1"/>
            <a:r>
              <a:rPr lang="fa-IR" sz="2000" dirty="0" smtClean="0">
                <a:cs typeface="B Nazanin" panose="00000400000000000000" pitchFamily="2" charset="-78"/>
              </a:rPr>
              <a:t>مدل مناسب کمک می‌کند پروژه در زمان مشخص شده با بودجه مقرر مطابق با نیازهای سازمان به پایان برسد.</a:t>
            </a:r>
          </a:p>
          <a:p>
            <a:pPr algn="just" rtl="1"/>
            <a:endParaRPr lang="fa-IR" sz="2000" dirty="0" smtClean="0">
              <a:cs typeface="B Nazanin" panose="00000400000000000000" pitchFamily="2" charset="-78"/>
            </a:endParaRPr>
          </a:p>
          <a:p>
            <a:pPr algn="just" rtl="1"/>
            <a:r>
              <a:rPr lang="fa-IR" sz="2000" dirty="0" smtClean="0">
                <a:cs typeface="B Nazanin" panose="00000400000000000000" pitchFamily="2" charset="-78"/>
              </a:rPr>
              <a:t> با این حال نسخه ثابتی برای این کار وجود ندارد. در طول این سال‌ها چرخه حیات نرم‌افزار، به دلیل فراگیر بودن تغییرات از مدل‌های تجویزی و سنتی به سمت الگوهای تطبیقی تکرارشونده و افزایشی در قالب تیم‌های خودسازمانده و فرا وظیفه‌ای حرکت کرده است.</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31" y="2106075"/>
            <a:ext cx="3680779" cy="3589331"/>
          </a:xfrm>
          <a:prstGeom prst="rect">
            <a:avLst/>
          </a:prstGeom>
        </p:spPr>
      </p:pic>
    </p:spTree>
    <p:extLst>
      <p:ext uri="{BB962C8B-B14F-4D97-AF65-F5344CB8AC3E}">
        <p14:creationId xmlns:p14="http://schemas.microsoft.com/office/powerpoint/2010/main" val="320017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چارچوب کانه‌وین</a:t>
            </a:r>
            <a:r>
              <a:rPr lang="en-US" dirty="0"/>
              <a:t/>
            </a:r>
            <a:br>
              <a:rPr lang="en-US" dirty="0"/>
            </a:br>
            <a:endParaRPr lang="en-US" sz="1000" dirty="0"/>
          </a:p>
        </p:txBody>
      </p:sp>
      <p:sp>
        <p:nvSpPr>
          <p:cNvPr id="3" name="Subtitle 2"/>
          <p:cNvSpPr>
            <a:spLocks noGrp="1"/>
          </p:cNvSpPr>
          <p:nvPr>
            <p:ph type="subTitle" idx="1"/>
          </p:nvPr>
        </p:nvSpPr>
        <p:spPr>
          <a:xfrm>
            <a:off x="5599611" y="1793265"/>
            <a:ext cx="5068389" cy="4214949"/>
          </a:xfrm>
        </p:spPr>
        <p:txBody>
          <a:bodyPr>
            <a:normAutofit/>
          </a:bodyPr>
          <a:lstStyle/>
          <a:p>
            <a:pPr algn="just" rtl="1"/>
            <a:r>
              <a:rPr lang="fa-IR" sz="2000" dirty="0" smtClean="0">
                <a:cs typeface="B Nazanin" panose="00000400000000000000" pitchFamily="2" charset="-78"/>
              </a:rPr>
              <a:t>این تحقیق توصیه می‌کند پیش از حرکت به سمت چابکی و تفکر ناب، موقعیت سازمان خود، نوع پروژه، محصول و انتظارات ذی‌نفعان را به طور کامل بررسی کنید.</a:t>
            </a:r>
          </a:p>
          <a:p>
            <a:pPr algn="just" rtl="1"/>
            <a:r>
              <a:rPr lang="fa-IR" sz="2000" dirty="0" smtClean="0">
                <a:cs typeface="B Nazanin" panose="00000400000000000000" pitchFamily="2" charset="-78"/>
              </a:rPr>
              <a:t> برای این منظور چارچوبی وجود دارد که کانه‌وین نامیده می‌شود. این چارچوب در سال 1999 توسط آقای دیو اسنودن  ارائه شده است.</a:t>
            </a:r>
          </a:p>
          <a:p>
            <a:pPr algn="just" rtl="1"/>
            <a:r>
              <a:rPr lang="fa-IR" sz="2000" dirty="0" smtClean="0">
                <a:cs typeface="B Nazanin" panose="00000400000000000000" pitchFamily="2" charset="-78"/>
              </a:rPr>
              <a:t>کانه‌وین یک چارچوب مفهومی برای کمک به تصمیم‌گیری است. این چارچوب خصوصیات پنج حوزه متفاوت را تعریف و مقایسه می‌کند: ساده ، دشوارفهم ، بی‌نظم ، پیچیده  و نابسامان.</a:t>
            </a:r>
          </a:p>
          <a:p>
            <a:pPr algn="just" rtl="1"/>
            <a:r>
              <a:rPr lang="fa-IR" sz="2000" dirty="0" smtClean="0">
                <a:cs typeface="B Nazanin" panose="00000400000000000000" pitchFamily="2" charset="-78"/>
              </a:rPr>
              <a:t>بیشتر فعالیت‌های توسعه نرم‌افزار در حوزه‌های دشوارفهم و پیچیده قرار می‌گیرد، اما می‌دانیم که کل فعالیت‌ها نیز در این دو حوزه نیستند و گاهی مسائل خیلی ساده خواهند بود.</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902" y="2106075"/>
            <a:ext cx="3604637" cy="3589331"/>
          </a:xfrm>
          <a:prstGeom prst="rect">
            <a:avLst/>
          </a:prstGeom>
        </p:spPr>
      </p:pic>
    </p:spTree>
    <p:extLst>
      <p:ext uri="{BB962C8B-B14F-4D97-AF65-F5344CB8AC3E}">
        <p14:creationId xmlns:p14="http://schemas.microsoft.com/office/powerpoint/2010/main" val="225797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معماری سازمانی</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lnSpcReduction="10000"/>
          </a:bodyPr>
          <a:lstStyle/>
          <a:p>
            <a:pPr algn="just" rtl="1"/>
            <a:r>
              <a:rPr lang="fa-IR" sz="2000" dirty="0" smtClean="0">
                <a:cs typeface="B Nazanin" panose="00000400000000000000" pitchFamily="2" charset="-78"/>
              </a:rPr>
              <a:t>معماری سازمانی  امروزه یکی از عوامل مهم و کلیدی در انجام </a:t>
            </a:r>
            <a:r>
              <a:rPr lang="fa-IR" sz="2000" dirty="0" err="1" smtClean="0">
                <a:cs typeface="B Nazanin" panose="00000400000000000000" pitchFamily="2" charset="-78"/>
              </a:rPr>
              <a:t>مأموریت‌های</a:t>
            </a:r>
            <a:r>
              <a:rPr lang="fa-IR" sz="2000" dirty="0" smtClean="0">
                <a:cs typeface="B Nazanin" panose="00000400000000000000" pitchFamily="2" charset="-78"/>
              </a:rPr>
              <a:t> یک سازمان محسوب می‌شود. امروزه تهیه و تدوین برنامه‌های جامع فناوری اطلاعات با رویکرد معماری سازمانی نیاز اصلی مدیران برای کاهش هزینه‌ها، افزایش کارایی، سودآوری، بهره‌وری و اثربخشی است.</a:t>
            </a:r>
          </a:p>
          <a:p>
            <a:pPr algn="just" rtl="1"/>
            <a:r>
              <a:rPr lang="fa-IR" sz="2000" dirty="0" smtClean="0">
                <a:cs typeface="B Nazanin" panose="00000400000000000000" pitchFamily="2" charset="-78"/>
              </a:rPr>
              <a:t> هدف معماری سازمانی این است که فناوری اطلاعات را از حالت یک ابزار خارج کرده و به یکی از منابع سازمان در کنار سایر منابع سازمان تبدیل نماید به شکلی که در خدمت </a:t>
            </a:r>
            <a:r>
              <a:rPr lang="fa-IR" sz="2000" dirty="0" err="1" smtClean="0">
                <a:cs typeface="B Nazanin" panose="00000400000000000000" pitchFamily="2" charset="-78"/>
              </a:rPr>
              <a:t>مأموریت‌های</a:t>
            </a:r>
            <a:r>
              <a:rPr lang="fa-IR" sz="2000" dirty="0" smtClean="0">
                <a:cs typeface="B Nazanin" panose="00000400000000000000" pitchFamily="2" charset="-78"/>
              </a:rPr>
              <a:t> سازمان باشد.</a:t>
            </a:r>
          </a:p>
          <a:p>
            <a:pPr algn="just" rtl="1"/>
            <a:r>
              <a:rPr lang="fa-IR" sz="2000" dirty="0" smtClean="0">
                <a:cs typeface="B Nazanin" panose="00000400000000000000" pitchFamily="2" charset="-78"/>
              </a:rPr>
              <a:t> تعریف رسمی معماری سازمانی به شرح ذیل است: «معماری سازمانی رویکردی است یکپارچه و جامع که </a:t>
            </a:r>
            <a:r>
              <a:rPr lang="fa-IR" sz="2000" dirty="0" err="1" smtClean="0">
                <a:cs typeface="B Nazanin" panose="00000400000000000000" pitchFamily="2" charset="-78"/>
              </a:rPr>
              <a:t>جنبه‌ها</a:t>
            </a:r>
            <a:r>
              <a:rPr lang="fa-IR" sz="2000" dirty="0" smtClean="0">
                <a:cs typeface="B Nazanin" panose="00000400000000000000" pitchFamily="2" charset="-78"/>
              </a:rPr>
              <a:t> و عناصر مختلف یک سازمان (سیستم) را با نگاه مهندسی تفکیک و تحلیل می‌نماید و شامل مجموعه مستندات، مدل‌ها، استانداردها و اقدامات اجرایی برای تحول از وضعیت موجود به وضعیت مطلوب با محوریت فناوری اطلاعات است که در قالب یک چرخه تکرارپذیر اجرا شده و به‌صورت مداوم توسعه و </a:t>
            </a:r>
            <a:r>
              <a:rPr lang="fa-IR" sz="2000" dirty="0" err="1" smtClean="0">
                <a:cs typeface="B Nazanin" panose="00000400000000000000" pitchFamily="2" charset="-78"/>
              </a:rPr>
              <a:t>به‌روزرسانی</a:t>
            </a:r>
            <a:r>
              <a:rPr lang="fa-IR" sz="2000" dirty="0" smtClean="0">
                <a:cs typeface="B Nazanin" panose="00000400000000000000" pitchFamily="2" charset="-78"/>
              </a:rPr>
              <a:t> می‌شود». </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05" y="2394858"/>
            <a:ext cx="4800235" cy="3326674"/>
          </a:xfrm>
          <a:prstGeom prst="rect">
            <a:avLst/>
          </a:prstGeom>
        </p:spPr>
      </p:pic>
    </p:spTree>
    <p:extLst>
      <p:ext uri="{BB962C8B-B14F-4D97-AF65-F5344CB8AC3E}">
        <p14:creationId xmlns:p14="http://schemas.microsoft.com/office/powerpoint/2010/main" val="146390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پادالگوها</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a:bodyPr>
          <a:lstStyle/>
          <a:p>
            <a:pPr algn="just" rtl="1"/>
            <a:r>
              <a:rPr lang="fa-IR" sz="2000" dirty="0" err="1" smtClean="0">
                <a:cs typeface="B Nazanin" panose="00000400000000000000" pitchFamily="2" charset="-78"/>
              </a:rPr>
              <a:t>پادالگو</a:t>
            </a:r>
            <a:r>
              <a:rPr lang="fa-IR" sz="2000" dirty="0" smtClean="0">
                <a:cs typeface="B Nazanin" panose="00000400000000000000" pitchFamily="2" charset="-78"/>
              </a:rPr>
              <a:t> یا </a:t>
            </a:r>
            <a:r>
              <a:rPr lang="fa-IR" sz="2000" dirty="0" err="1" smtClean="0">
                <a:cs typeface="B Nazanin" panose="00000400000000000000" pitchFamily="2" charset="-78"/>
              </a:rPr>
              <a:t>ضدالگو</a:t>
            </a:r>
            <a:r>
              <a:rPr lang="fa-IR" sz="2000" dirty="0" smtClean="0">
                <a:cs typeface="B Nazanin" panose="00000400000000000000" pitchFamily="2" charset="-78"/>
              </a:rPr>
              <a:t>، راه حلی است تکرارشونده برای یک مسئله در </a:t>
            </a:r>
            <a:r>
              <a:rPr lang="fa-IR" sz="2000" dirty="0" err="1" smtClean="0">
                <a:cs typeface="B Nazanin" panose="00000400000000000000" pitchFamily="2" charset="-78"/>
              </a:rPr>
              <a:t>حوزه‌ای</a:t>
            </a:r>
            <a:r>
              <a:rPr lang="fa-IR" sz="2000" dirty="0" smtClean="0">
                <a:cs typeface="B Nazanin" panose="00000400000000000000" pitchFamily="2" charset="-78"/>
              </a:rPr>
              <a:t> خاص که در عمل موفق نبوده است.</a:t>
            </a:r>
          </a:p>
          <a:p>
            <a:pPr algn="just" rtl="1"/>
            <a:r>
              <a:rPr lang="fa-IR" sz="2000" dirty="0" smtClean="0">
                <a:cs typeface="B Nazanin" panose="00000400000000000000" pitchFamily="2" charset="-78"/>
              </a:rPr>
              <a:t> پادالگوها در مهندسی نرم‌افزار برای تکرار نکردن اشتباهات گذشته کشف می‌شوند. اگر یک الگو در حوزه موردنظر اعمال نشود ممکن است به </a:t>
            </a:r>
            <a:r>
              <a:rPr lang="fa-IR" sz="2000" dirty="0" err="1" smtClean="0">
                <a:cs typeface="B Nazanin" panose="00000400000000000000" pitchFamily="2" charset="-78"/>
              </a:rPr>
              <a:t>پادالگو</a:t>
            </a:r>
            <a:r>
              <a:rPr lang="fa-IR" sz="2000" dirty="0" smtClean="0">
                <a:cs typeface="B Nazanin" panose="00000400000000000000" pitchFamily="2" charset="-78"/>
              </a:rPr>
              <a:t> تبدیل شود.</a:t>
            </a:r>
          </a:p>
          <a:p>
            <a:pPr algn="just" rtl="1"/>
            <a:r>
              <a:rPr lang="fa-IR" sz="2000" dirty="0" smtClean="0">
                <a:cs typeface="B Nazanin" panose="00000400000000000000" pitchFamily="2" charset="-78"/>
              </a:rPr>
              <a:t> از مهم‌ترین پادالگوها می‌توان به </a:t>
            </a:r>
            <a:r>
              <a:rPr lang="fa-IR" sz="2000" dirty="0" err="1" smtClean="0">
                <a:cs typeface="B Nazanin" panose="00000400000000000000" pitchFamily="2" charset="-78"/>
              </a:rPr>
              <a:t>پادالگوهای</a:t>
            </a:r>
            <a:r>
              <a:rPr lang="fa-IR" sz="2000" dirty="0" smtClean="0">
                <a:cs typeface="B Nazanin" panose="00000400000000000000" pitchFamily="2" charset="-78"/>
              </a:rPr>
              <a:t> فرایند اشاره کرد. </a:t>
            </a:r>
            <a:r>
              <a:rPr lang="fa-IR" sz="2000" dirty="0" err="1" smtClean="0">
                <a:cs typeface="B Nazanin" panose="00000400000000000000" pitchFamily="2" charset="-78"/>
              </a:rPr>
              <a:t>پادالگوهای</a:t>
            </a:r>
            <a:r>
              <a:rPr lang="fa-IR" sz="2000" dirty="0" smtClean="0">
                <a:cs typeface="B Nazanin" panose="00000400000000000000" pitchFamily="2" charset="-78"/>
              </a:rPr>
              <a:t> فرایند، راه‌حل‌های نامناسب برای مشکلات در فرایند ایجاد نرم‌افزار هستند.</a:t>
            </a:r>
          </a:p>
          <a:p>
            <a:pPr algn="just" rtl="1"/>
            <a:r>
              <a:rPr lang="fa-IR" sz="2000" dirty="0" smtClean="0">
                <a:cs typeface="B Nazanin" panose="00000400000000000000" pitchFamily="2" charset="-78"/>
              </a:rPr>
              <a:t> این پادالگوها به سه </a:t>
            </a:r>
            <a:r>
              <a:rPr lang="fa-IR" sz="2000" dirty="0" err="1" smtClean="0">
                <a:cs typeface="B Nazanin" panose="00000400000000000000" pitchFamily="2" charset="-78"/>
              </a:rPr>
              <a:t>دستة</a:t>
            </a:r>
            <a:r>
              <a:rPr lang="fa-IR" sz="2000" dirty="0" smtClean="0">
                <a:cs typeface="B Nazanin" panose="00000400000000000000" pitchFamily="2" charset="-78"/>
              </a:rPr>
              <a:t> </a:t>
            </a:r>
            <a:r>
              <a:rPr lang="fa-IR" sz="2000" dirty="0" err="1" smtClean="0">
                <a:cs typeface="B Nazanin" panose="00000400000000000000" pitchFamily="2" charset="-78"/>
              </a:rPr>
              <a:t>پادالگوهای</a:t>
            </a:r>
            <a:r>
              <a:rPr lang="fa-IR" sz="2000" dirty="0" smtClean="0">
                <a:cs typeface="B Nazanin" panose="00000400000000000000" pitchFamily="2" charset="-78"/>
              </a:rPr>
              <a:t> توسعه، معماری و مدیریتی تقسیم می‌شوند. لازم است پیش از تدوین یک متدولوژی برای یک تیم یا سازمان این پادالگوها شناسایی شوند.</a:t>
            </a:r>
            <a:endParaRPr lang="en-US" sz="20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128" y="1280160"/>
            <a:ext cx="3373194" cy="4441372"/>
          </a:xfrm>
          <a:prstGeom prst="rect">
            <a:avLst/>
          </a:prstGeom>
        </p:spPr>
      </p:pic>
    </p:spTree>
    <p:extLst>
      <p:ext uri="{BB962C8B-B14F-4D97-AF65-F5344CB8AC3E}">
        <p14:creationId xmlns:p14="http://schemas.microsoft.com/office/powerpoint/2010/main" val="323852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رویکرد چابک در برابر روش‌های سنتی (آبشاری)</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a:bodyPr>
          <a:lstStyle/>
          <a:p>
            <a:pPr algn="just" rtl="1"/>
            <a:r>
              <a:rPr lang="fa-IR" sz="2000" dirty="0" smtClean="0">
                <a:cs typeface="B Nazanin" panose="00000400000000000000" pitchFamily="2" charset="-78"/>
              </a:rPr>
              <a:t>نوع پروژه و ساختار سازمان در انتخاب یکی از این رویکردها تأثیر بسزایی دارد. بااین‌حال در گذر زمان تیم‌ها تجربه‌هایی کسب کرده‌اند و نتایج حاصل می‌تواند چراغ راهی برای انتخاب یک متدولوژی مناسب برای پروژه‌های تیم‌های دیگر باشد.</a:t>
            </a:r>
          </a:p>
          <a:p>
            <a:pPr algn="just" rtl="1"/>
            <a:r>
              <a:rPr lang="fa-IR" sz="2000" dirty="0" smtClean="0">
                <a:cs typeface="B Nazanin" panose="00000400000000000000" pitchFamily="2" charset="-78"/>
              </a:rPr>
              <a:t> برای اولین‌بار، صنعت ما یک راه پایدار و واقعی برای حل مشکلاتی پیدا کرده که نسل‌های متوالی از تیم‌های توسعه نرم‌افزار با آن سروکله زده‌اند. پروژه‌های چابک به‌موقع تمام می‌شوند که این برای تیم‌ها مسئله بزرگ و مهمی است. </a:t>
            </a:r>
          </a:p>
          <a:p>
            <a:pPr algn="just" rtl="1"/>
            <a:r>
              <a:rPr lang="fa-IR" sz="2000" dirty="0" smtClean="0">
                <a:cs typeface="B Nazanin" panose="00000400000000000000" pitchFamily="2" charset="-78"/>
              </a:rPr>
              <a:t>پروژه‌های چابک یک نرم‌افزار با کیفیت بالا تحویل می‌دهند. این یک تغییر بزرگ برای تیم‌هایی است که نرم‌افزارهای پر از باگ و ناکارآمد تحویل می‌دهند. کدی که توسط یک تیم چابک ساخته می‌شود به شکل مؤثری خوش‌ساخت و نگهداشت‌پذیر است. این یک روش نویدبخش برای تیم‌هایی است که کدهایی با پیچیدگی کدهای اسپاگتی درست می‌کنند. تیم‌های چابک، کاربر نهایی را راضی می‌کنند. </a:t>
            </a:r>
            <a:endParaRPr lang="fa-IR" sz="2000" dirty="0">
              <a:cs typeface="B Nazanin" panose="00000400000000000000" pitchFamily="2" charset="-78"/>
            </a:endParaRPr>
          </a:p>
          <a:p>
            <a:pPr algn="just" rtl="1"/>
            <a:endParaRPr lang="fa-IR" sz="2000" dirty="0" smtClean="0">
              <a:cs typeface="B Nazanin"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47" y="2575216"/>
            <a:ext cx="4273075" cy="2345127"/>
          </a:xfrm>
          <a:prstGeom prst="rect">
            <a:avLst/>
          </a:prstGeom>
        </p:spPr>
      </p:pic>
    </p:spTree>
    <p:extLst>
      <p:ext uri="{BB962C8B-B14F-4D97-AF65-F5344CB8AC3E}">
        <p14:creationId xmlns:p14="http://schemas.microsoft.com/office/powerpoint/2010/main" val="3442463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چارچوب‌ها و متدولوژی‌های رویکرد چابک</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fontScale="92500"/>
          </a:bodyPr>
          <a:lstStyle/>
          <a:p>
            <a:pPr algn="just" rtl="1"/>
            <a:r>
              <a:rPr lang="fa-IR" sz="2000" dirty="0" smtClean="0">
                <a:cs typeface="B Nazanin" panose="00000400000000000000" pitchFamily="2" charset="-78"/>
              </a:rPr>
              <a:t>فرایند یکپارچه گویا کاملاً تجویزی است به این معنی که بیش از 30 نقش، 20 فعالیت و افزون بر 70 دستاورد در آن وجود دارد که این یعنی چیزهای بسیاری برای یادگرفتن و تجربه‌کردن وجود دارد. </a:t>
            </a:r>
          </a:p>
          <a:p>
            <a:pPr algn="just" rtl="1"/>
            <a:r>
              <a:rPr lang="fa-IR" sz="2000" dirty="0" smtClean="0">
                <a:cs typeface="B Nazanin" panose="00000400000000000000" pitchFamily="2" charset="-78"/>
              </a:rPr>
              <a:t> برنامه‌نویسی مفرط  هم نسبت به اسکرام تجویزی‌تر است. این روش علاوه بر تجویزات اسکرام شامل مقادیری تجربیات مهندسی مانند توسعه تست محور و برنامه‌نویسی جفتی نیز می‌باشد.</a:t>
            </a:r>
          </a:p>
          <a:p>
            <a:pPr algn="just" rtl="1"/>
            <a:r>
              <a:rPr lang="fa-IR" sz="2000" dirty="0" smtClean="0">
                <a:cs typeface="B Nazanin" panose="00000400000000000000" pitchFamily="2" charset="-78"/>
              </a:rPr>
              <a:t>اسکرام کمتر از برنامه‌نویسی مفرط تجویزی است، چون هیچ تجربیات مهندسی خاصی را تجویز نمی‌کند. ولی درعین‌حال اسکرام تجویزی‌تر از کانبان است چون چیزهایی مثل تکرار و تیم‌های فرا وظیفه‌ای را تجویز می‌نماید.</a:t>
            </a:r>
          </a:p>
          <a:p>
            <a:pPr algn="just" rtl="1"/>
            <a:r>
              <a:rPr lang="fa-IR" sz="2000" dirty="0" smtClean="0">
                <a:cs typeface="B Nazanin" panose="00000400000000000000" pitchFamily="2" charset="-78"/>
              </a:rPr>
              <a:t> کانبان تقریباً همه چیز را باز می‌گذارد. تنها محدودیت‌ها این‌ها هستند: گردش کارتان را ویژوال کنید و تعداد کارهای در جریان را محدود کنید. در واقع فقط مقدار کمی با عبارت هر کاری می‌خواهی انجام بده فاصله دارد، ولی هنوز هم بسیار قدرتمند است. اسکرام‌بان از مزایای موجود در اسکرام و کانبان به‌خوبی بهره می‌برد.</a:t>
            </a:r>
          </a:p>
          <a:p>
            <a:pPr algn="just" rtl="1"/>
            <a:endParaRPr lang="fa-IR" sz="2000" dirty="0" smtClean="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001" y="1280160"/>
            <a:ext cx="3468647" cy="1633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43" y="3196046"/>
            <a:ext cx="4679046" cy="2339523"/>
          </a:xfrm>
          <a:prstGeom prst="rect">
            <a:avLst/>
          </a:prstGeom>
        </p:spPr>
      </p:pic>
    </p:spTree>
    <p:extLst>
      <p:ext uri="{BB962C8B-B14F-4D97-AF65-F5344CB8AC3E}">
        <p14:creationId xmlns:p14="http://schemas.microsoft.com/office/powerpoint/2010/main" val="87814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چارچوب اسکرام</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lnSpcReduction="10000"/>
          </a:bodyPr>
          <a:lstStyle/>
          <a:p>
            <a:pPr algn="just" rtl="1"/>
            <a:r>
              <a:rPr lang="fa-IR" sz="2000" dirty="0">
                <a:cs typeface="B Nazanin" panose="00000400000000000000" pitchFamily="2" charset="-78"/>
              </a:rPr>
              <a:t>اسکرام در حقیقت روشی برای شروع مجدد بازی در راگبی </a:t>
            </a:r>
            <a:r>
              <a:rPr lang="fa-IR" sz="2000" dirty="0" smtClean="0">
                <a:cs typeface="B Nazanin" panose="00000400000000000000" pitchFamily="2" charset="-78"/>
              </a:rPr>
              <a:t>است. </a:t>
            </a:r>
            <a:r>
              <a:rPr lang="fa-IR" sz="2000" dirty="0">
                <a:cs typeface="B Nazanin" panose="00000400000000000000" pitchFamily="2" charset="-78"/>
              </a:rPr>
              <a:t>این روش در سال ۱۹۸۶ توسط هیروتاکا تاکوچی </a:t>
            </a:r>
            <a:r>
              <a:rPr lang="fa-IR" sz="2000" dirty="0" smtClean="0">
                <a:cs typeface="B Nazanin" panose="00000400000000000000" pitchFamily="2" charset="-78"/>
              </a:rPr>
              <a:t>و </a:t>
            </a:r>
            <a:r>
              <a:rPr lang="fa-IR" sz="2000" dirty="0">
                <a:cs typeface="B Nazanin" panose="00000400000000000000" pitchFamily="2" charset="-78"/>
              </a:rPr>
              <a:t>ایکوجیرو نوناکا </a:t>
            </a:r>
            <a:r>
              <a:rPr lang="fa-IR" sz="2000" dirty="0" smtClean="0">
                <a:cs typeface="B Nazanin" panose="00000400000000000000" pitchFamily="2" charset="-78"/>
              </a:rPr>
              <a:t>به‌عنوان </a:t>
            </a:r>
            <a:r>
              <a:rPr lang="fa-IR" sz="2000" dirty="0">
                <a:cs typeface="B Nazanin" panose="00000400000000000000" pitchFamily="2" charset="-78"/>
              </a:rPr>
              <a:t>یک خط‌مشی جدید برای تولید نرم‌افزارهای تجاری که باید قابلیت سرعت در تولید و انعطاف‌پذیری را داشته باشند، عرضه گردید</a:t>
            </a:r>
            <a:r>
              <a:rPr lang="fa-IR" sz="2000" dirty="0" smtClean="0">
                <a:cs typeface="B Nazanin" panose="00000400000000000000" pitchFamily="2" charset="-78"/>
              </a:rPr>
              <a:t>.</a:t>
            </a:r>
          </a:p>
          <a:p>
            <a:pPr algn="just" rtl="1"/>
            <a:r>
              <a:rPr lang="fa-IR" sz="2000" dirty="0" smtClean="0">
                <a:cs typeface="B Nazanin" panose="00000400000000000000" pitchFamily="2" charset="-78"/>
              </a:rPr>
              <a:t> </a:t>
            </a:r>
            <a:r>
              <a:rPr lang="fa-IR" sz="2000" dirty="0">
                <a:cs typeface="B Nazanin" panose="00000400000000000000" pitchFamily="2" charset="-78"/>
              </a:rPr>
              <a:t>چارچوب یا فرایند مدل اسکرام یک چارچوب تکرارپذیر و افزایشی برای کنترل پروژه (مدیریت نرم‌افزار) است. کن شوئبر  و جف سادرلند  در سال 1995 اسکرام را به‌عنوان یک چارچوب توسعه نرم‌افزاری معرفی </a:t>
            </a:r>
            <a:r>
              <a:rPr lang="fa-IR" sz="2000" dirty="0" smtClean="0">
                <a:cs typeface="B Nazanin" panose="00000400000000000000" pitchFamily="2" charset="-78"/>
              </a:rPr>
              <a:t>کردند.</a:t>
            </a:r>
          </a:p>
          <a:p>
            <a:pPr algn="just" rtl="1"/>
            <a:r>
              <a:rPr lang="fa-IR" sz="2000" dirty="0">
                <a:cs typeface="B Nazanin" panose="00000400000000000000" pitchFamily="2" charset="-78"/>
              </a:rPr>
              <a:t>اسکرام چهار رویداد رسمی را برای بازرسی و سازگاری تجویز کرده است:</a:t>
            </a:r>
          </a:p>
          <a:p>
            <a:pPr marL="342900" indent="-342900" algn="just" rtl="1">
              <a:buFont typeface="Arial" panose="020B0604020202020204" pitchFamily="34" charset="0"/>
              <a:buChar char="•"/>
            </a:pPr>
            <a:r>
              <a:rPr lang="fa-IR" sz="2000" dirty="0" smtClean="0">
                <a:cs typeface="B Nazanin" panose="00000400000000000000" pitchFamily="2" charset="-78"/>
              </a:rPr>
              <a:t>برنامه‌ریزی </a:t>
            </a:r>
            <a:r>
              <a:rPr lang="fa-IR" sz="2000" dirty="0">
                <a:cs typeface="B Nazanin" panose="00000400000000000000" pitchFamily="2" charset="-78"/>
              </a:rPr>
              <a:t>اسپرینت </a:t>
            </a:r>
          </a:p>
          <a:p>
            <a:pPr marL="342900" indent="-342900" algn="just" rtl="1">
              <a:buFont typeface="Arial" panose="020B0604020202020204" pitchFamily="34" charset="0"/>
              <a:buChar char="•"/>
            </a:pPr>
            <a:r>
              <a:rPr lang="fa-IR" sz="2000" dirty="0" smtClean="0">
                <a:cs typeface="B Nazanin" panose="00000400000000000000" pitchFamily="2" charset="-78"/>
              </a:rPr>
              <a:t>اسکرام </a:t>
            </a:r>
            <a:r>
              <a:rPr lang="fa-IR" sz="2000" dirty="0">
                <a:cs typeface="B Nazanin" panose="00000400000000000000" pitchFamily="2" charset="-78"/>
              </a:rPr>
              <a:t>روزانه</a:t>
            </a:r>
          </a:p>
          <a:p>
            <a:pPr marL="342900" indent="-342900" algn="just" rtl="1">
              <a:buFont typeface="Arial" panose="020B0604020202020204" pitchFamily="34" charset="0"/>
              <a:buChar char="•"/>
            </a:pPr>
            <a:r>
              <a:rPr lang="fa-IR" sz="2000" dirty="0" smtClean="0">
                <a:cs typeface="B Nazanin" panose="00000400000000000000" pitchFamily="2" charset="-78"/>
              </a:rPr>
              <a:t>بازبینی </a:t>
            </a:r>
            <a:r>
              <a:rPr lang="fa-IR" sz="2000" dirty="0">
                <a:cs typeface="B Nazanin" panose="00000400000000000000" pitchFamily="2" charset="-78"/>
              </a:rPr>
              <a:t>اسپرینت </a:t>
            </a:r>
          </a:p>
          <a:p>
            <a:pPr marL="342900" indent="-342900" algn="just" rtl="1">
              <a:buFont typeface="Arial" panose="020B0604020202020204" pitchFamily="34" charset="0"/>
              <a:buChar char="•"/>
            </a:pPr>
            <a:r>
              <a:rPr lang="fa-IR" sz="2000" dirty="0" smtClean="0">
                <a:cs typeface="B Nazanin" panose="00000400000000000000" pitchFamily="2" charset="-78"/>
              </a:rPr>
              <a:t>بازاندیشی </a:t>
            </a:r>
            <a:r>
              <a:rPr lang="fa-IR" sz="2000" dirty="0">
                <a:cs typeface="B Nazanin" panose="00000400000000000000" pitchFamily="2" charset="-78"/>
              </a:rPr>
              <a:t>اسپرینت </a:t>
            </a:r>
          </a:p>
          <a:p>
            <a:pPr algn="just" rtl="1"/>
            <a:endParaRPr lang="fa-IR" sz="2000" dirty="0" smtClean="0">
              <a:cs typeface="B Nazanin"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224459"/>
            <a:ext cx="5439333" cy="2719667"/>
          </a:xfrm>
          <a:prstGeom prst="rect">
            <a:avLst/>
          </a:prstGeom>
        </p:spPr>
      </p:pic>
      <p:sp>
        <p:nvSpPr>
          <p:cNvPr id="6" name="Subtitle 2"/>
          <p:cNvSpPr txBox="1">
            <a:spLocks/>
          </p:cNvSpPr>
          <p:nvPr/>
        </p:nvSpPr>
        <p:spPr>
          <a:xfrm>
            <a:off x="2083526" y="1462008"/>
            <a:ext cx="2956560" cy="17634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rtl="1"/>
            <a:r>
              <a:rPr lang="fa-IR" sz="2000" dirty="0" smtClean="0">
                <a:cs typeface="B Nazanin" panose="00000400000000000000" pitchFamily="2" charset="-78"/>
              </a:rPr>
              <a:t>نقش‌ها در اسکرام:</a:t>
            </a:r>
          </a:p>
          <a:p>
            <a:pPr marL="342900" indent="-342900" algn="just" rtl="1">
              <a:buFont typeface="Arial" panose="020B0604020202020204" pitchFamily="34" charset="0"/>
              <a:buChar char="•"/>
            </a:pPr>
            <a:r>
              <a:rPr lang="fa-IR" sz="2000" dirty="0" smtClean="0">
                <a:cs typeface="B Nazanin" panose="00000400000000000000" pitchFamily="2" charset="-78"/>
              </a:rPr>
              <a:t>اسکرام‌مستر </a:t>
            </a:r>
          </a:p>
          <a:p>
            <a:pPr marL="342900" indent="-342900" algn="just" rtl="1">
              <a:buFont typeface="Arial" panose="020B0604020202020204" pitchFamily="34" charset="0"/>
              <a:buChar char="•"/>
            </a:pPr>
            <a:r>
              <a:rPr lang="fa-IR" sz="2000" dirty="0" smtClean="0">
                <a:cs typeface="B Nazanin" panose="00000400000000000000" pitchFamily="2" charset="-78"/>
              </a:rPr>
              <a:t>مالک محصول</a:t>
            </a:r>
          </a:p>
          <a:p>
            <a:pPr marL="342900" indent="-342900" algn="just" rtl="1">
              <a:buFont typeface="Arial" panose="020B0604020202020204" pitchFamily="34" charset="0"/>
              <a:buChar char="•"/>
            </a:pPr>
            <a:r>
              <a:rPr lang="fa-IR" sz="2000" dirty="0" smtClean="0">
                <a:cs typeface="B Nazanin" panose="00000400000000000000" pitchFamily="2" charset="-78"/>
              </a:rPr>
              <a:t>تیم توسعه</a:t>
            </a:r>
          </a:p>
          <a:p>
            <a:pPr algn="just" rtl="1"/>
            <a:endParaRPr lang="fa-IR" sz="2000" dirty="0" smtClean="0">
              <a:cs typeface="B Nazanin" panose="00000400000000000000" pitchFamily="2" charset="-78"/>
            </a:endParaRPr>
          </a:p>
        </p:txBody>
      </p:sp>
    </p:spTree>
    <p:extLst>
      <p:ext uri="{BB962C8B-B14F-4D97-AF65-F5344CB8AC3E}">
        <p14:creationId xmlns:p14="http://schemas.microsoft.com/office/powerpoint/2010/main" val="363382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679269"/>
          </a:xfrm>
        </p:spPr>
        <p:txBody>
          <a:bodyPr>
            <a:normAutofit/>
          </a:bodyPr>
          <a:lstStyle/>
          <a:p>
            <a:pPr algn="r" rtl="1"/>
            <a:r>
              <a:rPr lang="fa-IR" sz="2800" b="1" dirty="0" smtClean="0">
                <a:cs typeface="B Nazanin" panose="00000400000000000000" pitchFamily="2" charset="-78"/>
              </a:rPr>
              <a:t>کانبان</a:t>
            </a:r>
            <a:r>
              <a:rPr lang="en-US" dirty="0"/>
              <a:t/>
            </a:r>
            <a:br>
              <a:rPr lang="en-US" dirty="0"/>
            </a:br>
            <a:endParaRPr lang="en-US" sz="1000" dirty="0"/>
          </a:p>
        </p:txBody>
      </p:sp>
      <p:sp>
        <p:nvSpPr>
          <p:cNvPr id="3" name="Subtitle 2"/>
          <p:cNvSpPr>
            <a:spLocks noGrp="1"/>
          </p:cNvSpPr>
          <p:nvPr>
            <p:ph type="subTitle" idx="1"/>
          </p:nvPr>
        </p:nvSpPr>
        <p:spPr>
          <a:xfrm>
            <a:off x="5599611" y="1463041"/>
            <a:ext cx="5068389" cy="4545174"/>
          </a:xfrm>
        </p:spPr>
        <p:txBody>
          <a:bodyPr>
            <a:normAutofit fontScale="92500" lnSpcReduction="10000"/>
          </a:bodyPr>
          <a:lstStyle/>
          <a:p>
            <a:pPr algn="just" rtl="1"/>
            <a:r>
              <a:rPr lang="fa-IR" sz="2000" dirty="0">
                <a:cs typeface="B Nazanin" panose="00000400000000000000" pitchFamily="2" charset="-78"/>
              </a:rPr>
              <a:t>تولید ناب از روش خط تولید شرکت تویوتا  در حدود سال 1930 مشتق شده است. سیستم کانبان توسط تای‌ایچی </a:t>
            </a:r>
            <a:r>
              <a:rPr lang="fa-IR" sz="2000" dirty="0" smtClean="0">
                <a:cs typeface="B Nazanin" panose="00000400000000000000" pitchFamily="2" charset="-78"/>
              </a:rPr>
              <a:t>اونو، </a:t>
            </a:r>
            <a:r>
              <a:rPr lang="fa-IR" sz="2000" dirty="0">
                <a:cs typeface="B Nazanin" panose="00000400000000000000" pitchFamily="2" charset="-78"/>
              </a:rPr>
              <a:t>یک مهندس صنایع ژاپنی شاغل در شرکت خودروسازی تویوتا، با هدف بهبود کارایی در تولید، توسعه داده شد. کانبان یکی از روش‌های دستیابی به نگرش تولید به‌موقع  </a:t>
            </a:r>
            <a:r>
              <a:rPr lang="fa-IR" sz="2000" dirty="0" smtClean="0">
                <a:cs typeface="B Nazanin" panose="00000400000000000000" pitchFamily="2" charset="-78"/>
              </a:rPr>
              <a:t>است.</a:t>
            </a:r>
          </a:p>
          <a:p>
            <a:pPr algn="just" rtl="1"/>
            <a:r>
              <a:rPr lang="fa-IR" sz="2000" dirty="0">
                <a:cs typeface="B Nazanin" panose="00000400000000000000" pitchFamily="2" charset="-78"/>
              </a:rPr>
              <a:t>این سیستم در واقع نام خود را از کارت‌هایی گرفته است که در کارخانه‌ها تویوتا، برای رهگیری فرایند تولید مورداستفاده قرار </a:t>
            </a:r>
            <a:r>
              <a:rPr lang="fa-IR" sz="2000" dirty="0" smtClean="0">
                <a:cs typeface="B Nazanin" panose="00000400000000000000" pitchFamily="2" charset="-78"/>
              </a:rPr>
              <a:t>می‌گیرند.</a:t>
            </a:r>
            <a:endParaRPr lang="fa-IR" sz="2000" dirty="0">
              <a:cs typeface="B Nazanin" panose="00000400000000000000" pitchFamily="2" charset="-78"/>
            </a:endParaRPr>
          </a:p>
          <a:p>
            <a:pPr algn="just" rtl="1"/>
            <a:r>
              <a:rPr lang="fa-IR" sz="2000" dirty="0" smtClean="0">
                <a:cs typeface="B Nazanin" panose="00000400000000000000" pitchFamily="2" charset="-78"/>
              </a:rPr>
              <a:t>کلمه </a:t>
            </a:r>
            <a:r>
              <a:rPr lang="fa-IR" sz="2000" dirty="0">
                <a:cs typeface="B Nazanin" panose="00000400000000000000" pitchFamily="2" charset="-78"/>
              </a:rPr>
              <a:t>کانبان یک واژه ژاپنی به معنی تخته اعلان است. آیتم‌ها یا نمونه‌های کار به‌صورت تصویری ارائه می‌شوند تا به شرکت‌کنندگان نمایی از پیشرفت و روند کار از ابتدا تا پایان ارائه </a:t>
            </a:r>
            <a:r>
              <a:rPr lang="fa-IR" sz="2000" dirty="0" smtClean="0">
                <a:cs typeface="B Nazanin" panose="00000400000000000000" pitchFamily="2" charset="-78"/>
              </a:rPr>
              <a:t>دهند.</a:t>
            </a:r>
          </a:p>
          <a:p>
            <a:pPr algn="just" rtl="1"/>
            <a:r>
              <a:rPr lang="fa-IR" sz="2000" dirty="0" smtClean="0">
                <a:cs typeface="B Nazanin" panose="00000400000000000000" pitchFamily="2" charset="-78"/>
              </a:rPr>
              <a:t> </a:t>
            </a:r>
            <a:r>
              <a:rPr lang="fa-IR" sz="2000" dirty="0">
                <a:cs typeface="B Nazanin" panose="00000400000000000000" pitchFamily="2" charset="-78"/>
              </a:rPr>
              <a:t>تفکر ناب توسط تام و مری پاپندیک </a:t>
            </a:r>
            <a:r>
              <a:rPr lang="fa-IR" sz="2000" dirty="0" smtClean="0">
                <a:cs typeface="B Nazanin" panose="00000400000000000000" pitchFamily="2" charset="-78"/>
              </a:rPr>
              <a:t>وارد </a:t>
            </a:r>
            <a:r>
              <a:rPr lang="fa-IR" sz="2000" dirty="0">
                <a:cs typeface="B Nazanin" panose="00000400000000000000" pitchFamily="2" charset="-78"/>
              </a:rPr>
              <a:t>حوزه مهندسی نرم‌افزار شد. اما کانبان و ورود آن به دنیای نرم‌افزار نتیجه کارهای دیوید </a:t>
            </a:r>
            <a:r>
              <a:rPr lang="fa-IR" sz="2000" dirty="0" smtClean="0">
                <a:cs typeface="B Nazanin" panose="00000400000000000000" pitchFamily="2" charset="-78"/>
              </a:rPr>
              <a:t>اندرسون می‌باشد </a:t>
            </a:r>
            <a:r>
              <a:rPr lang="fa-IR" sz="2000" dirty="0">
                <a:cs typeface="B Nazanin" panose="00000400000000000000" pitchFamily="2" charset="-78"/>
              </a:rPr>
              <a:t>که نتیجه تجربیات او و همکارانش در مایکروسافت را در فاصله سال‌های 2004 تا 2010 در </a:t>
            </a:r>
            <a:r>
              <a:rPr lang="fa-IR" sz="2000" dirty="0" smtClean="0">
                <a:cs typeface="B Nazanin" panose="00000400000000000000" pitchFamily="2" charset="-78"/>
              </a:rPr>
              <a:t>برمی‌گیرد.</a:t>
            </a:r>
          </a:p>
          <a:p>
            <a:pPr algn="just" rtl="1"/>
            <a:r>
              <a:rPr lang="fa-IR" sz="2000" dirty="0" smtClean="0">
                <a:cs typeface="B Nazanin" panose="00000400000000000000" pitchFamily="2" charset="-78"/>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226" y="2187079"/>
            <a:ext cx="4469340" cy="2752808"/>
          </a:xfrm>
          <a:prstGeom prst="rect">
            <a:avLst/>
          </a:prstGeom>
        </p:spPr>
      </p:pic>
    </p:spTree>
    <p:extLst>
      <p:ext uri="{BB962C8B-B14F-4D97-AF65-F5344CB8AC3E}">
        <p14:creationId xmlns:p14="http://schemas.microsoft.com/office/powerpoint/2010/main" val="3191891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1481</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 Nazanin</vt:lpstr>
      <vt:lpstr>Calibri</vt:lpstr>
      <vt:lpstr>Calibri Light</vt:lpstr>
      <vt:lpstr>Times New Roman</vt:lpstr>
      <vt:lpstr>Office Theme</vt:lpstr>
      <vt:lpstr>موضوع:  متدولوژی‌های ترکیبی در توسعه نرم‌افزار در سازمان‌ها و صنایع بزرگ  (مطالعه موردی فولاد سبا) </vt:lpstr>
      <vt:lpstr>چرخه حیات توسعه نرم‌افزار </vt:lpstr>
      <vt:lpstr>چارچوب کانه‌وین </vt:lpstr>
      <vt:lpstr>معماری سازمانی </vt:lpstr>
      <vt:lpstr>پادالگوها </vt:lpstr>
      <vt:lpstr>رویکرد چابک در برابر روش‌های سنتی (آبشاری) </vt:lpstr>
      <vt:lpstr>چارچوب‌ها و متدولوژی‌های رویکرد چابک </vt:lpstr>
      <vt:lpstr>چارچوب اسکرام </vt:lpstr>
      <vt:lpstr>کانبان </vt:lpstr>
      <vt:lpstr>متدولوژی‌های ترکیبی </vt:lpstr>
      <vt:lpstr>اسکرامبان </vt:lpstr>
      <vt:lpstr>اسکرامبان‌فال </vt:lpstr>
      <vt:lpstr>ایجاد متدولوژی سازمان در چارچوب فرآیند اکلیپس </vt:lpstr>
      <vt:lpstr>متدولوژی ترکیبی پیشنهادی برای پروژه‌های اتوماسیون فولاد سبا </vt:lpstr>
      <vt:lpstr>پیشنهاد برای کارهای آتی: </vt:lpstr>
      <vt:lpstr>سپاس از توجه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متدولوژی‌های ترکیبی در توسعه نرم‌افزار در سازمان‌ها و صنایع بزرگ  (مطالعه موردی فولاد سبا)</dc:title>
  <dc:creator>MK</dc:creator>
  <cp:lastModifiedBy>MK</cp:lastModifiedBy>
  <cp:revision>25</cp:revision>
  <dcterms:created xsi:type="dcterms:W3CDTF">2021-02-13T15:29:43Z</dcterms:created>
  <dcterms:modified xsi:type="dcterms:W3CDTF">2021-02-14T15:12:31Z</dcterms:modified>
</cp:coreProperties>
</file>