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ppt/comments/comment6.xml" ContentType="application/vnd.openxmlformats-officedocument.presentationml.comments+xml"/>
  <Override PartName="/ppt/comments/comment7.xml" ContentType="application/vnd.openxmlformats-officedocument.presentationml.comments+xml"/>
  <Override PartName="/ppt/comments/comment8.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77" r:id="rId2"/>
    <p:sldId id="256" r:id="rId3"/>
    <p:sldId id="269" r:id="rId4"/>
    <p:sldId id="259" r:id="rId5"/>
    <p:sldId id="260" r:id="rId6"/>
    <p:sldId id="261" r:id="rId7"/>
    <p:sldId id="263" r:id="rId8"/>
    <p:sldId id="264" r:id="rId9"/>
    <p:sldId id="265" r:id="rId10"/>
    <p:sldId id="266" r:id="rId11"/>
    <p:sldId id="267" r:id="rId12"/>
    <p:sldId id="279" r:id="rId13"/>
    <p:sldId id="280" r:id="rId14"/>
    <p:sldId id="278" r:id="rId15"/>
    <p:sldId id="270" r:id="rId16"/>
    <p:sldId id="274" r:id="rId17"/>
    <p:sldId id="272" r:id="rId18"/>
    <p:sldId id="276"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6EAA712-9358-459D-A774-7D9394261D0F}">
          <p14:sldIdLst>
            <p14:sldId id="277"/>
            <p14:sldId id="256"/>
            <p14:sldId id="269"/>
          </p14:sldIdLst>
        </p14:section>
        <p14:section name="Untitled Section" id="{B169133F-5CD2-42A8-B284-42527B03DDE6}">
          <p14:sldIdLst>
            <p14:sldId id="259"/>
            <p14:sldId id="260"/>
            <p14:sldId id="261"/>
            <p14:sldId id="263"/>
            <p14:sldId id="264"/>
            <p14:sldId id="265"/>
            <p14:sldId id="266"/>
            <p14:sldId id="267"/>
            <p14:sldId id="279"/>
            <p14:sldId id="280"/>
            <p14:sldId id="278"/>
            <p14:sldId id="270"/>
            <p14:sldId id="274"/>
            <p14:sldId id="272"/>
            <p14:sldId id="276"/>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uhammad Karbalaee Shabani" initials="MKS" lastIdx="45" clrIdx="0">
    <p:extLst>
      <p:ext uri="{19B8F6BF-5375-455C-9EA6-DF929625EA0E}">
        <p15:presenceInfo xmlns:p15="http://schemas.microsoft.com/office/powerpoint/2012/main" userId="20d36365da53749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12-13T14:26:44.358" idx="1">
    <p:pos x="3864" y="2292"/>
    <p:text>3:این مثالو باید توضیح بدی در جوابش</p:text>
    <p:extLst>
      <p:ext uri="{C676402C-5697-4E1C-873F-D02D1690AC5C}">
        <p15:threadingInfo xmlns:p15="http://schemas.microsoft.com/office/powerpoint/2012/main" timeZoneBias="-210"/>
      </p:ext>
    </p:extLst>
  </p:cm>
  <p:cm authorId="1" dt="2021-12-13T14:27:51.908" idx="2">
    <p:pos x="1786" y="1258"/>
    <p:text>1:با این هدف که با ساختارمند کردن یک رشته. عملیات های گوناگون بر روی این رشته در زمان کمتر انجام بشن.</p:text>
    <p:extLst>
      <p:ext uri="{C676402C-5697-4E1C-873F-D02D1690AC5C}">
        <p15:threadingInfo xmlns:p15="http://schemas.microsoft.com/office/powerpoint/2012/main" timeZoneBias="-210"/>
      </p:ext>
    </p:extLst>
  </p:cm>
  <p:cm authorId="1" dt="2021-12-13T14:31:31.823" idx="3">
    <p:pos x="4744" y="1678"/>
    <p:text>2:منظور مجموعه همه زیر رشته هایی از رشته هست که از کاراکتر i = 1 تا آخرین کاراکتر رشته را دربر میگیرند. که i از 1 هست تا m</p:text>
    <p:extLst>
      <p:ext uri="{C676402C-5697-4E1C-873F-D02D1690AC5C}">
        <p15:threadingInfo xmlns:p15="http://schemas.microsoft.com/office/powerpoint/2012/main" timeZoneBias="-210"/>
      </p:ext>
    </p:extLst>
  </p:cm>
  <p:cm authorId="1" dt="2021-12-13T14:35:43.018" idx="4">
    <p:pos x="6894" y="2508"/>
    <p:text>4:طول آرایه 6 هست به علاوه کاراکتر پایان بخش میشه 7 تا</p:text>
    <p:extLst>
      <p:ext uri="{C676402C-5697-4E1C-873F-D02D1690AC5C}">
        <p15:threadingInfo xmlns:p15="http://schemas.microsoft.com/office/powerpoint/2012/main" timeZoneBias="-210"/>
      </p:ext>
    </p:extLst>
  </p:cm>
  <p:cm authorId="1" dt="2021-12-13T15:24:13.218" idx="10">
    <p:pos x="6894" y="2604"/>
    <p:text>همونطور که دیده میشه هر رشته m کاراکتری دارای m پسوند هست. بدون در نظر گرفتن پسوند نال</p:text>
    <p:extLst>
      <p:ext uri="{C676402C-5697-4E1C-873F-D02D1690AC5C}">
        <p15:threadingInfo xmlns:p15="http://schemas.microsoft.com/office/powerpoint/2012/main" timeZoneBias="-210">
          <p15:parentCm authorId="1" idx="4"/>
        </p15:threadingInfo>
      </p:ext>
    </p:extLst>
  </p:cm>
  <p:cm authorId="1" dt="2021-12-13T14:35:45.315" idx="5">
    <p:pos x="868" y="1378"/>
    <p:text>5:برای هر استرینگ قبل از ورودی دادنش نیاز هست که یک کاراکتر خاص که نشان دهنده اتمام رشته هست اضافه بشه. این کاراکتر هرچیزی میتونه باشه. ستاره یا هرچیز. این کاراکتر نشان دهنده پایان استرینگ هست. که دلیل اضافه کردن این کاراکتر رو در ادامه میگیم.</p:text>
    <p:extLst>
      <p:ext uri="{C676402C-5697-4E1C-873F-D02D1690AC5C}">
        <p15:threadingInfo xmlns:p15="http://schemas.microsoft.com/office/powerpoint/2012/main" timeZoneBias="-210"/>
      </p:ext>
    </p:extLst>
  </p:cm>
  <p:cm authorId="1" dt="2021-12-13T14:57:38.765" idx="6">
    <p:pos x="994" y="3526"/>
    <p:text>6:در بین زبان های برنامه نویسی زبان Cبه این صورت هست که آرایه کاراکتری که تعریف میشه همیشه عنصر آخرش برای کاراکتر ترمینیشن استفاده میشه.اینجا هم همینه اگر استرینگی به طول 7 میخواین داشته باشین باید 8 تا حافظه بگیرین</p:text>
    <p:extLst>
      <p:ext uri="{C676402C-5697-4E1C-873F-D02D1690AC5C}">
        <p15:threadingInfo xmlns:p15="http://schemas.microsoft.com/office/powerpoint/2012/main" timeZoneBias="-210"/>
      </p:ext>
    </p:extLst>
  </p:cm>
  <p:cm authorId="1" dt="2021-12-13T17:04:47.264" idx="25">
    <p:pos x="1414" y="1534"/>
    <p:text>کاراکتر پایانی هرچیز میتواند باشد منتها نباید در الفبای خود رشته باشد.</p:text>
    <p:extLst>
      <p:ext uri="{C676402C-5697-4E1C-873F-D02D1690AC5C}">
        <p15:threadingInfo xmlns:p15="http://schemas.microsoft.com/office/powerpoint/2012/main" timeZoneBias="-21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1-12-13T15:08:28.211" idx="7">
    <p:pos x="3199" y="1577"/>
    <p:text>1:ترای ساختار داده ای هست برای ذخیره سازی مجموعه از رشته ها. ساختار داده ای ترای مثل هر ساختار داده ای دیگه ای از سه عملگر search insert delete پشتیبانی میکنه و این اعمال رو در o(l) انجام میده که l رشته کلیدی است. یعنی رشته ای که میخواد اضافه سرچ یا حذف بشه.</p:text>
    <p:extLst>
      <p:ext uri="{C676402C-5697-4E1C-873F-D02D1690AC5C}">
        <p15:threadingInfo xmlns:p15="http://schemas.microsoft.com/office/powerpoint/2012/main" timeZoneBias="-210"/>
      </p:ext>
    </p:extLst>
  </p:cm>
  <p:cm authorId="1" dt="2021-12-13T15:14:37.783" idx="8">
    <p:pos x="6808" y="2038"/>
    <p:text>2: که حالا چون ارائه در مورد این ساختار داده نیست به عملیات هاش اشاره نمیکنیم فقط اینکه چطور ساخته میشه رو مختصر میگیم.</p:text>
    <p:extLst>
      <p:ext uri="{C676402C-5697-4E1C-873F-D02D1690AC5C}">
        <p15:threadingInfo xmlns:p15="http://schemas.microsoft.com/office/powerpoint/2012/main" timeZoneBias="-210"/>
      </p:ext>
    </p:extLst>
  </p:cm>
  <p:cm authorId="1" dt="2021-12-13T15:16:09.167" idx="9">
    <p:pos x="2508" y="2038"/>
    <p:text>3: شیوه ساخت:مجموعه رو برو در نظر بگیرید که از 7 رشته دارد. ترای مربوط به این مجموعه به شکل روبرو است که بدین ترتیب ساخته شده است که از نود ریشه کاراکتر های اول هر رشته به عنوان یه یال بیرون میاد و یک گره تازه درست میشه. خود هر گره متشکله از کاراکتر دوم رشته هایی که کاراکتر اولشون اون بوده. و همینطور هر گره ساخته میشه</p:text>
    <p:extLst>
      <p:ext uri="{C676402C-5697-4E1C-873F-D02D1690AC5C}">
        <p15:threadingInfo xmlns:p15="http://schemas.microsoft.com/office/powerpoint/2012/main" timeZoneBias="-210"/>
      </p:ext>
    </p:extLst>
  </p:cm>
  <p:cm authorId="1" dt="2021-12-13T15:30:06.424" idx="12">
    <p:pos x="2508" y="2134"/>
    <p:text>به عنوان مثال این رشته ها یا با</p:text>
    <p:extLst>
      <p:ext uri="{C676402C-5697-4E1C-873F-D02D1690AC5C}">
        <p15:threadingInfo xmlns:p15="http://schemas.microsoft.com/office/powerpoint/2012/main" timeZoneBias="-210">
          <p15:parentCm authorId="1" idx="9"/>
        </p15:threadingInfo>
      </p:ext>
    </p:extLst>
  </p:cm>
  <p:cm authorId="1" dt="2021-12-13T15:30:06.428" idx="13">
    <p:pos x="2508" y="2230"/>
    <p:text>به عنوان مثال این رشته ها یا با b شروع میشن یا a یا n یا کاراکتر نال</p:text>
    <p:extLst>
      <p:ext uri="{C676402C-5697-4E1C-873F-D02D1690AC5C}">
        <p15:threadingInfo xmlns:p15="http://schemas.microsoft.com/office/powerpoint/2012/main" timeZoneBias="-210">
          <p15:parentCm authorId="1" idx="9"/>
        </p15:threadingInfo>
      </p:ext>
    </p:extLst>
  </p:cm>
  <p:cm authorId="1" dt="2021-12-13T15:32:05.646" idx="14">
    <p:pos x="2508" y="2326"/>
    <p:text>بعد اگر یال n رو دنبال کنیم تنها حالتی که برای کاراکتر بعد از n اینه که a باشه بعد برای a اینطوره که یا نال هست یا n</p:text>
    <p:extLst>
      <p:ext uri="{C676402C-5697-4E1C-873F-D02D1690AC5C}">
        <p15:threadingInfo xmlns:p15="http://schemas.microsoft.com/office/powerpoint/2012/main" timeZoneBias="-210">
          <p15:parentCm authorId="1" idx="9"/>
        </p15:threadingInfo>
      </p:ext>
    </p:extLst>
  </p:cm>
  <p:cm authorId="1" dt="2021-12-13T15:32:07.833" idx="15">
    <p:pos x="2508" y="2422"/>
    <p:text>و.........</p:text>
    <p:extLst>
      <p:ext uri="{C676402C-5697-4E1C-873F-D02D1690AC5C}">
        <p15:threadingInfo xmlns:p15="http://schemas.microsoft.com/office/powerpoint/2012/main" timeZoneBias="-210">
          <p15:parentCm authorId="1" idx="9"/>
        </p15:threadingInfo>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1-12-13T16:01:05.923" idx="17">
    <p:pos x="3846" y="984"/>
    <p:text>1: منظور از فشرده سازی آن است که هر گره با تنها یک یال خروجی با گره قبل از خود ادغام بشود.</p:text>
    <p:extLst>
      <p:ext uri="{C676402C-5697-4E1C-873F-D02D1690AC5C}">
        <p15:threadingInfo xmlns:p15="http://schemas.microsoft.com/office/powerpoint/2012/main" timeZoneBias="-210"/>
      </p:ext>
    </p:extLst>
  </p:cm>
  <p:cm authorId="1" dt="2021-12-13T16:05:20.098" idx="18">
    <p:pos x="3616" y="2644"/>
    <p:text>در اینجا اگر با اسلاید قبل مقایسه بکنیم. به عنوان مثال از سمت یال b تا پایین همه گره ها دارای یک یال بودن برای همین تجمیع شدن.</p:text>
    <p:extLst>
      <p:ext uri="{C676402C-5697-4E1C-873F-D02D1690AC5C}">
        <p15:threadingInfo xmlns:p15="http://schemas.microsoft.com/office/powerpoint/2012/main" timeZoneBias="-210"/>
      </p:ext>
    </p:extLst>
  </p:cm>
  <p:cm authorId="1" dt="2021-12-13T16:07:19.242" idx="19">
    <p:pos x="6856" y="3490"/>
    <p:text>پس به طور خلاصه اگر روش ساخت سافیکس تری رو شهودی بخوایم توضیح بدیم باید گفت که یه ترای میسازیم و اون ترای رو با این روش فشرده سازی میکنیم. میرسیم به سافیکس تری</p:text>
    <p:extLst>
      <p:ext uri="{C676402C-5697-4E1C-873F-D02D1690AC5C}">
        <p15:threadingInfo xmlns:p15="http://schemas.microsoft.com/office/powerpoint/2012/main" timeZoneBias="-210"/>
      </p:ext>
    </p:extLst>
  </p:cm>
  <p:cm authorId="1" dt="2021-12-13T17:13:21.195" idx="27">
    <p:pos x="2140" y="3274"/>
    <p:text>ثابت میشه که این الگوریتم برای ساخت سافیکس تری از اوردر زمانی m 2 هست که اصلا بهینه نیست. در ادامه الگوریتم های بهینه تر رو میبینیم که از اوردر m میتوانند سافیکس تری بسازند</p:text>
    <p:extLst>
      <p:ext uri="{C676402C-5697-4E1C-873F-D02D1690AC5C}">
        <p15:threadingInfo xmlns:p15="http://schemas.microsoft.com/office/powerpoint/2012/main" timeZoneBias="-21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21-12-13T16:21:23.549" idx="20">
    <p:pos x="6306" y="1332"/>
    <p:text>منظور از گره داخل گره های غیر از ریشه هستند.</p:text>
    <p:extLst>
      <p:ext uri="{C676402C-5697-4E1C-873F-D02D1690AC5C}">
        <p15:threadingInfo xmlns:p15="http://schemas.microsoft.com/office/powerpoint/2012/main" timeZoneBias="-210"/>
      </p:ext>
    </p:extLst>
  </p:cm>
  <p:cm authorId="1" dt="2021-12-13T16:23:40.550" idx="21">
    <p:pos x="6276" y="1764"/>
    <p:text>دلیل اینکه گفتیم چرا همه نود های با یک فرزند رو در ترای با گره بالاییش ادغام میکنیم همین بود که در سافیکس تری باید هر گره حداقل دوتا بچه داشته باشه</p:text>
    <p:extLst>
      <p:ext uri="{C676402C-5697-4E1C-873F-D02D1690AC5C}">
        <p15:threadingInfo xmlns:p15="http://schemas.microsoft.com/office/powerpoint/2012/main" timeZoneBias="-210"/>
      </p:ext>
    </p:extLst>
  </p:cm>
  <p:cm authorId="1" dt="2021-12-13T16:29:44.364" idx="22">
    <p:pos x="6000" y="3036"/>
    <p:text>به عنوان مثال در اسلاید قبلی برای رسیدن به پسوند   anana کافیه که از ریشه شروع کنیم و از یال برچسب گذاری شده با a شروع به جمع کردن کاراکتر ها بکنیم تا به برگ برسیم. اینطوری anana تشکیل شده که یکی از پسوند هاست.</p:text>
    <p:extLst>
      <p:ext uri="{C676402C-5697-4E1C-873F-D02D1690AC5C}">
        <p15:threadingInfo xmlns:p15="http://schemas.microsoft.com/office/powerpoint/2012/main" timeZoneBias="-210"/>
      </p:ext>
    </p:extLst>
  </p:cm>
  <p:cm authorId="1" dt="2021-12-13T16:31:43.486" idx="23">
    <p:pos x="3678" y="2190"/>
    <p:text>همونطور که در مثال دیده میشه.</p:text>
    <p:extLst>
      <p:ext uri="{C676402C-5697-4E1C-873F-D02D1690AC5C}">
        <p15:threadingInfo xmlns:p15="http://schemas.microsoft.com/office/powerpoint/2012/main" timeZoneBias="-21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21-12-13T17:03:39.106" idx="24">
    <p:pos x="6954" y="1110"/>
    <p:text>در این اسلاید قصد برسی دلیل اضافه کردن کاراکتر نهایی به انتهای استرینگ هستیم.</p:text>
    <p:extLst>
      <p:ext uri="{C676402C-5697-4E1C-873F-D02D1690AC5C}">
        <p15:threadingInfo xmlns:p15="http://schemas.microsoft.com/office/powerpoint/2012/main" timeZoneBias="-210"/>
      </p:ext>
    </p:extLst>
  </p:cm>
  <p:cm authorId="1" dt="2021-12-13T17:26:31.604" idx="28">
    <p:pos x="3238" y="1780"/>
    <p:text>درخت پسوندی این رشته به این صورت میشه.بدون استفاده از کاراکتر ترمینیشن. مشکلی که وجود داره اینه که تعریف بالا سافیکس تری تضمین نمیده که برای هر رشته ای لزوما میشه سافیکس تری رو ساخت</p:text>
    <p:extLst>
      <p:ext uri="{C676402C-5697-4E1C-873F-D02D1690AC5C}">
        <p15:threadingInfo xmlns:p15="http://schemas.microsoft.com/office/powerpoint/2012/main" timeZoneBias="-210"/>
      </p:ext>
    </p:extLst>
  </p:cm>
  <p:cm authorId="1" dt="2021-12-13T17:31:11.917" idx="29">
    <p:pos x="3238" y="1876"/>
    <p:text>ازونجا که اگر یک پسوند پیشوند یک پسوند دیگه باشه اینطوری هیچ مسیری از ریشه به برگ نداریم که پسوند اولی رو برامون بسازه. ساده بخوایم بگیم انگار یه پسوند داخل یه پسوند دیگه ادغام میشه</p:text>
    <p:extLst>
      <p:ext uri="{C676402C-5697-4E1C-873F-D02D1690AC5C}">
        <p15:threadingInfo xmlns:p15="http://schemas.microsoft.com/office/powerpoint/2012/main" timeZoneBias="-210">
          <p15:parentCm authorId="1" idx="28"/>
        </p15:threadingInfo>
      </p:ext>
    </p:extLst>
  </p:cm>
  <p:cm authorId="1" dt="2021-12-13T17:31:11.922" idx="30">
    <p:pos x="3238" y="1972"/>
    <p:text>ازونجا که اگر یک پسوند پیشوند یک پسوند دیگه باشه اینطوری هیچ مسیری از ریشه به برگ نداریم که پسوند اولی رو برامون بسازه. ساده بخوایم بگیم انگار یه پسوند داخل یه پسوند دیگه ادغام میشه</p:text>
    <p:extLst>
      <p:ext uri="{C676402C-5697-4E1C-873F-D02D1690AC5C}">
        <p15:threadingInfo xmlns:p15="http://schemas.microsoft.com/office/powerpoint/2012/main" timeZoneBias="-210">
          <p15:parentCm authorId="1" idx="28"/>
        </p15:threadingInfo>
      </p:ext>
    </p:extLst>
  </p:cm>
  <p:cm authorId="1" dt="2021-12-13T17:31:18.860" idx="31">
    <p:pos x="2758" y="3160"/>
    <p:text>اینجا این اتفاق برای</p:text>
    <p:extLst>
      <p:ext uri="{C676402C-5697-4E1C-873F-D02D1690AC5C}">
        <p15:threadingInfo xmlns:p15="http://schemas.microsoft.com/office/powerpoint/2012/main" timeZoneBias="-210"/>
      </p:ext>
    </p:extLst>
  </p:cm>
  <p:cm authorId="1" dt="2021-12-13T17:34:57.526" idx="32">
    <p:pos x="2758" y="3256"/>
    <p:text>هیچکدوم نیوفته و درخت پسوندی به درستی ترسیم شده اما</p:text>
    <p:extLst>
      <p:ext uri="{C676402C-5697-4E1C-873F-D02D1690AC5C}">
        <p15:threadingInfo xmlns:p15="http://schemas.microsoft.com/office/powerpoint/2012/main" timeZoneBias="-210">
          <p15:parentCm authorId="1" idx="31"/>
        </p15:threadingInfo>
      </p:ext>
    </p:extLst>
  </p:cm>
  <p:cm authorId="1" dt="2021-12-13T17:35:50.778" idx="33">
    <p:pos x="4956" y="2568"/>
    <p:text>به مشکل میخوریم</p:text>
    <p:extLst>
      <p:ext uri="{C676402C-5697-4E1C-873F-D02D1690AC5C}">
        <p15:threadingInfo xmlns:p15="http://schemas.microsoft.com/office/powerpoint/2012/main" timeZoneBias="-210"/>
      </p:ext>
    </p:extLst>
  </p:cm>
  <p:cm authorId="1" dt="2021-12-13T17:37:05.291" idx="34">
    <p:pos x="4956" y="2664"/>
    <p:text>چون که xa خودش یک پسوند هست و همزمان پیشوند برای یک پسوند دیگه یعنی xabxa هست. در این حالت به مشکل میخوریم و امکان ساخت درخت پیوندی وجود ندارد.</p:text>
    <p:extLst>
      <p:ext uri="{C676402C-5697-4E1C-873F-D02D1690AC5C}">
        <p15:threadingInfo xmlns:p15="http://schemas.microsoft.com/office/powerpoint/2012/main" timeZoneBias="-210">
          <p15:parentCm authorId="1" idx="33"/>
        </p15:threadingInfo>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21-12-13T17:42:03.258" idx="35">
    <p:pos x="5304" y="966"/>
    <p:text>که از مجموعه الفبای رشته ما نیست.</p:text>
    <p:extLst>
      <p:ext uri="{C676402C-5697-4E1C-873F-D02D1690AC5C}">
        <p15:threadingInfo xmlns:p15="http://schemas.microsoft.com/office/powerpoint/2012/main" timeZoneBias="-210"/>
      </p:ext>
    </p:extLst>
  </p:cm>
  <p:cm authorId="1" dt="2021-12-13T17:42:27.990" idx="36">
    <p:pos x="1981" y="1187"/>
    <p:text>اینطوری رفع میشه که دیگه هیچ پسوندی از این استرینگ جدید نمیتونه یه پیشوند برای یه پسوند دیگه باشه. ازونجا که اگر این رخ بده یعنی کاراکتر ترمینیشن در وسط استرینگ موجود بوده که امکان پذیر نیست چون که کاراکتر ترمینیشن داخل الفبای استرینگ نیست پس اون وسط نمیتونه اومده باشه.</p:text>
    <p:extLst>
      <p:ext uri="{C676402C-5697-4E1C-873F-D02D1690AC5C}">
        <p15:threadingInfo xmlns:p15="http://schemas.microsoft.com/office/powerpoint/2012/main" timeZoneBias="-21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1" dt="2021-12-14T16:07:31.053" idx="37">
    <p:pos x="2934" y="1131"/>
    <p:text>الگوریتم های دیگه ای هم برای ساخت یک درخت پسوندی با از اوردر زمانی m هستند مثل الگوریتم weiner که اولین الگوریتمی بود که ین کارو میکرد</p:text>
    <p:extLst>
      <p:ext uri="{C676402C-5697-4E1C-873F-D02D1690AC5C}">
        <p15:threadingInfo xmlns:p15="http://schemas.microsoft.com/office/powerpoint/2012/main" timeZoneBias="-210"/>
      </p:ext>
    </p:extLst>
  </p:cm>
  <p:cm authorId="1" dt="2021-12-14T16:24:36.749" idx="39">
    <p:pos x="6400" y="1582"/>
    <p:text>برای توضیح این الگوریتم نیازه که این مفهوم رو توضیح بدیم</p:text>
    <p:extLst>
      <p:ext uri="{C676402C-5697-4E1C-873F-D02D1690AC5C}">
        <p15:threadingInfo xmlns:p15="http://schemas.microsoft.com/office/powerpoint/2012/main" timeZoneBias="-210"/>
      </p:ext>
    </p:extLst>
  </p:cm>
  <p:cm authorId="1" dt="2021-12-14T16:28:36.552" idx="40">
    <p:pos x="1597" y="2467"/>
    <p:text>این درخت پسوندی مجازی هست که از درخت پسوندی اسلاید قبل ساختیم. فقط یال هایی که تنهای کاراکتروشون کاراکتر نال بود رو زدیم حذف کردیم و بعد مورد دوم رو اعمال کردیم. یعنی گره های با یک یال رو زدیم با یال بالایی ادغام کردیم</p:text>
    <p:extLst>
      <p:ext uri="{C676402C-5697-4E1C-873F-D02D1690AC5C}">
        <p15:threadingInfo xmlns:p15="http://schemas.microsoft.com/office/powerpoint/2012/main" timeZoneBias="-210"/>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1" dt="2021-12-14T17:59:25.484" idx="44">
    <p:pos x="3936" y="1638"/>
    <p:text>هماهنطور که از این جمله مشخص است این الگوریتم دارای m  فاز است و هر فاز i+1 ام دارای i+1 افزونه هست</p:text>
    <p:extLst>
      <p:ext uri="{C676402C-5697-4E1C-873F-D02D1690AC5C}">
        <p15:threadingInfo xmlns:p15="http://schemas.microsoft.com/office/powerpoint/2012/main" timeZoneBias="-210"/>
      </p:ext>
    </p:extLst>
  </p:cm>
  <p:cm authorId="1" dt="2021-12-14T18:03:40.547" idx="45">
    <p:pos x="3936" y="1734"/>
    <p:text>هر افزونه برای یک پسوند از زیر رشته 1 تا i+1 از s هست</p:text>
    <p:extLst>
      <p:ext uri="{C676402C-5697-4E1C-873F-D02D1690AC5C}">
        <p15:threadingInfo xmlns:p15="http://schemas.microsoft.com/office/powerpoint/2012/main" timeZoneBias="-210">
          <p15:parentCm authorId="1" idx="44"/>
        </p15:threadingInfo>
      </p:ext>
    </p:extLst>
  </p:cm>
</p:cmLst>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8" Type="http://schemas.openxmlformats.org/officeDocument/2006/relationships/image" Target="../media/image14.emf"/><Relationship Id="rId3" Type="http://schemas.openxmlformats.org/officeDocument/2006/relationships/image" Target="../media/image9.wmf"/><Relationship Id="rId7" Type="http://schemas.openxmlformats.org/officeDocument/2006/relationships/image" Target="../media/image13.wmf"/><Relationship Id="rId2" Type="http://schemas.openxmlformats.org/officeDocument/2006/relationships/image" Target="../media/image8.wmf"/><Relationship Id="rId1" Type="http://schemas.openxmlformats.org/officeDocument/2006/relationships/image" Target="../media/image7.wmf"/><Relationship Id="rId6" Type="http://schemas.openxmlformats.org/officeDocument/2006/relationships/image" Target="../media/image12.wmf"/><Relationship Id="rId5" Type="http://schemas.openxmlformats.org/officeDocument/2006/relationships/image" Target="../media/image11.emf"/><Relationship Id="rId4" Type="http://schemas.openxmlformats.org/officeDocument/2006/relationships/image" Target="../media/image10.e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emf"/></Relationships>
</file>

<file path=ppt/drawings/_rels/vmlDrawing5.vml.rels><?xml version="1.0" encoding="UTF-8" standalone="yes"?>
<Relationships xmlns="http://schemas.openxmlformats.org/package/2006/relationships"><Relationship Id="rId8" Type="http://schemas.openxmlformats.org/officeDocument/2006/relationships/image" Target="../media/image27.wmf"/><Relationship Id="rId3" Type="http://schemas.openxmlformats.org/officeDocument/2006/relationships/image" Target="../media/image22.wmf"/><Relationship Id="rId7" Type="http://schemas.openxmlformats.org/officeDocument/2006/relationships/image" Target="../media/image26.wmf"/><Relationship Id="rId2" Type="http://schemas.openxmlformats.org/officeDocument/2006/relationships/image" Target="../media/image21.wmf"/><Relationship Id="rId1" Type="http://schemas.openxmlformats.org/officeDocument/2006/relationships/image" Target="../media/image20.wmf"/><Relationship Id="rId6" Type="http://schemas.openxmlformats.org/officeDocument/2006/relationships/image" Target="../media/image25.wmf"/><Relationship Id="rId5" Type="http://schemas.openxmlformats.org/officeDocument/2006/relationships/image" Target="../media/image24.wmf"/><Relationship Id="rId10" Type="http://schemas.openxmlformats.org/officeDocument/2006/relationships/image" Target="../media/image29.wmf"/><Relationship Id="rId4" Type="http://schemas.openxmlformats.org/officeDocument/2006/relationships/image" Target="../media/image23.emf"/><Relationship Id="rId9" Type="http://schemas.openxmlformats.org/officeDocument/2006/relationships/image" Target="../media/image28.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A636227-4E37-4851-ADCE-8B8AC33C39BB}" type="datetimeFigureOut">
              <a:rPr lang="en-US" smtClean="0"/>
              <a:t>12/23/2021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9F3919-26DA-4AE8-B784-814DB9948B2C}"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73927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636227-4E37-4851-ADCE-8B8AC33C39BB}" type="datetimeFigureOut">
              <a:rPr lang="en-US" smtClean="0"/>
              <a:t>12/23/2021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9F3919-26DA-4AE8-B784-814DB9948B2C}" type="slidenum">
              <a:rPr lang="en-US" smtClean="0"/>
              <a:t>‹#›</a:t>
            </a:fld>
            <a:endParaRPr lang="en-US"/>
          </a:p>
        </p:txBody>
      </p:sp>
    </p:spTree>
    <p:extLst>
      <p:ext uri="{BB962C8B-B14F-4D97-AF65-F5344CB8AC3E}">
        <p14:creationId xmlns:p14="http://schemas.microsoft.com/office/powerpoint/2010/main" val="34364647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636227-4E37-4851-ADCE-8B8AC33C39BB}" type="datetimeFigureOut">
              <a:rPr lang="en-US" smtClean="0"/>
              <a:t>12/23/2021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9F3919-26DA-4AE8-B784-814DB9948B2C}" type="slidenum">
              <a:rPr lang="en-US" smtClean="0"/>
              <a:t>‹#›</a:t>
            </a:fld>
            <a:endParaRPr lang="en-US"/>
          </a:p>
        </p:txBody>
      </p:sp>
    </p:spTree>
    <p:extLst>
      <p:ext uri="{BB962C8B-B14F-4D97-AF65-F5344CB8AC3E}">
        <p14:creationId xmlns:p14="http://schemas.microsoft.com/office/powerpoint/2010/main" val="14113147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636227-4E37-4851-ADCE-8B8AC33C39BB}" type="datetimeFigureOut">
              <a:rPr lang="en-US" smtClean="0"/>
              <a:t>12/23/2021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9F3919-26DA-4AE8-B784-814DB9948B2C}" type="slidenum">
              <a:rPr lang="en-US" smtClean="0"/>
              <a:t>‹#›</a:t>
            </a:fld>
            <a:endParaRPr lang="en-US"/>
          </a:p>
        </p:txBody>
      </p:sp>
    </p:spTree>
    <p:extLst>
      <p:ext uri="{BB962C8B-B14F-4D97-AF65-F5344CB8AC3E}">
        <p14:creationId xmlns:p14="http://schemas.microsoft.com/office/powerpoint/2010/main" val="42944488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A636227-4E37-4851-ADCE-8B8AC33C39BB}" type="datetimeFigureOut">
              <a:rPr lang="en-US" smtClean="0"/>
              <a:t>12/23/2021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9F3919-26DA-4AE8-B784-814DB9948B2C}"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85909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A636227-4E37-4851-ADCE-8B8AC33C39BB}" type="datetimeFigureOut">
              <a:rPr lang="en-US" smtClean="0"/>
              <a:t>12/23/2021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9F3919-26DA-4AE8-B784-814DB9948B2C}" type="slidenum">
              <a:rPr lang="en-US" smtClean="0"/>
              <a:t>‹#›</a:t>
            </a:fld>
            <a:endParaRPr lang="en-US"/>
          </a:p>
        </p:txBody>
      </p:sp>
    </p:spTree>
    <p:extLst>
      <p:ext uri="{BB962C8B-B14F-4D97-AF65-F5344CB8AC3E}">
        <p14:creationId xmlns:p14="http://schemas.microsoft.com/office/powerpoint/2010/main" val="10830399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A636227-4E37-4851-ADCE-8B8AC33C39BB}" type="datetimeFigureOut">
              <a:rPr lang="en-US" smtClean="0"/>
              <a:t>12/23/2021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D9F3919-26DA-4AE8-B784-814DB9948B2C}" type="slidenum">
              <a:rPr lang="en-US" smtClean="0"/>
              <a:t>‹#›</a:t>
            </a:fld>
            <a:endParaRPr lang="en-US"/>
          </a:p>
        </p:txBody>
      </p:sp>
    </p:spTree>
    <p:extLst>
      <p:ext uri="{BB962C8B-B14F-4D97-AF65-F5344CB8AC3E}">
        <p14:creationId xmlns:p14="http://schemas.microsoft.com/office/powerpoint/2010/main" val="41234264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A636227-4E37-4851-ADCE-8B8AC33C39BB}" type="datetimeFigureOut">
              <a:rPr lang="en-US" smtClean="0"/>
              <a:t>12/23/2021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D9F3919-26DA-4AE8-B784-814DB9948B2C}" type="slidenum">
              <a:rPr lang="en-US" smtClean="0"/>
              <a:t>‹#›</a:t>
            </a:fld>
            <a:endParaRPr lang="en-US"/>
          </a:p>
        </p:txBody>
      </p:sp>
    </p:spTree>
    <p:extLst>
      <p:ext uri="{BB962C8B-B14F-4D97-AF65-F5344CB8AC3E}">
        <p14:creationId xmlns:p14="http://schemas.microsoft.com/office/powerpoint/2010/main" val="10011508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A636227-4E37-4851-ADCE-8B8AC33C39BB}" type="datetimeFigureOut">
              <a:rPr lang="en-US" smtClean="0"/>
              <a:t>12/23/2021</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3D9F3919-26DA-4AE8-B784-814DB9948B2C}" type="slidenum">
              <a:rPr lang="en-US" smtClean="0"/>
              <a:t>‹#›</a:t>
            </a:fld>
            <a:endParaRPr lang="en-US"/>
          </a:p>
        </p:txBody>
      </p:sp>
    </p:spTree>
    <p:extLst>
      <p:ext uri="{BB962C8B-B14F-4D97-AF65-F5344CB8AC3E}">
        <p14:creationId xmlns:p14="http://schemas.microsoft.com/office/powerpoint/2010/main" val="34113756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A636227-4E37-4851-ADCE-8B8AC33C39BB}" type="datetimeFigureOut">
              <a:rPr lang="en-US" smtClean="0"/>
              <a:t>12/23/2021</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D9F3919-26DA-4AE8-B784-814DB9948B2C}" type="slidenum">
              <a:rPr lang="en-US" smtClean="0"/>
              <a:t>‹#›</a:t>
            </a:fld>
            <a:endParaRPr lang="en-US"/>
          </a:p>
        </p:txBody>
      </p:sp>
    </p:spTree>
    <p:extLst>
      <p:ext uri="{BB962C8B-B14F-4D97-AF65-F5344CB8AC3E}">
        <p14:creationId xmlns:p14="http://schemas.microsoft.com/office/powerpoint/2010/main" val="36481901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A636227-4E37-4851-ADCE-8B8AC33C39BB}" type="datetimeFigureOut">
              <a:rPr lang="en-US" smtClean="0"/>
              <a:t>12/23/2021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9F3919-26DA-4AE8-B784-814DB9948B2C}" type="slidenum">
              <a:rPr lang="en-US" smtClean="0"/>
              <a:t>‹#›</a:t>
            </a:fld>
            <a:endParaRPr lang="en-US"/>
          </a:p>
        </p:txBody>
      </p:sp>
    </p:spTree>
    <p:extLst>
      <p:ext uri="{BB962C8B-B14F-4D97-AF65-F5344CB8AC3E}">
        <p14:creationId xmlns:p14="http://schemas.microsoft.com/office/powerpoint/2010/main" val="4838286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A636227-4E37-4851-ADCE-8B8AC33C39BB}" type="datetimeFigureOut">
              <a:rPr lang="en-US" smtClean="0"/>
              <a:t>12/23/2021</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D9F3919-26DA-4AE8-B784-814DB9948B2C}"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5306400"/>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13.bin"/><Relationship Id="rId3" Type="http://schemas.openxmlformats.org/officeDocument/2006/relationships/image" Target="../media/image19.png"/><Relationship Id="rId7" Type="http://schemas.openxmlformats.org/officeDocument/2006/relationships/image" Target="../media/image17.w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12.bin"/><Relationship Id="rId5" Type="http://schemas.openxmlformats.org/officeDocument/2006/relationships/image" Target="../media/image16.emf"/><Relationship Id="rId10" Type="http://schemas.openxmlformats.org/officeDocument/2006/relationships/comments" Target="../comments/comment7.xml"/><Relationship Id="rId4" Type="http://schemas.openxmlformats.org/officeDocument/2006/relationships/oleObject" Target="../embeddings/oleObject11.bin"/><Relationship Id="rId9" Type="http://schemas.openxmlformats.org/officeDocument/2006/relationships/image" Target="../media/image18.wmf"/></Relationships>
</file>

<file path=ppt/slides/_rels/slide11.xml.rels><?xml version="1.0" encoding="UTF-8" standalone="yes"?>
<Relationships xmlns="http://schemas.openxmlformats.org/package/2006/relationships"><Relationship Id="rId8" Type="http://schemas.openxmlformats.org/officeDocument/2006/relationships/image" Target="../media/image22.wmf"/><Relationship Id="rId13" Type="http://schemas.openxmlformats.org/officeDocument/2006/relationships/oleObject" Target="../embeddings/oleObject19.bin"/><Relationship Id="rId18" Type="http://schemas.openxmlformats.org/officeDocument/2006/relationships/image" Target="../media/image27.wmf"/><Relationship Id="rId3" Type="http://schemas.openxmlformats.org/officeDocument/2006/relationships/oleObject" Target="../embeddings/oleObject14.bin"/><Relationship Id="rId21" Type="http://schemas.openxmlformats.org/officeDocument/2006/relationships/oleObject" Target="../embeddings/oleObject23.bin"/><Relationship Id="rId7" Type="http://schemas.openxmlformats.org/officeDocument/2006/relationships/oleObject" Target="../embeddings/oleObject16.bin"/><Relationship Id="rId12" Type="http://schemas.openxmlformats.org/officeDocument/2006/relationships/image" Target="../media/image24.wmf"/><Relationship Id="rId17" Type="http://schemas.openxmlformats.org/officeDocument/2006/relationships/oleObject" Target="../embeddings/oleObject21.bin"/><Relationship Id="rId2" Type="http://schemas.openxmlformats.org/officeDocument/2006/relationships/slideLayout" Target="../slideLayouts/slideLayout2.xml"/><Relationship Id="rId16" Type="http://schemas.openxmlformats.org/officeDocument/2006/relationships/image" Target="../media/image26.wmf"/><Relationship Id="rId20" Type="http://schemas.openxmlformats.org/officeDocument/2006/relationships/image" Target="../media/image28.wmf"/><Relationship Id="rId1" Type="http://schemas.openxmlformats.org/officeDocument/2006/relationships/vmlDrawing" Target="../drawings/vmlDrawing5.vml"/><Relationship Id="rId6" Type="http://schemas.openxmlformats.org/officeDocument/2006/relationships/image" Target="../media/image21.wmf"/><Relationship Id="rId11" Type="http://schemas.openxmlformats.org/officeDocument/2006/relationships/oleObject" Target="../embeddings/oleObject18.bin"/><Relationship Id="rId24" Type="http://schemas.openxmlformats.org/officeDocument/2006/relationships/comments" Target="../comments/comment8.xml"/><Relationship Id="rId5" Type="http://schemas.openxmlformats.org/officeDocument/2006/relationships/oleObject" Target="../embeddings/oleObject15.bin"/><Relationship Id="rId15" Type="http://schemas.openxmlformats.org/officeDocument/2006/relationships/oleObject" Target="../embeddings/oleObject20.bin"/><Relationship Id="rId23" Type="http://schemas.openxmlformats.org/officeDocument/2006/relationships/image" Target="../media/image30.png"/><Relationship Id="rId10" Type="http://schemas.openxmlformats.org/officeDocument/2006/relationships/image" Target="../media/image23.emf"/><Relationship Id="rId19" Type="http://schemas.openxmlformats.org/officeDocument/2006/relationships/oleObject" Target="../embeddings/oleObject22.bin"/><Relationship Id="rId4" Type="http://schemas.openxmlformats.org/officeDocument/2006/relationships/image" Target="../media/image20.wmf"/><Relationship Id="rId9" Type="http://schemas.openxmlformats.org/officeDocument/2006/relationships/oleObject" Target="../embeddings/oleObject17.bin"/><Relationship Id="rId14" Type="http://schemas.openxmlformats.org/officeDocument/2006/relationships/image" Target="../media/image25.wmf"/><Relationship Id="rId22" Type="http://schemas.openxmlformats.org/officeDocument/2006/relationships/image" Target="../media/image29.wmf"/></Relationships>
</file>

<file path=ppt/slides/_rels/slide1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hyperlink" Target="https://zamgo.github.io/suffix-tree/website/visualizer/"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hyperlink" Target="https://blog.faradars.org/" TargetMode="External"/><Relationship Id="rId2" Type="http://schemas.openxmlformats.org/officeDocument/2006/relationships/hyperlink" Target="https://fa.wikipedia.org/" TargetMode="External"/><Relationship Id="rId1" Type="http://schemas.openxmlformats.org/officeDocument/2006/relationships/slideLayout" Target="../slideLayouts/slideLayout6.xml"/><Relationship Id="rId6" Type="http://schemas.openxmlformats.org/officeDocument/2006/relationships/hyperlink" Target="http://ce.sharif.edu/courses/93-94/1/ce711-1/resources/root/Previous%20lecture%20notes/suffixtree.pdf" TargetMode="External"/><Relationship Id="rId5" Type="http://schemas.openxmlformats.org/officeDocument/2006/relationships/hyperlink" Target="https://www.geeksforgeeks.org/" TargetMode="External"/><Relationship Id="rId4" Type="http://schemas.openxmlformats.org/officeDocument/2006/relationships/hyperlink" Target="https://en.wikipedia.or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comments" Target="../comments/comment1.xml"/><Relationship Id="rId4" Type="http://schemas.openxmlformats.org/officeDocument/2006/relationships/image" Target="../media/image2.wmf"/></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comments" Target="../comments/comment2.xml"/><Relationship Id="rId5" Type="http://schemas.openxmlformats.org/officeDocument/2006/relationships/image" Target="../media/image3.wmf"/><Relationship Id="rId4" Type="http://schemas.openxmlformats.org/officeDocument/2006/relationships/oleObject" Target="../embeddings/oleObject2.bin"/></Relationships>
</file>

<file path=ppt/slides/_rels/slide6.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omments" Target="../comments/comment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omments" Target="../comments/comment5.xm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5.bin"/><Relationship Id="rId13" Type="http://schemas.openxmlformats.org/officeDocument/2006/relationships/image" Target="../media/image11.emf"/><Relationship Id="rId18" Type="http://schemas.openxmlformats.org/officeDocument/2006/relationships/oleObject" Target="../embeddings/oleObject10.bin"/><Relationship Id="rId3" Type="http://schemas.openxmlformats.org/officeDocument/2006/relationships/image" Target="../media/image15.png"/><Relationship Id="rId7" Type="http://schemas.openxmlformats.org/officeDocument/2006/relationships/image" Target="../media/image8.wmf"/><Relationship Id="rId12" Type="http://schemas.openxmlformats.org/officeDocument/2006/relationships/oleObject" Target="../embeddings/oleObject7.bin"/><Relationship Id="rId17" Type="http://schemas.openxmlformats.org/officeDocument/2006/relationships/image" Target="../media/image13.wmf"/><Relationship Id="rId2" Type="http://schemas.openxmlformats.org/officeDocument/2006/relationships/slideLayout" Target="../slideLayouts/slideLayout2.xml"/><Relationship Id="rId16" Type="http://schemas.openxmlformats.org/officeDocument/2006/relationships/oleObject" Target="../embeddings/oleObject9.bin"/><Relationship Id="rId20" Type="http://schemas.openxmlformats.org/officeDocument/2006/relationships/comments" Target="../comments/comment6.xml"/><Relationship Id="rId1" Type="http://schemas.openxmlformats.org/officeDocument/2006/relationships/vmlDrawing" Target="../drawings/vmlDrawing3.vml"/><Relationship Id="rId6" Type="http://schemas.openxmlformats.org/officeDocument/2006/relationships/oleObject" Target="../embeddings/oleObject4.bin"/><Relationship Id="rId11" Type="http://schemas.openxmlformats.org/officeDocument/2006/relationships/image" Target="../media/image10.emf"/><Relationship Id="rId5" Type="http://schemas.openxmlformats.org/officeDocument/2006/relationships/image" Target="../media/image7.wmf"/><Relationship Id="rId15" Type="http://schemas.openxmlformats.org/officeDocument/2006/relationships/image" Target="../media/image12.wmf"/><Relationship Id="rId10" Type="http://schemas.openxmlformats.org/officeDocument/2006/relationships/oleObject" Target="../embeddings/oleObject6.bin"/><Relationship Id="rId19" Type="http://schemas.openxmlformats.org/officeDocument/2006/relationships/image" Target="../media/image14.emf"/><Relationship Id="rId4" Type="http://schemas.openxmlformats.org/officeDocument/2006/relationships/oleObject" Target="../embeddings/oleObject3.bin"/><Relationship Id="rId9" Type="http://schemas.openxmlformats.org/officeDocument/2006/relationships/image" Target="../media/image9.wmf"/><Relationship Id="rId14" Type="http://schemas.openxmlformats.org/officeDocument/2006/relationships/oleObject" Target="../embeddings/oleObject8.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006" y="2873828"/>
            <a:ext cx="11625943" cy="1390323"/>
          </a:xfrm>
        </p:spPr>
        <p:txBody>
          <a:bodyPr>
            <a:normAutofit/>
          </a:bodyPr>
          <a:lstStyle/>
          <a:p>
            <a:pPr algn="ctr"/>
            <a:r>
              <a:rPr lang="fa-IR" sz="6000" dirty="0"/>
              <a:t>پروژه ساختمان داده ها و الگوریتم</a:t>
            </a:r>
            <a:endParaRPr lang="en-US" sz="6000" dirty="0"/>
          </a:p>
        </p:txBody>
      </p:sp>
      <p:sp>
        <p:nvSpPr>
          <p:cNvPr id="3" name="Text Placeholder 2"/>
          <p:cNvSpPr>
            <a:spLocks noGrp="1"/>
          </p:cNvSpPr>
          <p:nvPr>
            <p:ph type="body" idx="1"/>
          </p:nvPr>
        </p:nvSpPr>
        <p:spPr/>
        <p:txBody>
          <a:bodyPr/>
          <a:lstStyle/>
          <a:p>
            <a:r>
              <a:rPr lang="fa-IR" dirty="0"/>
              <a:t>ترم پاییزه 1400-1401</a:t>
            </a:r>
            <a:endParaRPr lang="en-US" dirty="0"/>
          </a:p>
        </p:txBody>
      </p:sp>
      <p:pic>
        <p:nvPicPr>
          <p:cNvPr id="7170" name="Picture 2" descr="Sbu-logo"/>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4768351" y="434943"/>
            <a:ext cx="1858872" cy="1858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698914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2169E-0947-4318-AA51-5B31AB137C13}"/>
              </a:ext>
            </a:extLst>
          </p:cNvPr>
          <p:cNvSpPr>
            <a:spLocks noGrp="1"/>
          </p:cNvSpPr>
          <p:nvPr>
            <p:ph type="title"/>
          </p:nvPr>
        </p:nvSpPr>
        <p:spPr/>
        <p:txBody>
          <a:bodyPr>
            <a:normAutofit/>
          </a:bodyPr>
          <a:lstStyle/>
          <a:p>
            <a:pPr algn="r" rtl="1"/>
            <a:r>
              <a:rPr lang="fa-IR" sz="3600" dirty="0">
                <a:cs typeface="B Nazanin" panose="00000400000000000000" pitchFamily="2" charset="-78"/>
              </a:rPr>
              <a:t>ساخت </a:t>
            </a:r>
            <a:r>
              <a:rPr lang="en-US" sz="3600" dirty="0">
                <a:cs typeface="B Nazanin" panose="00000400000000000000" pitchFamily="2" charset="-78"/>
              </a:rPr>
              <a:t>suffix tree </a:t>
            </a:r>
            <a:r>
              <a:rPr lang="fa-IR" sz="3600" dirty="0">
                <a:cs typeface="B Nazanin" panose="00000400000000000000" pitchFamily="2" charset="-78"/>
              </a:rPr>
              <a:t> در مرتبه زمانی خطی</a:t>
            </a:r>
            <a:endParaRPr lang="en-US" sz="3600" dirty="0">
              <a:cs typeface="B Nazanin" panose="00000400000000000000" pitchFamily="2" charset="-78"/>
            </a:endParaRPr>
          </a:p>
        </p:txBody>
      </p:sp>
      <p:sp>
        <p:nvSpPr>
          <p:cNvPr id="3" name="Content Placeholder 2">
            <a:extLst>
              <a:ext uri="{FF2B5EF4-FFF2-40B4-BE49-F238E27FC236}">
                <a16:creationId xmlns:a16="http://schemas.microsoft.com/office/drawing/2014/main" id="{CB08A0B9-E8F7-4720-AF3D-2138BA28E6AF}"/>
              </a:ext>
            </a:extLst>
          </p:cNvPr>
          <p:cNvSpPr>
            <a:spLocks noGrp="1"/>
          </p:cNvSpPr>
          <p:nvPr>
            <p:ph idx="1"/>
          </p:nvPr>
        </p:nvSpPr>
        <p:spPr/>
        <p:txBody>
          <a:bodyPr>
            <a:normAutofit/>
          </a:bodyPr>
          <a:lstStyle/>
          <a:p>
            <a:pPr algn="r" rtl="1"/>
            <a:r>
              <a:rPr lang="fa-IR" dirty="0">
                <a:cs typeface="B Nazanin" panose="00000400000000000000" pitchFamily="2" charset="-78"/>
              </a:rPr>
              <a:t>از </a:t>
            </a:r>
            <a:r>
              <a:rPr lang="en-US" dirty="0" err="1">
                <a:cs typeface="B Nazanin" panose="00000400000000000000" pitchFamily="2" charset="-78"/>
              </a:rPr>
              <a:t>Ukkonen’s</a:t>
            </a:r>
            <a:r>
              <a:rPr lang="en-US" dirty="0">
                <a:cs typeface="B Nazanin" panose="00000400000000000000" pitchFamily="2" charset="-78"/>
              </a:rPr>
              <a:t> algorithm </a:t>
            </a:r>
            <a:r>
              <a:rPr lang="fa-IR" dirty="0">
                <a:cs typeface="B Nazanin" panose="00000400000000000000" pitchFamily="2" charset="-78"/>
              </a:rPr>
              <a:t> برای ساخت یک </a:t>
            </a:r>
            <a:r>
              <a:rPr lang="en-US" dirty="0">
                <a:cs typeface="B Nazanin" panose="00000400000000000000" pitchFamily="2" charset="-78"/>
              </a:rPr>
              <a:t>suffix tree </a:t>
            </a:r>
            <a:r>
              <a:rPr lang="fa-IR" dirty="0">
                <a:cs typeface="B Nazanin" panose="00000400000000000000" pitchFamily="2" charset="-78"/>
              </a:rPr>
              <a:t> استفاده میکنیم.</a:t>
            </a:r>
          </a:p>
          <a:p>
            <a:pPr algn="r" rtl="1"/>
            <a:endParaRPr lang="fa-IR" dirty="0">
              <a:cs typeface="B Nazanin" panose="00000400000000000000" pitchFamily="2" charset="-78"/>
            </a:endParaRPr>
          </a:p>
          <a:p>
            <a:pPr algn="r" rtl="1"/>
            <a:r>
              <a:rPr lang="fa-IR" dirty="0">
                <a:cs typeface="B Nazanin" panose="00000400000000000000" pitchFamily="2" charset="-78"/>
              </a:rPr>
              <a:t>مفهوم </a:t>
            </a:r>
            <a:r>
              <a:rPr lang="en-US" dirty="0">
                <a:cs typeface="B Nazanin" panose="00000400000000000000" pitchFamily="2" charset="-78"/>
              </a:rPr>
              <a:t>implicit suffix tree</a:t>
            </a:r>
            <a:r>
              <a:rPr lang="fa-IR" dirty="0">
                <a:cs typeface="B Nazanin" panose="00000400000000000000" pitchFamily="2" charset="-78"/>
              </a:rPr>
              <a:t> ( درخت پسوندی مجازی )</a:t>
            </a:r>
          </a:p>
          <a:p>
            <a:pPr marL="0" indent="0" algn="r" rtl="1">
              <a:buNone/>
            </a:pPr>
            <a:endParaRPr lang="fa-IR" dirty="0">
              <a:cs typeface="B Nazanin" panose="00000400000000000000" pitchFamily="2" charset="-78"/>
            </a:endParaRPr>
          </a:p>
          <a:p>
            <a:pPr algn="r" rtl="1"/>
            <a:r>
              <a:rPr lang="fa-IR" dirty="0">
                <a:cs typeface="B Nazanin" panose="00000400000000000000" pitchFamily="2" charset="-78"/>
              </a:rPr>
              <a:t>* هیچ یالی با کاراکتر نال وجود ندارد</a:t>
            </a:r>
          </a:p>
          <a:p>
            <a:pPr algn="r" rtl="1"/>
            <a:r>
              <a:rPr lang="fa-IR" dirty="0">
                <a:cs typeface="B Nazanin" panose="00000400000000000000" pitchFamily="2" charset="-78"/>
              </a:rPr>
              <a:t>* هیچ گره داخلی با یک یال متصل وجود ندارد</a:t>
            </a:r>
          </a:p>
          <a:p>
            <a:pPr algn="r" rtl="1"/>
            <a:endParaRPr lang="fa-IR" dirty="0">
              <a:cs typeface="B Nazanin" panose="00000400000000000000" pitchFamily="2" charset="-78"/>
            </a:endParaRPr>
          </a:p>
          <a:p>
            <a:pPr algn="r" rtl="1"/>
            <a:endParaRPr lang="fa-IR" dirty="0">
              <a:cs typeface="B Nazanin" panose="00000400000000000000" pitchFamily="2" charset="-78"/>
            </a:endParaRPr>
          </a:p>
        </p:txBody>
      </p:sp>
      <p:pic>
        <p:nvPicPr>
          <p:cNvPr id="5" name="Picture 4">
            <a:extLst>
              <a:ext uri="{FF2B5EF4-FFF2-40B4-BE49-F238E27FC236}">
                <a16:creationId xmlns:a16="http://schemas.microsoft.com/office/drawing/2014/main" id="{025AE84C-FE92-425D-8BBD-A004B23802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3232" y="1845734"/>
            <a:ext cx="4055918" cy="4374486"/>
          </a:xfrm>
          <a:prstGeom prst="rect">
            <a:avLst/>
          </a:prstGeom>
        </p:spPr>
      </p:pic>
      <p:graphicFrame>
        <p:nvGraphicFramePr>
          <p:cNvPr id="6" name="Object 5">
            <a:extLst>
              <a:ext uri="{FF2B5EF4-FFF2-40B4-BE49-F238E27FC236}">
                <a16:creationId xmlns:a16="http://schemas.microsoft.com/office/drawing/2014/main" id="{AB9D2211-8BFD-4AFB-A977-79E854288FEA}"/>
              </a:ext>
            </a:extLst>
          </p:cNvPr>
          <p:cNvGraphicFramePr>
            <a:graphicFrameLocks noChangeAspect="1"/>
          </p:cNvGraphicFramePr>
          <p:nvPr>
            <p:extLst>
              <p:ext uri="{D42A27DB-BD31-4B8C-83A1-F6EECF244321}">
                <p14:modId xmlns:p14="http://schemas.microsoft.com/office/powerpoint/2010/main" val="2936004558"/>
              </p:ext>
            </p:extLst>
          </p:nvPr>
        </p:nvGraphicFramePr>
        <p:xfrm>
          <a:off x="915988" y="2036763"/>
          <a:ext cx="833437" cy="342900"/>
        </p:xfrm>
        <a:graphic>
          <a:graphicData uri="http://schemas.openxmlformats.org/presentationml/2006/ole">
            <mc:AlternateContent xmlns:mc="http://schemas.openxmlformats.org/markup-compatibility/2006">
              <mc:Choice xmlns:v="urn:schemas-microsoft-com:vml" Requires="v">
                <p:oleObj spid="_x0000_s5266" name="Equation" r:id="rId4" imgW="833734" imgH="343211" progId="Equation.DSMT4">
                  <p:embed/>
                </p:oleObj>
              </mc:Choice>
              <mc:Fallback>
                <p:oleObj name="Equation" r:id="rId4" imgW="833734" imgH="343211" progId="Equation.DSMT4">
                  <p:embed/>
                  <p:pic>
                    <p:nvPicPr>
                      <p:cNvPr id="0" name=""/>
                      <p:cNvPicPr/>
                      <p:nvPr/>
                    </p:nvPicPr>
                    <p:blipFill>
                      <a:blip r:embed="rId5"/>
                      <a:stretch>
                        <a:fillRect/>
                      </a:stretch>
                    </p:blipFill>
                    <p:spPr>
                      <a:xfrm>
                        <a:off x="915988" y="2036763"/>
                        <a:ext cx="833437" cy="342900"/>
                      </a:xfrm>
                      <a:prstGeom prst="rect">
                        <a:avLst/>
                      </a:prstGeom>
                    </p:spPr>
                  </p:pic>
                </p:oleObj>
              </mc:Fallback>
            </mc:AlternateContent>
          </a:graphicData>
        </a:graphic>
      </p:graphicFrame>
      <p:graphicFrame>
        <p:nvGraphicFramePr>
          <p:cNvPr id="7" name="Object 6">
            <a:extLst>
              <a:ext uri="{FF2B5EF4-FFF2-40B4-BE49-F238E27FC236}">
                <a16:creationId xmlns:a16="http://schemas.microsoft.com/office/drawing/2014/main" id="{4D9E88B3-97D7-4AEE-BC76-6BD3921C3E94}"/>
              </a:ext>
            </a:extLst>
          </p:cNvPr>
          <p:cNvGraphicFramePr>
            <a:graphicFrameLocks noChangeAspect="1"/>
          </p:cNvGraphicFramePr>
          <p:nvPr>
            <p:extLst>
              <p:ext uri="{D42A27DB-BD31-4B8C-83A1-F6EECF244321}">
                <p14:modId xmlns:p14="http://schemas.microsoft.com/office/powerpoint/2010/main" val="1653964884"/>
              </p:ext>
            </p:extLst>
          </p:nvPr>
        </p:nvGraphicFramePr>
        <p:xfrm>
          <a:off x="915988" y="3479836"/>
          <a:ext cx="1004204" cy="342899"/>
        </p:xfrm>
        <a:graphic>
          <a:graphicData uri="http://schemas.openxmlformats.org/presentationml/2006/ole">
            <mc:AlternateContent xmlns:mc="http://schemas.openxmlformats.org/markup-compatibility/2006">
              <mc:Choice xmlns:v="urn:schemas-microsoft-com:vml" Requires="v">
                <p:oleObj spid="_x0000_s5267" name="Equation" r:id="rId6" imgW="520560" imgH="177480" progId="Equation.DSMT4">
                  <p:embed/>
                </p:oleObj>
              </mc:Choice>
              <mc:Fallback>
                <p:oleObj name="Equation" r:id="rId6" imgW="520560" imgH="177480" progId="Equation.DSMT4">
                  <p:embed/>
                  <p:pic>
                    <p:nvPicPr>
                      <p:cNvPr id="0" name=""/>
                      <p:cNvPicPr/>
                      <p:nvPr/>
                    </p:nvPicPr>
                    <p:blipFill>
                      <a:blip r:embed="rId7"/>
                      <a:stretch>
                        <a:fillRect/>
                      </a:stretch>
                    </p:blipFill>
                    <p:spPr>
                      <a:xfrm>
                        <a:off x="915988" y="3479836"/>
                        <a:ext cx="1004204" cy="342899"/>
                      </a:xfrm>
                      <a:prstGeom prst="rect">
                        <a:avLst/>
                      </a:prstGeom>
                    </p:spPr>
                  </p:pic>
                </p:oleObj>
              </mc:Fallback>
            </mc:AlternateContent>
          </a:graphicData>
        </a:graphic>
      </p:graphicFrame>
      <p:graphicFrame>
        <p:nvGraphicFramePr>
          <p:cNvPr id="8" name="Object 7">
            <a:extLst>
              <a:ext uri="{FF2B5EF4-FFF2-40B4-BE49-F238E27FC236}">
                <a16:creationId xmlns:a16="http://schemas.microsoft.com/office/drawing/2014/main" id="{905BD4CA-160D-4F6C-A7E5-DED9A86186C4}"/>
              </a:ext>
            </a:extLst>
          </p:cNvPr>
          <p:cNvGraphicFramePr>
            <a:graphicFrameLocks noChangeAspect="1"/>
          </p:cNvGraphicFramePr>
          <p:nvPr>
            <p:extLst>
              <p:ext uri="{D42A27DB-BD31-4B8C-83A1-F6EECF244321}">
                <p14:modId xmlns:p14="http://schemas.microsoft.com/office/powerpoint/2010/main" val="3054571163"/>
              </p:ext>
            </p:extLst>
          </p:nvPr>
        </p:nvGraphicFramePr>
        <p:xfrm>
          <a:off x="3225799" y="3052762"/>
          <a:ext cx="1263082" cy="376237"/>
        </p:xfrm>
        <a:graphic>
          <a:graphicData uri="http://schemas.openxmlformats.org/presentationml/2006/ole">
            <mc:AlternateContent xmlns:mc="http://schemas.openxmlformats.org/markup-compatibility/2006">
              <mc:Choice xmlns:v="urn:schemas-microsoft-com:vml" Requires="v">
                <p:oleObj spid="_x0000_s5268" name="Equation" r:id="rId8" imgW="596880" imgH="177480" progId="Equation.DSMT4">
                  <p:embed/>
                </p:oleObj>
              </mc:Choice>
              <mc:Fallback>
                <p:oleObj name="Equation" r:id="rId8" imgW="596880" imgH="177480" progId="Equation.DSMT4">
                  <p:embed/>
                  <p:pic>
                    <p:nvPicPr>
                      <p:cNvPr id="0" name=""/>
                      <p:cNvPicPr/>
                      <p:nvPr/>
                    </p:nvPicPr>
                    <p:blipFill>
                      <a:blip r:embed="rId9"/>
                      <a:stretch>
                        <a:fillRect/>
                      </a:stretch>
                    </p:blipFill>
                    <p:spPr>
                      <a:xfrm>
                        <a:off x="3225799" y="3052762"/>
                        <a:ext cx="1263082" cy="376237"/>
                      </a:xfrm>
                      <a:prstGeom prst="rect">
                        <a:avLst/>
                      </a:prstGeom>
                    </p:spPr>
                  </p:pic>
                </p:oleObj>
              </mc:Fallback>
            </mc:AlternateContent>
          </a:graphicData>
        </a:graphic>
      </p:graphicFrame>
    </p:spTree>
    <p:extLst>
      <p:ext uri="{BB962C8B-B14F-4D97-AF65-F5344CB8AC3E}">
        <p14:creationId xmlns:p14="http://schemas.microsoft.com/office/powerpoint/2010/main" val="125440781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2169E-0947-4318-AA51-5B31AB137C13}"/>
              </a:ext>
            </a:extLst>
          </p:cNvPr>
          <p:cNvSpPr>
            <a:spLocks noGrp="1"/>
          </p:cNvSpPr>
          <p:nvPr>
            <p:ph type="title"/>
          </p:nvPr>
        </p:nvSpPr>
        <p:spPr/>
        <p:txBody>
          <a:bodyPr>
            <a:normAutofit/>
          </a:bodyPr>
          <a:lstStyle/>
          <a:p>
            <a:pPr algn="r" rtl="1"/>
            <a:r>
              <a:rPr lang="fa-IR" sz="3200" dirty="0">
                <a:cs typeface="B Nazanin" panose="00000400000000000000" pitchFamily="2" charset="-78"/>
              </a:rPr>
              <a:t>توضیح کلی </a:t>
            </a:r>
            <a:r>
              <a:rPr lang="en-US" sz="3200" dirty="0" err="1">
                <a:cs typeface="B Nazanin" panose="00000400000000000000" pitchFamily="2" charset="-78"/>
              </a:rPr>
              <a:t>Ukkonen’s</a:t>
            </a:r>
            <a:r>
              <a:rPr lang="en-US" sz="3200" dirty="0">
                <a:cs typeface="B Nazanin" panose="00000400000000000000" pitchFamily="2" charset="-78"/>
              </a:rPr>
              <a:t> algorithm</a:t>
            </a:r>
            <a:endParaRPr lang="en-US" sz="6600" dirty="0">
              <a:cs typeface="B Nazanin" panose="00000400000000000000" pitchFamily="2" charset="-78"/>
            </a:endParaRPr>
          </a:p>
        </p:txBody>
      </p:sp>
      <p:sp>
        <p:nvSpPr>
          <p:cNvPr id="3" name="Content Placeholder 2">
            <a:extLst>
              <a:ext uri="{FF2B5EF4-FFF2-40B4-BE49-F238E27FC236}">
                <a16:creationId xmlns:a16="http://schemas.microsoft.com/office/drawing/2014/main" id="{CB08A0B9-E8F7-4720-AF3D-2138BA28E6AF}"/>
              </a:ext>
            </a:extLst>
          </p:cNvPr>
          <p:cNvSpPr>
            <a:spLocks noGrp="1"/>
          </p:cNvSpPr>
          <p:nvPr>
            <p:ph idx="1"/>
          </p:nvPr>
        </p:nvSpPr>
        <p:spPr/>
        <p:txBody>
          <a:bodyPr>
            <a:normAutofit/>
          </a:bodyPr>
          <a:lstStyle/>
          <a:p>
            <a:pPr algn="r" rtl="1"/>
            <a:r>
              <a:rPr lang="fa-IR" dirty="0">
                <a:cs typeface="B Nazanin" panose="00000400000000000000" pitchFamily="2" charset="-78"/>
              </a:rPr>
              <a:t>این الگوریتم درخت پسوندی مجازی </a:t>
            </a:r>
            <a:r>
              <a:rPr lang="en-US" dirty="0">
                <a:cs typeface="B Nazanin" panose="00000400000000000000" pitchFamily="2" charset="-78"/>
              </a:rPr>
              <a:t>      </a:t>
            </a:r>
            <a:r>
              <a:rPr lang="fa-IR" dirty="0">
                <a:cs typeface="B Nazanin" panose="00000400000000000000" pitchFamily="2" charset="-78"/>
              </a:rPr>
              <a:t>را برای زیر رشته </a:t>
            </a:r>
            <a:r>
              <a:rPr lang="en-US" dirty="0">
                <a:cs typeface="B Nazanin" panose="00000400000000000000" pitchFamily="2" charset="-78"/>
              </a:rPr>
              <a:t>  </a:t>
            </a:r>
            <a:r>
              <a:rPr lang="fa-IR" dirty="0">
                <a:cs typeface="B Nazanin" panose="00000400000000000000" pitchFamily="2" charset="-78"/>
              </a:rPr>
              <a:t>            میسازد.</a:t>
            </a:r>
          </a:p>
          <a:p>
            <a:pPr algn="r" rtl="1"/>
            <a:r>
              <a:rPr lang="fa-IR" dirty="0">
                <a:cs typeface="B Nazanin" panose="00000400000000000000" pitchFamily="2" charset="-78"/>
              </a:rPr>
              <a:t>و         از      ساخته میشود و نهایتا درخت پسوندی اصلی از     و با اضافه کردن کاراکتر نال به </a:t>
            </a:r>
            <a:r>
              <a:rPr lang="en-US" dirty="0">
                <a:cs typeface="B Nazanin" panose="00000400000000000000" pitchFamily="2" charset="-78"/>
              </a:rPr>
              <a:t>      </a:t>
            </a:r>
            <a:r>
              <a:rPr lang="fa-IR" dirty="0">
                <a:cs typeface="B Nazanin" panose="00000400000000000000" pitchFamily="2" charset="-78"/>
              </a:rPr>
              <a:t>و دوباره ساختن درخت پسوندی مجازی نهایتا درخت پسوندی اصلی را تولید میکند.</a:t>
            </a:r>
            <a:r>
              <a:rPr lang="en-US" dirty="0">
                <a:cs typeface="B Nazanin" panose="00000400000000000000" pitchFamily="2" charset="-78"/>
              </a:rPr>
              <a:t> </a:t>
            </a:r>
            <a:endParaRPr lang="fa-IR" dirty="0">
              <a:cs typeface="B Nazanin" panose="00000400000000000000" pitchFamily="2" charset="-78"/>
            </a:endParaRPr>
          </a:p>
          <a:p>
            <a:pPr algn="r" rtl="1"/>
            <a:r>
              <a:rPr lang="fa-IR" dirty="0">
                <a:cs typeface="B Nazanin" panose="00000400000000000000" pitchFamily="2" charset="-78"/>
              </a:rPr>
              <a:t>در افزونه   </a:t>
            </a:r>
            <a:r>
              <a:rPr lang="en-US" dirty="0">
                <a:cs typeface="B Nazanin" panose="00000400000000000000" pitchFamily="2" charset="-78"/>
              </a:rPr>
              <a:t>  </a:t>
            </a:r>
            <a:r>
              <a:rPr lang="fa-IR" dirty="0">
                <a:cs typeface="B Nazanin" panose="00000400000000000000" pitchFamily="2" charset="-78"/>
              </a:rPr>
              <a:t>ام از فاز </a:t>
            </a:r>
            <a:r>
              <a:rPr lang="en-US" dirty="0">
                <a:cs typeface="B Nazanin" panose="00000400000000000000" pitchFamily="2" charset="-78"/>
              </a:rPr>
              <a:t> </a:t>
            </a:r>
            <a:r>
              <a:rPr lang="fa-IR" dirty="0">
                <a:cs typeface="B Nazanin" panose="00000400000000000000" pitchFamily="2" charset="-78"/>
              </a:rPr>
              <a:t>         ام.</a:t>
            </a:r>
            <a:r>
              <a:rPr lang="en-US" dirty="0">
                <a:cs typeface="B Nazanin" panose="00000400000000000000" pitchFamily="2" charset="-78"/>
              </a:rPr>
              <a:t>  </a:t>
            </a:r>
            <a:r>
              <a:rPr lang="fa-IR" dirty="0">
                <a:cs typeface="B Nazanin" panose="00000400000000000000" pitchFamily="2" charset="-78"/>
              </a:rPr>
              <a:t>اول انتهای مسیر برچسب گذاری شده با </a:t>
            </a:r>
          </a:p>
          <a:p>
            <a:pPr algn="r" rtl="1"/>
            <a:r>
              <a:rPr lang="fa-IR" dirty="0">
                <a:cs typeface="B Nazanin" panose="00000400000000000000" pitchFamily="2" charset="-78"/>
              </a:rPr>
              <a:t>و در ادامه کاراکتر </a:t>
            </a:r>
            <a:r>
              <a:rPr lang="en-US" dirty="0">
                <a:cs typeface="B Nazanin" panose="00000400000000000000" pitchFamily="2" charset="-78"/>
              </a:rPr>
              <a:t>           </a:t>
            </a:r>
            <a:r>
              <a:rPr lang="fa-IR" dirty="0">
                <a:cs typeface="B Nazanin" panose="00000400000000000000" pitchFamily="2" charset="-78"/>
              </a:rPr>
              <a:t>   را به این برچسب اضافه میکند.</a:t>
            </a:r>
          </a:p>
          <a:p>
            <a:pPr algn="r" rtl="1"/>
            <a:endParaRPr lang="fa-IR" dirty="0">
              <a:cs typeface="B Nazanin" panose="00000400000000000000" pitchFamily="2" charset="-78"/>
            </a:endParaRPr>
          </a:p>
          <a:p>
            <a:pPr algn="r" rtl="1"/>
            <a:r>
              <a:rPr lang="fa-IR" dirty="0">
                <a:cs typeface="B Nazanin" panose="00000400000000000000" pitchFamily="2" charset="-78"/>
              </a:rPr>
              <a:t>به طور خلاصه داریم:  </a:t>
            </a:r>
          </a:p>
          <a:p>
            <a:pPr algn="r" rtl="1"/>
            <a:r>
              <a:rPr lang="en-US" dirty="0">
                <a:cs typeface="B Nazanin" panose="00000400000000000000" pitchFamily="2" charset="-78"/>
              </a:rPr>
              <a:t>  </a:t>
            </a:r>
            <a:endParaRPr lang="fa-IR" dirty="0">
              <a:cs typeface="B Nazanin" panose="00000400000000000000" pitchFamily="2" charset="-78"/>
            </a:endParaRPr>
          </a:p>
          <a:p>
            <a:pPr algn="r" rtl="1"/>
            <a:r>
              <a:rPr lang="fa-IR" dirty="0">
                <a:cs typeface="B Nazanin" panose="00000400000000000000" pitchFamily="2" charset="-78"/>
              </a:rPr>
              <a:t> </a:t>
            </a:r>
          </a:p>
        </p:txBody>
      </p:sp>
      <p:graphicFrame>
        <p:nvGraphicFramePr>
          <p:cNvPr id="4" name="Object 3">
            <a:extLst>
              <a:ext uri="{FF2B5EF4-FFF2-40B4-BE49-F238E27FC236}">
                <a16:creationId xmlns:a16="http://schemas.microsoft.com/office/drawing/2014/main" id="{53A09B86-9E67-4439-AE9E-2C16C160A5B8}"/>
              </a:ext>
            </a:extLst>
          </p:cNvPr>
          <p:cNvGraphicFramePr>
            <a:graphicFrameLocks noChangeAspect="1"/>
          </p:cNvGraphicFramePr>
          <p:nvPr>
            <p:extLst>
              <p:ext uri="{D42A27DB-BD31-4B8C-83A1-F6EECF244321}">
                <p14:modId xmlns:p14="http://schemas.microsoft.com/office/powerpoint/2010/main" val="457034167"/>
              </p:ext>
            </p:extLst>
          </p:nvPr>
        </p:nvGraphicFramePr>
        <p:xfrm>
          <a:off x="7964943" y="1814249"/>
          <a:ext cx="279400" cy="457200"/>
        </p:xfrm>
        <a:graphic>
          <a:graphicData uri="http://schemas.openxmlformats.org/presentationml/2006/ole">
            <mc:AlternateContent xmlns:mc="http://schemas.openxmlformats.org/markup-compatibility/2006">
              <mc:Choice xmlns:v="urn:schemas-microsoft-com:vml" Requires="v">
                <p:oleObj spid="_x0000_s6539" name="Equation" r:id="rId3" imgW="139680" imgH="228600" progId="Equation.DSMT4">
                  <p:embed/>
                </p:oleObj>
              </mc:Choice>
              <mc:Fallback>
                <p:oleObj name="Equation" r:id="rId3" imgW="139680" imgH="228600" progId="Equation.DSMT4">
                  <p:embed/>
                  <p:pic>
                    <p:nvPicPr>
                      <p:cNvPr id="0" name=""/>
                      <p:cNvPicPr/>
                      <p:nvPr/>
                    </p:nvPicPr>
                    <p:blipFill>
                      <a:blip r:embed="rId4"/>
                      <a:stretch>
                        <a:fillRect/>
                      </a:stretch>
                    </p:blipFill>
                    <p:spPr>
                      <a:xfrm>
                        <a:off x="7964943" y="1814249"/>
                        <a:ext cx="279400" cy="457200"/>
                      </a:xfrm>
                      <a:prstGeom prst="rect">
                        <a:avLst/>
                      </a:prstGeom>
                    </p:spPr>
                  </p:pic>
                </p:oleObj>
              </mc:Fallback>
            </mc:AlternateContent>
          </a:graphicData>
        </a:graphic>
      </p:graphicFrame>
      <p:graphicFrame>
        <p:nvGraphicFramePr>
          <p:cNvPr id="9" name="Object 8">
            <a:extLst>
              <a:ext uri="{FF2B5EF4-FFF2-40B4-BE49-F238E27FC236}">
                <a16:creationId xmlns:a16="http://schemas.microsoft.com/office/drawing/2014/main" id="{896DCEE7-79E4-4C8E-BA6D-29F22EC4A702}"/>
              </a:ext>
            </a:extLst>
          </p:cNvPr>
          <p:cNvGraphicFramePr>
            <a:graphicFrameLocks noChangeAspect="1"/>
          </p:cNvGraphicFramePr>
          <p:nvPr>
            <p:extLst>
              <p:ext uri="{D42A27DB-BD31-4B8C-83A1-F6EECF244321}">
                <p14:modId xmlns:p14="http://schemas.microsoft.com/office/powerpoint/2010/main" val="4131090544"/>
              </p:ext>
            </p:extLst>
          </p:nvPr>
        </p:nvGraphicFramePr>
        <p:xfrm>
          <a:off x="5728514" y="1891243"/>
          <a:ext cx="795932" cy="303212"/>
        </p:xfrm>
        <a:graphic>
          <a:graphicData uri="http://schemas.openxmlformats.org/presentationml/2006/ole">
            <mc:AlternateContent xmlns:mc="http://schemas.openxmlformats.org/markup-compatibility/2006">
              <mc:Choice xmlns:v="urn:schemas-microsoft-com:vml" Requires="v">
                <p:oleObj spid="_x0000_s6540" name="Equation" r:id="rId5" imgW="533160" imgH="203040" progId="Equation.DSMT4">
                  <p:embed/>
                </p:oleObj>
              </mc:Choice>
              <mc:Fallback>
                <p:oleObj name="Equation" r:id="rId5" imgW="533160" imgH="203040" progId="Equation.DSMT4">
                  <p:embed/>
                  <p:pic>
                    <p:nvPicPr>
                      <p:cNvPr id="0" name=""/>
                      <p:cNvPicPr/>
                      <p:nvPr/>
                    </p:nvPicPr>
                    <p:blipFill>
                      <a:blip r:embed="rId6"/>
                      <a:stretch>
                        <a:fillRect/>
                      </a:stretch>
                    </p:blipFill>
                    <p:spPr>
                      <a:xfrm>
                        <a:off x="5728514" y="1891243"/>
                        <a:ext cx="795932" cy="303212"/>
                      </a:xfrm>
                      <a:prstGeom prst="rect">
                        <a:avLst/>
                      </a:prstGeom>
                    </p:spPr>
                  </p:pic>
                </p:oleObj>
              </mc:Fallback>
            </mc:AlternateContent>
          </a:graphicData>
        </a:graphic>
      </p:graphicFrame>
      <p:graphicFrame>
        <p:nvGraphicFramePr>
          <p:cNvPr id="10" name="Object 9">
            <a:extLst>
              <a:ext uri="{FF2B5EF4-FFF2-40B4-BE49-F238E27FC236}">
                <a16:creationId xmlns:a16="http://schemas.microsoft.com/office/drawing/2014/main" id="{A37C5C08-A080-4872-944B-7280BED017CE}"/>
              </a:ext>
            </a:extLst>
          </p:cNvPr>
          <p:cNvGraphicFramePr>
            <a:graphicFrameLocks noChangeAspect="1"/>
          </p:cNvGraphicFramePr>
          <p:nvPr>
            <p:extLst>
              <p:ext uri="{D42A27DB-BD31-4B8C-83A1-F6EECF244321}">
                <p14:modId xmlns:p14="http://schemas.microsoft.com/office/powerpoint/2010/main" val="785731968"/>
              </p:ext>
            </p:extLst>
          </p:nvPr>
        </p:nvGraphicFramePr>
        <p:xfrm>
          <a:off x="10563404" y="2271449"/>
          <a:ext cx="397966" cy="397966"/>
        </p:xfrm>
        <a:graphic>
          <a:graphicData uri="http://schemas.openxmlformats.org/presentationml/2006/ole">
            <mc:AlternateContent xmlns:mc="http://schemas.openxmlformats.org/markup-compatibility/2006">
              <mc:Choice xmlns:v="urn:schemas-microsoft-com:vml" Requires="v">
                <p:oleObj spid="_x0000_s6541" name="Equation" r:id="rId7" imgW="228600" imgH="228600" progId="Equation.DSMT4">
                  <p:embed/>
                </p:oleObj>
              </mc:Choice>
              <mc:Fallback>
                <p:oleObj name="Equation" r:id="rId7" imgW="228600" imgH="228600" progId="Equation.DSMT4">
                  <p:embed/>
                  <p:pic>
                    <p:nvPicPr>
                      <p:cNvPr id="0" name=""/>
                      <p:cNvPicPr/>
                      <p:nvPr/>
                    </p:nvPicPr>
                    <p:blipFill>
                      <a:blip r:embed="rId8"/>
                      <a:stretch>
                        <a:fillRect/>
                      </a:stretch>
                    </p:blipFill>
                    <p:spPr>
                      <a:xfrm>
                        <a:off x="10563404" y="2271449"/>
                        <a:ext cx="397966" cy="397966"/>
                      </a:xfrm>
                      <a:prstGeom prst="rect">
                        <a:avLst/>
                      </a:prstGeom>
                    </p:spPr>
                  </p:pic>
                </p:oleObj>
              </mc:Fallback>
            </mc:AlternateContent>
          </a:graphicData>
        </a:graphic>
      </p:graphicFrame>
      <p:graphicFrame>
        <p:nvGraphicFramePr>
          <p:cNvPr id="11" name="Object 10">
            <a:extLst>
              <a:ext uri="{FF2B5EF4-FFF2-40B4-BE49-F238E27FC236}">
                <a16:creationId xmlns:a16="http://schemas.microsoft.com/office/drawing/2014/main" id="{8D32DA67-6660-4D9D-9BE3-3E026BAD9087}"/>
              </a:ext>
            </a:extLst>
          </p:cNvPr>
          <p:cNvGraphicFramePr>
            <a:graphicFrameLocks noChangeAspect="1"/>
          </p:cNvGraphicFramePr>
          <p:nvPr>
            <p:extLst>
              <p:ext uri="{D42A27DB-BD31-4B8C-83A1-F6EECF244321}">
                <p14:modId xmlns:p14="http://schemas.microsoft.com/office/powerpoint/2010/main" val="335520299"/>
              </p:ext>
            </p:extLst>
          </p:nvPr>
        </p:nvGraphicFramePr>
        <p:xfrm>
          <a:off x="10002838" y="2255203"/>
          <a:ext cx="280987" cy="457200"/>
        </p:xfrm>
        <a:graphic>
          <a:graphicData uri="http://schemas.openxmlformats.org/presentationml/2006/ole">
            <mc:AlternateContent xmlns:mc="http://schemas.openxmlformats.org/markup-compatibility/2006">
              <mc:Choice xmlns:v="urn:schemas-microsoft-com:vml" Requires="v">
                <p:oleObj spid="_x0000_s6542" name="Equation" r:id="rId9" imgW="280670" imgH="457495" progId="Equation.DSMT4">
                  <p:embed/>
                </p:oleObj>
              </mc:Choice>
              <mc:Fallback>
                <p:oleObj name="Equation" r:id="rId9" imgW="280670" imgH="457495" progId="Equation.DSMT4">
                  <p:embed/>
                  <p:pic>
                    <p:nvPicPr>
                      <p:cNvPr id="0" name=""/>
                      <p:cNvPicPr/>
                      <p:nvPr/>
                    </p:nvPicPr>
                    <p:blipFill>
                      <a:blip r:embed="rId10"/>
                      <a:stretch>
                        <a:fillRect/>
                      </a:stretch>
                    </p:blipFill>
                    <p:spPr>
                      <a:xfrm>
                        <a:off x="10002838" y="2255203"/>
                        <a:ext cx="280987" cy="457200"/>
                      </a:xfrm>
                      <a:prstGeom prst="rect">
                        <a:avLst/>
                      </a:prstGeom>
                    </p:spPr>
                  </p:pic>
                </p:oleObj>
              </mc:Fallback>
            </mc:AlternateContent>
          </a:graphicData>
        </a:graphic>
      </p:graphicFrame>
      <p:graphicFrame>
        <p:nvGraphicFramePr>
          <p:cNvPr id="12" name="Object 11">
            <a:extLst>
              <a:ext uri="{FF2B5EF4-FFF2-40B4-BE49-F238E27FC236}">
                <a16:creationId xmlns:a16="http://schemas.microsoft.com/office/drawing/2014/main" id="{9BBD3135-9226-4CD1-9578-D7C89E1C3F93}"/>
              </a:ext>
            </a:extLst>
          </p:cNvPr>
          <p:cNvGraphicFramePr>
            <a:graphicFrameLocks noChangeAspect="1"/>
          </p:cNvGraphicFramePr>
          <p:nvPr>
            <p:extLst>
              <p:ext uri="{D42A27DB-BD31-4B8C-83A1-F6EECF244321}">
                <p14:modId xmlns:p14="http://schemas.microsoft.com/office/powerpoint/2010/main" val="3738448134"/>
              </p:ext>
            </p:extLst>
          </p:nvPr>
        </p:nvGraphicFramePr>
        <p:xfrm>
          <a:off x="6096000" y="2302829"/>
          <a:ext cx="317500" cy="408214"/>
        </p:xfrm>
        <a:graphic>
          <a:graphicData uri="http://schemas.openxmlformats.org/presentationml/2006/ole">
            <mc:AlternateContent xmlns:mc="http://schemas.openxmlformats.org/markup-compatibility/2006">
              <mc:Choice xmlns:v="urn:schemas-microsoft-com:vml" Requires="v">
                <p:oleObj spid="_x0000_s6543" name="Equation" r:id="rId11" imgW="177480" imgH="228600" progId="Equation.DSMT4">
                  <p:embed/>
                </p:oleObj>
              </mc:Choice>
              <mc:Fallback>
                <p:oleObj name="Equation" r:id="rId11" imgW="177480" imgH="228600" progId="Equation.DSMT4">
                  <p:embed/>
                  <p:pic>
                    <p:nvPicPr>
                      <p:cNvPr id="0" name=""/>
                      <p:cNvPicPr/>
                      <p:nvPr/>
                    </p:nvPicPr>
                    <p:blipFill>
                      <a:blip r:embed="rId12"/>
                      <a:stretch>
                        <a:fillRect/>
                      </a:stretch>
                    </p:blipFill>
                    <p:spPr>
                      <a:xfrm>
                        <a:off x="6096000" y="2302829"/>
                        <a:ext cx="317500" cy="408214"/>
                      </a:xfrm>
                      <a:prstGeom prst="rect">
                        <a:avLst/>
                      </a:prstGeom>
                    </p:spPr>
                  </p:pic>
                </p:oleObj>
              </mc:Fallback>
            </mc:AlternateContent>
          </a:graphicData>
        </a:graphic>
      </p:graphicFrame>
      <p:graphicFrame>
        <p:nvGraphicFramePr>
          <p:cNvPr id="13" name="Object 12">
            <a:extLst>
              <a:ext uri="{FF2B5EF4-FFF2-40B4-BE49-F238E27FC236}">
                <a16:creationId xmlns:a16="http://schemas.microsoft.com/office/drawing/2014/main" id="{A54AF102-4AD3-4B0F-8708-058201C0F31D}"/>
              </a:ext>
            </a:extLst>
          </p:cNvPr>
          <p:cNvGraphicFramePr>
            <a:graphicFrameLocks noChangeAspect="1"/>
          </p:cNvGraphicFramePr>
          <p:nvPr>
            <p:extLst>
              <p:ext uri="{D42A27DB-BD31-4B8C-83A1-F6EECF244321}">
                <p14:modId xmlns:p14="http://schemas.microsoft.com/office/powerpoint/2010/main" val="446247274"/>
              </p:ext>
            </p:extLst>
          </p:nvPr>
        </p:nvGraphicFramePr>
        <p:xfrm>
          <a:off x="3440297" y="2307953"/>
          <a:ext cx="284005" cy="361462"/>
        </p:xfrm>
        <a:graphic>
          <a:graphicData uri="http://schemas.openxmlformats.org/presentationml/2006/ole">
            <mc:AlternateContent xmlns:mc="http://schemas.openxmlformats.org/markup-compatibility/2006">
              <mc:Choice xmlns:v="urn:schemas-microsoft-com:vml" Requires="v">
                <p:oleObj spid="_x0000_s6544" name="Equation" r:id="rId13" imgW="139680" imgH="177480" progId="Equation.DSMT4">
                  <p:embed/>
                </p:oleObj>
              </mc:Choice>
              <mc:Fallback>
                <p:oleObj name="Equation" r:id="rId13" imgW="139680" imgH="177480" progId="Equation.DSMT4">
                  <p:embed/>
                  <p:pic>
                    <p:nvPicPr>
                      <p:cNvPr id="0" name=""/>
                      <p:cNvPicPr/>
                      <p:nvPr/>
                    </p:nvPicPr>
                    <p:blipFill>
                      <a:blip r:embed="rId14"/>
                      <a:stretch>
                        <a:fillRect/>
                      </a:stretch>
                    </p:blipFill>
                    <p:spPr>
                      <a:xfrm>
                        <a:off x="3440297" y="2307953"/>
                        <a:ext cx="284005" cy="361462"/>
                      </a:xfrm>
                      <a:prstGeom prst="rect">
                        <a:avLst/>
                      </a:prstGeom>
                    </p:spPr>
                  </p:pic>
                </p:oleObj>
              </mc:Fallback>
            </mc:AlternateContent>
          </a:graphicData>
        </a:graphic>
      </p:graphicFrame>
      <p:graphicFrame>
        <p:nvGraphicFramePr>
          <p:cNvPr id="14" name="Object 13">
            <a:extLst>
              <a:ext uri="{FF2B5EF4-FFF2-40B4-BE49-F238E27FC236}">
                <a16:creationId xmlns:a16="http://schemas.microsoft.com/office/drawing/2014/main" id="{0752B88C-BD09-48AE-8B0E-E797EE3051A1}"/>
              </a:ext>
            </a:extLst>
          </p:cNvPr>
          <p:cNvGraphicFramePr>
            <a:graphicFrameLocks noChangeAspect="1"/>
          </p:cNvGraphicFramePr>
          <p:nvPr>
            <p:extLst>
              <p:ext uri="{D42A27DB-BD31-4B8C-83A1-F6EECF244321}">
                <p14:modId xmlns:p14="http://schemas.microsoft.com/office/powerpoint/2010/main" val="1333701518"/>
              </p:ext>
            </p:extLst>
          </p:nvPr>
        </p:nvGraphicFramePr>
        <p:xfrm>
          <a:off x="10144125" y="3090449"/>
          <a:ext cx="279400" cy="338551"/>
        </p:xfrm>
        <a:graphic>
          <a:graphicData uri="http://schemas.openxmlformats.org/presentationml/2006/ole">
            <mc:AlternateContent xmlns:mc="http://schemas.openxmlformats.org/markup-compatibility/2006">
              <mc:Choice xmlns:v="urn:schemas-microsoft-com:vml" Requires="v">
                <p:oleObj spid="_x0000_s6545" name="Equation" r:id="rId15" imgW="126720" imgH="190440" progId="Equation.DSMT4">
                  <p:embed/>
                </p:oleObj>
              </mc:Choice>
              <mc:Fallback>
                <p:oleObj name="Equation" r:id="rId15" imgW="126720" imgH="190440" progId="Equation.DSMT4">
                  <p:embed/>
                  <p:pic>
                    <p:nvPicPr>
                      <p:cNvPr id="0" name=""/>
                      <p:cNvPicPr/>
                      <p:nvPr/>
                    </p:nvPicPr>
                    <p:blipFill>
                      <a:blip r:embed="rId16"/>
                      <a:stretch>
                        <a:fillRect/>
                      </a:stretch>
                    </p:blipFill>
                    <p:spPr>
                      <a:xfrm>
                        <a:off x="10144125" y="3090449"/>
                        <a:ext cx="279400" cy="338551"/>
                      </a:xfrm>
                      <a:prstGeom prst="rect">
                        <a:avLst/>
                      </a:prstGeom>
                    </p:spPr>
                  </p:pic>
                </p:oleObj>
              </mc:Fallback>
            </mc:AlternateContent>
          </a:graphicData>
        </a:graphic>
      </p:graphicFrame>
      <p:graphicFrame>
        <p:nvGraphicFramePr>
          <p:cNvPr id="15" name="Object 14">
            <a:extLst>
              <a:ext uri="{FF2B5EF4-FFF2-40B4-BE49-F238E27FC236}">
                <a16:creationId xmlns:a16="http://schemas.microsoft.com/office/drawing/2014/main" id="{F1563C53-FF19-4D62-B807-459C057EB5F6}"/>
              </a:ext>
            </a:extLst>
          </p:cNvPr>
          <p:cNvGraphicFramePr>
            <a:graphicFrameLocks noChangeAspect="1"/>
          </p:cNvGraphicFramePr>
          <p:nvPr>
            <p:extLst>
              <p:ext uri="{D42A27DB-BD31-4B8C-83A1-F6EECF244321}">
                <p14:modId xmlns:p14="http://schemas.microsoft.com/office/powerpoint/2010/main" val="2372435599"/>
              </p:ext>
            </p:extLst>
          </p:nvPr>
        </p:nvGraphicFramePr>
        <p:xfrm>
          <a:off x="8907145" y="3019425"/>
          <a:ext cx="504825" cy="321252"/>
        </p:xfrm>
        <a:graphic>
          <a:graphicData uri="http://schemas.openxmlformats.org/presentationml/2006/ole">
            <mc:AlternateContent xmlns:mc="http://schemas.openxmlformats.org/markup-compatibility/2006">
              <mc:Choice xmlns:v="urn:schemas-microsoft-com:vml" Requires="v">
                <p:oleObj spid="_x0000_s6546" name="Equation" r:id="rId17" imgW="279360" imgH="177480" progId="Equation.DSMT4">
                  <p:embed/>
                </p:oleObj>
              </mc:Choice>
              <mc:Fallback>
                <p:oleObj name="Equation" r:id="rId17" imgW="279360" imgH="177480" progId="Equation.DSMT4">
                  <p:embed/>
                  <p:pic>
                    <p:nvPicPr>
                      <p:cNvPr id="0" name=""/>
                      <p:cNvPicPr/>
                      <p:nvPr/>
                    </p:nvPicPr>
                    <p:blipFill>
                      <a:blip r:embed="rId18"/>
                      <a:stretch>
                        <a:fillRect/>
                      </a:stretch>
                    </p:blipFill>
                    <p:spPr>
                      <a:xfrm>
                        <a:off x="8907145" y="3019425"/>
                        <a:ext cx="504825" cy="321252"/>
                      </a:xfrm>
                      <a:prstGeom prst="rect">
                        <a:avLst/>
                      </a:prstGeom>
                    </p:spPr>
                  </p:pic>
                </p:oleObj>
              </mc:Fallback>
            </mc:AlternateContent>
          </a:graphicData>
        </a:graphic>
      </p:graphicFrame>
      <p:graphicFrame>
        <p:nvGraphicFramePr>
          <p:cNvPr id="16" name="Object 15">
            <a:extLst>
              <a:ext uri="{FF2B5EF4-FFF2-40B4-BE49-F238E27FC236}">
                <a16:creationId xmlns:a16="http://schemas.microsoft.com/office/drawing/2014/main" id="{53B4685E-E0A1-4B11-B6A3-29F6174F2B21}"/>
              </a:ext>
            </a:extLst>
          </p:cNvPr>
          <p:cNvGraphicFramePr>
            <a:graphicFrameLocks noChangeAspect="1"/>
          </p:cNvGraphicFramePr>
          <p:nvPr>
            <p:extLst>
              <p:ext uri="{D42A27DB-BD31-4B8C-83A1-F6EECF244321}">
                <p14:modId xmlns:p14="http://schemas.microsoft.com/office/powerpoint/2010/main" val="12081399"/>
              </p:ext>
            </p:extLst>
          </p:nvPr>
        </p:nvGraphicFramePr>
        <p:xfrm>
          <a:off x="4534519" y="3019425"/>
          <a:ext cx="952175" cy="338551"/>
        </p:xfrm>
        <a:graphic>
          <a:graphicData uri="http://schemas.openxmlformats.org/presentationml/2006/ole">
            <mc:AlternateContent xmlns:mc="http://schemas.openxmlformats.org/markup-compatibility/2006">
              <mc:Choice xmlns:v="urn:schemas-microsoft-com:vml" Requires="v">
                <p:oleObj spid="_x0000_s6547" name="Equation" r:id="rId19" imgW="571320" imgH="203040" progId="Equation.DSMT4">
                  <p:embed/>
                </p:oleObj>
              </mc:Choice>
              <mc:Fallback>
                <p:oleObj name="Equation" r:id="rId19" imgW="571320" imgH="203040" progId="Equation.DSMT4">
                  <p:embed/>
                  <p:pic>
                    <p:nvPicPr>
                      <p:cNvPr id="0" name=""/>
                      <p:cNvPicPr/>
                      <p:nvPr/>
                    </p:nvPicPr>
                    <p:blipFill>
                      <a:blip r:embed="rId20"/>
                      <a:stretch>
                        <a:fillRect/>
                      </a:stretch>
                    </p:blipFill>
                    <p:spPr>
                      <a:xfrm>
                        <a:off x="4534519" y="3019425"/>
                        <a:ext cx="952175" cy="338551"/>
                      </a:xfrm>
                      <a:prstGeom prst="rect">
                        <a:avLst/>
                      </a:prstGeom>
                    </p:spPr>
                  </p:pic>
                </p:oleObj>
              </mc:Fallback>
            </mc:AlternateContent>
          </a:graphicData>
        </a:graphic>
      </p:graphicFrame>
      <p:graphicFrame>
        <p:nvGraphicFramePr>
          <p:cNvPr id="17" name="Object 16">
            <a:extLst>
              <a:ext uri="{FF2B5EF4-FFF2-40B4-BE49-F238E27FC236}">
                <a16:creationId xmlns:a16="http://schemas.microsoft.com/office/drawing/2014/main" id="{37F474C4-6F5B-426C-B5A1-2A128F0D95C2}"/>
              </a:ext>
            </a:extLst>
          </p:cNvPr>
          <p:cNvGraphicFramePr>
            <a:graphicFrameLocks noChangeAspect="1"/>
          </p:cNvGraphicFramePr>
          <p:nvPr>
            <p:extLst>
              <p:ext uri="{D42A27DB-BD31-4B8C-83A1-F6EECF244321}">
                <p14:modId xmlns:p14="http://schemas.microsoft.com/office/powerpoint/2010/main" val="1219661596"/>
              </p:ext>
            </p:extLst>
          </p:nvPr>
        </p:nvGraphicFramePr>
        <p:xfrm>
          <a:off x="8945066" y="3513228"/>
          <a:ext cx="795931" cy="344186"/>
        </p:xfrm>
        <a:graphic>
          <a:graphicData uri="http://schemas.openxmlformats.org/presentationml/2006/ole">
            <mc:AlternateContent xmlns:mc="http://schemas.openxmlformats.org/markup-compatibility/2006">
              <mc:Choice xmlns:v="urn:schemas-microsoft-com:vml" Requires="v">
                <p:oleObj spid="_x0000_s6548" name="Equation" r:id="rId21" imgW="469800" imgH="203040" progId="Equation.DSMT4">
                  <p:embed/>
                </p:oleObj>
              </mc:Choice>
              <mc:Fallback>
                <p:oleObj name="Equation" r:id="rId21" imgW="469800" imgH="203040" progId="Equation.DSMT4">
                  <p:embed/>
                  <p:pic>
                    <p:nvPicPr>
                      <p:cNvPr id="0" name=""/>
                      <p:cNvPicPr/>
                      <p:nvPr/>
                    </p:nvPicPr>
                    <p:blipFill>
                      <a:blip r:embed="rId22"/>
                      <a:stretch>
                        <a:fillRect/>
                      </a:stretch>
                    </p:blipFill>
                    <p:spPr>
                      <a:xfrm>
                        <a:off x="8945066" y="3513228"/>
                        <a:ext cx="795931" cy="344186"/>
                      </a:xfrm>
                      <a:prstGeom prst="rect">
                        <a:avLst/>
                      </a:prstGeom>
                    </p:spPr>
                  </p:pic>
                </p:oleObj>
              </mc:Fallback>
            </mc:AlternateContent>
          </a:graphicData>
        </a:graphic>
      </p:graphicFrame>
      <p:pic>
        <p:nvPicPr>
          <p:cNvPr id="19" name="Picture 18">
            <a:extLst>
              <a:ext uri="{FF2B5EF4-FFF2-40B4-BE49-F238E27FC236}">
                <a16:creationId xmlns:a16="http://schemas.microsoft.com/office/drawing/2014/main" id="{4C16E600-3D32-42A0-ADD1-884CA243504B}"/>
              </a:ext>
            </a:extLst>
          </p:cNvPr>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46885" y="3513228"/>
            <a:ext cx="6477561" cy="2690093"/>
          </a:xfrm>
          <a:prstGeom prst="rect">
            <a:avLst/>
          </a:prstGeom>
        </p:spPr>
      </p:pic>
    </p:spTree>
    <p:extLst>
      <p:ext uri="{BB962C8B-B14F-4D97-AF65-F5344CB8AC3E}">
        <p14:creationId xmlns:p14="http://schemas.microsoft.com/office/powerpoint/2010/main" val="137586934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9945F-48AF-4074-A453-59E128038D2C}"/>
              </a:ext>
            </a:extLst>
          </p:cNvPr>
          <p:cNvSpPr>
            <a:spLocks noGrp="1"/>
          </p:cNvSpPr>
          <p:nvPr>
            <p:ph type="title"/>
          </p:nvPr>
        </p:nvSpPr>
        <p:spPr>
          <a:xfrm>
            <a:off x="1097280" y="286603"/>
            <a:ext cx="10058400" cy="702303"/>
          </a:xfrm>
        </p:spPr>
        <p:txBody>
          <a:bodyPr>
            <a:normAutofit/>
          </a:bodyPr>
          <a:lstStyle/>
          <a:p>
            <a:r>
              <a:rPr lang="en-US" sz="3200" dirty="0"/>
              <a:t>Online Suffix tree Visualizer</a:t>
            </a:r>
          </a:p>
        </p:txBody>
      </p:sp>
      <p:sp>
        <p:nvSpPr>
          <p:cNvPr id="3" name="Content Placeholder 2">
            <a:extLst>
              <a:ext uri="{FF2B5EF4-FFF2-40B4-BE49-F238E27FC236}">
                <a16:creationId xmlns:a16="http://schemas.microsoft.com/office/drawing/2014/main" id="{BAD111FF-E268-4CE1-AD35-1030244343AD}"/>
              </a:ext>
            </a:extLst>
          </p:cNvPr>
          <p:cNvSpPr>
            <a:spLocks noGrp="1"/>
          </p:cNvSpPr>
          <p:nvPr>
            <p:ph idx="1"/>
          </p:nvPr>
        </p:nvSpPr>
        <p:spPr>
          <a:xfrm>
            <a:off x="1097280" y="1207363"/>
            <a:ext cx="10058400" cy="4661731"/>
          </a:xfrm>
        </p:spPr>
        <p:txBody>
          <a:bodyPr>
            <a:normAutofit fontScale="92500" lnSpcReduction="10000"/>
          </a:bodyPr>
          <a:lstStyle/>
          <a:p>
            <a:endParaRPr lang="en-US" sz="1800" dirty="0">
              <a:hlinkClick r:id="rId2"/>
            </a:endParaRPr>
          </a:p>
          <a:p>
            <a:endParaRPr lang="en-US" sz="1800" dirty="0">
              <a:hlinkClick r:id="rId2"/>
            </a:endParaRPr>
          </a:p>
          <a:p>
            <a:endParaRPr lang="en-US" sz="1800" dirty="0">
              <a:hlinkClick r:id="rId2"/>
            </a:endParaRPr>
          </a:p>
          <a:p>
            <a:endParaRPr lang="en-US" sz="1800" dirty="0">
              <a:hlinkClick r:id="rId2"/>
            </a:endParaRPr>
          </a:p>
          <a:p>
            <a:endParaRPr lang="en-US" sz="1800" dirty="0">
              <a:hlinkClick r:id="rId2"/>
            </a:endParaRPr>
          </a:p>
          <a:p>
            <a:endParaRPr lang="en-US" sz="1800" dirty="0">
              <a:hlinkClick r:id="rId2"/>
            </a:endParaRPr>
          </a:p>
          <a:p>
            <a:endParaRPr lang="en-US" sz="1800" dirty="0">
              <a:hlinkClick r:id="rId2"/>
            </a:endParaRPr>
          </a:p>
          <a:p>
            <a:endParaRPr lang="en-US" sz="1800" dirty="0">
              <a:hlinkClick r:id="rId2"/>
            </a:endParaRPr>
          </a:p>
          <a:p>
            <a:endParaRPr lang="en-US" sz="1800" dirty="0">
              <a:hlinkClick r:id="rId2"/>
            </a:endParaRPr>
          </a:p>
          <a:p>
            <a:endParaRPr lang="en-US" sz="1800" dirty="0">
              <a:hlinkClick r:id="rId2"/>
            </a:endParaRPr>
          </a:p>
          <a:p>
            <a:endParaRPr lang="en-US" sz="1800" dirty="0">
              <a:hlinkClick r:id="rId2"/>
            </a:endParaRPr>
          </a:p>
          <a:p>
            <a:pPr marL="0" indent="0">
              <a:buNone/>
            </a:pPr>
            <a:r>
              <a:rPr lang="en-US" sz="1800" dirty="0">
                <a:hlinkClick r:id="rId2"/>
              </a:rPr>
              <a:t>https://zamgo.github.io/suffix-tree/website/visualizer/</a:t>
            </a:r>
            <a:endParaRPr lang="en-US" sz="1800" dirty="0"/>
          </a:p>
        </p:txBody>
      </p:sp>
      <p:pic>
        <p:nvPicPr>
          <p:cNvPr id="5" name="Picture 4">
            <a:extLst>
              <a:ext uri="{FF2B5EF4-FFF2-40B4-BE49-F238E27FC236}">
                <a16:creationId xmlns:a16="http://schemas.microsoft.com/office/drawing/2014/main" id="{9F9A175F-E8B1-4E29-A738-95D7A264C9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6320" y="1015539"/>
            <a:ext cx="9308823" cy="4373207"/>
          </a:xfrm>
          <a:prstGeom prst="rect">
            <a:avLst/>
          </a:prstGeom>
        </p:spPr>
      </p:pic>
    </p:spTree>
    <p:extLst>
      <p:ext uri="{BB962C8B-B14F-4D97-AF65-F5344CB8AC3E}">
        <p14:creationId xmlns:p14="http://schemas.microsoft.com/office/powerpoint/2010/main" val="2267840638"/>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A600C-624A-4310-BF0C-8B4214273309}"/>
              </a:ext>
            </a:extLst>
          </p:cNvPr>
          <p:cNvSpPr>
            <a:spLocks noGrp="1"/>
          </p:cNvSpPr>
          <p:nvPr>
            <p:ph type="title"/>
          </p:nvPr>
        </p:nvSpPr>
        <p:spPr/>
        <p:txBody>
          <a:bodyPr>
            <a:normAutofit/>
          </a:bodyPr>
          <a:lstStyle/>
          <a:p>
            <a:pPr algn="r" rtl="1"/>
            <a:r>
              <a:rPr lang="fa-IR" sz="4000" dirty="0">
                <a:cs typeface="B Nazanin" panose="00000400000000000000" pitchFamily="2" charset="-78"/>
              </a:rPr>
              <a:t>پیاده سازی درخت پسوندی در </a:t>
            </a:r>
            <a:r>
              <a:rPr lang="en-US" sz="4000" dirty="0">
                <a:cs typeface="B Nazanin" panose="00000400000000000000" pitchFamily="2" charset="-78"/>
              </a:rPr>
              <a:t>C++</a:t>
            </a:r>
          </a:p>
        </p:txBody>
      </p:sp>
      <p:sp>
        <p:nvSpPr>
          <p:cNvPr id="3" name="Content Placeholder 2">
            <a:extLst>
              <a:ext uri="{FF2B5EF4-FFF2-40B4-BE49-F238E27FC236}">
                <a16:creationId xmlns:a16="http://schemas.microsoft.com/office/drawing/2014/main" id="{1E27609B-F41C-440D-9BD5-A62E8126B2E1}"/>
              </a:ext>
            </a:extLst>
          </p:cNvPr>
          <p:cNvSpPr>
            <a:spLocks noGrp="1"/>
          </p:cNvSpPr>
          <p:nvPr>
            <p:ph idx="1"/>
          </p:nvPr>
        </p:nvSpPr>
        <p:spPr/>
        <p:txBody>
          <a:bodyPr/>
          <a:lstStyle/>
          <a:p>
            <a:endParaRPr lang="en-US" dirty="0"/>
          </a:p>
          <a:p>
            <a:endParaRPr lang="en-US" dirty="0"/>
          </a:p>
        </p:txBody>
      </p:sp>
      <p:pic>
        <p:nvPicPr>
          <p:cNvPr id="5" name="Picture 4">
            <a:extLst>
              <a:ext uri="{FF2B5EF4-FFF2-40B4-BE49-F238E27FC236}">
                <a16:creationId xmlns:a16="http://schemas.microsoft.com/office/drawing/2014/main" id="{C96B8302-301B-4960-BAFB-C41AEFB87C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99343" y="2493778"/>
            <a:ext cx="4191171" cy="3215771"/>
          </a:xfrm>
          <a:prstGeom prst="rect">
            <a:avLst/>
          </a:prstGeom>
        </p:spPr>
      </p:pic>
      <p:pic>
        <p:nvPicPr>
          <p:cNvPr id="7" name="Picture 6">
            <a:extLst>
              <a:ext uri="{FF2B5EF4-FFF2-40B4-BE49-F238E27FC236}">
                <a16:creationId xmlns:a16="http://schemas.microsoft.com/office/drawing/2014/main" id="{F3B79774-9C55-4BC7-92A9-988D2CC67A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1486" y="2493779"/>
            <a:ext cx="5738357" cy="3215771"/>
          </a:xfrm>
          <a:prstGeom prst="rect">
            <a:avLst/>
          </a:prstGeom>
        </p:spPr>
      </p:pic>
      <p:sp>
        <p:nvSpPr>
          <p:cNvPr id="8" name="TextBox 7">
            <a:extLst>
              <a:ext uri="{FF2B5EF4-FFF2-40B4-BE49-F238E27FC236}">
                <a16:creationId xmlns:a16="http://schemas.microsoft.com/office/drawing/2014/main" id="{B62D6355-1863-443F-BABE-81A85F7D545C}"/>
              </a:ext>
            </a:extLst>
          </p:cNvPr>
          <p:cNvSpPr txBox="1"/>
          <p:nvPr/>
        </p:nvSpPr>
        <p:spPr>
          <a:xfrm>
            <a:off x="1097280" y="1979720"/>
            <a:ext cx="3385943" cy="369332"/>
          </a:xfrm>
          <a:prstGeom prst="rect">
            <a:avLst/>
          </a:prstGeom>
          <a:noFill/>
        </p:spPr>
        <p:txBody>
          <a:bodyPr wrap="square" rtlCol="0">
            <a:spAutoFit/>
          </a:bodyPr>
          <a:lstStyle/>
          <a:p>
            <a:r>
              <a:rPr lang="fa-IR" dirty="0"/>
              <a:t>بخشی از کد</a:t>
            </a:r>
            <a:endParaRPr lang="en-US" dirty="0"/>
          </a:p>
        </p:txBody>
      </p:sp>
      <p:sp>
        <p:nvSpPr>
          <p:cNvPr id="9" name="TextBox 8">
            <a:extLst>
              <a:ext uri="{FF2B5EF4-FFF2-40B4-BE49-F238E27FC236}">
                <a16:creationId xmlns:a16="http://schemas.microsoft.com/office/drawing/2014/main" id="{ADF27ABD-6493-44DF-BC54-7BBF6B954FF2}"/>
              </a:ext>
            </a:extLst>
          </p:cNvPr>
          <p:cNvSpPr txBox="1"/>
          <p:nvPr/>
        </p:nvSpPr>
        <p:spPr>
          <a:xfrm>
            <a:off x="7066625" y="2016072"/>
            <a:ext cx="2787589" cy="369332"/>
          </a:xfrm>
          <a:prstGeom prst="rect">
            <a:avLst/>
          </a:prstGeom>
          <a:noFill/>
        </p:spPr>
        <p:txBody>
          <a:bodyPr wrap="square" rtlCol="0">
            <a:spAutoFit/>
          </a:bodyPr>
          <a:lstStyle/>
          <a:p>
            <a:r>
              <a:rPr lang="fa-IR" dirty="0"/>
              <a:t>نمونه خروجی</a:t>
            </a:r>
            <a:endParaRPr lang="en-US" dirty="0"/>
          </a:p>
        </p:txBody>
      </p:sp>
    </p:spTree>
    <p:extLst>
      <p:ext uri="{BB962C8B-B14F-4D97-AF65-F5344CB8AC3E}">
        <p14:creationId xmlns:p14="http://schemas.microsoft.com/office/powerpoint/2010/main" val="2556241817"/>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061FA-286B-468C-B1A6-DCECAF96416D}"/>
              </a:ext>
            </a:extLst>
          </p:cNvPr>
          <p:cNvSpPr>
            <a:spLocks noGrp="1"/>
          </p:cNvSpPr>
          <p:nvPr>
            <p:ph type="title"/>
          </p:nvPr>
        </p:nvSpPr>
        <p:spPr/>
        <p:txBody>
          <a:bodyPr>
            <a:normAutofit/>
          </a:bodyPr>
          <a:lstStyle/>
          <a:p>
            <a:pPr algn="r"/>
            <a:r>
              <a:rPr lang="fa-IR" sz="3200" dirty="0"/>
              <a:t>تحلیل مرتبه زمانی اعمال در ساختمان داده درخت پسوندی</a:t>
            </a:r>
            <a:endParaRPr lang="en-US" sz="3200" dirty="0"/>
          </a:p>
        </p:txBody>
      </p:sp>
      <p:graphicFrame>
        <p:nvGraphicFramePr>
          <p:cNvPr id="4" name="Table 4">
            <a:extLst>
              <a:ext uri="{FF2B5EF4-FFF2-40B4-BE49-F238E27FC236}">
                <a16:creationId xmlns:a16="http://schemas.microsoft.com/office/drawing/2014/main" id="{7C333418-0A3C-43CF-81C9-628E088CA555}"/>
              </a:ext>
            </a:extLst>
          </p:cNvPr>
          <p:cNvGraphicFramePr>
            <a:graphicFrameLocks noGrp="1"/>
          </p:cNvGraphicFramePr>
          <p:nvPr>
            <p:ph idx="1"/>
            <p:extLst>
              <p:ext uri="{D42A27DB-BD31-4B8C-83A1-F6EECF244321}">
                <p14:modId xmlns:p14="http://schemas.microsoft.com/office/powerpoint/2010/main" val="864017593"/>
              </p:ext>
            </p:extLst>
          </p:nvPr>
        </p:nvGraphicFramePr>
        <p:xfrm>
          <a:off x="1096963" y="1846262"/>
          <a:ext cx="10058400" cy="3418195"/>
        </p:xfrm>
        <a:graphic>
          <a:graphicData uri="http://schemas.openxmlformats.org/drawingml/2006/table">
            <a:tbl>
              <a:tblPr firstRow="1" bandRow="1">
                <a:tableStyleId>{5C22544A-7EE6-4342-B048-85BDC9FD1C3A}</a:tableStyleId>
              </a:tblPr>
              <a:tblGrid>
                <a:gridCol w="5029200">
                  <a:extLst>
                    <a:ext uri="{9D8B030D-6E8A-4147-A177-3AD203B41FA5}">
                      <a16:colId xmlns:a16="http://schemas.microsoft.com/office/drawing/2014/main" val="4081775627"/>
                    </a:ext>
                  </a:extLst>
                </a:gridCol>
                <a:gridCol w="5029200">
                  <a:extLst>
                    <a:ext uri="{9D8B030D-6E8A-4147-A177-3AD203B41FA5}">
                      <a16:colId xmlns:a16="http://schemas.microsoft.com/office/drawing/2014/main" val="400679980"/>
                    </a:ext>
                  </a:extLst>
                </a:gridCol>
              </a:tblGrid>
              <a:tr h="683639">
                <a:tc>
                  <a:txBody>
                    <a:bodyPr/>
                    <a:lstStyle/>
                    <a:p>
                      <a:pPr algn="ctr"/>
                      <a:r>
                        <a:rPr lang="en-US" sz="2400" dirty="0"/>
                        <a:t>operation</a:t>
                      </a:r>
                    </a:p>
                  </a:txBody>
                  <a:tcPr/>
                </a:tc>
                <a:tc>
                  <a:txBody>
                    <a:bodyPr/>
                    <a:lstStyle/>
                    <a:p>
                      <a:pPr algn="ctr"/>
                      <a:r>
                        <a:rPr lang="en-US" sz="2000" dirty="0"/>
                        <a:t>Time complexity</a:t>
                      </a:r>
                    </a:p>
                  </a:txBody>
                  <a:tcPr/>
                </a:tc>
                <a:extLst>
                  <a:ext uri="{0D108BD9-81ED-4DB2-BD59-A6C34878D82A}">
                    <a16:rowId xmlns:a16="http://schemas.microsoft.com/office/drawing/2014/main" val="3854891488"/>
                  </a:ext>
                </a:extLst>
              </a:tr>
              <a:tr h="683639">
                <a:tc>
                  <a:txBody>
                    <a:bodyPr/>
                    <a:lstStyle/>
                    <a:p>
                      <a:pPr algn="ctr"/>
                      <a:r>
                        <a:rPr lang="en-US" sz="2000" dirty="0"/>
                        <a:t>Insert</a:t>
                      </a:r>
                    </a:p>
                  </a:txBody>
                  <a:tcPr/>
                </a:tc>
                <a:tc>
                  <a:txBody>
                    <a:bodyPr/>
                    <a:lstStyle/>
                    <a:p>
                      <a:pPr algn="ctr"/>
                      <a:r>
                        <a:rPr lang="en-US" sz="2000" dirty="0"/>
                        <a:t>O(n)</a:t>
                      </a:r>
                    </a:p>
                  </a:txBody>
                  <a:tcPr/>
                </a:tc>
                <a:extLst>
                  <a:ext uri="{0D108BD9-81ED-4DB2-BD59-A6C34878D82A}">
                    <a16:rowId xmlns:a16="http://schemas.microsoft.com/office/drawing/2014/main" val="3313264714"/>
                  </a:ext>
                </a:extLst>
              </a:tr>
              <a:tr h="683639">
                <a:tc>
                  <a:txBody>
                    <a:bodyPr/>
                    <a:lstStyle/>
                    <a:p>
                      <a:pPr algn="ctr"/>
                      <a:r>
                        <a:rPr lang="en-US" sz="2000" dirty="0"/>
                        <a:t>search</a:t>
                      </a:r>
                    </a:p>
                  </a:txBody>
                  <a:tcPr/>
                </a:tc>
                <a:tc>
                  <a:txBody>
                    <a:bodyPr/>
                    <a:lstStyle/>
                    <a:p>
                      <a:pPr algn="ctr"/>
                      <a:r>
                        <a:rPr lang="en-US" sz="2000" dirty="0"/>
                        <a:t>O(m)</a:t>
                      </a:r>
                    </a:p>
                  </a:txBody>
                  <a:tcPr/>
                </a:tc>
                <a:extLst>
                  <a:ext uri="{0D108BD9-81ED-4DB2-BD59-A6C34878D82A}">
                    <a16:rowId xmlns:a16="http://schemas.microsoft.com/office/drawing/2014/main" val="2233581814"/>
                  </a:ext>
                </a:extLst>
              </a:tr>
              <a:tr h="683639">
                <a:tc>
                  <a:txBody>
                    <a:bodyPr/>
                    <a:lstStyle/>
                    <a:p>
                      <a:pPr algn="ctr"/>
                      <a:r>
                        <a:rPr lang="en-US" sz="2000" dirty="0"/>
                        <a:t>delete</a:t>
                      </a:r>
                    </a:p>
                  </a:txBody>
                  <a:tcPr/>
                </a:tc>
                <a:tc>
                  <a:txBody>
                    <a:bodyPr/>
                    <a:lstStyle/>
                    <a:p>
                      <a:pPr algn="ctr"/>
                      <a:r>
                        <a:rPr lang="en-US" sz="2000" dirty="0"/>
                        <a:t>O(n)</a:t>
                      </a:r>
                    </a:p>
                  </a:txBody>
                  <a:tcPr/>
                </a:tc>
                <a:extLst>
                  <a:ext uri="{0D108BD9-81ED-4DB2-BD59-A6C34878D82A}">
                    <a16:rowId xmlns:a16="http://schemas.microsoft.com/office/drawing/2014/main" val="1649134215"/>
                  </a:ext>
                </a:extLst>
              </a:tr>
              <a:tr h="683639">
                <a:tc>
                  <a:txBody>
                    <a:bodyPr/>
                    <a:lstStyle/>
                    <a:p>
                      <a:pPr algn="ctr"/>
                      <a:r>
                        <a:rPr lang="en-US" sz="2000" dirty="0"/>
                        <a:t>build</a:t>
                      </a:r>
                    </a:p>
                  </a:txBody>
                  <a:tcPr/>
                </a:tc>
                <a:tc>
                  <a:txBody>
                    <a:bodyPr/>
                    <a:lstStyle/>
                    <a:p>
                      <a:pPr algn="ctr"/>
                      <a:r>
                        <a:rPr lang="en-US" sz="2000" dirty="0"/>
                        <a:t>O(n)</a:t>
                      </a:r>
                    </a:p>
                  </a:txBody>
                  <a:tcPr/>
                </a:tc>
                <a:extLst>
                  <a:ext uri="{0D108BD9-81ED-4DB2-BD59-A6C34878D82A}">
                    <a16:rowId xmlns:a16="http://schemas.microsoft.com/office/drawing/2014/main" val="1027924319"/>
                  </a:ext>
                </a:extLst>
              </a:tr>
            </a:tbl>
          </a:graphicData>
        </a:graphic>
      </p:graphicFrame>
    </p:spTree>
    <p:extLst>
      <p:ext uri="{BB962C8B-B14F-4D97-AF65-F5344CB8AC3E}">
        <p14:creationId xmlns:p14="http://schemas.microsoft.com/office/powerpoint/2010/main" val="1738027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69598" y="679269"/>
            <a:ext cx="5086082" cy="1058091"/>
          </a:xfrm>
        </p:spPr>
        <p:txBody>
          <a:bodyPr>
            <a:normAutofit/>
          </a:bodyPr>
          <a:lstStyle/>
          <a:p>
            <a:pPr algn="r"/>
            <a:r>
              <a:rPr lang="fa-IR" dirty="0"/>
              <a:t>کاربرد ها و مرتبه زمانی</a:t>
            </a:r>
            <a:endParaRPr lang="en-US" dirty="0"/>
          </a:p>
        </p:txBody>
      </p:sp>
      <p:sp>
        <p:nvSpPr>
          <p:cNvPr id="5" name="Rectangle 4"/>
          <p:cNvSpPr/>
          <p:nvPr/>
        </p:nvSpPr>
        <p:spPr>
          <a:xfrm>
            <a:off x="6315272" y="2255840"/>
            <a:ext cx="4840408" cy="584775"/>
          </a:xfrm>
          <a:prstGeom prst="rect">
            <a:avLst/>
          </a:prstGeom>
        </p:spPr>
        <p:txBody>
          <a:bodyPr wrap="square">
            <a:spAutoFit/>
          </a:bodyPr>
          <a:lstStyle/>
          <a:p>
            <a:pPr algn="r"/>
            <a:r>
              <a:rPr lang="fa-IR" sz="3200" dirty="0"/>
              <a:t>مسئله1: تطابق رشته کامل</a:t>
            </a:r>
            <a:endParaRPr lang="en-US" sz="3200" dirty="0"/>
          </a:p>
        </p:txBody>
      </p:sp>
      <p:sp>
        <p:nvSpPr>
          <p:cNvPr id="6" name="Oval 5"/>
          <p:cNvSpPr/>
          <p:nvPr/>
        </p:nvSpPr>
        <p:spPr>
          <a:xfrm>
            <a:off x="3200391" y="2211615"/>
            <a:ext cx="339969" cy="298086"/>
          </a:xfrm>
          <a:prstGeom prst="ellips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2127741" y="3016185"/>
            <a:ext cx="339969" cy="298086"/>
          </a:xfrm>
          <a:prstGeom prst="ellips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513382" y="3016185"/>
            <a:ext cx="339969" cy="298086"/>
          </a:xfrm>
          <a:prstGeom prst="ellips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2861681" y="3850685"/>
            <a:ext cx="339969" cy="298086"/>
          </a:xfrm>
          <a:prstGeom prst="ellips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5854502" y="3749024"/>
            <a:ext cx="339969" cy="298086"/>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3519319" y="4777978"/>
            <a:ext cx="339969" cy="298086"/>
          </a:xfrm>
          <a:prstGeom prst="ellips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6969364" y="4617226"/>
            <a:ext cx="339969" cy="298086"/>
          </a:xfrm>
          <a:prstGeom prst="ellips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1230922" y="3767170"/>
            <a:ext cx="339969" cy="378499"/>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2268416" y="4726062"/>
            <a:ext cx="339969" cy="378499"/>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3859288" y="3776731"/>
            <a:ext cx="339969" cy="378499"/>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234337" y="4548522"/>
            <a:ext cx="339969" cy="378499"/>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2825254" y="5588517"/>
            <a:ext cx="339969" cy="378499"/>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4411051" y="5583535"/>
            <a:ext cx="339969" cy="378499"/>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6301651" y="5454576"/>
            <a:ext cx="339969" cy="378499"/>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8077150" y="5489702"/>
            <a:ext cx="339969" cy="378499"/>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Arrow Connector 21"/>
          <p:cNvCxnSpPr/>
          <p:nvPr/>
        </p:nvCxnSpPr>
        <p:spPr>
          <a:xfrm flipH="1">
            <a:off x="2467710" y="2509701"/>
            <a:ext cx="641316" cy="5064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H="1">
            <a:off x="1735019" y="3314271"/>
            <a:ext cx="392722" cy="3433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7268308" y="-1125415"/>
            <a:ext cx="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3540360" y="2509701"/>
            <a:ext cx="744417" cy="5064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4970573" y="3295144"/>
            <a:ext cx="744417" cy="5064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6201494" y="4092309"/>
            <a:ext cx="744417" cy="5064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7268296" y="4948092"/>
            <a:ext cx="744417" cy="5064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2414949" y="3353759"/>
            <a:ext cx="445473" cy="4478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3165223" y="4244710"/>
            <a:ext cx="445473" cy="4478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3845163" y="5135666"/>
            <a:ext cx="445473" cy="4478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flipH="1">
            <a:off x="4237892" y="3373873"/>
            <a:ext cx="275490" cy="3329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flipH="1">
            <a:off x="5621214" y="4124147"/>
            <a:ext cx="275490" cy="3329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flipH="1">
            <a:off x="6676286" y="4968206"/>
            <a:ext cx="275490" cy="3329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H="1">
            <a:off x="2608389" y="4264823"/>
            <a:ext cx="275490" cy="3329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flipH="1">
            <a:off x="3206264" y="5120610"/>
            <a:ext cx="275490" cy="3329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2520453" y="2410939"/>
            <a:ext cx="339969" cy="369332"/>
          </a:xfrm>
          <a:prstGeom prst="rect">
            <a:avLst/>
          </a:prstGeom>
          <a:noFill/>
        </p:spPr>
        <p:txBody>
          <a:bodyPr wrap="square" rtlCol="0">
            <a:spAutoFit/>
          </a:bodyPr>
          <a:lstStyle/>
          <a:p>
            <a:r>
              <a:rPr lang="en-US" dirty="0"/>
              <a:t>A</a:t>
            </a:r>
          </a:p>
        </p:txBody>
      </p:sp>
      <p:sp>
        <p:nvSpPr>
          <p:cNvPr id="51" name="TextBox 50"/>
          <p:cNvSpPr txBox="1"/>
          <p:nvPr/>
        </p:nvSpPr>
        <p:spPr>
          <a:xfrm>
            <a:off x="3781907" y="2341837"/>
            <a:ext cx="785434" cy="369332"/>
          </a:xfrm>
          <a:prstGeom prst="rect">
            <a:avLst/>
          </a:prstGeom>
          <a:noFill/>
        </p:spPr>
        <p:txBody>
          <a:bodyPr wrap="square" rtlCol="0">
            <a:spAutoFit/>
          </a:bodyPr>
          <a:lstStyle/>
          <a:p>
            <a:r>
              <a:rPr lang="en-US" dirty="0"/>
              <a:t>B</a:t>
            </a:r>
          </a:p>
        </p:txBody>
      </p:sp>
      <p:sp>
        <p:nvSpPr>
          <p:cNvPr id="52" name="TextBox 51"/>
          <p:cNvSpPr txBox="1"/>
          <p:nvPr/>
        </p:nvSpPr>
        <p:spPr>
          <a:xfrm>
            <a:off x="5233118" y="3208361"/>
            <a:ext cx="339969" cy="369332"/>
          </a:xfrm>
          <a:prstGeom prst="rect">
            <a:avLst/>
          </a:prstGeom>
          <a:noFill/>
        </p:spPr>
        <p:txBody>
          <a:bodyPr wrap="square" rtlCol="0">
            <a:spAutoFit/>
          </a:bodyPr>
          <a:lstStyle/>
          <a:p>
            <a:r>
              <a:rPr lang="en-US" dirty="0"/>
              <a:t>A</a:t>
            </a:r>
          </a:p>
        </p:txBody>
      </p:sp>
      <p:sp>
        <p:nvSpPr>
          <p:cNvPr id="53" name="TextBox 52"/>
          <p:cNvSpPr txBox="1"/>
          <p:nvPr/>
        </p:nvSpPr>
        <p:spPr>
          <a:xfrm>
            <a:off x="3311769" y="4145669"/>
            <a:ext cx="339969" cy="369332"/>
          </a:xfrm>
          <a:prstGeom prst="rect">
            <a:avLst/>
          </a:prstGeom>
          <a:noFill/>
        </p:spPr>
        <p:txBody>
          <a:bodyPr wrap="square" rtlCol="0">
            <a:spAutoFit/>
          </a:bodyPr>
          <a:lstStyle/>
          <a:p>
            <a:r>
              <a:rPr lang="en-US" dirty="0"/>
              <a:t>A</a:t>
            </a:r>
          </a:p>
        </p:txBody>
      </p:sp>
      <p:sp>
        <p:nvSpPr>
          <p:cNvPr id="54" name="TextBox 53"/>
          <p:cNvSpPr txBox="1"/>
          <p:nvPr/>
        </p:nvSpPr>
        <p:spPr>
          <a:xfrm>
            <a:off x="2520453" y="3231466"/>
            <a:ext cx="785434" cy="369332"/>
          </a:xfrm>
          <a:prstGeom prst="rect">
            <a:avLst/>
          </a:prstGeom>
          <a:noFill/>
        </p:spPr>
        <p:txBody>
          <a:bodyPr wrap="square" rtlCol="0">
            <a:spAutoFit/>
          </a:bodyPr>
          <a:lstStyle/>
          <a:p>
            <a:r>
              <a:rPr lang="en-US" dirty="0"/>
              <a:t>B</a:t>
            </a:r>
          </a:p>
        </p:txBody>
      </p:sp>
      <p:sp>
        <p:nvSpPr>
          <p:cNvPr id="55" name="TextBox 54"/>
          <p:cNvSpPr txBox="1"/>
          <p:nvPr/>
        </p:nvSpPr>
        <p:spPr>
          <a:xfrm>
            <a:off x="6476981" y="4000851"/>
            <a:ext cx="785434" cy="369332"/>
          </a:xfrm>
          <a:prstGeom prst="rect">
            <a:avLst/>
          </a:prstGeom>
          <a:noFill/>
        </p:spPr>
        <p:txBody>
          <a:bodyPr wrap="square" rtlCol="0">
            <a:spAutoFit/>
          </a:bodyPr>
          <a:lstStyle/>
          <a:p>
            <a:r>
              <a:rPr lang="en-US" dirty="0"/>
              <a:t>B</a:t>
            </a:r>
          </a:p>
        </p:txBody>
      </p:sp>
      <p:sp>
        <p:nvSpPr>
          <p:cNvPr id="56" name="TextBox 55"/>
          <p:cNvSpPr txBox="1"/>
          <p:nvPr/>
        </p:nvSpPr>
        <p:spPr>
          <a:xfrm>
            <a:off x="1164191" y="3747447"/>
            <a:ext cx="896819" cy="369332"/>
          </a:xfrm>
          <a:prstGeom prst="rect">
            <a:avLst/>
          </a:prstGeom>
          <a:noFill/>
        </p:spPr>
        <p:txBody>
          <a:bodyPr wrap="square" rtlCol="0">
            <a:spAutoFit/>
          </a:bodyPr>
          <a:lstStyle/>
          <a:p>
            <a:r>
              <a:rPr lang="en-US" dirty="0">
                <a:solidFill>
                  <a:schemeClr val="bg1"/>
                </a:solidFill>
              </a:rPr>
              <a:t>1:3</a:t>
            </a:r>
          </a:p>
        </p:txBody>
      </p:sp>
      <p:sp>
        <p:nvSpPr>
          <p:cNvPr id="57" name="TextBox 56"/>
          <p:cNvSpPr txBox="1"/>
          <p:nvPr/>
        </p:nvSpPr>
        <p:spPr>
          <a:xfrm>
            <a:off x="3789482" y="3770725"/>
            <a:ext cx="896819" cy="369332"/>
          </a:xfrm>
          <a:prstGeom prst="rect">
            <a:avLst/>
          </a:prstGeom>
          <a:noFill/>
        </p:spPr>
        <p:txBody>
          <a:bodyPr wrap="square" rtlCol="0">
            <a:spAutoFit/>
          </a:bodyPr>
          <a:lstStyle/>
          <a:p>
            <a:r>
              <a:rPr lang="en-US" dirty="0">
                <a:solidFill>
                  <a:schemeClr val="bg1"/>
                </a:solidFill>
              </a:rPr>
              <a:t>0:3</a:t>
            </a:r>
          </a:p>
        </p:txBody>
      </p:sp>
      <p:sp>
        <p:nvSpPr>
          <p:cNvPr id="58" name="TextBox 57"/>
          <p:cNvSpPr txBox="1"/>
          <p:nvPr/>
        </p:nvSpPr>
        <p:spPr>
          <a:xfrm>
            <a:off x="2212207" y="4743791"/>
            <a:ext cx="896819" cy="369332"/>
          </a:xfrm>
          <a:prstGeom prst="rect">
            <a:avLst/>
          </a:prstGeom>
          <a:noFill/>
        </p:spPr>
        <p:txBody>
          <a:bodyPr wrap="square" rtlCol="0">
            <a:spAutoFit/>
          </a:bodyPr>
          <a:lstStyle/>
          <a:p>
            <a:r>
              <a:rPr lang="en-US" dirty="0">
                <a:solidFill>
                  <a:schemeClr val="bg1"/>
                </a:solidFill>
              </a:rPr>
              <a:t>0:2</a:t>
            </a:r>
          </a:p>
        </p:txBody>
      </p:sp>
      <p:sp>
        <p:nvSpPr>
          <p:cNvPr id="59" name="TextBox 58"/>
          <p:cNvSpPr txBox="1"/>
          <p:nvPr/>
        </p:nvSpPr>
        <p:spPr>
          <a:xfrm>
            <a:off x="2796467" y="5575189"/>
            <a:ext cx="896819" cy="369332"/>
          </a:xfrm>
          <a:prstGeom prst="rect">
            <a:avLst/>
          </a:prstGeom>
          <a:noFill/>
        </p:spPr>
        <p:txBody>
          <a:bodyPr wrap="square" rtlCol="0">
            <a:spAutoFit/>
          </a:bodyPr>
          <a:lstStyle/>
          <a:p>
            <a:r>
              <a:rPr lang="en-US" dirty="0">
                <a:solidFill>
                  <a:schemeClr val="bg1"/>
                </a:solidFill>
              </a:rPr>
              <a:t>1:1</a:t>
            </a:r>
          </a:p>
        </p:txBody>
      </p:sp>
      <p:sp>
        <p:nvSpPr>
          <p:cNvPr id="60" name="TextBox 59"/>
          <p:cNvSpPr txBox="1"/>
          <p:nvPr/>
        </p:nvSpPr>
        <p:spPr>
          <a:xfrm>
            <a:off x="4347098" y="5575189"/>
            <a:ext cx="896819" cy="369332"/>
          </a:xfrm>
          <a:prstGeom prst="rect">
            <a:avLst/>
          </a:prstGeom>
          <a:noFill/>
        </p:spPr>
        <p:txBody>
          <a:bodyPr wrap="square" rtlCol="0">
            <a:spAutoFit/>
          </a:bodyPr>
          <a:lstStyle/>
          <a:p>
            <a:r>
              <a:rPr lang="en-US" dirty="0">
                <a:solidFill>
                  <a:schemeClr val="bg1"/>
                </a:solidFill>
              </a:rPr>
              <a:t>0:0</a:t>
            </a:r>
          </a:p>
        </p:txBody>
      </p:sp>
      <p:sp>
        <p:nvSpPr>
          <p:cNvPr id="61" name="TextBox 60"/>
          <p:cNvSpPr txBox="1"/>
          <p:nvPr/>
        </p:nvSpPr>
        <p:spPr>
          <a:xfrm>
            <a:off x="6246712" y="5469748"/>
            <a:ext cx="896819" cy="369332"/>
          </a:xfrm>
          <a:prstGeom prst="rect">
            <a:avLst/>
          </a:prstGeom>
          <a:noFill/>
        </p:spPr>
        <p:txBody>
          <a:bodyPr wrap="square" rtlCol="0">
            <a:spAutoFit/>
          </a:bodyPr>
          <a:lstStyle/>
          <a:p>
            <a:r>
              <a:rPr lang="en-US" dirty="0">
                <a:solidFill>
                  <a:schemeClr val="bg1"/>
                </a:solidFill>
              </a:rPr>
              <a:t>0:1</a:t>
            </a:r>
          </a:p>
        </p:txBody>
      </p:sp>
      <p:sp>
        <p:nvSpPr>
          <p:cNvPr id="62" name="TextBox 61"/>
          <p:cNvSpPr txBox="1"/>
          <p:nvPr/>
        </p:nvSpPr>
        <p:spPr>
          <a:xfrm>
            <a:off x="8012713" y="5470537"/>
            <a:ext cx="896819" cy="369332"/>
          </a:xfrm>
          <a:prstGeom prst="rect">
            <a:avLst/>
          </a:prstGeom>
          <a:noFill/>
        </p:spPr>
        <p:txBody>
          <a:bodyPr wrap="square" rtlCol="0">
            <a:spAutoFit/>
          </a:bodyPr>
          <a:lstStyle/>
          <a:p>
            <a:r>
              <a:rPr lang="en-US" dirty="0">
                <a:solidFill>
                  <a:schemeClr val="bg1"/>
                </a:solidFill>
              </a:rPr>
              <a:t>1:0</a:t>
            </a:r>
          </a:p>
        </p:txBody>
      </p:sp>
      <p:sp>
        <p:nvSpPr>
          <p:cNvPr id="63" name="TextBox 62"/>
          <p:cNvSpPr txBox="1"/>
          <p:nvPr/>
        </p:nvSpPr>
        <p:spPr>
          <a:xfrm>
            <a:off x="5172779" y="4545979"/>
            <a:ext cx="896819" cy="369332"/>
          </a:xfrm>
          <a:prstGeom prst="rect">
            <a:avLst/>
          </a:prstGeom>
          <a:noFill/>
        </p:spPr>
        <p:txBody>
          <a:bodyPr wrap="square" rtlCol="0">
            <a:spAutoFit/>
          </a:bodyPr>
          <a:lstStyle/>
          <a:p>
            <a:r>
              <a:rPr lang="en-US" dirty="0">
                <a:solidFill>
                  <a:schemeClr val="bg1"/>
                </a:solidFill>
              </a:rPr>
              <a:t>1:2</a:t>
            </a:r>
          </a:p>
        </p:txBody>
      </p:sp>
      <p:sp>
        <p:nvSpPr>
          <p:cNvPr id="64" name="TextBox 63"/>
          <p:cNvSpPr txBox="1"/>
          <p:nvPr/>
        </p:nvSpPr>
        <p:spPr>
          <a:xfrm>
            <a:off x="1652434" y="3177575"/>
            <a:ext cx="1473494" cy="369332"/>
          </a:xfrm>
          <a:prstGeom prst="rect">
            <a:avLst/>
          </a:prstGeom>
          <a:noFill/>
        </p:spPr>
        <p:txBody>
          <a:bodyPr wrap="square" rtlCol="0">
            <a:spAutoFit/>
          </a:bodyPr>
          <a:lstStyle/>
          <a:p>
            <a:r>
              <a:rPr lang="en-US" dirty="0"/>
              <a:t>$1</a:t>
            </a:r>
          </a:p>
        </p:txBody>
      </p:sp>
      <p:sp>
        <p:nvSpPr>
          <p:cNvPr id="66" name="TextBox 65"/>
          <p:cNvSpPr txBox="1"/>
          <p:nvPr/>
        </p:nvSpPr>
        <p:spPr>
          <a:xfrm>
            <a:off x="4053867" y="3257346"/>
            <a:ext cx="1473494" cy="369332"/>
          </a:xfrm>
          <a:prstGeom prst="rect">
            <a:avLst/>
          </a:prstGeom>
          <a:noFill/>
        </p:spPr>
        <p:txBody>
          <a:bodyPr wrap="square" rtlCol="0">
            <a:spAutoFit/>
          </a:bodyPr>
          <a:lstStyle/>
          <a:p>
            <a:r>
              <a:rPr lang="en-US" dirty="0"/>
              <a:t>$0</a:t>
            </a:r>
          </a:p>
        </p:txBody>
      </p:sp>
      <p:sp>
        <p:nvSpPr>
          <p:cNvPr id="67" name="TextBox 66"/>
          <p:cNvSpPr txBox="1"/>
          <p:nvPr/>
        </p:nvSpPr>
        <p:spPr>
          <a:xfrm>
            <a:off x="5464747" y="4000297"/>
            <a:ext cx="1473494" cy="369332"/>
          </a:xfrm>
          <a:prstGeom prst="rect">
            <a:avLst/>
          </a:prstGeom>
          <a:noFill/>
        </p:spPr>
        <p:txBody>
          <a:bodyPr wrap="square" rtlCol="0">
            <a:spAutoFit/>
          </a:bodyPr>
          <a:lstStyle/>
          <a:p>
            <a:r>
              <a:rPr lang="en-US" dirty="0"/>
              <a:t>$1</a:t>
            </a:r>
          </a:p>
        </p:txBody>
      </p:sp>
      <p:sp>
        <p:nvSpPr>
          <p:cNvPr id="68" name="TextBox 67"/>
          <p:cNvSpPr txBox="1"/>
          <p:nvPr/>
        </p:nvSpPr>
        <p:spPr>
          <a:xfrm>
            <a:off x="3093847" y="4982782"/>
            <a:ext cx="1473494" cy="369332"/>
          </a:xfrm>
          <a:prstGeom prst="rect">
            <a:avLst/>
          </a:prstGeom>
          <a:noFill/>
        </p:spPr>
        <p:txBody>
          <a:bodyPr wrap="square" rtlCol="0">
            <a:spAutoFit/>
          </a:bodyPr>
          <a:lstStyle/>
          <a:p>
            <a:r>
              <a:rPr lang="en-US" dirty="0"/>
              <a:t>$1</a:t>
            </a:r>
          </a:p>
        </p:txBody>
      </p:sp>
      <p:sp>
        <p:nvSpPr>
          <p:cNvPr id="69" name="TextBox 68"/>
          <p:cNvSpPr txBox="1"/>
          <p:nvPr/>
        </p:nvSpPr>
        <p:spPr>
          <a:xfrm>
            <a:off x="7510387" y="4889052"/>
            <a:ext cx="1473494" cy="369332"/>
          </a:xfrm>
          <a:prstGeom prst="rect">
            <a:avLst/>
          </a:prstGeom>
          <a:noFill/>
        </p:spPr>
        <p:txBody>
          <a:bodyPr wrap="square" rtlCol="0">
            <a:spAutoFit/>
          </a:bodyPr>
          <a:lstStyle/>
          <a:p>
            <a:r>
              <a:rPr lang="en-US" dirty="0"/>
              <a:t>$1</a:t>
            </a:r>
          </a:p>
        </p:txBody>
      </p:sp>
      <p:sp>
        <p:nvSpPr>
          <p:cNvPr id="70" name="TextBox 69"/>
          <p:cNvSpPr txBox="1"/>
          <p:nvPr/>
        </p:nvSpPr>
        <p:spPr>
          <a:xfrm>
            <a:off x="2458373" y="4148282"/>
            <a:ext cx="1473494" cy="369332"/>
          </a:xfrm>
          <a:prstGeom prst="rect">
            <a:avLst/>
          </a:prstGeom>
          <a:noFill/>
        </p:spPr>
        <p:txBody>
          <a:bodyPr wrap="square" rtlCol="0">
            <a:spAutoFit/>
          </a:bodyPr>
          <a:lstStyle/>
          <a:p>
            <a:r>
              <a:rPr lang="en-US" dirty="0"/>
              <a:t>$0</a:t>
            </a:r>
          </a:p>
        </p:txBody>
      </p:sp>
      <p:sp>
        <p:nvSpPr>
          <p:cNvPr id="71" name="TextBox 70"/>
          <p:cNvSpPr txBox="1"/>
          <p:nvPr/>
        </p:nvSpPr>
        <p:spPr>
          <a:xfrm>
            <a:off x="6503422" y="4873091"/>
            <a:ext cx="1473494" cy="369332"/>
          </a:xfrm>
          <a:prstGeom prst="rect">
            <a:avLst/>
          </a:prstGeom>
          <a:noFill/>
        </p:spPr>
        <p:txBody>
          <a:bodyPr wrap="square" rtlCol="0">
            <a:spAutoFit/>
          </a:bodyPr>
          <a:lstStyle/>
          <a:p>
            <a:r>
              <a:rPr lang="en-US" dirty="0"/>
              <a:t>$0</a:t>
            </a:r>
          </a:p>
        </p:txBody>
      </p:sp>
      <p:pic>
        <p:nvPicPr>
          <p:cNvPr id="72" name="Picture 71"/>
          <p:cNvPicPr>
            <a:picLocks noChangeAspect="1"/>
          </p:cNvPicPr>
          <p:nvPr/>
        </p:nvPicPr>
        <p:blipFill>
          <a:blip r:embed="rId2"/>
          <a:stretch>
            <a:fillRect/>
          </a:stretch>
        </p:blipFill>
        <p:spPr>
          <a:xfrm>
            <a:off x="7096414" y="3164649"/>
            <a:ext cx="1889984" cy="413043"/>
          </a:xfrm>
          <a:prstGeom prst="rect">
            <a:avLst/>
          </a:prstGeom>
        </p:spPr>
      </p:pic>
      <p:sp>
        <p:nvSpPr>
          <p:cNvPr id="73" name="TextBox 72"/>
          <p:cNvSpPr txBox="1"/>
          <p:nvPr/>
        </p:nvSpPr>
        <p:spPr>
          <a:xfrm>
            <a:off x="9214338" y="3208361"/>
            <a:ext cx="2015123" cy="369332"/>
          </a:xfrm>
          <a:prstGeom prst="rect">
            <a:avLst/>
          </a:prstGeom>
          <a:noFill/>
        </p:spPr>
        <p:txBody>
          <a:bodyPr wrap="square" rtlCol="0">
            <a:spAutoFit/>
          </a:bodyPr>
          <a:lstStyle/>
          <a:p>
            <a:r>
              <a:rPr lang="fa-IR" dirty="0"/>
              <a:t>پیدا کردن همه جواب ها:</a:t>
            </a:r>
            <a:endParaRPr lang="en-US" dirty="0"/>
          </a:p>
        </p:txBody>
      </p:sp>
      <p:pic>
        <p:nvPicPr>
          <p:cNvPr id="74" name="Picture 73"/>
          <p:cNvPicPr>
            <a:picLocks noChangeAspect="1"/>
          </p:cNvPicPr>
          <p:nvPr/>
        </p:nvPicPr>
        <p:blipFill>
          <a:blip r:embed="rId3"/>
          <a:stretch>
            <a:fillRect/>
          </a:stretch>
        </p:blipFill>
        <p:spPr>
          <a:xfrm>
            <a:off x="8446460" y="4116779"/>
            <a:ext cx="3220029" cy="464148"/>
          </a:xfrm>
          <a:prstGeom prst="rect">
            <a:avLst/>
          </a:prstGeom>
        </p:spPr>
      </p:pic>
    </p:spTree>
    <p:extLst>
      <p:ext uri="{BB962C8B-B14F-4D97-AF65-F5344CB8AC3E}">
        <p14:creationId xmlns:p14="http://schemas.microsoft.com/office/powerpoint/2010/main" val="28670976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27988"/>
            <a:ext cx="10058400" cy="1450757"/>
          </a:xfrm>
        </p:spPr>
        <p:txBody>
          <a:bodyPr/>
          <a:lstStyle/>
          <a:p>
            <a:pPr algn="r"/>
            <a:r>
              <a:rPr lang="fa-IR" dirty="0">
                <a:solidFill>
                  <a:schemeClr val="tx1">
                    <a:lumMod val="95000"/>
                    <a:lumOff val="5000"/>
                  </a:schemeClr>
                </a:solidFill>
              </a:rPr>
              <a:t>طولانی ترین زیر رشته مشترک</a:t>
            </a:r>
            <a:endParaRPr lang="en-US" dirty="0">
              <a:solidFill>
                <a:schemeClr val="tx1">
                  <a:lumMod val="95000"/>
                  <a:lumOff val="5000"/>
                </a:schemeClr>
              </a:solidFill>
            </a:endParaRPr>
          </a:p>
        </p:txBody>
      </p:sp>
      <p:sp>
        <p:nvSpPr>
          <p:cNvPr id="3" name="TextBox 2"/>
          <p:cNvSpPr txBox="1"/>
          <p:nvPr/>
        </p:nvSpPr>
        <p:spPr>
          <a:xfrm>
            <a:off x="7104185" y="2600482"/>
            <a:ext cx="3763107" cy="523220"/>
          </a:xfrm>
          <a:prstGeom prst="rect">
            <a:avLst/>
          </a:prstGeom>
          <a:noFill/>
        </p:spPr>
        <p:txBody>
          <a:bodyPr wrap="square" rtlCol="0">
            <a:spAutoFit/>
          </a:bodyPr>
          <a:lstStyle/>
          <a:p>
            <a:pPr algn="r"/>
            <a:r>
              <a:rPr lang="fa-IR" sz="2800" dirty="0"/>
              <a:t>ساخت، رنگ و پیمایش: </a:t>
            </a:r>
            <a:endParaRPr lang="en-US" sz="2800" dirty="0"/>
          </a:p>
        </p:txBody>
      </p:sp>
      <p:pic>
        <p:nvPicPr>
          <p:cNvPr id="4" name="Picture 3"/>
          <p:cNvPicPr>
            <a:picLocks noChangeAspect="1"/>
          </p:cNvPicPr>
          <p:nvPr/>
        </p:nvPicPr>
        <p:blipFill>
          <a:blip r:embed="rId2"/>
          <a:stretch>
            <a:fillRect/>
          </a:stretch>
        </p:blipFill>
        <p:spPr>
          <a:xfrm>
            <a:off x="5679492" y="2651623"/>
            <a:ext cx="2153169" cy="502930"/>
          </a:xfrm>
          <a:prstGeom prst="rect">
            <a:avLst/>
          </a:prstGeom>
        </p:spPr>
      </p:pic>
    </p:spTree>
    <p:extLst>
      <p:ext uri="{BB962C8B-B14F-4D97-AF65-F5344CB8AC3E}">
        <p14:creationId xmlns:p14="http://schemas.microsoft.com/office/powerpoint/2010/main" val="27605067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1266094" y="966542"/>
            <a:ext cx="9889588" cy="1120166"/>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r"/>
            <a:r>
              <a:rPr lang="fa-IR" dirty="0"/>
              <a:t>مسئله پایین ترین جد مشترک</a:t>
            </a:r>
            <a:endParaRPr lang="en-US" dirty="0"/>
          </a:p>
        </p:txBody>
      </p:sp>
      <p:sp>
        <p:nvSpPr>
          <p:cNvPr id="4" name="TextBox 3"/>
          <p:cNvSpPr txBox="1"/>
          <p:nvPr/>
        </p:nvSpPr>
        <p:spPr>
          <a:xfrm>
            <a:off x="7596553" y="3704494"/>
            <a:ext cx="3329354" cy="646331"/>
          </a:xfrm>
          <a:prstGeom prst="rect">
            <a:avLst/>
          </a:prstGeom>
          <a:noFill/>
        </p:spPr>
        <p:txBody>
          <a:bodyPr wrap="square" rtlCol="0">
            <a:spAutoFit/>
          </a:bodyPr>
          <a:lstStyle/>
          <a:p>
            <a:pPr algn="r"/>
            <a:r>
              <a:rPr lang="fa-IR" sz="3600" dirty="0"/>
              <a:t>پرسش کمینه باز</a:t>
            </a:r>
            <a:endParaRPr lang="en-US" sz="3600" dirty="0"/>
          </a:p>
        </p:txBody>
      </p:sp>
      <p:pic>
        <p:nvPicPr>
          <p:cNvPr id="5" name="Picture 4"/>
          <p:cNvPicPr>
            <a:picLocks noChangeAspect="1"/>
          </p:cNvPicPr>
          <p:nvPr/>
        </p:nvPicPr>
        <p:blipFill>
          <a:blip r:embed="rId2"/>
          <a:stretch>
            <a:fillRect/>
          </a:stretch>
        </p:blipFill>
        <p:spPr>
          <a:xfrm>
            <a:off x="5601107" y="1986038"/>
            <a:ext cx="2794468" cy="4083242"/>
          </a:xfrm>
          <a:prstGeom prst="rect">
            <a:avLst/>
          </a:prstGeom>
        </p:spPr>
      </p:pic>
      <p:pic>
        <p:nvPicPr>
          <p:cNvPr id="2" name="Picture 1"/>
          <p:cNvPicPr>
            <a:picLocks noChangeAspect="1"/>
          </p:cNvPicPr>
          <p:nvPr/>
        </p:nvPicPr>
        <p:blipFill>
          <a:blip r:embed="rId3"/>
          <a:stretch>
            <a:fillRect/>
          </a:stretch>
        </p:blipFill>
        <p:spPr>
          <a:xfrm>
            <a:off x="69669" y="966543"/>
            <a:ext cx="5498555" cy="5212990"/>
          </a:xfrm>
          <a:prstGeom prst="rect">
            <a:avLst/>
          </a:prstGeom>
        </p:spPr>
      </p:pic>
    </p:spTree>
    <p:extLst>
      <p:ext uri="{BB962C8B-B14F-4D97-AF65-F5344CB8AC3E}">
        <p14:creationId xmlns:p14="http://schemas.microsoft.com/office/powerpoint/2010/main" val="3847629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fa-IR" dirty="0"/>
              <a:t>منابع</a:t>
            </a:r>
            <a:endParaRPr lang="en-US" dirty="0"/>
          </a:p>
        </p:txBody>
      </p:sp>
      <p:sp>
        <p:nvSpPr>
          <p:cNvPr id="3" name="TextBox 2"/>
          <p:cNvSpPr txBox="1"/>
          <p:nvPr/>
        </p:nvSpPr>
        <p:spPr>
          <a:xfrm>
            <a:off x="1541417" y="2386149"/>
            <a:ext cx="4093029" cy="2862322"/>
          </a:xfrm>
          <a:prstGeom prst="rect">
            <a:avLst/>
          </a:prstGeom>
          <a:noFill/>
        </p:spPr>
        <p:txBody>
          <a:bodyPr wrap="square" rtlCol="0">
            <a:spAutoFit/>
          </a:bodyPr>
          <a:lstStyle/>
          <a:p>
            <a:r>
              <a:rPr lang="en-US" dirty="0">
                <a:hlinkClick r:id="rId2"/>
              </a:rPr>
              <a:t>https://fa.wikipedia.org</a:t>
            </a:r>
            <a:endParaRPr lang="fa-IR" dirty="0"/>
          </a:p>
          <a:p>
            <a:r>
              <a:rPr lang="en-US" dirty="0">
                <a:hlinkClick r:id="rId3"/>
              </a:rPr>
              <a:t>https://blog.faradars.org</a:t>
            </a:r>
            <a:endParaRPr lang="fa-IR" dirty="0"/>
          </a:p>
          <a:p>
            <a:r>
              <a:rPr lang="en-US" dirty="0">
                <a:hlinkClick r:id="rId4"/>
              </a:rPr>
              <a:t>https://en.wikipedia.org</a:t>
            </a:r>
            <a:endParaRPr lang="fa-IR" dirty="0"/>
          </a:p>
          <a:p>
            <a:r>
              <a:rPr lang="en-US" dirty="0">
                <a:hlinkClick r:id="rId5"/>
              </a:rPr>
              <a:t>https://www.geeksforgeeks.org</a:t>
            </a:r>
            <a:endParaRPr lang="fa-IR" dirty="0"/>
          </a:p>
          <a:p>
            <a:r>
              <a:rPr lang="en-US" dirty="0">
                <a:hlinkClick r:id="rId6"/>
              </a:rPr>
              <a:t>http://ce.sharif.edu</a:t>
            </a:r>
          </a:p>
          <a:p>
            <a:endParaRPr lang="en-US" dirty="0"/>
          </a:p>
          <a:p>
            <a:r>
              <a:rPr lang="en-US" dirty="0"/>
              <a:t>Algorithms on Strings, Trees and Sequences_ Computer Science and Computational Biology </a:t>
            </a:r>
          </a:p>
          <a:p>
            <a:r>
              <a:rPr lang="en-US" dirty="0"/>
              <a:t>By Dan </a:t>
            </a:r>
            <a:r>
              <a:rPr lang="en-US" dirty="0" err="1"/>
              <a:t>Gusfield</a:t>
            </a:r>
            <a:endParaRPr lang="fa-IR" dirty="0"/>
          </a:p>
        </p:txBody>
      </p:sp>
    </p:spTree>
    <p:extLst>
      <p:ext uri="{BB962C8B-B14F-4D97-AF65-F5344CB8AC3E}">
        <p14:creationId xmlns:p14="http://schemas.microsoft.com/office/powerpoint/2010/main" val="279248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8F307-38C2-4027-9ED7-FE1E343B402A}"/>
              </a:ext>
            </a:extLst>
          </p:cNvPr>
          <p:cNvSpPr>
            <a:spLocks noGrp="1"/>
          </p:cNvSpPr>
          <p:nvPr>
            <p:ph type="ctrTitle"/>
          </p:nvPr>
        </p:nvSpPr>
        <p:spPr/>
        <p:txBody>
          <a:bodyPr/>
          <a:lstStyle/>
          <a:p>
            <a:pPr algn="l"/>
            <a:r>
              <a:rPr lang="en-US" dirty="0">
                <a:latin typeface="Arial" panose="020B0604020202020204" pitchFamily="34" charset="0"/>
                <a:cs typeface="Arial" panose="020B0604020202020204" pitchFamily="34" charset="0"/>
              </a:rPr>
              <a:t>Suffix Tree</a:t>
            </a:r>
          </a:p>
        </p:txBody>
      </p:sp>
      <p:sp>
        <p:nvSpPr>
          <p:cNvPr id="3" name="Subtitle 2">
            <a:extLst>
              <a:ext uri="{FF2B5EF4-FFF2-40B4-BE49-F238E27FC236}">
                <a16:creationId xmlns:a16="http://schemas.microsoft.com/office/drawing/2014/main" id="{87898F0F-088E-4588-AF90-F78DD7485732}"/>
              </a:ext>
            </a:extLst>
          </p:cNvPr>
          <p:cNvSpPr>
            <a:spLocks noGrp="1"/>
          </p:cNvSpPr>
          <p:nvPr>
            <p:ph type="subTitle" idx="1"/>
          </p:nvPr>
        </p:nvSpPr>
        <p:spPr/>
        <p:txBody>
          <a:bodyPr>
            <a:normAutofit/>
          </a:bodyPr>
          <a:lstStyle/>
          <a:p>
            <a:pPr algn="r"/>
            <a:r>
              <a:rPr lang="fa-IR" sz="2800" dirty="0">
                <a:cs typeface="B Nazanin" panose="00000400000000000000" pitchFamily="2" charset="-78"/>
              </a:rPr>
              <a:t>داده ساختار درخت پسوندی</a:t>
            </a:r>
          </a:p>
        </p:txBody>
      </p:sp>
    </p:spTree>
    <p:extLst>
      <p:ext uri="{BB962C8B-B14F-4D97-AF65-F5344CB8AC3E}">
        <p14:creationId xmlns:p14="http://schemas.microsoft.com/office/powerpoint/2010/main" val="4018975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7741920" y="243840"/>
            <a:ext cx="3640182" cy="1442575"/>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r"/>
            <a:r>
              <a:rPr lang="fa-IR" sz="6600" dirty="0"/>
              <a:t>تاریخچه</a:t>
            </a:r>
            <a:endParaRPr lang="en-US" sz="6600" dirty="0"/>
          </a:p>
        </p:txBody>
      </p:sp>
      <p:sp>
        <p:nvSpPr>
          <p:cNvPr id="7" name="Rectangle 6"/>
          <p:cNvSpPr/>
          <p:nvPr/>
        </p:nvSpPr>
        <p:spPr>
          <a:xfrm>
            <a:off x="485571" y="3523167"/>
            <a:ext cx="1631729" cy="369332"/>
          </a:xfrm>
          <a:prstGeom prst="rect">
            <a:avLst/>
          </a:prstGeom>
        </p:spPr>
        <p:txBody>
          <a:bodyPr wrap="none">
            <a:spAutoFit/>
          </a:bodyPr>
          <a:lstStyle/>
          <a:p>
            <a:r>
              <a:rPr lang="en-US" dirty="0">
                <a:latin typeface="Calibri" panose="020F0502020204030204" pitchFamily="34" charset="0"/>
                <a:ea typeface="Calibri" panose="020F0502020204030204" pitchFamily="34" charset="0"/>
                <a:cs typeface="2  Ferdosi" panose="00000400000000000000" pitchFamily="2" charset="-78"/>
              </a:rPr>
              <a:t>Norbert </a:t>
            </a:r>
            <a:r>
              <a:rPr lang="en-US" dirty="0" err="1">
                <a:latin typeface="Calibri" panose="020F0502020204030204" pitchFamily="34" charset="0"/>
                <a:ea typeface="Calibri" panose="020F0502020204030204" pitchFamily="34" charset="0"/>
                <a:cs typeface="2  Ferdosi" panose="00000400000000000000" pitchFamily="2" charset="-78"/>
              </a:rPr>
              <a:t>weiner</a:t>
            </a:r>
            <a:endParaRPr lang="en-US" dirty="0"/>
          </a:p>
        </p:txBody>
      </p:sp>
      <p:sp>
        <p:nvSpPr>
          <p:cNvPr id="9" name="Rectangle 8"/>
          <p:cNvSpPr/>
          <p:nvPr/>
        </p:nvSpPr>
        <p:spPr>
          <a:xfrm>
            <a:off x="4992909" y="3523167"/>
            <a:ext cx="1525995" cy="369332"/>
          </a:xfrm>
          <a:prstGeom prst="rect">
            <a:avLst/>
          </a:prstGeom>
        </p:spPr>
        <p:txBody>
          <a:bodyPr wrap="none">
            <a:spAutoFit/>
          </a:bodyPr>
          <a:lstStyle/>
          <a:p>
            <a:r>
              <a:rPr lang="en-US" dirty="0">
                <a:latin typeface="Calibri" panose="020F0502020204030204" pitchFamily="34" charset="0"/>
                <a:ea typeface="Calibri" panose="020F0502020204030204" pitchFamily="34" charset="0"/>
                <a:cs typeface="2  Ferdosi" panose="00000400000000000000" pitchFamily="2" charset="-78"/>
              </a:rPr>
              <a:t>Donald Knuth</a:t>
            </a:r>
            <a:r>
              <a:rPr lang="en-US" dirty="0">
                <a:latin typeface="2  Ferdosi" panose="00000400000000000000" pitchFamily="2" charset="-78"/>
                <a:ea typeface="Calibri" panose="020F0502020204030204" pitchFamily="34" charset="0"/>
              </a:rPr>
              <a:t> </a:t>
            </a:r>
            <a:endParaRPr lang="en-US" dirty="0"/>
          </a:p>
        </p:txBody>
      </p:sp>
      <p:sp>
        <p:nvSpPr>
          <p:cNvPr id="11" name="Rectangle 10"/>
          <p:cNvSpPr/>
          <p:nvPr/>
        </p:nvSpPr>
        <p:spPr>
          <a:xfrm>
            <a:off x="9837205" y="3523167"/>
            <a:ext cx="1013675" cy="369332"/>
          </a:xfrm>
          <a:prstGeom prst="rect">
            <a:avLst/>
          </a:prstGeom>
        </p:spPr>
        <p:txBody>
          <a:bodyPr wrap="none">
            <a:spAutoFit/>
          </a:bodyPr>
          <a:lstStyle/>
          <a:p>
            <a:r>
              <a:rPr lang="en-US" dirty="0" err="1">
                <a:latin typeface="Calibri" panose="020F0502020204030204" pitchFamily="34" charset="0"/>
                <a:ea typeface="Calibri" panose="020F0502020204030204" pitchFamily="34" charset="0"/>
                <a:cs typeface="2  Ferdosi" panose="00000400000000000000" pitchFamily="2" charset="-78"/>
              </a:rPr>
              <a:t>Ukkonen</a:t>
            </a:r>
            <a:endParaRPr lang="en-US" dirty="0"/>
          </a:p>
        </p:txBody>
      </p:sp>
      <p:cxnSp>
        <p:nvCxnSpPr>
          <p:cNvPr id="13" name="Straight Arrow Connector 12"/>
          <p:cNvCxnSpPr/>
          <p:nvPr/>
        </p:nvCxnSpPr>
        <p:spPr>
          <a:xfrm>
            <a:off x="2751909" y="3707833"/>
            <a:ext cx="155883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7201070" y="3730154"/>
            <a:ext cx="1785257" cy="87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83320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FA2FD-21DB-4E15-95C7-FF95C600379E}"/>
              </a:ext>
            </a:extLst>
          </p:cNvPr>
          <p:cNvSpPr>
            <a:spLocks noGrp="1"/>
          </p:cNvSpPr>
          <p:nvPr>
            <p:ph type="title"/>
          </p:nvPr>
        </p:nvSpPr>
        <p:spPr/>
        <p:txBody>
          <a:bodyPr>
            <a:normAutofit/>
          </a:bodyPr>
          <a:lstStyle/>
          <a:p>
            <a:pPr algn="r" rtl="1"/>
            <a:r>
              <a:rPr lang="fa-IR" sz="4000" dirty="0"/>
              <a:t>معرفی</a:t>
            </a:r>
            <a:r>
              <a:rPr lang="en-US" sz="4000" dirty="0"/>
              <a:t> </a:t>
            </a:r>
            <a:r>
              <a:rPr lang="fa-IR" sz="4000" dirty="0"/>
              <a:t> اجمالی داده ساختار درخت پسوندی</a:t>
            </a:r>
            <a:endParaRPr lang="en-US" sz="4000" dirty="0"/>
          </a:p>
        </p:txBody>
      </p:sp>
      <p:sp>
        <p:nvSpPr>
          <p:cNvPr id="3" name="Content Placeholder 2">
            <a:extLst>
              <a:ext uri="{FF2B5EF4-FFF2-40B4-BE49-F238E27FC236}">
                <a16:creationId xmlns:a16="http://schemas.microsoft.com/office/drawing/2014/main" id="{3EF2FEDB-9DF4-4723-89AD-A4C673953A5F}"/>
              </a:ext>
            </a:extLst>
          </p:cNvPr>
          <p:cNvSpPr>
            <a:spLocks noGrp="1"/>
          </p:cNvSpPr>
          <p:nvPr>
            <p:ph idx="1"/>
          </p:nvPr>
        </p:nvSpPr>
        <p:spPr/>
        <p:txBody>
          <a:bodyPr/>
          <a:lstStyle/>
          <a:p>
            <a:pPr algn="r"/>
            <a:r>
              <a:rPr lang="fa-IR" dirty="0">
                <a:cs typeface="B Nazanin" panose="00000400000000000000" pitchFamily="2" charset="-78"/>
              </a:rPr>
              <a:t>درخت پسوندی یک ساختمان داده است برای به نمایش درآوردن ساختار درونی یک رشته کاراکتری.</a:t>
            </a:r>
          </a:p>
          <a:p>
            <a:pPr algn="r"/>
            <a:r>
              <a:rPr lang="fa-IR" dirty="0">
                <a:cs typeface="B Nazanin" panose="00000400000000000000" pitchFamily="2" charset="-78"/>
              </a:rPr>
              <a:t>منظور از پسوند های یک رشته چیست؟</a:t>
            </a:r>
          </a:p>
          <a:p>
            <a:pPr algn="r"/>
            <a:endParaRPr lang="fa-IR" dirty="0">
              <a:cs typeface="B Nazanin" panose="00000400000000000000" pitchFamily="2" charset="-78"/>
            </a:endParaRPr>
          </a:p>
          <a:p>
            <a:pPr algn="r" rtl="1"/>
            <a:r>
              <a:rPr lang="fa-IR" dirty="0">
                <a:cs typeface="B Nazanin" panose="00000400000000000000" pitchFamily="2" charset="-78"/>
              </a:rPr>
              <a:t>به عنوان مثال کلمه </a:t>
            </a:r>
            <a:r>
              <a:rPr lang="en-US" dirty="0">
                <a:cs typeface="B Nazanin" panose="00000400000000000000" pitchFamily="2" charset="-78"/>
              </a:rPr>
              <a:t>banana </a:t>
            </a:r>
            <a:r>
              <a:rPr lang="fa-IR" dirty="0">
                <a:cs typeface="B Nazanin" panose="00000400000000000000" pitchFamily="2" charset="-78"/>
              </a:rPr>
              <a:t> را اگر در نظر بگیریم،</a:t>
            </a:r>
          </a:p>
          <a:p>
            <a:pPr algn="r" rtl="1"/>
            <a:r>
              <a:rPr lang="fa-IR" dirty="0">
                <a:cs typeface="B Nazanin" panose="00000400000000000000" pitchFamily="2" charset="-78"/>
              </a:rPr>
              <a:t>7</a:t>
            </a:r>
            <a:r>
              <a:rPr lang="en-US" dirty="0">
                <a:cs typeface="B Nazanin" panose="00000400000000000000" pitchFamily="2" charset="-78"/>
              </a:rPr>
              <a:t>m=</a:t>
            </a:r>
            <a:endParaRPr lang="fa-IR" dirty="0">
              <a:cs typeface="B Nazanin" panose="00000400000000000000" pitchFamily="2" charset="-78"/>
            </a:endParaRPr>
          </a:p>
        </p:txBody>
      </p:sp>
      <p:graphicFrame>
        <p:nvGraphicFramePr>
          <p:cNvPr id="6" name="Object 5">
            <a:extLst>
              <a:ext uri="{FF2B5EF4-FFF2-40B4-BE49-F238E27FC236}">
                <a16:creationId xmlns:a16="http://schemas.microsoft.com/office/drawing/2014/main" id="{2157E29D-F5F0-471E-BD1A-176718C76FC2}"/>
              </a:ext>
            </a:extLst>
          </p:cNvPr>
          <p:cNvGraphicFramePr>
            <a:graphicFrameLocks noChangeAspect="1"/>
          </p:cNvGraphicFramePr>
          <p:nvPr>
            <p:extLst>
              <p:ext uri="{D42A27DB-BD31-4B8C-83A1-F6EECF244321}">
                <p14:modId xmlns:p14="http://schemas.microsoft.com/office/powerpoint/2010/main" val="141671616"/>
              </p:ext>
            </p:extLst>
          </p:nvPr>
        </p:nvGraphicFramePr>
        <p:xfrm>
          <a:off x="533399" y="2500312"/>
          <a:ext cx="1739617" cy="3368782"/>
        </p:xfrm>
        <a:graphic>
          <a:graphicData uri="http://schemas.openxmlformats.org/presentationml/2006/ole">
            <mc:AlternateContent xmlns:mc="http://schemas.openxmlformats.org/markup-compatibility/2006">
              <mc:Choice xmlns:v="urn:schemas-microsoft-com:vml" Requires="v">
                <p:oleObj spid="_x0000_s1150" name="Equation" r:id="rId3" imgW="799920" imgH="1549080" progId="Equation.DSMT4">
                  <p:embed/>
                </p:oleObj>
              </mc:Choice>
              <mc:Fallback>
                <p:oleObj name="Equation" r:id="rId3" imgW="799920" imgH="1549080" progId="Equation.DSMT4">
                  <p:embed/>
                  <p:pic>
                    <p:nvPicPr>
                      <p:cNvPr id="0" name=""/>
                      <p:cNvPicPr/>
                      <p:nvPr/>
                    </p:nvPicPr>
                    <p:blipFill>
                      <a:blip r:embed="rId4"/>
                      <a:stretch>
                        <a:fillRect/>
                      </a:stretch>
                    </p:blipFill>
                    <p:spPr>
                      <a:xfrm>
                        <a:off x="533399" y="2500312"/>
                        <a:ext cx="1739617" cy="3368782"/>
                      </a:xfrm>
                      <a:prstGeom prst="rect">
                        <a:avLst/>
                      </a:prstGeom>
                    </p:spPr>
                  </p:pic>
                </p:oleObj>
              </mc:Fallback>
            </mc:AlternateContent>
          </a:graphicData>
        </a:graphic>
      </p:graphicFrame>
    </p:spTree>
    <p:extLst>
      <p:ext uri="{BB962C8B-B14F-4D97-AF65-F5344CB8AC3E}">
        <p14:creationId xmlns:p14="http://schemas.microsoft.com/office/powerpoint/2010/main" val="40023529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64DDB-770E-4092-B83D-BAEC4171B37B}"/>
              </a:ext>
            </a:extLst>
          </p:cNvPr>
          <p:cNvSpPr>
            <a:spLocks noGrp="1"/>
          </p:cNvSpPr>
          <p:nvPr>
            <p:ph type="title"/>
          </p:nvPr>
        </p:nvSpPr>
        <p:spPr/>
        <p:txBody>
          <a:bodyPr>
            <a:normAutofit/>
          </a:bodyPr>
          <a:lstStyle/>
          <a:p>
            <a:pPr algn="l"/>
            <a:r>
              <a:rPr lang="en-US" sz="3200" dirty="0" err="1"/>
              <a:t>Trie</a:t>
            </a:r>
            <a:endParaRPr lang="en-US" sz="3200" dirty="0"/>
          </a:p>
        </p:txBody>
      </p:sp>
      <p:sp>
        <p:nvSpPr>
          <p:cNvPr id="3" name="Content Placeholder 2">
            <a:extLst>
              <a:ext uri="{FF2B5EF4-FFF2-40B4-BE49-F238E27FC236}">
                <a16:creationId xmlns:a16="http://schemas.microsoft.com/office/drawing/2014/main" id="{719E6D30-D161-44D1-866F-DE3B88976486}"/>
              </a:ext>
            </a:extLst>
          </p:cNvPr>
          <p:cNvSpPr>
            <a:spLocks noGrp="1"/>
          </p:cNvSpPr>
          <p:nvPr>
            <p:ph idx="1"/>
          </p:nvPr>
        </p:nvSpPr>
        <p:spPr/>
        <p:txBody>
          <a:bodyPr/>
          <a:lstStyle/>
          <a:p>
            <a:pPr algn="r" rtl="1"/>
            <a:r>
              <a:rPr lang="en-US" dirty="0">
                <a:cs typeface="B Nazanin" panose="00000400000000000000" pitchFamily="2" charset="-78"/>
              </a:rPr>
              <a:t>Suffix tree</a:t>
            </a:r>
            <a:r>
              <a:rPr lang="fa-IR" dirty="0">
                <a:cs typeface="B Nazanin" panose="00000400000000000000" pitchFamily="2" charset="-78"/>
              </a:rPr>
              <a:t> در اصل یک </a:t>
            </a:r>
            <a:r>
              <a:rPr lang="en-US" dirty="0" err="1">
                <a:cs typeface="B Nazanin" panose="00000400000000000000" pitchFamily="2" charset="-78"/>
              </a:rPr>
              <a:t>trie</a:t>
            </a:r>
            <a:r>
              <a:rPr lang="en-US" dirty="0">
                <a:cs typeface="B Nazanin" panose="00000400000000000000" pitchFamily="2" charset="-78"/>
              </a:rPr>
              <a:t> </a:t>
            </a:r>
            <a:r>
              <a:rPr lang="fa-IR" dirty="0">
                <a:cs typeface="B Nazanin" panose="00000400000000000000" pitchFamily="2" charset="-78"/>
              </a:rPr>
              <a:t> فشرده شده است. </a:t>
            </a:r>
          </a:p>
          <a:p>
            <a:pPr algn="r" rtl="1"/>
            <a:r>
              <a:rPr lang="en-US" dirty="0" err="1">
                <a:cs typeface="B Nazanin" panose="00000400000000000000" pitchFamily="2" charset="-78"/>
              </a:rPr>
              <a:t>Trie</a:t>
            </a:r>
            <a:r>
              <a:rPr lang="en-US" dirty="0">
                <a:cs typeface="B Nazanin" panose="00000400000000000000" pitchFamily="2" charset="-78"/>
              </a:rPr>
              <a:t> </a:t>
            </a:r>
            <a:r>
              <a:rPr lang="fa-IR" dirty="0">
                <a:cs typeface="B Nazanin" panose="00000400000000000000" pitchFamily="2" charset="-78"/>
              </a:rPr>
              <a:t> چیست؟ ساختار داده ای برای ذخیره سازی مجموعه از رشته ها. </a:t>
            </a:r>
            <a:endParaRPr lang="en-US" dirty="0">
              <a:cs typeface="B Nazanin" panose="00000400000000000000" pitchFamily="2" charset="-78"/>
            </a:endParaRPr>
          </a:p>
        </p:txBody>
      </p:sp>
      <p:pic>
        <p:nvPicPr>
          <p:cNvPr id="5" name="Picture 4">
            <a:extLst>
              <a:ext uri="{FF2B5EF4-FFF2-40B4-BE49-F238E27FC236}">
                <a16:creationId xmlns:a16="http://schemas.microsoft.com/office/drawing/2014/main" id="{ADCE28D7-17EC-4CF2-83CE-4DF9933EC9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5669" y="2931282"/>
            <a:ext cx="3478156" cy="3190875"/>
          </a:xfrm>
          <a:prstGeom prst="rect">
            <a:avLst/>
          </a:prstGeom>
        </p:spPr>
      </p:pic>
      <p:graphicFrame>
        <p:nvGraphicFramePr>
          <p:cNvPr id="6" name="Object 5">
            <a:extLst>
              <a:ext uri="{FF2B5EF4-FFF2-40B4-BE49-F238E27FC236}">
                <a16:creationId xmlns:a16="http://schemas.microsoft.com/office/drawing/2014/main" id="{3565DC91-602F-49D6-B10F-168F2D62982F}"/>
              </a:ext>
            </a:extLst>
          </p:cNvPr>
          <p:cNvGraphicFramePr>
            <a:graphicFrameLocks noChangeAspect="1"/>
          </p:cNvGraphicFramePr>
          <p:nvPr>
            <p:extLst>
              <p:ext uri="{D42A27DB-BD31-4B8C-83A1-F6EECF244321}">
                <p14:modId xmlns:p14="http://schemas.microsoft.com/office/powerpoint/2010/main" val="2238782335"/>
              </p:ext>
            </p:extLst>
          </p:nvPr>
        </p:nvGraphicFramePr>
        <p:xfrm>
          <a:off x="4229100" y="4067175"/>
          <a:ext cx="6865620" cy="285750"/>
        </p:xfrm>
        <a:graphic>
          <a:graphicData uri="http://schemas.openxmlformats.org/presentationml/2006/ole">
            <mc:AlternateContent xmlns:mc="http://schemas.openxmlformats.org/markup-compatibility/2006">
              <mc:Choice xmlns:v="urn:schemas-microsoft-com:vml" Requires="v">
                <p:oleObj spid="_x0000_s2174" name="Equation" r:id="rId4" imgW="4241520" imgH="203040" progId="Equation.DSMT4">
                  <p:embed/>
                </p:oleObj>
              </mc:Choice>
              <mc:Fallback>
                <p:oleObj name="Equation" r:id="rId4" imgW="4241520" imgH="203040" progId="Equation.DSMT4">
                  <p:embed/>
                  <p:pic>
                    <p:nvPicPr>
                      <p:cNvPr id="0" name=""/>
                      <p:cNvPicPr/>
                      <p:nvPr/>
                    </p:nvPicPr>
                    <p:blipFill>
                      <a:blip r:embed="rId5"/>
                      <a:stretch>
                        <a:fillRect/>
                      </a:stretch>
                    </p:blipFill>
                    <p:spPr>
                      <a:xfrm>
                        <a:off x="4229100" y="4067175"/>
                        <a:ext cx="6865620" cy="285750"/>
                      </a:xfrm>
                      <a:prstGeom prst="rect">
                        <a:avLst/>
                      </a:prstGeom>
                    </p:spPr>
                  </p:pic>
                </p:oleObj>
              </mc:Fallback>
            </mc:AlternateContent>
          </a:graphicData>
        </a:graphic>
      </p:graphicFrame>
    </p:spTree>
    <p:extLst>
      <p:ext uri="{BB962C8B-B14F-4D97-AF65-F5344CB8AC3E}">
        <p14:creationId xmlns:p14="http://schemas.microsoft.com/office/powerpoint/2010/main" val="293030924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7926C-9553-46B5-8328-850759DA4771}"/>
              </a:ext>
            </a:extLst>
          </p:cNvPr>
          <p:cNvSpPr>
            <a:spLocks noGrp="1"/>
          </p:cNvSpPr>
          <p:nvPr>
            <p:ph type="title"/>
          </p:nvPr>
        </p:nvSpPr>
        <p:spPr/>
        <p:txBody>
          <a:bodyPr>
            <a:normAutofit/>
          </a:bodyPr>
          <a:lstStyle/>
          <a:p>
            <a:pPr algn="r" rtl="1"/>
            <a:r>
              <a:rPr lang="fa-IR" sz="4000" dirty="0"/>
              <a:t>تبدیل </a:t>
            </a:r>
            <a:r>
              <a:rPr lang="en-US" sz="4000" dirty="0" err="1"/>
              <a:t>trie</a:t>
            </a:r>
            <a:r>
              <a:rPr lang="en-US" sz="4000" dirty="0"/>
              <a:t> </a:t>
            </a:r>
            <a:r>
              <a:rPr lang="fa-IR" sz="4000" dirty="0"/>
              <a:t> به </a:t>
            </a:r>
            <a:r>
              <a:rPr lang="en-US" sz="4000" dirty="0"/>
              <a:t>suffix tree</a:t>
            </a:r>
          </a:p>
        </p:txBody>
      </p:sp>
      <p:sp>
        <p:nvSpPr>
          <p:cNvPr id="3" name="Content Placeholder 2">
            <a:extLst>
              <a:ext uri="{FF2B5EF4-FFF2-40B4-BE49-F238E27FC236}">
                <a16:creationId xmlns:a16="http://schemas.microsoft.com/office/drawing/2014/main" id="{845CB25B-756B-42F0-BE63-7140C7434729}"/>
              </a:ext>
            </a:extLst>
          </p:cNvPr>
          <p:cNvSpPr>
            <a:spLocks noGrp="1"/>
          </p:cNvSpPr>
          <p:nvPr>
            <p:ph idx="1"/>
          </p:nvPr>
        </p:nvSpPr>
        <p:spPr/>
        <p:txBody>
          <a:bodyPr/>
          <a:lstStyle/>
          <a:p>
            <a:pPr algn="r" rtl="1"/>
            <a:r>
              <a:rPr lang="fa-IR" dirty="0">
                <a:cs typeface="B Nazanin" panose="00000400000000000000" pitchFamily="2" charset="-78"/>
              </a:rPr>
              <a:t>همونطور که گفتیم </a:t>
            </a:r>
            <a:r>
              <a:rPr lang="en-US" dirty="0">
                <a:cs typeface="B Nazanin" panose="00000400000000000000" pitchFamily="2" charset="-78"/>
              </a:rPr>
              <a:t>suffix tree </a:t>
            </a:r>
            <a:r>
              <a:rPr lang="fa-IR" dirty="0">
                <a:cs typeface="B Nazanin" panose="00000400000000000000" pitchFamily="2" charset="-78"/>
              </a:rPr>
              <a:t> به بیان ساده یک </a:t>
            </a:r>
            <a:r>
              <a:rPr lang="en-US" dirty="0" err="1">
                <a:cs typeface="B Nazanin" panose="00000400000000000000" pitchFamily="2" charset="-78"/>
              </a:rPr>
              <a:t>trie</a:t>
            </a:r>
            <a:r>
              <a:rPr lang="en-US" dirty="0">
                <a:cs typeface="B Nazanin" panose="00000400000000000000" pitchFamily="2" charset="-78"/>
              </a:rPr>
              <a:t> </a:t>
            </a:r>
            <a:r>
              <a:rPr lang="fa-IR" dirty="0">
                <a:cs typeface="B Nazanin" panose="00000400000000000000" pitchFamily="2" charset="-78"/>
              </a:rPr>
              <a:t> فشرده سازی شده است. </a:t>
            </a:r>
            <a:endParaRPr lang="en-US" dirty="0">
              <a:cs typeface="B Nazanin" panose="00000400000000000000" pitchFamily="2" charset="-78"/>
            </a:endParaRPr>
          </a:p>
        </p:txBody>
      </p:sp>
      <p:pic>
        <p:nvPicPr>
          <p:cNvPr id="5" name="Picture 4">
            <a:extLst>
              <a:ext uri="{FF2B5EF4-FFF2-40B4-BE49-F238E27FC236}">
                <a16:creationId xmlns:a16="http://schemas.microsoft.com/office/drawing/2014/main" id="{180BF9C1-7B1A-408F-AD5D-1055F85373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9563" y="2605087"/>
            <a:ext cx="5099034" cy="2791779"/>
          </a:xfrm>
          <a:prstGeom prst="rect">
            <a:avLst/>
          </a:prstGeom>
        </p:spPr>
      </p:pic>
    </p:spTree>
    <p:extLst>
      <p:ext uri="{BB962C8B-B14F-4D97-AF65-F5344CB8AC3E}">
        <p14:creationId xmlns:p14="http://schemas.microsoft.com/office/powerpoint/2010/main" val="3390423102"/>
      </p:ext>
    </p:extLst>
  </p:cSld>
  <p:clrMapOvr>
    <a:masterClrMapping/>
  </p:clrMapOvr>
  <p:transition spd="slow">
    <p:cove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C8A7D-6D8D-472B-8C26-5ACBC3394BD5}"/>
              </a:ext>
            </a:extLst>
          </p:cNvPr>
          <p:cNvSpPr>
            <a:spLocks noGrp="1"/>
          </p:cNvSpPr>
          <p:nvPr>
            <p:ph type="title"/>
          </p:nvPr>
        </p:nvSpPr>
        <p:spPr/>
        <p:txBody>
          <a:bodyPr>
            <a:normAutofit/>
          </a:bodyPr>
          <a:lstStyle/>
          <a:p>
            <a:pPr algn="r" rtl="1"/>
            <a:r>
              <a:rPr lang="fa-IR" sz="4000" dirty="0"/>
              <a:t>تعریف دقیق داده ساختار </a:t>
            </a:r>
            <a:r>
              <a:rPr lang="en-US" sz="4000" dirty="0"/>
              <a:t>suffix tree</a:t>
            </a:r>
          </a:p>
        </p:txBody>
      </p:sp>
      <p:sp>
        <p:nvSpPr>
          <p:cNvPr id="3" name="Content Placeholder 2">
            <a:extLst>
              <a:ext uri="{FF2B5EF4-FFF2-40B4-BE49-F238E27FC236}">
                <a16:creationId xmlns:a16="http://schemas.microsoft.com/office/drawing/2014/main" id="{5B20C847-C01C-4ACC-B9E0-1C240098F5CF}"/>
              </a:ext>
            </a:extLst>
          </p:cNvPr>
          <p:cNvSpPr>
            <a:spLocks noGrp="1"/>
          </p:cNvSpPr>
          <p:nvPr>
            <p:ph idx="1"/>
          </p:nvPr>
        </p:nvSpPr>
        <p:spPr/>
        <p:txBody>
          <a:bodyPr/>
          <a:lstStyle/>
          <a:p>
            <a:pPr algn="r" rtl="1"/>
            <a:r>
              <a:rPr lang="fa-IR" dirty="0">
                <a:cs typeface="B Nazanin" panose="00000400000000000000" pitchFamily="2" charset="-78"/>
              </a:rPr>
              <a:t>یک درخت پسوندی </a:t>
            </a:r>
            <a:r>
              <a:rPr lang="en-US" dirty="0">
                <a:cs typeface="B Nazanin" panose="00000400000000000000" pitchFamily="2" charset="-78"/>
              </a:rPr>
              <a:t>T</a:t>
            </a:r>
            <a:r>
              <a:rPr lang="fa-IR" dirty="0">
                <a:cs typeface="B Nazanin" panose="00000400000000000000" pitchFamily="2" charset="-78"/>
              </a:rPr>
              <a:t> برای یک رشته </a:t>
            </a:r>
            <a:r>
              <a:rPr lang="en-US" dirty="0">
                <a:cs typeface="B Nazanin" panose="00000400000000000000" pitchFamily="2" charset="-78"/>
              </a:rPr>
              <a:t>m</a:t>
            </a:r>
            <a:r>
              <a:rPr lang="fa-IR" dirty="0">
                <a:cs typeface="B Nazanin" panose="00000400000000000000" pitchFamily="2" charset="-78"/>
              </a:rPr>
              <a:t> کاراکتری </a:t>
            </a:r>
            <a:r>
              <a:rPr lang="en-US" dirty="0">
                <a:cs typeface="B Nazanin" panose="00000400000000000000" pitchFamily="2" charset="-78"/>
              </a:rPr>
              <a:t>S</a:t>
            </a:r>
            <a:r>
              <a:rPr lang="fa-IR" dirty="0">
                <a:cs typeface="B Nazanin" panose="00000400000000000000" pitchFamily="2" charset="-78"/>
              </a:rPr>
              <a:t> یک درخت ریشه دار با دقیقا </a:t>
            </a:r>
            <a:r>
              <a:rPr lang="en-US" dirty="0">
                <a:cs typeface="B Nazanin" panose="00000400000000000000" pitchFamily="2" charset="-78"/>
              </a:rPr>
              <a:t>m</a:t>
            </a:r>
            <a:r>
              <a:rPr lang="fa-IR" dirty="0">
                <a:cs typeface="B Nazanin" panose="00000400000000000000" pitchFamily="2" charset="-78"/>
              </a:rPr>
              <a:t> برگ هست که از 1 تا </a:t>
            </a:r>
            <a:r>
              <a:rPr lang="en-US" dirty="0">
                <a:cs typeface="B Nazanin" panose="00000400000000000000" pitchFamily="2" charset="-78"/>
              </a:rPr>
              <a:t>m</a:t>
            </a:r>
            <a:r>
              <a:rPr lang="fa-IR" dirty="0">
                <a:cs typeface="B Nazanin" panose="00000400000000000000" pitchFamily="2" charset="-78"/>
              </a:rPr>
              <a:t> شماره گذاری شده اند.</a:t>
            </a:r>
            <a:endParaRPr lang="en-US" dirty="0">
              <a:cs typeface="B Nazanin" panose="00000400000000000000" pitchFamily="2" charset="-78"/>
            </a:endParaRPr>
          </a:p>
          <a:p>
            <a:pPr algn="r" rtl="1"/>
            <a:endParaRPr lang="fa-IR" dirty="0">
              <a:cs typeface="B Nazanin" panose="00000400000000000000" pitchFamily="2" charset="-78"/>
            </a:endParaRPr>
          </a:p>
          <a:p>
            <a:pPr algn="r" rtl="1"/>
            <a:r>
              <a:rPr lang="fa-IR" dirty="0">
                <a:cs typeface="B Nazanin" panose="00000400000000000000" pitchFamily="2" charset="-78"/>
              </a:rPr>
              <a:t>برای هر گره داخلی دارای حداقل دو گره فرزند است که یال منتهی به این گره ها با یک زیر رشته از </a:t>
            </a:r>
            <a:r>
              <a:rPr lang="en-US" dirty="0">
                <a:cs typeface="B Nazanin" panose="00000400000000000000" pitchFamily="2" charset="-78"/>
              </a:rPr>
              <a:t>S</a:t>
            </a:r>
            <a:r>
              <a:rPr lang="fa-IR" dirty="0">
                <a:cs typeface="B Nazanin" panose="00000400000000000000" pitchFamily="2" charset="-78"/>
              </a:rPr>
              <a:t> برچسب گذاری شده اند.</a:t>
            </a:r>
          </a:p>
          <a:p>
            <a:pPr algn="r" rtl="1"/>
            <a:r>
              <a:rPr lang="fa-IR" dirty="0">
                <a:cs typeface="B Nazanin" panose="00000400000000000000" pitchFamily="2" charset="-78"/>
              </a:rPr>
              <a:t>برچسب هیچ دو یال از هر گره نباید با کاراکتر یکسان آغاز شود. </a:t>
            </a:r>
            <a:endParaRPr lang="en-US" dirty="0">
              <a:cs typeface="B Nazanin" panose="00000400000000000000" pitchFamily="2" charset="-78"/>
            </a:endParaRPr>
          </a:p>
          <a:p>
            <a:pPr algn="r" rtl="1"/>
            <a:endParaRPr lang="fa-IR" dirty="0">
              <a:cs typeface="B Nazanin" panose="00000400000000000000" pitchFamily="2" charset="-78"/>
            </a:endParaRPr>
          </a:p>
          <a:p>
            <a:pPr algn="r" rtl="1"/>
            <a:r>
              <a:rPr lang="fa-IR" dirty="0">
                <a:cs typeface="B Nazanin" panose="00000400000000000000" pitchFamily="2" charset="-78"/>
              </a:rPr>
              <a:t>ویژگی اساسی </a:t>
            </a:r>
            <a:r>
              <a:rPr lang="en-US" dirty="0">
                <a:cs typeface="B Nazanin" panose="00000400000000000000" pitchFamily="2" charset="-78"/>
              </a:rPr>
              <a:t>suffix tree </a:t>
            </a:r>
            <a:r>
              <a:rPr lang="fa-IR" dirty="0">
                <a:cs typeface="B Nazanin" panose="00000400000000000000" pitchFamily="2" charset="-78"/>
              </a:rPr>
              <a:t> این هست که اگر همه کاراکتر ها از ریشه تا یک برگ کنار هم چیده بشن یکی از پسوند ها را تشکیل میدهند.</a:t>
            </a:r>
          </a:p>
        </p:txBody>
      </p:sp>
    </p:spTree>
    <p:extLst>
      <p:ext uri="{BB962C8B-B14F-4D97-AF65-F5344CB8AC3E}">
        <p14:creationId xmlns:p14="http://schemas.microsoft.com/office/powerpoint/2010/main" val="3010147053"/>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262A67-FFE7-47AF-9FDD-463BBDAE2991}"/>
              </a:ext>
            </a:extLst>
          </p:cNvPr>
          <p:cNvSpPr>
            <a:spLocks noGrp="1"/>
          </p:cNvSpPr>
          <p:nvPr>
            <p:ph type="title"/>
          </p:nvPr>
        </p:nvSpPr>
        <p:spPr/>
        <p:txBody>
          <a:bodyPr>
            <a:normAutofit/>
          </a:bodyPr>
          <a:lstStyle/>
          <a:p>
            <a:pPr algn="r" rtl="1"/>
            <a:r>
              <a:rPr lang="fa-IR" sz="4400" dirty="0"/>
              <a:t>اهمیت کاراکتر </a:t>
            </a:r>
            <a:r>
              <a:rPr lang="en-US" sz="4400" dirty="0"/>
              <a:t>termination</a:t>
            </a:r>
          </a:p>
        </p:txBody>
      </p:sp>
      <p:sp>
        <p:nvSpPr>
          <p:cNvPr id="3" name="Content Placeholder 2">
            <a:extLst>
              <a:ext uri="{FF2B5EF4-FFF2-40B4-BE49-F238E27FC236}">
                <a16:creationId xmlns:a16="http://schemas.microsoft.com/office/drawing/2014/main" id="{B7525D15-2163-4B2D-9D37-1FE27FF66F03}"/>
              </a:ext>
            </a:extLst>
          </p:cNvPr>
          <p:cNvSpPr>
            <a:spLocks noGrp="1"/>
          </p:cNvSpPr>
          <p:nvPr>
            <p:ph idx="1"/>
          </p:nvPr>
        </p:nvSpPr>
        <p:spPr/>
        <p:txBody>
          <a:bodyPr/>
          <a:lstStyle/>
          <a:p>
            <a:pPr algn="r" rtl="1"/>
            <a:r>
              <a:rPr lang="fa-IR" dirty="0">
                <a:cs typeface="B Nazanin" panose="00000400000000000000" pitchFamily="2" charset="-78"/>
              </a:rPr>
              <a:t>رشته </a:t>
            </a:r>
            <a:r>
              <a:rPr lang="en-US" dirty="0" err="1">
                <a:cs typeface="B Nazanin" panose="00000400000000000000" pitchFamily="2" charset="-78"/>
              </a:rPr>
              <a:t>xabxac</a:t>
            </a:r>
            <a:r>
              <a:rPr lang="en-US" dirty="0">
                <a:cs typeface="B Nazanin" panose="00000400000000000000" pitchFamily="2" charset="-78"/>
              </a:rPr>
              <a:t> </a:t>
            </a:r>
            <a:r>
              <a:rPr lang="fa-IR" dirty="0">
                <a:cs typeface="B Nazanin" panose="00000400000000000000" pitchFamily="2" charset="-78"/>
              </a:rPr>
              <a:t> را درنظر بگیرید</a:t>
            </a:r>
          </a:p>
          <a:p>
            <a:pPr algn="r" rtl="1"/>
            <a:endParaRPr lang="fa-IR" dirty="0">
              <a:cs typeface="B Nazanin" panose="00000400000000000000" pitchFamily="2" charset="-78"/>
            </a:endParaRPr>
          </a:p>
          <a:p>
            <a:pPr algn="r" rtl="1"/>
            <a:endParaRPr lang="fa-IR" dirty="0">
              <a:cs typeface="B Nazanin" panose="00000400000000000000" pitchFamily="2" charset="-78"/>
            </a:endParaRPr>
          </a:p>
          <a:p>
            <a:pPr algn="r" rtl="1"/>
            <a:endParaRPr lang="fa-IR" dirty="0">
              <a:cs typeface="B Nazanin" panose="00000400000000000000" pitchFamily="2" charset="-78"/>
            </a:endParaRPr>
          </a:p>
          <a:p>
            <a:pPr algn="r" rtl="1"/>
            <a:endParaRPr lang="fa-IR" dirty="0">
              <a:cs typeface="B Nazanin" panose="00000400000000000000" pitchFamily="2" charset="-78"/>
            </a:endParaRPr>
          </a:p>
          <a:p>
            <a:pPr algn="r" rtl="1"/>
            <a:r>
              <a:rPr lang="fa-IR" dirty="0">
                <a:cs typeface="B Nazanin" panose="00000400000000000000" pitchFamily="2" charset="-78"/>
              </a:rPr>
              <a:t>اما اگر رشته </a:t>
            </a:r>
            <a:r>
              <a:rPr lang="en-US" dirty="0" err="1">
                <a:cs typeface="B Nazanin" panose="00000400000000000000" pitchFamily="2" charset="-78"/>
              </a:rPr>
              <a:t>xabxa</a:t>
            </a:r>
            <a:r>
              <a:rPr lang="fa-IR" dirty="0">
                <a:cs typeface="B Nazanin" panose="00000400000000000000" pitchFamily="2" charset="-78"/>
              </a:rPr>
              <a:t> را در نظر بگیریم</a:t>
            </a:r>
            <a:endParaRPr lang="en-US" dirty="0">
              <a:cs typeface="B Nazanin" panose="00000400000000000000" pitchFamily="2" charset="-78"/>
            </a:endParaRPr>
          </a:p>
        </p:txBody>
      </p:sp>
      <p:pic>
        <p:nvPicPr>
          <p:cNvPr id="5" name="Picture 4">
            <a:extLst>
              <a:ext uri="{FF2B5EF4-FFF2-40B4-BE49-F238E27FC236}">
                <a16:creationId xmlns:a16="http://schemas.microsoft.com/office/drawing/2014/main" id="{F9BC696B-0E95-4C3F-8949-1144C49ABE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2760" y="2226849"/>
            <a:ext cx="4897289" cy="2754725"/>
          </a:xfrm>
          <a:prstGeom prst="rect">
            <a:avLst/>
          </a:prstGeom>
        </p:spPr>
      </p:pic>
    </p:spTree>
    <p:extLst>
      <p:ext uri="{BB962C8B-B14F-4D97-AF65-F5344CB8AC3E}">
        <p14:creationId xmlns:p14="http://schemas.microsoft.com/office/powerpoint/2010/main" val="3126642545"/>
      </p:ext>
    </p:extLst>
  </p:cSld>
  <p:clrMapOvr>
    <a:masterClrMapping/>
  </p:clrMapOvr>
  <p:transition spd="slow">
    <p:wheel spokes="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9BBD0-8C1A-4AAF-A9F9-51982D182E1D}"/>
              </a:ext>
            </a:extLst>
          </p:cNvPr>
          <p:cNvSpPr>
            <a:spLocks noGrp="1"/>
          </p:cNvSpPr>
          <p:nvPr>
            <p:ph type="title"/>
          </p:nvPr>
        </p:nvSpPr>
        <p:spPr/>
        <p:txBody>
          <a:bodyPr>
            <a:normAutofit/>
          </a:bodyPr>
          <a:lstStyle/>
          <a:p>
            <a:pPr algn="r" rtl="1"/>
            <a:r>
              <a:rPr lang="fa-IR" sz="4000" dirty="0"/>
              <a:t>اهمیت کاراکتر </a:t>
            </a:r>
            <a:r>
              <a:rPr lang="en-US" sz="4000" dirty="0"/>
              <a:t>termination</a:t>
            </a:r>
          </a:p>
        </p:txBody>
      </p:sp>
      <p:sp>
        <p:nvSpPr>
          <p:cNvPr id="3" name="Content Placeholder 2">
            <a:extLst>
              <a:ext uri="{FF2B5EF4-FFF2-40B4-BE49-F238E27FC236}">
                <a16:creationId xmlns:a16="http://schemas.microsoft.com/office/drawing/2014/main" id="{EF713633-ECA6-4DEE-A6EE-E5502F1564FF}"/>
              </a:ext>
            </a:extLst>
          </p:cNvPr>
          <p:cNvSpPr>
            <a:spLocks noGrp="1"/>
          </p:cNvSpPr>
          <p:nvPr>
            <p:ph idx="1"/>
          </p:nvPr>
        </p:nvSpPr>
        <p:spPr/>
        <p:txBody>
          <a:bodyPr/>
          <a:lstStyle/>
          <a:p>
            <a:pPr algn="r" rtl="1"/>
            <a:r>
              <a:rPr lang="fa-IR" dirty="0"/>
              <a:t>حال اگر یک کاراکتر </a:t>
            </a:r>
            <a:r>
              <a:rPr lang="en-US" dirty="0"/>
              <a:t>termination</a:t>
            </a:r>
            <a:r>
              <a:rPr lang="fa-IR" dirty="0"/>
              <a:t> به استرینگ </a:t>
            </a:r>
            <a:r>
              <a:rPr lang="en-US" dirty="0" err="1"/>
              <a:t>xabxa</a:t>
            </a:r>
            <a:r>
              <a:rPr lang="en-US" dirty="0"/>
              <a:t> </a:t>
            </a:r>
            <a:r>
              <a:rPr lang="fa-IR" dirty="0"/>
              <a:t> اضافه کنیم این مشکل رفع میشود.</a:t>
            </a:r>
            <a:endParaRPr lang="en-US" dirty="0"/>
          </a:p>
        </p:txBody>
      </p:sp>
      <p:pic>
        <p:nvPicPr>
          <p:cNvPr id="5" name="Picture 4">
            <a:extLst>
              <a:ext uri="{FF2B5EF4-FFF2-40B4-BE49-F238E27FC236}">
                <a16:creationId xmlns:a16="http://schemas.microsoft.com/office/drawing/2014/main" id="{AEE58942-8065-4B0F-995E-B9B626F1D1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54632" y="2381250"/>
            <a:ext cx="3622769" cy="3907316"/>
          </a:xfrm>
          <a:prstGeom prst="rect">
            <a:avLst/>
          </a:prstGeom>
        </p:spPr>
      </p:pic>
      <p:graphicFrame>
        <p:nvGraphicFramePr>
          <p:cNvPr id="6" name="Object 5">
            <a:extLst>
              <a:ext uri="{FF2B5EF4-FFF2-40B4-BE49-F238E27FC236}">
                <a16:creationId xmlns:a16="http://schemas.microsoft.com/office/drawing/2014/main" id="{48E016FF-1BF5-4CD4-8B7E-42FD6DF81D68}"/>
              </a:ext>
            </a:extLst>
          </p:cNvPr>
          <p:cNvGraphicFramePr>
            <a:graphicFrameLocks noChangeAspect="1"/>
          </p:cNvGraphicFramePr>
          <p:nvPr>
            <p:extLst>
              <p:ext uri="{D42A27DB-BD31-4B8C-83A1-F6EECF244321}">
                <p14:modId xmlns:p14="http://schemas.microsoft.com/office/powerpoint/2010/main" val="3627277532"/>
              </p:ext>
            </p:extLst>
          </p:nvPr>
        </p:nvGraphicFramePr>
        <p:xfrm>
          <a:off x="6391275" y="2524125"/>
          <a:ext cx="539601" cy="342900"/>
        </p:xfrm>
        <a:graphic>
          <a:graphicData uri="http://schemas.openxmlformats.org/presentationml/2006/ole">
            <mc:AlternateContent xmlns:mc="http://schemas.openxmlformats.org/markup-compatibility/2006">
              <mc:Choice xmlns:v="urn:schemas-microsoft-com:vml" Requires="v">
                <p:oleObj spid="_x0000_s4700" name="Equation" r:id="rId4" imgW="164880" imgH="177480" progId="Equation.DSMT4">
                  <p:embed/>
                </p:oleObj>
              </mc:Choice>
              <mc:Fallback>
                <p:oleObj name="Equation" r:id="rId4" imgW="164880" imgH="177480" progId="Equation.DSMT4">
                  <p:embed/>
                  <p:pic>
                    <p:nvPicPr>
                      <p:cNvPr id="0" name=""/>
                      <p:cNvPicPr/>
                      <p:nvPr/>
                    </p:nvPicPr>
                    <p:blipFill>
                      <a:blip r:embed="rId5"/>
                      <a:stretch>
                        <a:fillRect/>
                      </a:stretch>
                    </p:blipFill>
                    <p:spPr>
                      <a:xfrm>
                        <a:off x="6391275" y="2524125"/>
                        <a:ext cx="539601" cy="342900"/>
                      </a:xfrm>
                      <a:prstGeom prst="rect">
                        <a:avLst/>
                      </a:prstGeom>
                    </p:spPr>
                  </p:pic>
                </p:oleObj>
              </mc:Fallback>
            </mc:AlternateContent>
          </a:graphicData>
        </a:graphic>
      </p:graphicFrame>
      <p:graphicFrame>
        <p:nvGraphicFramePr>
          <p:cNvPr id="7" name="Object 6">
            <a:extLst>
              <a:ext uri="{FF2B5EF4-FFF2-40B4-BE49-F238E27FC236}">
                <a16:creationId xmlns:a16="http://schemas.microsoft.com/office/drawing/2014/main" id="{8F0C7E9B-22A6-45DF-950E-B56237ECDB59}"/>
              </a:ext>
            </a:extLst>
          </p:cNvPr>
          <p:cNvGraphicFramePr>
            <a:graphicFrameLocks noChangeAspect="1"/>
          </p:cNvGraphicFramePr>
          <p:nvPr>
            <p:extLst>
              <p:ext uri="{D42A27DB-BD31-4B8C-83A1-F6EECF244321}">
                <p14:modId xmlns:p14="http://schemas.microsoft.com/office/powerpoint/2010/main" val="3752917477"/>
              </p:ext>
            </p:extLst>
          </p:nvPr>
        </p:nvGraphicFramePr>
        <p:xfrm>
          <a:off x="4517453" y="2486025"/>
          <a:ext cx="832757" cy="342900"/>
        </p:xfrm>
        <a:graphic>
          <a:graphicData uri="http://schemas.openxmlformats.org/presentationml/2006/ole">
            <mc:AlternateContent xmlns:mc="http://schemas.openxmlformats.org/markup-compatibility/2006">
              <mc:Choice xmlns:v="urn:schemas-microsoft-com:vml" Requires="v">
                <p:oleObj spid="_x0000_s4701" name="Equation" r:id="rId6" imgW="431640" imgH="177480" progId="Equation.DSMT4">
                  <p:embed/>
                </p:oleObj>
              </mc:Choice>
              <mc:Fallback>
                <p:oleObj name="Equation" r:id="rId6" imgW="431640" imgH="177480" progId="Equation.DSMT4">
                  <p:embed/>
                  <p:pic>
                    <p:nvPicPr>
                      <p:cNvPr id="0" name=""/>
                      <p:cNvPicPr/>
                      <p:nvPr/>
                    </p:nvPicPr>
                    <p:blipFill>
                      <a:blip r:embed="rId7"/>
                      <a:stretch>
                        <a:fillRect/>
                      </a:stretch>
                    </p:blipFill>
                    <p:spPr>
                      <a:xfrm>
                        <a:off x="4517453" y="2486025"/>
                        <a:ext cx="832757" cy="342900"/>
                      </a:xfrm>
                      <a:prstGeom prst="rect">
                        <a:avLst/>
                      </a:prstGeom>
                    </p:spPr>
                  </p:pic>
                </p:oleObj>
              </mc:Fallback>
            </mc:AlternateContent>
          </a:graphicData>
        </a:graphic>
      </p:graphicFrame>
      <p:graphicFrame>
        <p:nvGraphicFramePr>
          <p:cNvPr id="8" name="Object 7">
            <a:extLst>
              <a:ext uri="{FF2B5EF4-FFF2-40B4-BE49-F238E27FC236}">
                <a16:creationId xmlns:a16="http://schemas.microsoft.com/office/drawing/2014/main" id="{74FEE022-75BD-4432-AC8D-19396AA0406F}"/>
              </a:ext>
            </a:extLst>
          </p:cNvPr>
          <p:cNvGraphicFramePr>
            <a:graphicFrameLocks noChangeAspect="1"/>
          </p:cNvGraphicFramePr>
          <p:nvPr>
            <p:extLst>
              <p:ext uri="{D42A27DB-BD31-4B8C-83A1-F6EECF244321}">
                <p14:modId xmlns:p14="http://schemas.microsoft.com/office/powerpoint/2010/main" val="2484673756"/>
              </p:ext>
            </p:extLst>
          </p:nvPr>
        </p:nvGraphicFramePr>
        <p:xfrm>
          <a:off x="4961604" y="4006108"/>
          <a:ext cx="251880" cy="342900"/>
        </p:xfrm>
        <a:graphic>
          <a:graphicData uri="http://schemas.openxmlformats.org/presentationml/2006/ole">
            <mc:AlternateContent xmlns:mc="http://schemas.openxmlformats.org/markup-compatibility/2006">
              <mc:Choice xmlns:v="urn:schemas-microsoft-com:vml" Requires="v">
                <p:oleObj spid="_x0000_s4702" name="Equation" r:id="rId8" imgW="126720" imgH="139680" progId="Equation.DSMT4">
                  <p:embed/>
                </p:oleObj>
              </mc:Choice>
              <mc:Fallback>
                <p:oleObj name="Equation" r:id="rId8" imgW="126720" imgH="139680" progId="Equation.DSMT4">
                  <p:embed/>
                  <p:pic>
                    <p:nvPicPr>
                      <p:cNvPr id="0" name=""/>
                      <p:cNvPicPr/>
                      <p:nvPr/>
                    </p:nvPicPr>
                    <p:blipFill>
                      <a:blip r:embed="rId9"/>
                      <a:stretch>
                        <a:fillRect/>
                      </a:stretch>
                    </p:blipFill>
                    <p:spPr>
                      <a:xfrm>
                        <a:off x="4961604" y="4006108"/>
                        <a:ext cx="251880" cy="342900"/>
                      </a:xfrm>
                      <a:prstGeom prst="rect">
                        <a:avLst/>
                      </a:prstGeom>
                    </p:spPr>
                  </p:pic>
                </p:oleObj>
              </mc:Fallback>
            </mc:AlternateContent>
          </a:graphicData>
        </a:graphic>
      </p:graphicFrame>
      <p:graphicFrame>
        <p:nvGraphicFramePr>
          <p:cNvPr id="9" name="Object 8">
            <a:extLst>
              <a:ext uri="{FF2B5EF4-FFF2-40B4-BE49-F238E27FC236}">
                <a16:creationId xmlns:a16="http://schemas.microsoft.com/office/drawing/2014/main" id="{271A8D2D-F9F9-4791-9B40-17FEF2E16CB0}"/>
              </a:ext>
            </a:extLst>
          </p:cNvPr>
          <p:cNvGraphicFramePr>
            <a:graphicFrameLocks noChangeAspect="1"/>
          </p:cNvGraphicFramePr>
          <p:nvPr>
            <p:extLst>
              <p:ext uri="{D42A27DB-BD31-4B8C-83A1-F6EECF244321}">
                <p14:modId xmlns:p14="http://schemas.microsoft.com/office/powerpoint/2010/main" val="3189140580"/>
              </p:ext>
            </p:extLst>
          </p:nvPr>
        </p:nvGraphicFramePr>
        <p:xfrm>
          <a:off x="5416741" y="5132388"/>
          <a:ext cx="539750" cy="342900"/>
        </p:xfrm>
        <a:graphic>
          <a:graphicData uri="http://schemas.openxmlformats.org/presentationml/2006/ole">
            <mc:AlternateContent xmlns:mc="http://schemas.openxmlformats.org/markup-compatibility/2006">
              <mc:Choice xmlns:v="urn:schemas-microsoft-com:vml" Requires="v">
                <p:oleObj spid="_x0000_s4703" name="Equation" r:id="rId10" imgW="539750" imgH="343211" progId="Equation.DSMT4">
                  <p:embed/>
                </p:oleObj>
              </mc:Choice>
              <mc:Fallback>
                <p:oleObj name="Equation" r:id="rId10" imgW="539750" imgH="343211" progId="Equation.DSMT4">
                  <p:embed/>
                  <p:pic>
                    <p:nvPicPr>
                      <p:cNvPr id="0" name=""/>
                      <p:cNvPicPr/>
                      <p:nvPr/>
                    </p:nvPicPr>
                    <p:blipFill>
                      <a:blip r:embed="rId11"/>
                      <a:stretch>
                        <a:fillRect/>
                      </a:stretch>
                    </p:blipFill>
                    <p:spPr>
                      <a:xfrm>
                        <a:off x="5416741" y="5132388"/>
                        <a:ext cx="539750" cy="342900"/>
                      </a:xfrm>
                      <a:prstGeom prst="rect">
                        <a:avLst/>
                      </a:prstGeom>
                    </p:spPr>
                  </p:pic>
                </p:oleObj>
              </mc:Fallback>
            </mc:AlternateContent>
          </a:graphicData>
        </a:graphic>
      </p:graphicFrame>
      <p:graphicFrame>
        <p:nvGraphicFramePr>
          <p:cNvPr id="11" name="Object 10">
            <a:extLst>
              <a:ext uri="{FF2B5EF4-FFF2-40B4-BE49-F238E27FC236}">
                <a16:creationId xmlns:a16="http://schemas.microsoft.com/office/drawing/2014/main" id="{4C1D8ED1-2F6A-4AA0-81B6-EB8ACC55E242}"/>
              </a:ext>
            </a:extLst>
          </p:cNvPr>
          <p:cNvGraphicFramePr>
            <a:graphicFrameLocks noChangeAspect="1"/>
          </p:cNvGraphicFramePr>
          <p:nvPr>
            <p:extLst>
              <p:ext uri="{D42A27DB-BD31-4B8C-83A1-F6EECF244321}">
                <p14:modId xmlns:p14="http://schemas.microsoft.com/office/powerpoint/2010/main" val="2973262434"/>
              </p:ext>
            </p:extLst>
          </p:nvPr>
        </p:nvGraphicFramePr>
        <p:xfrm>
          <a:off x="4128167" y="5044333"/>
          <a:ext cx="833437" cy="342900"/>
        </p:xfrm>
        <a:graphic>
          <a:graphicData uri="http://schemas.openxmlformats.org/presentationml/2006/ole">
            <mc:AlternateContent xmlns:mc="http://schemas.openxmlformats.org/markup-compatibility/2006">
              <mc:Choice xmlns:v="urn:schemas-microsoft-com:vml" Requires="v">
                <p:oleObj spid="_x0000_s4704" name="Equation" r:id="rId12" imgW="833734" imgH="343211" progId="Equation.DSMT4">
                  <p:embed/>
                </p:oleObj>
              </mc:Choice>
              <mc:Fallback>
                <p:oleObj name="Equation" r:id="rId12" imgW="833734" imgH="343211" progId="Equation.DSMT4">
                  <p:embed/>
                  <p:pic>
                    <p:nvPicPr>
                      <p:cNvPr id="0" name=""/>
                      <p:cNvPicPr/>
                      <p:nvPr/>
                    </p:nvPicPr>
                    <p:blipFill>
                      <a:blip r:embed="rId13"/>
                      <a:stretch>
                        <a:fillRect/>
                      </a:stretch>
                    </p:blipFill>
                    <p:spPr>
                      <a:xfrm>
                        <a:off x="4128167" y="5044333"/>
                        <a:ext cx="833437" cy="342900"/>
                      </a:xfrm>
                      <a:prstGeom prst="rect">
                        <a:avLst/>
                      </a:prstGeom>
                    </p:spPr>
                  </p:pic>
                </p:oleObj>
              </mc:Fallback>
            </mc:AlternateContent>
          </a:graphicData>
        </a:graphic>
      </p:graphicFrame>
      <p:graphicFrame>
        <p:nvGraphicFramePr>
          <p:cNvPr id="12" name="Object 11">
            <a:extLst>
              <a:ext uri="{FF2B5EF4-FFF2-40B4-BE49-F238E27FC236}">
                <a16:creationId xmlns:a16="http://schemas.microsoft.com/office/drawing/2014/main" id="{8B970976-2EEA-4CEE-AA50-8E331B58B581}"/>
              </a:ext>
            </a:extLst>
          </p:cNvPr>
          <p:cNvGraphicFramePr>
            <a:graphicFrameLocks noChangeAspect="1"/>
          </p:cNvGraphicFramePr>
          <p:nvPr>
            <p:extLst>
              <p:ext uri="{D42A27DB-BD31-4B8C-83A1-F6EECF244321}">
                <p14:modId xmlns:p14="http://schemas.microsoft.com/office/powerpoint/2010/main" val="634670382"/>
              </p:ext>
            </p:extLst>
          </p:nvPr>
        </p:nvGraphicFramePr>
        <p:xfrm>
          <a:off x="6561310" y="3685964"/>
          <a:ext cx="539601" cy="342900"/>
        </p:xfrm>
        <a:graphic>
          <a:graphicData uri="http://schemas.openxmlformats.org/presentationml/2006/ole">
            <mc:AlternateContent xmlns:mc="http://schemas.openxmlformats.org/markup-compatibility/2006">
              <mc:Choice xmlns:v="urn:schemas-microsoft-com:vml" Requires="v">
                <p:oleObj spid="_x0000_s4705" name="Equation" r:id="rId14" imgW="203040" imgH="139680" progId="Equation.DSMT4">
                  <p:embed/>
                </p:oleObj>
              </mc:Choice>
              <mc:Fallback>
                <p:oleObj name="Equation" r:id="rId14" imgW="203040" imgH="139680" progId="Equation.DSMT4">
                  <p:embed/>
                  <p:pic>
                    <p:nvPicPr>
                      <p:cNvPr id="0" name=""/>
                      <p:cNvPicPr/>
                      <p:nvPr/>
                    </p:nvPicPr>
                    <p:blipFill>
                      <a:blip r:embed="rId15"/>
                      <a:stretch>
                        <a:fillRect/>
                      </a:stretch>
                    </p:blipFill>
                    <p:spPr>
                      <a:xfrm>
                        <a:off x="6561310" y="3685964"/>
                        <a:ext cx="539601" cy="342900"/>
                      </a:xfrm>
                      <a:prstGeom prst="rect">
                        <a:avLst/>
                      </a:prstGeom>
                    </p:spPr>
                  </p:pic>
                </p:oleObj>
              </mc:Fallback>
            </mc:AlternateContent>
          </a:graphicData>
        </a:graphic>
      </p:graphicFrame>
      <p:graphicFrame>
        <p:nvGraphicFramePr>
          <p:cNvPr id="13" name="Object 12">
            <a:extLst>
              <a:ext uri="{FF2B5EF4-FFF2-40B4-BE49-F238E27FC236}">
                <a16:creationId xmlns:a16="http://schemas.microsoft.com/office/drawing/2014/main" id="{B09E2FA0-5919-4FCA-BE6E-061790CC7B53}"/>
              </a:ext>
            </a:extLst>
          </p:cNvPr>
          <p:cNvGraphicFramePr>
            <a:graphicFrameLocks noChangeAspect="1"/>
          </p:cNvGraphicFramePr>
          <p:nvPr>
            <p:extLst>
              <p:ext uri="{D42A27DB-BD31-4B8C-83A1-F6EECF244321}">
                <p14:modId xmlns:p14="http://schemas.microsoft.com/office/powerpoint/2010/main" val="1160565232"/>
              </p:ext>
            </p:extLst>
          </p:nvPr>
        </p:nvGraphicFramePr>
        <p:xfrm>
          <a:off x="6096000" y="4995411"/>
          <a:ext cx="337263" cy="314778"/>
        </p:xfrm>
        <a:graphic>
          <a:graphicData uri="http://schemas.openxmlformats.org/presentationml/2006/ole">
            <mc:AlternateContent xmlns:mc="http://schemas.openxmlformats.org/markup-compatibility/2006">
              <mc:Choice xmlns:v="urn:schemas-microsoft-com:vml" Requires="v">
                <p:oleObj spid="_x0000_s4706" name="Equation" r:id="rId16" imgW="190440" imgH="177480" progId="Equation.DSMT4">
                  <p:embed/>
                </p:oleObj>
              </mc:Choice>
              <mc:Fallback>
                <p:oleObj name="Equation" r:id="rId16" imgW="190440" imgH="177480" progId="Equation.DSMT4">
                  <p:embed/>
                  <p:pic>
                    <p:nvPicPr>
                      <p:cNvPr id="0" name=""/>
                      <p:cNvPicPr/>
                      <p:nvPr/>
                    </p:nvPicPr>
                    <p:blipFill>
                      <a:blip r:embed="rId17"/>
                      <a:stretch>
                        <a:fillRect/>
                      </a:stretch>
                    </p:blipFill>
                    <p:spPr>
                      <a:xfrm>
                        <a:off x="6096000" y="4995411"/>
                        <a:ext cx="337263" cy="314778"/>
                      </a:xfrm>
                      <a:prstGeom prst="rect">
                        <a:avLst/>
                      </a:prstGeom>
                    </p:spPr>
                  </p:pic>
                </p:oleObj>
              </mc:Fallback>
            </mc:AlternateContent>
          </a:graphicData>
        </a:graphic>
      </p:graphicFrame>
      <p:graphicFrame>
        <p:nvGraphicFramePr>
          <p:cNvPr id="15" name="Object 14">
            <a:extLst>
              <a:ext uri="{FF2B5EF4-FFF2-40B4-BE49-F238E27FC236}">
                <a16:creationId xmlns:a16="http://schemas.microsoft.com/office/drawing/2014/main" id="{8E85A6D8-F138-4C71-9ACC-939ACAB5FD63}"/>
              </a:ext>
            </a:extLst>
          </p:cNvPr>
          <p:cNvGraphicFramePr>
            <a:graphicFrameLocks noChangeAspect="1"/>
          </p:cNvGraphicFramePr>
          <p:nvPr>
            <p:extLst>
              <p:ext uri="{D42A27DB-BD31-4B8C-83A1-F6EECF244321}">
                <p14:modId xmlns:p14="http://schemas.microsoft.com/office/powerpoint/2010/main" val="2959475953"/>
              </p:ext>
            </p:extLst>
          </p:nvPr>
        </p:nvGraphicFramePr>
        <p:xfrm>
          <a:off x="7387147" y="4953529"/>
          <a:ext cx="833437" cy="342900"/>
        </p:xfrm>
        <a:graphic>
          <a:graphicData uri="http://schemas.openxmlformats.org/presentationml/2006/ole">
            <mc:AlternateContent xmlns:mc="http://schemas.openxmlformats.org/markup-compatibility/2006">
              <mc:Choice xmlns:v="urn:schemas-microsoft-com:vml" Requires="v">
                <p:oleObj spid="_x0000_s4707" name="Equation" r:id="rId18" imgW="833734" imgH="343211" progId="Equation.DSMT4">
                  <p:embed/>
                </p:oleObj>
              </mc:Choice>
              <mc:Fallback>
                <p:oleObj name="Equation" r:id="rId18" imgW="833734" imgH="343211" progId="Equation.DSMT4">
                  <p:embed/>
                  <p:pic>
                    <p:nvPicPr>
                      <p:cNvPr id="14" name="Object 13">
                        <a:extLst>
                          <a:ext uri="{FF2B5EF4-FFF2-40B4-BE49-F238E27FC236}">
                            <a16:creationId xmlns:a16="http://schemas.microsoft.com/office/drawing/2014/main" id="{9FAB6C5A-7113-490A-B7A6-82671FA059C8}"/>
                          </a:ext>
                        </a:extLst>
                      </p:cNvPr>
                      <p:cNvPicPr/>
                      <p:nvPr/>
                    </p:nvPicPr>
                    <p:blipFill>
                      <a:blip r:embed="rId19"/>
                      <a:stretch>
                        <a:fillRect/>
                      </a:stretch>
                    </p:blipFill>
                    <p:spPr>
                      <a:xfrm>
                        <a:off x="7387147" y="4953529"/>
                        <a:ext cx="833437" cy="342900"/>
                      </a:xfrm>
                      <a:prstGeom prst="rect">
                        <a:avLst/>
                      </a:prstGeom>
                    </p:spPr>
                  </p:pic>
                </p:oleObj>
              </mc:Fallback>
            </mc:AlternateContent>
          </a:graphicData>
        </a:graphic>
      </p:graphicFrame>
    </p:spTree>
    <p:extLst>
      <p:ext uri="{BB962C8B-B14F-4D97-AF65-F5344CB8AC3E}">
        <p14:creationId xmlns:p14="http://schemas.microsoft.com/office/powerpoint/2010/main" val="18350431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docProps/app.xml><?xml version="1.0" encoding="utf-8"?>
<Properties xmlns="http://schemas.openxmlformats.org/officeDocument/2006/extended-properties" xmlns:vt="http://schemas.openxmlformats.org/officeDocument/2006/docPropsVTypes">
  <Template>Retrospect</Template>
  <TotalTime>1274</TotalTime>
  <Words>549</Words>
  <Application>Microsoft Office PowerPoint</Application>
  <PresentationFormat>Widescreen</PresentationFormat>
  <Paragraphs>115</Paragraphs>
  <Slides>18</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18</vt:i4>
      </vt:variant>
    </vt:vector>
  </HeadingPairs>
  <TitlesOfParts>
    <vt:vector size="24" baseType="lpstr">
      <vt:lpstr>2  Ferdosi</vt:lpstr>
      <vt:lpstr>Arial</vt:lpstr>
      <vt:lpstr>Calibri</vt:lpstr>
      <vt:lpstr>Calibri Light</vt:lpstr>
      <vt:lpstr>Retrospect</vt:lpstr>
      <vt:lpstr>Equation</vt:lpstr>
      <vt:lpstr>پروژه ساختمان داده ها و الگوریتم</vt:lpstr>
      <vt:lpstr>Suffix Tree</vt:lpstr>
      <vt:lpstr>PowerPoint Presentation</vt:lpstr>
      <vt:lpstr>معرفی  اجمالی داده ساختار درخت پسوندی</vt:lpstr>
      <vt:lpstr>Trie</vt:lpstr>
      <vt:lpstr>تبدیل trie  به suffix tree</vt:lpstr>
      <vt:lpstr>تعریف دقیق داده ساختار suffix tree</vt:lpstr>
      <vt:lpstr>اهمیت کاراکتر termination</vt:lpstr>
      <vt:lpstr>اهمیت کاراکتر termination</vt:lpstr>
      <vt:lpstr>ساخت suffix tree  در مرتبه زمانی خطی</vt:lpstr>
      <vt:lpstr>توضیح کلی Ukkonen’s algorithm</vt:lpstr>
      <vt:lpstr>Online Suffix tree Visualizer</vt:lpstr>
      <vt:lpstr>پیاده سازی درخت پسوندی در C++</vt:lpstr>
      <vt:lpstr>تحلیل مرتبه زمانی اعمال در ساختمان داده درخت پسوندی</vt:lpstr>
      <vt:lpstr>کاربرد ها و مرتبه زمانی</vt:lpstr>
      <vt:lpstr>طولانی ترین زیر رشته مشترک</vt:lpstr>
      <vt:lpstr>PowerPoint Presentation</vt:lpstr>
      <vt:lpstr>منابع</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Suffix Tree</dc:title>
  <dc:creator>Muhammad Karbalaee Shabani</dc:creator>
  <cp:lastModifiedBy>Muhammad Karbalaee Shabani</cp:lastModifiedBy>
  <cp:revision>137</cp:revision>
  <dcterms:created xsi:type="dcterms:W3CDTF">2021-12-12T16:28:03Z</dcterms:created>
  <dcterms:modified xsi:type="dcterms:W3CDTF">2021-12-23T06:40:38Z</dcterms:modified>
</cp:coreProperties>
</file>