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4"/>
  </p:notes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2" r:id="rId17"/>
    <p:sldId id="283" r:id="rId18"/>
    <p:sldId id="284" r:id="rId19"/>
    <p:sldId id="285" r:id="rId20"/>
    <p:sldId id="286" r:id="rId21"/>
    <p:sldId id="287" r:id="rId22"/>
    <p:sldId id="288" r:id="rId23"/>
  </p:sldIdLst>
  <p:sldSz cx="9144000" cy="5143500" type="screen16x9"/>
  <p:notesSz cx="6858000" cy="9144000"/>
  <p:embeddedFontLst>
    <p:embeddedFont>
      <p:font typeface="Anton" pitchFamily="2" charset="0"/>
      <p:regular r:id="rId25"/>
    </p:embeddedFont>
    <p:embeddedFont>
      <p:font typeface="Open Sans" panose="020B0606030504020204" pitchFamily="34" charset="0"/>
      <p:regular r:id="rId26"/>
      <p:bold r:id="rId27"/>
      <p:italic r:id="rId28"/>
      <p:boldItalic r:id="rId29"/>
    </p:embeddedFont>
    <p:embeddedFont>
      <p:font typeface="Work Sans"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0.xml.rels><?xml version="1.0" encoding="UTF-8" standalone="yes"?>
<Relationships xmlns="http://schemas.openxmlformats.org/package/2006/relationships"><Relationship Id="rId1" Type="http://schemas.openxmlformats.org/officeDocument/2006/relationships/hyperlink" Target="https://www.productplan.com/break-down-organizational-silos/" TargetMode="External"/></Relationships>
</file>

<file path=ppt/diagrams/_rels/data9.xml.rels><?xml version="1.0" encoding="UTF-8" standalone="yes"?>
<Relationships xmlns="http://schemas.openxmlformats.org/package/2006/relationships"><Relationship Id="rId1" Type="http://schemas.openxmlformats.org/officeDocument/2006/relationships/hyperlink" Target="https://www.productplan.com/glossary/agile/" TargetMode="External"/></Relationships>
</file>

<file path=ppt/diagrams/_rels/drawing10.xml.rels><?xml version="1.0" encoding="UTF-8" standalone="yes"?>
<Relationships xmlns="http://schemas.openxmlformats.org/package/2006/relationships"><Relationship Id="rId1" Type="http://schemas.openxmlformats.org/officeDocument/2006/relationships/hyperlink" Target="https://www.productplan.com/break-down-organizational-silos/" TargetMode="External"/></Relationships>
</file>

<file path=ppt/diagrams/_rels/drawing9.xml.rels><?xml version="1.0" encoding="UTF-8" standalone="yes"?>
<Relationships xmlns="http://schemas.openxmlformats.org/package/2006/relationships"><Relationship Id="rId1" Type="http://schemas.openxmlformats.org/officeDocument/2006/relationships/hyperlink" Target="https://www.productplan.com/glossary/agil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73E021-99BB-4B8C-8817-7B072E91C47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D2BE08D-2EA4-45CA-91E9-3E9D991B73D2}">
      <dgm:prSet phldrT="[Text]" custT="1"/>
      <dgm:spPr/>
      <dgm:t>
        <a:bodyPr/>
        <a:lstStyle/>
        <a:p>
          <a:r>
            <a:rPr lang="en-US" sz="800" b="1" i="0" dirty="0">
              <a:solidFill>
                <a:schemeClr val="bg1">
                  <a:lumMod val="20000"/>
                  <a:lumOff val="80000"/>
                </a:schemeClr>
              </a:solidFill>
            </a:rPr>
            <a:t>Individuals and interactions</a:t>
          </a:r>
        </a:p>
        <a:p>
          <a:r>
            <a:rPr lang="en-US" sz="800" b="1" i="0" dirty="0">
              <a:solidFill>
                <a:schemeClr val="bg1">
                  <a:lumMod val="20000"/>
                  <a:lumOff val="80000"/>
                </a:schemeClr>
              </a:solidFill>
            </a:rPr>
            <a:t> over </a:t>
          </a:r>
        </a:p>
        <a:p>
          <a:r>
            <a:rPr lang="en-US" sz="800" b="1" i="0" dirty="0">
              <a:solidFill>
                <a:schemeClr val="bg1">
                  <a:lumMod val="20000"/>
                  <a:lumOff val="80000"/>
                </a:schemeClr>
              </a:solidFill>
            </a:rPr>
            <a:t>processes and tool</a:t>
          </a:r>
          <a:endParaRPr lang="en-US" sz="800" dirty="0">
            <a:solidFill>
              <a:schemeClr val="bg1">
                <a:lumMod val="20000"/>
                <a:lumOff val="80000"/>
              </a:schemeClr>
            </a:solidFill>
          </a:endParaRPr>
        </a:p>
      </dgm:t>
    </dgm:pt>
    <dgm:pt modelId="{E5942D74-F835-4048-9C6D-1CE1675A3A4E}" type="parTrans" cxnId="{3CB96335-737D-4430-9F6C-3C4B1EB3AD94}">
      <dgm:prSet/>
      <dgm:spPr/>
      <dgm:t>
        <a:bodyPr/>
        <a:lstStyle/>
        <a:p>
          <a:endParaRPr lang="en-US"/>
        </a:p>
      </dgm:t>
    </dgm:pt>
    <dgm:pt modelId="{CC3D24F2-FE31-42A3-9CCA-D864F8207365}" type="sibTrans" cxnId="{3CB96335-737D-4430-9F6C-3C4B1EB3AD94}">
      <dgm:prSet/>
      <dgm:spPr/>
      <dgm:t>
        <a:bodyPr/>
        <a:lstStyle/>
        <a:p>
          <a:endParaRPr lang="en-US"/>
        </a:p>
      </dgm:t>
    </dgm:pt>
    <dgm:pt modelId="{5FB6C7AE-C6EC-40B1-94F4-82263C52C01A}">
      <dgm:prSet phldrT="[Text]" custT="1"/>
      <dgm:spPr/>
      <dgm:t>
        <a:bodyPr/>
        <a:lstStyle/>
        <a:p>
          <a:r>
            <a:rPr lang="en-US" sz="800" b="1" i="0" dirty="0">
              <a:solidFill>
                <a:schemeClr val="bg1">
                  <a:lumMod val="20000"/>
                  <a:lumOff val="80000"/>
                </a:schemeClr>
              </a:solidFill>
            </a:rPr>
            <a:t>Working software over comprehensive documentation</a:t>
          </a:r>
          <a:endParaRPr lang="en-US" sz="800" dirty="0">
            <a:solidFill>
              <a:schemeClr val="bg1">
                <a:lumMod val="20000"/>
                <a:lumOff val="80000"/>
              </a:schemeClr>
            </a:solidFill>
          </a:endParaRPr>
        </a:p>
      </dgm:t>
    </dgm:pt>
    <dgm:pt modelId="{6FF8EEF6-A372-47EE-AE22-AB4BFA426476}" type="parTrans" cxnId="{4B15A4FB-27C2-468D-B0DB-E359F9EA8CE4}">
      <dgm:prSet/>
      <dgm:spPr/>
      <dgm:t>
        <a:bodyPr/>
        <a:lstStyle/>
        <a:p>
          <a:endParaRPr lang="en-US"/>
        </a:p>
      </dgm:t>
    </dgm:pt>
    <dgm:pt modelId="{3B8A7E9F-2141-4F57-964C-80E23D180757}" type="sibTrans" cxnId="{4B15A4FB-27C2-468D-B0DB-E359F9EA8CE4}">
      <dgm:prSet/>
      <dgm:spPr/>
      <dgm:t>
        <a:bodyPr/>
        <a:lstStyle/>
        <a:p>
          <a:endParaRPr lang="en-US"/>
        </a:p>
      </dgm:t>
    </dgm:pt>
    <dgm:pt modelId="{2A54253C-D525-41CE-8BE8-46A1718EA4F7}">
      <dgm:prSet phldrT="[Text]" custT="1"/>
      <dgm:spPr/>
      <dgm:t>
        <a:bodyPr/>
        <a:lstStyle/>
        <a:p>
          <a:r>
            <a:rPr lang="en-US" sz="800" b="1" i="0" dirty="0">
              <a:solidFill>
                <a:schemeClr val="bg1">
                  <a:lumMod val="20000"/>
                  <a:lumOff val="80000"/>
                </a:schemeClr>
              </a:solidFill>
            </a:rPr>
            <a:t>Customer collaboration </a:t>
          </a:r>
        </a:p>
        <a:p>
          <a:r>
            <a:rPr lang="en-US" sz="800" b="1" i="0" dirty="0">
              <a:solidFill>
                <a:schemeClr val="bg1">
                  <a:lumMod val="20000"/>
                  <a:lumOff val="80000"/>
                </a:schemeClr>
              </a:solidFill>
            </a:rPr>
            <a:t>over </a:t>
          </a:r>
        </a:p>
        <a:p>
          <a:r>
            <a:rPr lang="en-US" sz="800" b="1" i="0" dirty="0">
              <a:solidFill>
                <a:schemeClr val="bg1">
                  <a:lumMod val="20000"/>
                  <a:lumOff val="80000"/>
                </a:schemeClr>
              </a:solidFill>
            </a:rPr>
            <a:t>contract negotiation</a:t>
          </a:r>
          <a:endParaRPr lang="en-US" sz="800" dirty="0">
            <a:solidFill>
              <a:schemeClr val="bg1">
                <a:lumMod val="20000"/>
                <a:lumOff val="80000"/>
              </a:schemeClr>
            </a:solidFill>
          </a:endParaRPr>
        </a:p>
      </dgm:t>
    </dgm:pt>
    <dgm:pt modelId="{8C1881FC-27C2-4748-AD0E-77D38A12570E}" type="parTrans" cxnId="{4796576B-FED5-40DC-92B7-EF0D308C0300}">
      <dgm:prSet/>
      <dgm:spPr/>
      <dgm:t>
        <a:bodyPr/>
        <a:lstStyle/>
        <a:p>
          <a:endParaRPr lang="en-US"/>
        </a:p>
      </dgm:t>
    </dgm:pt>
    <dgm:pt modelId="{653D4825-14C9-4585-8879-30E26AE6A226}" type="sibTrans" cxnId="{4796576B-FED5-40DC-92B7-EF0D308C0300}">
      <dgm:prSet/>
      <dgm:spPr/>
      <dgm:t>
        <a:bodyPr/>
        <a:lstStyle/>
        <a:p>
          <a:endParaRPr lang="en-US"/>
        </a:p>
      </dgm:t>
    </dgm:pt>
    <dgm:pt modelId="{4133DA3F-5213-4822-B991-3473743040EB}">
      <dgm:prSet phldrT="[Text]" custT="1"/>
      <dgm:spPr/>
      <dgm:t>
        <a:bodyPr/>
        <a:lstStyle/>
        <a:p>
          <a:r>
            <a:rPr lang="en-US" sz="900" b="1" i="0" dirty="0">
              <a:solidFill>
                <a:schemeClr val="bg1">
                  <a:lumMod val="20000"/>
                  <a:lumOff val="80000"/>
                </a:schemeClr>
              </a:solidFill>
            </a:rPr>
            <a:t>Responding to change </a:t>
          </a:r>
        </a:p>
        <a:p>
          <a:r>
            <a:rPr lang="en-US" sz="900" b="1" i="0" dirty="0">
              <a:solidFill>
                <a:schemeClr val="bg1">
                  <a:lumMod val="20000"/>
                  <a:lumOff val="80000"/>
                </a:schemeClr>
              </a:solidFill>
            </a:rPr>
            <a:t>over </a:t>
          </a:r>
        </a:p>
        <a:p>
          <a:r>
            <a:rPr lang="en-US" sz="900" b="1" i="0" dirty="0">
              <a:solidFill>
                <a:schemeClr val="bg1">
                  <a:lumMod val="20000"/>
                  <a:lumOff val="80000"/>
                </a:schemeClr>
              </a:solidFill>
            </a:rPr>
            <a:t>following a plan</a:t>
          </a:r>
          <a:endParaRPr lang="en-US" sz="900" dirty="0">
            <a:solidFill>
              <a:schemeClr val="bg1">
                <a:lumMod val="20000"/>
                <a:lumOff val="80000"/>
              </a:schemeClr>
            </a:solidFill>
          </a:endParaRPr>
        </a:p>
      </dgm:t>
    </dgm:pt>
    <dgm:pt modelId="{343F91C6-998E-47A1-88B7-C728DBBBE0CD}" type="parTrans" cxnId="{8F6626F6-A217-4022-BAB4-AD96E8EBB680}">
      <dgm:prSet/>
      <dgm:spPr/>
      <dgm:t>
        <a:bodyPr/>
        <a:lstStyle/>
        <a:p>
          <a:endParaRPr lang="en-US"/>
        </a:p>
      </dgm:t>
    </dgm:pt>
    <dgm:pt modelId="{5608A086-6FE4-4492-BFCE-1F1A150EB570}" type="sibTrans" cxnId="{8F6626F6-A217-4022-BAB4-AD96E8EBB680}">
      <dgm:prSet/>
      <dgm:spPr/>
      <dgm:t>
        <a:bodyPr/>
        <a:lstStyle/>
        <a:p>
          <a:endParaRPr lang="en-US"/>
        </a:p>
      </dgm:t>
    </dgm:pt>
    <dgm:pt modelId="{BABC293D-6BFC-43A6-8770-B90C7A385CBD}">
      <dgm:prSet/>
      <dgm:spPr/>
      <dgm:t>
        <a:bodyPr/>
        <a:lstStyle/>
        <a:p>
          <a:r>
            <a:rPr lang="en-US" dirty="0">
              <a:solidFill>
                <a:schemeClr val="bg1">
                  <a:lumMod val="20000"/>
                  <a:lumOff val="80000"/>
                </a:schemeClr>
              </a:solidFill>
            </a:rPr>
            <a:t>the focus is on the people. You can use the best processes and tools available launching the ‘</a:t>
          </a:r>
          <a:r>
            <a:rPr lang="en-US" dirty="0" err="1">
              <a:solidFill>
                <a:schemeClr val="bg1">
                  <a:lumMod val="20000"/>
                  <a:lumOff val="80000"/>
                </a:schemeClr>
              </a:solidFill>
            </a:rPr>
            <a:t>Worldvisitz</a:t>
          </a:r>
          <a:r>
            <a:rPr lang="en-US" dirty="0">
              <a:solidFill>
                <a:schemeClr val="bg1">
                  <a:lumMod val="20000"/>
                  <a:lumOff val="80000"/>
                </a:schemeClr>
              </a:solidFill>
            </a:rPr>
            <a:t> App’ , but they will only work if your people are doing their best work. Your team is your most valuable resource. Communication plays a key role here — when people interact with each other regularly and share their ideas, they build better products.</a:t>
          </a:r>
        </a:p>
      </dgm:t>
    </dgm:pt>
    <dgm:pt modelId="{24AAF5A6-F1A9-432D-A260-26A4C94D6DCC}" type="parTrans" cxnId="{A1E45B11-779A-4F05-8924-974CE97B4CDA}">
      <dgm:prSet/>
      <dgm:spPr/>
    </dgm:pt>
    <dgm:pt modelId="{2F6D8550-1347-4B82-8EBE-8144CFC26C34}" type="sibTrans" cxnId="{A1E45B11-779A-4F05-8924-974CE97B4CDA}">
      <dgm:prSet/>
      <dgm:spPr/>
    </dgm:pt>
    <dgm:pt modelId="{20E631F3-B7C2-4383-B849-3C49C2241371}">
      <dgm:prSet/>
      <dgm:spPr/>
      <dgm:t>
        <a:bodyPr/>
        <a:lstStyle/>
        <a:p>
          <a:r>
            <a:rPr lang="en-US" b="0" i="0" dirty="0">
              <a:solidFill>
                <a:schemeClr val="bg1">
                  <a:lumMod val="20000"/>
                  <a:lumOff val="80000"/>
                </a:schemeClr>
              </a:solidFill>
            </a:rPr>
            <a:t>Before Agile practices, teams spent extensive time creating detailed technical specifications and requirements documents, delaying the development process. Agile streamlines this by condensing information into user stories, enabling developers to promptly start working on the software. This approach accelerates the launch process, facilitating early product tweaks for continual improvement in subsequent iterations.</a:t>
          </a:r>
          <a:endParaRPr lang="en-US" dirty="0">
            <a:solidFill>
              <a:schemeClr val="bg1">
                <a:lumMod val="20000"/>
                <a:lumOff val="80000"/>
              </a:schemeClr>
            </a:solidFill>
          </a:endParaRPr>
        </a:p>
      </dgm:t>
    </dgm:pt>
    <dgm:pt modelId="{8EB8DEE4-E82C-4FB9-A705-ACEA1DD8967B}" type="parTrans" cxnId="{020F225C-6049-4D3F-B7AA-116516D3CD8D}">
      <dgm:prSet/>
      <dgm:spPr/>
    </dgm:pt>
    <dgm:pt modelId="{3F5E1E82-5FB9-4F41-8B53-B4B2E71C887D}" type="sibTrans" cxnId="{020F225C-6049-4D3F-B7AA-116516D3CD8D}">
      <dgm:prSet/>
      <dgm:spPr/>
    </dgm:pt>
    <dgm:pt modelId="{20645359-65C8-414F-84C1-E94555BA112B}">
      <dgm:prSet/>
      <dgm:spPr/>
      <dgm:t>
        <a:bodyPr/>
        <a:lstStyle/>
        <a:p>
          <a:r>
            <a:rPr lang="en-US" dirty="0">
              <a:solidFill>
                <a:schemeClr val="bg1">
                  <a:lumMod val="20000"/>
                  <a:lumOff val="80000"/>
                </a:schemeClr>
              </a:solidFill>
            </a:rPr>
            <a:t>The third value of the Agile Manifesto emphasizes customer collaboration over contract negotiation. Unlike the traditional approach of outlining product requirements upfront and renegotiating later, Agile involves engaging customers throughout the development cycle to gather continuous feedback. By involving customers in the process, developers can better understand their needs, gather valuable insights, and create an enhanced user experience.</a:t>
          </a:r>
        </a:p>
      </dgm:t>
    </dgm:pt>
    <dgm:pt modelId="{48ECF9E4-FB9B-4348-9368-E20F46B55F73}" type="parTrans" cxnId="{EFF56554-9AAB-48E8-B06C-2810FB3171BA}">
      <dgm:prSet/>
      <dgm:spPr/>
    </dgm:pt>
    <dgm:pt modelId="{3B332012-1AA8-4A2E-865F-D78BC1B41CB7}" type="sibTrans" cxnId="{EFF56554-9AAB-48E8-B06C-2810FB3171BA}">
      <dgm:prSet/>
      <dgm:spPr/>
    </dgm:pt>
    <dgm:pt modelId="{79C519A1-62C1-49C9-81E6-763BC4EA4DB3}">
      <dgm:prSet/>
      <dgm:spPr/>
      <dgm:t>
        <a:bodyPr/>
        <a:lstStyle/>
        <a:p>
          <a:r>
            <a:rPr lang="en-US" dirty="0">
              <a:solidFill>
                <a:schemeClr val="bg1">
                  <a:lumMod val="20000"/>
                  <a:lumOff val="80000"/>
                </a:schemeClr>
              </a:solidFill>
            </a:rPr>
            <a:t>Traditional methodologies prioritized minimal change to avoid disruptions and maintain a structured, linear path. Conversely, Agile challenges this approach, advocating for embracing change as beneficial to the software development process. Agile teams work in short, iterative cycles, allowing them to swiftly react to changes and continuously improve, resulting in superior products.</a:t>
          </a:r>
        </a:p>
      </dgm:t>
    </dgm:pt>
    <dgm:pt modelId="{D10DC7BB-671A-4EC7-9A0A-E068278ECB6E}" type="parTrans" cxnId="{588EF503-06A4-4FD4-AD65-A7F889B8B1C2}">
      <dgm:prSet/>
      <dgm:spPr/>
    </dgm:pt>
    <dgm:pt modelId="{F75D3AFD-1D28-4CF9-9AED-82E3EAE1EDBA}" type="sibTrans" cxnId="{588EF503-06A4-4FD4-AD65-A7F889B8B1C2}">
      <dgm:prSet/>
      <dgm:spPr/>
    </dgm:pt>
    <dgm:pt modelId="{579C0D2E-0B9A-4EBD-86CC-283EEC63013A}" type="pres">
      <dgm:prSet presAssocID="{A073E021-99BB-4B8C-8817-7B072E91C473}" presName="linearFlow" presStyleCnt="0">
        <dgm:presLayoutVars>
          <dgm:dir/>
          <dgm:animLvl val="lvl"/>
          <dgm:resizeHandles val="exact"/>
        </dgm:presLayoutVars>
      </dgm:prSet>
      <dgm:spPr/>
    </dgm:pt>
    <dgm:pt modelId="{36E9CA79-A7B5-4C19-B59B-6FA87DF5ACE3}" type="pres">
      <dgm:prSet presAssocID="{3D2BE08D-2EA4-45CA-91E9-3E9D991B73D2}" presName="composite" presStyleCnt="0"/>
      <dgm:spPr/>
    </dgm:pt>
    <dgm:pt modelId="{C176E74A-BADB-431D-813A-EFC79E571154}" type="pres">
      <dgm:prSet presAssocID="{3D2BE08D-2EA4-45CA-91E9-3E9D991B73D2}" presName="parentText" presStyleLbl="alignNode1" presStyleIdx="0" presStyleCnt="4">
        <dgm:presLayoutVars>
          <dgm:chMax val="1"/>
          <dgm:bulletEnabled val="1"/>
        </dgm:presLayoutVars>
      </dgm:prSet>
      <dgm:spPr/>
    </dgm:pt>
    <dgm:pt modelId="{4AAD51EB-FD1A-4AA3-AE69-E1D0AF6188E4}" type="pres">
      <dgm:prSet presAssocID="{3D2BE08D-2EA4-45CA-91E9-3E9D991B73D2}" presName="descendantText" presStyleLbl="alignAcc1" presStyleIdx="0" presStyleCnt="4">
        <dgm:presLayoutVars>
          <dgm:bulletEnabled val="1"/>
        </dgm:presLayoutVars>
      </dgm:prSet>
      <dgm:spPr/>
    </dgm:pt>
    <dgm:pt modelId="{86AE3A8F-92C6-497A-9CAD-64475359E742}" type="pres">
      <dgm:prSet presAssocID="{CC3D24F2-FE31-42A3-9CCA-D864F8207365}" presName="sp" presStyleCnt="0"/>
      <dgm:spPr/>
    </dgm:pt>
    <dgm:pt modelId="{26866AD5-A4F4-4DF8-9F0A-1F40F3ECEB5F}" type="pres">
      <dgm:prSet presAssocID="{5FB6C7AE-C6EC-40B1-94F4-82263C52C01A}" presName="composite" presStyleCnt="0"/>
      <dgm:spPr/>
    </dgm:pt>
    <dgm:pt modelId="{E397803F-4FF9-44E7-9164-7E20F40EC911}" type="pres">
      <dgm:prSet presAssocID="{5FB6C7AE-C6EC-40B1-94F4-82263C52C01A}" presName="parentText" presStyleLbl="alignNode1" presStyleIdx="1" presStyleCnt="4">
        <dgm:presLayoutVars>
          <dgm:chMax val="1"/>
          <dgm:bulletEnabled val="1"/>
        </dgm:presLayoutVars>
      </dgm:prSet>
      <dgm:spPr/>
    </dgm:pt>
    <dgm:pt modelId="{8DD47573-94EB-42EF-B8BF-B0A965D5753C}" type="pres">
      <dgm:prSet presAssocID="{5FB6C7AE-C6EC-40B1-94F4-82263C52C01A}" presName="descendantText" presStyleLbl="alignAcc1" presStyleIdx="1" presStyleCnt="4">
        <dgm:presLayoutVars>
          <dgm:bulletEnabled val="1"/>
        </dgm:presLayoutVars>
      </dgm:prSet>
      <dgm:spPr/>
    </dgm:pt>
    <dgm:pt modelId="{7C126C80-2777-4505-9BFA-EA25BF68093D}" type="pres">
      <dgm:prSet presAssocID="{3B8A7E9F-2141-4F57-964C-80E23D180757}" presName="sp" presStyleCnt="0"/>
      <dgm:spPr/>
    </dgm:pt>
    <dgm:pt modelId="{0B1A3D8E-1E0C-4317-8009-63ACD1E1EE56}" type="pres">
      <dgm:prSet presAssocID="{2A54253C-D525-41CE-8BE8-46A1718EA4F7}" presName="composite" presStyleCnt="0"/>
      <dgm:spPr/>
    </dgm:pt>
    <dgm:pt modelId="{0BC7F088-C853-4D8E-B368-34DACE94F10C}" type="pres">
      <dgm:prSet presAssocID="{2A54253C-D525-41CE-8BE8-46A1718EA4F7}" presName="parentText" presStyleLbl="alignNode1" presStyleIdx="2" presStyleCnt="4">
        <dgm:presLayoutVars>
          <dgm:chMax val="1"/>
          <dgm:bulletEnabled val="1"/>
        </dgm:presLayoutVars>
      </dgm:prSet>
      <dgm:spPr/>
    </dgm:pt>
    <dgm:pt modelId="{9E727155-F9BB-4FD1-98E7-5776F095D4F9}" type="pres">
      <dgm:prSet presAssocID="{2A54253C-D525-41CE-8BE8-46A1718EA4F7}" presName="descendantText" presStyleLbl="alignAcc1" presStyleIdx="2" presStyleCnt="4">
        <dgm:presLayoutVars>
          <dgm:bulletEnabled val="1"/>
        </dgm:presLayoutVars>
      </dgm:prSet>
      <dgm:spPr/>
    </dgm:pt>
    <dgm:pt modelId="{61A9BB4A-86A4-4BA4-943A-2674AB954F1F}" type="pres">
      <dgm:prSet presAssocID="{653D4825-14C9-4585-8879-30E26AE6A226}" presName="sp" presStyleCnt="0"/>
      <dgm:spPr/>
    </dgm:pt>
    <dgm:pt modelId="{E9BCB8E0-D1FA-4889-BC8C-9B739A8BB3DA}" type="pres">
      <dgm:prSet presAssocID="{4133DA3F-5213-4822-B991-3473743040EB}" presName="composite" presStyleCnt="0"/>
      <dgm:spPr/>
    </dgm:pt>
    <dgm:pt modelId="{3CF02CE1-3F3B-4FED-84D5-4B85F4B5133E}" type="pres">
      <dgm:prSet presAssocID="{4133DA3F-5213-4822-B991-3473743040EB}" presName="parentText" presStyleLbl="alignNode1" presStyleIdx="3" presStyleCnt="4">
        <dgm:presLayoutVars>
          <dgm:chMax val="1"/>
          <dgm:bulletEnabled val="1"/>
        </dgm:presLayoutVars>
      </dgm:prSet>
      <dgm:spPr/>
    </dgm:pt>
    <dgm:pt modelId="{180F4D59-814B-4B9C-B650-613D183CF919}" type="pres">
      <dgm:prSet presAssocID="{4133DA3F-5213-4822-B991-3473743040EB}" presName="descendantText" presStyleLbl="alignAcc1" presStyleIdx="3" presStyleCnt="4">
        <dgm:presLayoutVars>
          <dgm:bulletEnabled val="1"/>
        </dgm:presLayoutVars>
      </dgm:prSet>
      <dgm:spPr/>
    </dgm:pt>
  </dgm:ptLst>
  <dgm:cxnLst>
    <dgm:cxn modelId="{7F3B1500-BC07-40F5-8134-184104D69278}" type="presOf" srcId="{20E631F3-B7C2-4383-B849-3C49C2241371}" destId="{8DD47573-94EB-42EF-B8BF-B0A965D5753C}" srcOrd="0" destOrd="0" presId="urn:microsoft.com/office/officeart/2005/8/layout/chevron2"/>
    <dgm:cxn modelId="{588EF503-06A4-4FD4-AD65-A7F889B8B1C2}" srcId="{4133DA3F-5213-4822-B991-3473743040EB}" destId="{79C519A1-62C1-49C9-81E6-763BC4EA4DB3}" srcOrd="0" destOrd="0" parTransId="{D10DC7BB-671A-4EC7-9A0A-E068278ECB6E}" sibTransId="{F75D3AFD-1D28-4CF9-9AED-82E3EAE1EDBA}"/>
    <dgm:cxn modelId="{706E2806-3CF9-4148-9305-46C243B55823}" type="presOf" srcId="{A073E021-99BB-4B8C-8817-7B072E91C473}" destId="{579C0D2E-0B9A-4EBD-86CC-283EEC63013A}" srcOrd="0" destOrd="0" presId="urn:microsoft.com/office/officeart/2005/8/layout/chevron2"/>
    <dgm:cxn modelId="{38EB3F0A-27F0-4CA9-A020-7E4E3E160816}" type="presOf" srcId="{20645359-65C8-414F-84C1-E94555BA112B}" destId="{9E727155-F9BB-4FD1-98E7-5776F095D4F9}" srcOrd="0" destOrd="0" presId="urn:microsoft.com/office/officeart/2005/8/layout/chevron2"/>
    <dgm:cxn modelId="{85B1DC0E-F3BE-4303-8E24-158D4EF4C228}" type="presOf" srcId="{79C519A1-62C1-49C9-81E6-763BC4EA4DB3}" destId="{180F4D59-814B-4B9C-B650-613D183CF919}" srcOrd="0" destOrd="0" presId="urn:microsoft.com/office/officeart/2005/8/layout/chevron2"/>
    <dgm:cxn modelId="{A1E45B11-779A-4F05-8924-974CE97B4CDA}" srcId="{3D2BE08D-2EA4-45CA-91E9-3E9D991B73D2}" destId="{BABC293D-6BFC-43A6-8770-B90C7A385CBD}" srcOrd="0" destOrd="0" parTransId="{24AAF5A6-F1A9-432D-A260-26A4C94D6DCC}" sibTransId="{2F6D8550-1347-4B82-8EBE-8144CFC26C34}"/>
    <dgm:cxn modelId="{272D8212-9EA5-46B3-8A96-34F225143A34}" type="presOf" srcId="{2A54253C-D525-41CE-8BE8-46A1718EA4F7}" destId="{0BC7F088-C853-4D8E-B368-34DACE94F10C}" srcOrd="0" destOrd="0" presId="urn:microsoft.com/office/officeart/2005/8/layout/chevron2"/>
    <dgm:cxn modelId="{3CB96335-737D-4430-9F6C-3C4B1EB3AD94}" srcId="{A073E021-99BB-4B8C-8817-7B072E91C473}" destId="{3D2BE08D-2EA4-45CA-91E9-3E9D991B73D2}" srcOrd="0" destOrd="0" parTransId="{E5942D74-F835-4048-9C6D-1CE1675A3A4E}" sibTransId="{CC3D24F2-FE31-42A3-9CCA-D864F8207365}"/>
    <dgm:cxn modelId="{5064765B-4799-42C4-97B5-C9CCFA1F9C89}" type="presOf" srcId="{BABC293D-6BFC-43A6-8770-B90C7A385CBD}" destId="{4AAD51EB-FD1A-4AA3-AE69-E1D0AF6188E4}" srcOrd="0" destOrd="0" presId="urn:microsoft.com/office/officeart/2005/8/layout/chevron2"/>
    <dgm:cxn modelId="{020F225C-6049-4D3F-B7AA-116516D3CD8D}" srcId="{5FB6C7AE-C6EC-40B1-94F4-82263C52C01A}" destId="{20E631F3-B7C2-4383-B849-3C49C2241371}" srcOrd="0" destOrd="0" parTransId="{8EB8DEE4-E82C-4FB9-A705-ACEA1DD8967B}" sibTransId="{3F5E1E82-5FB9-4F41-8B53-B4B2E71C887D}"/>
    <dgm:cxn modelId="{4796576B-FED5-40DC-92B7-EF0D308C0300}" srcId="{A073E021-99BB-4B8C-8817-7B072E91C473}" destId="{2A54253C-D525-41CE-8BE8-46A1718EA4F7}" srcOrd="2" destOrd="0" parTransId="{8C1881FC-27C2-4748-AD0E-77D38A12570E}" sibTransId="{653D4825-14C9-4585-8879-30E26AE6A226}"/>
    <dgm:cxn modelId="{CF3A9971-DEF2-4DF5-B33A-49B9D417BEF6}" type="presOf" srcId="{3D2BE08D-2EA4-45CA-91E9-3E9D991B73D2}" destId="{C176E74A-BADB-431D-813A-EFC79E571154}" srcOrd="0" destOrd="0" presId="urn:microsoft.com/office/officeart/2005/8/layout/chevron2"/>
    <dgm:cxn modelId="{77156073-7C4A-4C58-AF69-851926CA391D}" type="presOf" srcId="{5FB6C7AE-C6EC-40B1-94F4-82263C52C01A}" destId="{E397803F-4FF9-44E7-9164-7E20F40EC911}" srcOrd="0" destOrd="0" presId="urn:microsoft.com/office/officeart/2005/8/layout/chevron2"/>
    <dgm:cxn modelId="{EFF56554-9AAB-48E8-B06C-2810FB3171BA}" srcId="{2A54253C-D525-41CE-8BE8-46A1718EA4F7}" destId="{20645359-65C8-414F-84C1-E94555BA112B}" srcOrd="0" destOrd="0" parTransId="{48ECF9E4-FB9B-4348-9368-E20F46B55F73}" sibTransId="{3B332012-1AA8-4A2E-865F-D78BC1B41CB7}"/>
    <dgm:cxn modelId="{F6F27AAD-B923-4499-9ACC-B45406997640}" type="presOf" srcId="{4133DA3F-5213-4822-B991-3473743040EB}" destId="{3CF02CE1-3F3B-4FED-84D5-4B85F4B5133E}" srcOrd="0" destOrd="0" presId="urn:microsoft.com/office/officeart/2005/8/layout/chevron2"/>
    <dgm:cxn modelId="{8F6626F6-A217-4022-BAB4-AD96E8EBB680}" srcId="{A073E021-99BB-4B8C-8817-7B072E91C473}" destId="{4133DA3F-5213-4822-B991-3473743040EB}" srcOrd="3" destOrd="0" parTransId="{343F91C6-998E-47A1-88B7-C728DBBBE0CD}" sibTransId="{5608A086-6FE4-4492-BFCE-1F1A150EB570}"/>
    <dgm:cxn modelId="{4B15A4FB-27C2-468D-B0DB-E359F9EA8CE4}" srcId="{A073E021-99BB-4B8C-8817-7B072E91C473}" destId="{5FB6C7AE-C6EC-40B1-94F4-82263C52C01A}" srcOrd="1" destOrd="0" parTransId="{6FF8EEF6-A372-47EE-AE22-AB4BFA426476}" sibTransId="{3B8A7E9F-2141-4F57-964C-80E23D180757}"/>
    <dgm:cxn modelId="{E66E5EA3-3380-4987-88E7-3880215A7722}" type="presParOf" srcId="{579C0D2E-0B9A-4EBD-86CC-283EEC63013A}" destId="{36E9CA79-A7B5-4C19-B59B-6FA87DF5ACE3}" srcOrd="0" destOrd="0" presId="urn:microsoft.com/office/officeart/2005/8/layout/chevron2"/>
    <dgm:cxn modelId="{78837721-0905-4A79-83DD-8A6F8DFC40E9}" type="presParOf" srcId="{36E9CA79-A7B5-4C19-B59B-6FA87DF5ACE3}" destId="{C176E74A-BADB-431D-813A-EFC79E571154}" srcOrd="0" destOrd="0" presId="urn:microsoft.com/office/officeart/2005/8/layout/chevron2"/>
    <dgm:cxn modelId="{A0720CA6-322B-4112-8C96-FE02B8510DB2}" type="presParOf" srcId="{36E9CA79-A7B5-4C19-B59B-6FA87DF5ACE3}" destId="{4AAD51EB-FD1A-4AA3-AE69-E1D0AF6188E4}" srcOrd="1" destOrd="0" presId="urn:microsoft.com/office/officeart/2005/8/layout/chevron2"/>
    <dgm:cxn modelId="{69466DA8-576C-4143-9003-51C91D008FDA}" type="presParOf" srcId="{579C0D2E-0B9A-4EBD-86CC-283EEC63013A}" destId="{86AE3A8F-92C6-497A-9CAD-64475359E742}" srcOrd="1" destOrd="0" presId="urn:microsoft.com/office/officeart/2005/8/layout/chevron2"/>
    <dgm:cxn modelId="{E9FF3920-7BE2-4510-8EDF-B9C136C63F8D}" type="presParOf" srcId="{579C0D2E-0B9A-4EBD-86CC-283EEC63013A}" destId="{26866AD5-A4F4-4DF8-9F0A-1F40F3ECEB5F}" srcOrd="2" destOrd="0" presId="urn:microsoft.com/office/officeart/2005/8/layout/chevron2"/>
    <dgm:cxn modelId="{392A69CF-6D68-4643-BBFB-9C4D4F9162EA}" type="presParOf" srcId="{26866AD5-A4F4-4DF8-9F0A-1F40F3ECEB5F}" destId="{E397803F-4FF9-44E7-9164-7E20F40EC911}" srcOrd="0" destOrd="0" presId="urn:microsoft.com/office/officeart/2005/8/layout/chevron2"/>
    <dgm:cxn modelId="{058C95C6-2AF7-472A-B596-0F8E4744B987}" type="presParOf" srcId="{26866AD5-A4F4-4DF8-9F0A-1F40F3ECEB5F}" destId="{8DD47573-94EB-42EF-B8BF-B0A965D5753C}" srcOrd="1" destOrd="0" presId="urn:microsoft.com/office/officeart/2005/8/layout/chevron2"/>
    <dgm:cxn modelId="{A2A34801-9202-43DF-9FDC-5A3299E40FD9}" type="presParOf" srcId="{579C0D2E-0B9A-4EBD-86CC-283EEC63013A}" destId="{7C126C80-2777-4505-9BFA-EA25BF68093D}" srcOrd="3" destOrd="0" presId="urn:microsoft.com/office/officeart/2005/8/layout/chevron2"/>
    <dgm:cxn modelId="{CCFD161A-E57A-4378-A650-5F457210D842}" type="presParOf" srcId="{579C0D2E-0B9A-4EBD-86CC-283EEC63013A}" destId="{0B1A3D8E-1E0C-4317-8009-63ACD1E1EE56}" srcOrd="4" destOrd="0" presId="urn:microsoft.com/office/officeart/2005/8/layout/chevron2"/>
    <dgm:cxn modelId="{48F659EA-7B76-4325-8CEA-944923070DDB}" type="presParOf" srcId="{0B1A3D8E-1E0C-4317-8009-63ACD1E1EE56}" destId="{0BC7F088-C853-4D8E-B368-34DACE94F10C}" srcOrd="0" destOrd="0" presId="urn:microsoft.com/office/officeart/2005/8/layout/chevron2"/>
    <dgm:cxn modelId="{5B0B622F-00CB-4772-A745-08873F894F7F}" type="presParOf" srcId="{0B1A3D8E-1E0C-4317-8009-63ACD1E1EE56}" destId="{9E727155-F9BB-4FD1-98E7-5776F095D4F9}" srcOrd="1" destOrd="0" presId="urn:microsoft.com/office/officeart/2005/8/layout/chevron2"/>
    <dgm:cxn modelId="{7BCB00D7-5E0F-43D1-B188-D850BF426DFE}" type="presParOf" srcId="{579C0D2E-0B9A-4EBD-86CC-283EEC63013A}" destId="{61A9BB4A-86A4-4BA4-943A-2674AB954F1F}" srcOrd="5" destOrd="0" presId="urn:microsoft.com/office/officeart/2005/8/layout/chevron2"/>
    <dgm:cxn modelId="{9BBBCF26-67BF-491D-A0E0-D5BC2B8FBC48}" type="presParOf" srcId="{579C0D2E-0B9A-4EBD-86CC-283EEC63013A}" destId="{E9BCB8E0-D1FA-4889-BC8C-9B739A8BB3DA}" srcOrd="6" destOrd="0" presId="urn:microsoft.com/office/officeart/2005/8/layout/chevron2"/>
    <dgm:cxn modelId="{CC01B3B8-1707-4B21-8B9D-B3C13522D222}" type="presParOf" srcId="{E9BCB8E0-D1FA-4889-BC8C-9B739A8BB3DA}" destId="{3CF02CE1-3F3B-4FED-84D5-4B85F4B5133E}" srcOrd="0" destOrd="0" presId="urn:microsoft.com/office/officeart/2005/8/layout/chevron2"/>
    <dgm:cxn modelId="{2ED0C692-73C3-49A0-84E9-D7F06AF0B84D}" type="presParOf" srcId="{E9BCB8E0-D1FA-4889-BC8C-9B739A8BB3DA}" destId="{180F4D59-814B-4B9C-B650-613D183CF91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8777876-059C-411E-AC73-B1307BC3D46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15CE8CC-3817-4A34-BC85-7D69C1E3E562}">
      <dgm:prSet phldrT="[Text]"/>
      <dgm:spPr/>
      <dgm:t>
        <a:bodyPr/>
        <a:lstStyle/>
        <a:p>
          <a:r>
            <a:rPr lang="en-US" b="1" i="0" dirty="0">
              <a:solidFill>
                <a:schemeClr val="bg1">
                  <a:lumMod val="20000"/>
                  <a:lumOff val="80000"/>
                </a:schemeClr>
              </a:solidFill>
            </a:rPr>
            <a:t>Challenge management</a:t>
          </a:r>
          <a:endParaRPr lang="en-US" dirty="0">
            <a:solidFill>
              <a:schemeClr val="bg1">
                <a:lumMod val="20000"/>
                <a:lumOff val="80000"/>
              </a:schemeClr>
            </a:solidFill>
          </a:endParaRPr>
        </a:p>
      </dgm:t>
    </dgm:pt>
    <dgm:pt modelId="{CAFEA5FE-CA46-49AA-8D70-1AE48C8F84FD}" type="parTrans" cxnId="{6760C2C1-A6E2-4525-A5E3-12A918946039}">
      <dgm:prSet/>
      <dgm:spPr/>
      <dgm:t>
        <a:bodyPr/>
        <a:lstStyle/>
        <a:p>
          <a:endParaRPr lang="en-US"/>
        </a:p>
      </dgm:t>
    </dgm:pt>
    <dgm:pt modelId="{76CC3846-293E-4AAF-AB48-E4BC2DBF31C9}" type="sibTrans" cxnId="{6760C2C1-A6E2-4525-A5E3-12A918946039}">
      <dgm:prSet/>
      <dgm:spPr/>
      <dgm:t>
        <a:bodyPr/>
        <a:lstStyle/>
        <a:p>
          <a:endParaRPr lang="en-US"/>
        </a:p>
      </dgm:t>
    </dgm:pt>
    <dgm:pt modelId="{D11A9F44-F1A0-443B-8D43-861169E1879F}">
      <dgm:prSet phldrT="[Text]"/>
      <dgm:spPr/>
      <dgm:t>
        <a:bodyPr/>
        <a:lstStyle/>
        <a:p>
          <a:r>
            <a:rPr lang="en-US" b="0" i="0" dirty="0"/>
            <a:t>Organizations adopting business agility can easily react and respond to opportunities and threats in the marketplace while remaining customer-centric. Freed of long-term plans and strategies, these organizations can adapt to situations much faster than their more bureaucratic counterparts.</a:t>
          </a:r>
          <a:endParaRPr lang="en-US" dirty="0"/>
        </a:p>
      </dgm:t>
    </dgm:pt>
    <dgm:pt modelId="{2869A2BD-70F8-403C-BEAC-561561E909CE}" type="parTrans" cxnId="{05B28128-67AD-4A55-BD28-B22176EC666E}">
      <dgm:prSet/>
      <dgm:spPr/>
      <dgm:t>
        <a:bodyPr/>
        <a:lstStyle/>
        <a:p>
          <a:endParaRPr lang="en-US"/>
        </a:p>
      </dgm:t>
    </dgm:pt>
    <dgm:pt modelId="{6FF6831B-AD5E-4452-8957-602E0174E986}" type="sibTrans" cxnId="{05B28128-67AD-4A55-BD28-B22176EC666E}">
      <dgm:prSet/>
      <dgm:spPr/>
      <dgm:t>
        <a:bodyPr/>
        <a:lstStyle/>
        <a:p>
          <a:endParaRPr lang="en-US"/>
        </a:p>
      </dgm:t>
    </dgm:pt>
    <dgm:pt modelId="{64037786-1C45-4C0F-9C20-9D21B6DBD6FD}">
      <dgm:prSet phldrT="[Text]"/>
      <dgm:spPr/>
      <dgm:t>
        <a:bodyPr/>
        <a:lstStyle/>
        <a:p>
          <a:r>
            <a:rPr lang="en-US" b="1" i="0" dirty="0">
              <a:solidFill>
                <a:schemeClr val="bg1">
                  <a:lumMod val="20000"/>
                  <a:lumOff val="80000"/>
                </a:schemeClr>
              </a:solidFill>
            </a:rPr>
            <a:t>Competitive advantage</a:t>
          </a:r>
          <a:endParaRPr lang="en-US" dirty="0">
            <a:solidFill>
              <a:schemeClr val="bg1">
                <a:lumMod val="20000"/>
                <a:lumOff val="80000"/>
              </a:schemeClr>
            </a:solidFill>
          </a:endParaRPr>
        </a:p>
      </dgm:t>
    </dgm:pt>
    <dgm:pt modelId="{E5CA6F26-6503-4E2D-9C6F-E6289824D1BA}" type="parTrans" cxnId="{244E35A1-5379-4A6D-B9B6-964EA1F97E8E}">
      <dgm:prSet/>
      <dgm:spPr/>
      <dgm:t>
        <a:bodyPr/>
        <a:lstStyle/>
        <a:p>
          <a:endParaRPr lang="en-US"/>
        </a:p>
      </dgm:t>
    </dgm:pt>
    <dgm:pt modelId="{9F47F52D-D1F8-4E87-9C06-F7513F711CA0}" type="sibTrans" cxnId="{244E35A1-5379-4A6D-B9B6-964EA1F97E8E}">
      <dgm:prSet/>
      <dgm:spPr/>
      <dgm:t>
        <a:bodyPr/>
        <a:lstStyle/>
        <a:p>
          <a:endParaRPr lang="en-US"/>
        </a:p>
      </dgm:t>
    </dgm:pt>
    <dgm:pt modelId="{29413D68-2182-4750-BDB0-1B531C8A4E48}">
      <dgm:prSet phldrT="[Text]"/>
      <dgm:spPr/>
      <dgm:t>
        <a:bodyPr/>
        <a:lstStyle/>
        <a:p>
          <a:r>
            <a:rPr lang="en-US" b="0" i="0" dirty="0"/>
            <a:t>Agile businesses can seize upon short-term opportunities, giving them the ability to be a first mover. They can learn from their mistakes and setbacks, readjust trajectories quickly and not remain committed to their plans. And they can confidently react proactively to keep pace with (or outpace) the competition.</a:t>
          </a:r>
          <a:endParaRPr lang="en-US" dirty="0"/>
        </a:p>
      </dgm:t>
    </dgm:pt>
    <dgm:pt modelId="{C5DE6320-1F6D-44F8-90FD-9FBD452E13C9}" type="parTrans" cxnId="{850C5C65-77E0-4DC1-865D-F674DA5A05AD}">
      <dgm:prSet/>
      <dgm:spPr/>
      <dgm:t>
        <a:bodyPr/>
        <a:lstStyle/>
        <a:p>
          <a:endParaRPr lang="en-US"/>
        </a:p>
      </dgm:t>
    </dgm:pt>
    <dgm:pt modelId="{ED29EAFA-B62D-4464-AA7C-FF58C2069436}" type="sibTrans" cxnId="{850C5C65-77E0-4DC1-865D-F674DA5A05AD}">
      <dgm:prSet/>
      <dgm:spPr/>
      <dgm:t>
        <a:bodyPr/>
        <a:lstStyle/>
        <a:p>
          <a:endParaRPr lang="en-US"/>
        </a:p>
      </dgm:t>
    </dgm:pt>
    <dgm:pt modelId="{40998A31-4697-4D93-B13A-C556022C105B}">
      <dgm:prSet phldrT="[Text]" custT="1"/>
      <dgm:spPr/>
      <dgm:t>
        <a:bodyPr/>
        <a:lstStyle/>
        <a:p>
          <a:r>
            <a:rPr lang="en-US" sz="1800" b="1" i="0" dirty="0">
              <a:solidFill>
                <a:schemeClr val="bg1">
                  <a:lumMod val="20000"/>
                  <a:lumOff val="80000"/>
                </a:schemeClr>
              </a:solidFill>
            </a:rPr>
            <a:t>Cross-functional collaboration</a:t>
          </a:r>
          <a:endParaRPr lang="en-US" sz="1800" dirty="0">
            <a:solidFill>
              <a:schemeClr val="bg1">
                <a:lumMod val="20000"/>
                <a:lumOff val="80000"/>
              </a:schemeClr>
            </a:solidFill>
          </a:endParaRPr>
        </a:p>
      </dgm:t>
    </dgm:pt>
    <dgm:pt modelId="{58D3BD90-24C1-4C8F-B2FB-68F3FC34B8CA}" type="parTrans" cxnId="{437E925C-A508-4675-BEC5-0FB7E250C255}">
      <dgm:prSet/>
      <dgm:spPr/>
      <dgm:t>
        <a:bodyPr/>
        <a:lstStyle/>
        <a:p>
          <a:endParaRPr lang="en-US"/>
        </a:p>
      </dgm:t>
    </dgm:pt>
    <dgm:pt modelId="{95DDF891-5187-4ED6-BE36-6983709B5E32}" type="sibTrans" cxnId="{437E925C-A508-4675-BEC5-0FB7E250C255}">
      <dgm:prSet/>
      <dgm:spPr/>
      <dgm:t>
        <a:bodyPr/>
        <a:lstStyle/>
        <a:p>
          <a:endParaRPr lang="en-US"/>
        </a:p>
      </dgm:t>
    </dgm:pt>
    <dgm:pt modelId="{3A16FC64-B208-4CFE-B0BA-DDBEC27B7EAF}">
      <dgm:prSet phldrT="[Text]"/>
      <dgm:spPr/>
      <dgm:t>
        <a:bodyPr/>
        <a:lstStyle/>
        <a:p>
          <a:r>
            <a:rPr lang="en-US" b="0" i="0" dirty="0"/>
            <a:t>Business agility can also </a:t>
          </a:r>
          <a:r>
            <a:rPr lang="en-US" b="0" i="0" dirty="0">
              <a:hlinkClick xmlns:r="http://schemas.openxmlformats.org/officeDocument/2006/relationships" r:id="rId1"/>
            </a:rPr>
            <a:t>break down organizational silos</a:t>
          </a:r>
          <a:r>
            <a:rPr lang="en-US" b="0" i="0" dirty="0"/>
            <a:t> and foster creativity and innovative problem-solving thanks to the cross-pollination of ideas and supportive environment. But decentralized decision making comes with its own share of drawbacks.</a:t>
          </a:r>
          <a:endParaRPr lang="en-US" dirty="0"/>
        </a:p>
      </dgm:t>
    </dgm:pt>
    <dgm:pt modelId="{E8C435FE-1643-48DD-B23E-AC2D6569A0BF}" type="parTrans" cxnId="{AB5F4814-EFF9-4F7B-BECC-1451B6490364}">
      <dgm:prSet/>
      <dgm:spPr/>
      <dgm:t>
        <a:bodyPr/>
        <a:lstStyle/>
        <a:p>
          <a:endParaRPr lang="en-US"/>
        </a:p>
      </dgm:t>
    </dgm:pt>
    <dgm:pt modelId="{A9A2E2CA-40F2-4488-A17C-CE16CBE0961A}" type="sibTrans" cxnId="{AB5F4814-EFF9-4F7B-BECC-1451B6490364}">
      <dgm:prSet/>
      <dgm:spPr/>
      <dgm:t>
        <a:bodyPr/>
        <a:lstStyle/>
        <a:p>
          <a:endParaRPr lang="en-US"/>
        </a:p>
      </dgm:t>
    </dgm:pt>
    <dgm:pt modelId="{50DD7983-B096-43E3-BB41-3124ED54E666}" type="pres">
      <dgm:prSet presAssocID="{28777876-059C-411E-AC73-B1307BC3D46A}" presName="Name0" presStyleCnt="0">
        <dgm:presLayoutVars>
          <dgm:dir/>
          <dgm:animLvl val="lvl"/>
          <dgm:resizeHandles val="exact"/>
        </dgm:presLayoutVars>
      </dgm:prSet>
      <dgm:spPr/>
    </dgm:pt>
    <dgm:pt modelId="{89AED1FD-07D5-44D5-8DA6-CA3B298F14B5}" type="pres">
      <dgm:prSet presAssocID="{315CE8CC-3817-4A34-BC85-7D69C1E3E562}" presName="linNode" presStyleCnt="0"/>
      <dgm:spPr/>
    </dgm:pt>
    <dgm:pt modelId="{113D3C2D-30A3-4FFC-9626-16E1D880CB6E}" type="pres">
      <dgm:prSet presAssocID="{315CE8CC-3817-4A34-BC85-7D69C1E3E562}" presName="parentText" presStyleLbl="node1" presStyleIdx="0" presStyleCnt="3">
        <dgm:presLayoutVars>
          <dgm:chMax val="1"/>
          <dgm:bulletEnabled val="1"/>
        </dgm:presLayoutVars>
      </dgm:prSet>
      <dgm:spPr/>
    </dgm:pt>
    <dgm:pt modelId="{A15AAA49-8385-47BD-A54B-1904DC37AE8D}" type="pres">
      <dgm:prSet presAssocID="{315CE8CC-3817-4A34-BC85-7D69C1E3E562}" presName="descendantText" presStyleLbl="alignAccFollowNode1" presStyleIdx="0" presStyleCnt="3">
        <dgm:presLayoutVars>
          <dgm:bulletEnabled val="1"/>
        </dgm:presLayoutVars>
      </dgm:prSet>
      <dgm:spPr/>
    </dgm:pt>
    <dgm:pt modelId="{FA5850CC-898A-402E-B60B-29CEA313A088}" type="pres">
      <dgm:prSet presAssocID="{76CC3846-293E-4AAF-AB48-E4BC2DBF31C9}" presName="sp" presStyleCnt="0"/>
      <dgm:spPr/>
    </dgm:pt>
    <dgm:pt modelId="{9E9B2557-9B2B-4BB3-A094-017E82B9339E}" type="pres">
      <dgm:prSet presAssocID="{64037786-1C45-4C0F-9C20-9D21B6DBD6FD}" presName="linNode" presStyleCnt="0"/>
      <dgm:spPr/>
    </dgm:pt>
    <dgm:pt modelId="{7E86C5B3-1DA5-47CC-8444-5B7E8CA80C93}" type="pres">
      <dgm:prSet presAssocID="{64037786-1C45-4C0F-9C20-9D21B6DBD6FD}" presName="parentText" presStyleLbl="node1" presStyleIdx="1" presStyleCnt="3">
        <dgm:presLayoutVars>
          <dgm:chMax val="1"/>
          <dgm:bulletEnabled val="1"/>
        </dgm:presLayoutVars>
      </dgm:prSet>
      <dgm:spPr/>
    </dgm:pt>
    <dgm:pt modelId="{8E8C9F9B-4732-479C-9A99-3A605B626A47}" type="pres">
      <dgm:prSet presAssocID="{64037786-1C45-4C0F-9C20-9D21B6DBD6FD}" presName="descendantText" presStyleLbl="alignAccFollowNode1" presStyleIdx="1" presStyleCnt="3">
        <dgm:presLayoutVars>
          <dgm:bulletEnabled val="1"/>
        </dgm:presLayoutVars>
      </dgm:prSet>
      <dgm:spPr/>
    </dgm:pt>
    <dgm:pt modelId="{1D089A5D-1939-4456-9E6B-C9E58AE06BFA}" type="pres">
      <dgm:prSet presAssocID="{9F47F52D-D1F8-4E87-9C06-F7513F711CA0}" presName="sp" presStyleCnt="0"/>
      <dgm:spPr/>
    </dgm:pt>
    <dgm:pt modelId="{01BA46EB-42A2-4C09-A557-D18E1C3A8C88}" type="pres">
      <dgm:prSet presAssocID="{40998A31-4697-4D93-B13A-C556022C105B}" presName="linNode" presStyleCnt="0"/>
      <dgm:spPr/>
    </dgm:pt>
    <dgm:pt modelId="{E64A1ECB-0C9E-419B-913B-B3CD17C8D0C0}" type="pres">
      <dgm:prSet presAssocID="{40998A31-4697-4D93-B13A-C556022C105B}" presName="parentText" presStyleLbl="node1" presStyleIdx="2" presStyleCnt="3">
        <dgm:presLayoutVars>
          <dgm:chMax val="1"/>
          <dgm:bulletEnabled val="1"/>
        </dgm:presLayoutVars>
      </dgm:prSet>
      <dgm:spPr/>
    </dgm:pt>
    <dgm:pt modelId="{91AEA453-9FD5-4C23-86A8-79E07A6AF9EB}" type="pres">
      <dgm:prSet presAssocID="{40998A31-4697-4D93-B13A-C556022C105B}" presName="descendantText" presStyleLbl="alignAccFollowNode1" presStyleIdx="2" presStyleCnt="3">
        <dgm:presLayoutVars>
          <dgm:bulletEnabled val="1"/>
        </dgm:presLayoutVars>
      </dgm:prSet>
      <dgm:spPr/>
    </dgm:pt>
  </dgm:ptLst>
  <dgm:cxnLst>
    <dgm:cxn modelId="{AB5F4814-EFF9-4F7B-BECC-1451B6490364}" srcId="{40998A31-4697-4D93-B13A-C556022C105B}" destId="{3A16FC64-B208-4CFE-B0BA-DDBEC27B7EAF}" srcOrd="0" destOrd="0" parTransId="{E8C435FE-1643-48DD-B23E-AC2D6569A0BF}" sibTransId="{A9A2E2CA-40F2-4488-A17C-CE16CBE0961A}"/>
    <dgm:cxn modelId="{05B28128-67AD-4A55-BD28-B22176EC666E}" srcId="{315CE8CC-3817-4A34-BC85-7D69C1E3E562}" destId="{D11A9F44-F1A0-443B-8D43-861169E1879F}" srcOrd="0" destOrd="0" parTransId="{2869A2BD-70F8-403C-BEAC-561561E909CE}" sibTransId="{6FF6831B-AD5E-4452-8957-602E0174E986}"/>
    <dgm:cxn modelId="{2143035B-C701-4590-A400-D4393E23C0D1}" type="presOf" srcId="{40998A31-4697-4D93-B13A-C556022C105B}" destId="{E64A1ECB-0C9E-419B-913B-B3CD17C8D0C0}" srcOrd="0" destOrd="0" presId="urn:microsoft.com/office/officeart/2005/8/layout/vList5"/>
    <dgm:cxn modelId="{437E925C-A508-4675-BEC5-0FB7E250C255}" srcId="{28777876-059C-411E-AC73-B1307BC3D46A}" destId="{40998A31-4697-4D93-B13A-C556022C105B}" srcOrd="2" destOrd="0" parTransId="{58D3BD90-24C1-4C8F-B2FB-68F3FC34B8CA}" sibTransId="{95DDF891-5187-4ED6-BE36-6983709B5E32}"/>
    <dgm:cxn modelId="{09BAD960-A6FA-4410-973F-FD4B9F644945}" type="presOf" srcId="{64037786-1C45-4C0F-9C20-9D21B6DBD6FD}" destId="{7E86C5B3-1DA5-47CC-8444-5B7E8CA80C93}" srcOrd="0" destOrd="0" presId="urn:microsoft.com/office/officeart/2005/8/layout/vList5"/>
    <dgm:cxn modelId="{954B4B44-66AA-4F28-8575-0A6C03305F71}" type="presOf" srcId="{315CE8CC-3817-4A34-BC85-7D69C1E3E562}" destId="{113D3C2D-30A3-4FFC-9626-16E1D880CB6E}" srcOrd="0" destOrd="0" presId="urn:microsoft.com/office/officeart/2005/8/layout/vList5"/>
    <dgm:cxn modelId="{850C5C65-77E0-4DC1-865D-F674DA5A05AD}" srcId="{64037786-1C45-4C0F-9C20-9D21B6DBD6FD}" destId="{29413D68-2182-4750-BDB0-1B531C8A4E48}" srcOrd="0" destOrd="0" parTransId="{C5DE6320-1F6D-44F8-90FD-9FBD452E13C9}" sibTransId="{ED29EAFA-B62D-4464-AA7C-FF58C2069436}"/>
    <dgm:cxn modelId="{ABB2AF5A-411D-4B68-808B-99D9B51E97F1}" type="presOf" srcId="{3A16FC64-B208-4CFE-B0BA-DDBEC27B7EAF}" destId="{91AEA453-9FD5-4C23-86A8-79E07A6AF9EB}" srcOrd="0" destOrd="0" presId="urn:microsoft.com/office/officeart/2005/8/layout/vList5"/>
    <dgm:cxn modelId="{244E35A1-5379-4A6D-B9B6-964EA1F97E8E}" srcId="{28777876-059C-411E-AC73-B1307BC3D46A}" destId="{64037786-1C45-4C0F-9C20-9D21B6DBD6FD}" srcOrd="1" destOrd="0" parTransId="{E5CA6F26-6503-4E2D-9C6F-E6289824D1BA}" sibTransId="{9F47F52D-D1F8-4E87-9C06-F7513F711CA0}"/>
    <dgm:cxn modelId="{5B4563B9-4F07-4519-BB75-6FE563DC7681}" type="presOf" srcId="{D11A9F44-F1A0-443B-8D43-861169E1879F}" destId="{A15AAA49-8385-47BD-A54B-1904DC37AE8D}" srcOrd="0" destOrd="0" presId="urn:microsoft.com/office/officeart/2005/8/layout/vList5"/>
    <dgm:cxn modelId="{6760C2C1-A6E2-4525-A5E3-12A918946039}" srcId="{28777876-059C-411E-AC73-B1307BC3D46A}" destId="{315CE8CC-3817-4A34-BC85-7D69C1E3E562}" srcOrd="0" destOrd="0" parTransId="{CAFEA5FE-CA46-49AA-8D70-1AE48C8F84FD}" sibTransId="{76CC3846-293E-4AAF-AB48-E4BC2DBF31C9}"/>
    <dgm:cxn modelId="{A83998CB-B3F5-47BA-BC20-E1A159CCC691}" type="presOf" srcId="{29413D68-2182-4750-BDB0-1B531C8A4E48}" destId="{8E8C9F9B-4732-479C-9A99-3A605B626A47}" srcOrd="0" destOrd="0" presId="urn:microsoft.com/office/officeart/2005/8/layout/vList5"/>
    <dgm:cxn modelId="{DF498DD1-C4C3-4F66-B0D8-B7F6923F5A8F}" type="presOf" srcId="{28777876-059C-411E-AC73-B1307BC3D46A}" destId="{50DD7983-B096-43E3-BB41-3124ED54E666}" srcOrd="0" destOrd="0" presId="urn:microsoft.com/office/officeart/2005/8/layout/vList5"/>
    <dgm:cxn modelId="{80888707-9BCC-497A-BF94-A229C2BBD2B9}" type="presParOf" srcId="{50DD7983-B096-43E3-BB41-3124ED54E666}" destId="{89AED1FD-07D5-44D5-8DA6-CA3B298F14B5}" srcOrd="0" destOrd="0" presId="urn:microsoft.com/office/officeart/2005/8/layout/vList5"/>
    <dgm:cxn modelId="{77F4E316-1E3A-44DB-9AD4-B567F1FA3BF4}" type="presParOf" srcId="{89AED1FD-07D5-44D5-8DA6-CA3B298F14B5}" destId="{113D3C2D-30A3-4FFC-9626-16E1D880CB6E}" srcOrd="0" destOrd="0" presId="urn:microsoft.com/office/officeart/2005/8/layout/vList5"/>
    <dgm:cxn modelId="{A79682B9-2AC4-4779-827A-1CD57A82B9AA}" type="presParOf" srcId="{89AED1FD-07D5-44D5-8DA6-CA3B298F14B5}" destId="{A15AAA49-8385-47BD-A54B-1904DC37AE8D}" srcOrd="1" destOrd="0" presId="urn:microsoft.com/office/officeart/2005/8/layout/vList5"/>
    <dgm:cxn modelId="{67394CF2-2925-4435-9022-636C1CE8AAD1}" type="presParOf" srcId="{50DD7983-B096-43E3-BB41-3124ED54E666}" destId="{FA5850CC-898A-402E-B60B-29CEA313A088}" srcOrd="1" destOrd="0" presId="urn:microsoft.com/office/officeart/2005/8/layout/vList5"/>
    <dgm:cxn modelId="{16D573D3-8E70-4C60-8690-DC326515F5CE}" type="presParOf" srcId="{50DD7983-B096-43E3-BB41-3124ED54E666}" destId="{9E9B2557-9B2B-4BB3-A094-017E82B9339E}" srcOrd="2" destOrd="0" presId="urn:microsoft.com/office/officeart/2005/8/layout/vList5"/>
    <dgm:cxn modelId="{2CB13A4F-8273-413C-B4DA-C35E741976BC}" type="presParOf" srcId="{9E9B2557-9B2B-4BB3-A094-017E82B9339E}" destId="{7E86C5B3-1DA5-47CC-8444-5B7E8CA80C93}" srcOrd="0" destOrd="0" presId="urn:microsoft.com/office/officeart/2005/8/layout/vList5"/>
    <dgm:cxn modelId="{6F04F894-8B7B-4827-9DA0-BAB1D209388F}" type="presParOf" srcId="{9E9B2557-9B2B-4BB3-A094-017E82B9339E}" destId="{8E8C9F9B-4732-479C-9A99-3A605B626A47}" srcOrd="1" destOrd="0" presId="urn:microsoft.com/office/officeart/2005/8/layout/vList5"/>
    <dgm:cxn modelId="{EC87D8F7-68A8-4DB6-9A02-547E5F40B14D}" type="presParOf" srcId="{50DD7983-B096-43E3-BB41-3124ED54E666}" destId="{1D089A5D-1939-4456-9E6B-C9E58AE06BFA}" srcOrd="3" destOrd="0" presId="urn:microsoft.com/office/officeart/2005/8/layout/vList5"/>
    <dgm:cxn modelId="{3BC9E3FB-6B4B-4F1E-B4E4-977519833C6F}" type="presParOf" srcId="{50DD7983-B096-43E3-BB41-3124ED54E666}" destId="{01BA46EB-42A2-4C09-A557-D18E1C3A8C88}" srcOrd="4" destOrd="0" presId="urn:microsoft.com/office/officeart/2005/8/layout/vList5"/>
    <dgm:cxn modelId="{4DAF26E4-FD3D-4388-A45C-BA656E39E3C4}" type="presParOf" srcId="{01BA46EB-42A2-4C09-A557-D18E1C3A8C88}" destId="{E64A1ECB-0C9E-419B-913B-B3CD17C8D0C0}" srcOrd="0" destOrd="0" presId="urn:microsoft.com/office/officeart/2005/8/layout/vList5"/>
    <dgm:cxn modelId="{6F8A1554-449D-4474-9F95-ACF18B9F13FD}" type="presParOf" srcId="{01BA46EB-42A2-4C09-A557-D18E1C3A8C88}" destId="{91AEA453-9FD5-4C23-86A8-79E07A6AF9E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07C6B08-9AFA-405D-9666-89507FB368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DF6D4D2-2E54-48CE-89A6-C8DA0E183B2F}">
      <dgm:prSet phldrT="[Text]"/>
      <dgm:spPr/>
      <dgm:t>
        <a:bodyPr/>
        <a:lstStyle/>
        <a:p>
          <a:pPr>
            <a:buNone/>
          </a:pPr>
          <a:r>
            <a:rPr lang="en-US" b="0" i="0" dirty="0">
              <a:solidFill>
                <a:schemeClr val="bg1">
                  <a:lumMod val="20000"/>
                  <a:lumOff val="80000"/>
                </a:schemeClr>
              </a:solidFill>
            </a:rPr>
            <a:t>Customer feedback is received late</a:t>
          </a:r>
        </a:p>
      </dgm:t>
    </dgm:pt>
    <dgm:pt modelId="{E66D5125-7751-488E-B93B-5A7B0B648D13}" type="parTrans" cxnId="{8AC6E80A-0A81-4CA4-817C-1A875126753F}">
      <dgm:prSet/>
      <dgm:spPr/>
      <dgm:t>
        <a:bodyPr/>
        <a:lstStyle/>
        <a:p>
          <a:endParaRPr lang="en-US"/>
        </a:p>
      </dgm:t>
    </dgm:pt>
    <dgm:pt modelId="{75021A29-D6D7-46D9-8AE9-9BC3B23785B5}" type="sibTrans" cxnId="{8AC6E80A-0A81-4CA4-817C-1A875126753F}">
      <dgm:prSet/>
      <dgm:spPr/>
      <dgm:t>
        <a:bodyPr/>
        <a:lstStyle/>
        <a:p>
          <a:endParaRPr lang="en-US"/>
        </a:p>
      </dgm:t>
    </dgm:pt>
    <dgm:pt modelId="{5D26951F-9D3B-4ECF-811F-FFA0550F5D01}">
      <dgm:prSet phldrT="[Text]" phldr="1"/>
      <dgm:spPr/>
      <dgm:t>
        <a:bodyPr/>
        <a:lstStyle/>
        <a:p>
          <a:endParaRPr lang="en-US"/>
        </a:p>
      </dgm:t>
    </dgm:pt>
    <dgm:pt modelId="{F69D3369-7F2B-43DC-BD0D-4C594632E74F}" type="parTrans" cxnId="{5A3C7C1D-97FC-4CA6-BB15-2494F47DB793}">
      <dgm:prSet/>
      <dgm:spPr/>
      <dgm:t>
        <a:bodyPr/>
        <a:lstStyle/>
        <a:p>
          <a:endParaRPr lang="en-US"/>
        </a:p>
      </dgm:t>
    </dgm:pt>
    <dgm:pt modelId="{8EB89E9F-B3E2-4158-9501-7A8E830BA9F7}" type="sibTrans" cxnId="{5A3C7C1D-97FC-4CA6-BB15-2494F47DB793}">
      <dgm:prSet/>
      <dgm:spPr/>
      <dgm:t>
        <a:bodyPr/>
        <a:lstStyle/>
        <a:p>
          <a:endParaRPr lang="en-US"/>
        </a:p>
      </dgm:t>
    </dgm:pt>
    <dgm:pt modelId="{54637217-0C6E-4170-BA85-C33162270936}">
      <dgm:prSet phldrT="[Text]"/>
      <dgm:spPr/>
      <dgm:t>
        <a:bodyPr/>
        <a:lstStyle/>
        <a:p>
          <a:pPr>
            <a:buNone/>
          </a:pPr>
          <a:r>
            <a:rPr lang="en-US" b="0" i="0" dirty="0">
              <a:solidFill>
                <a:schemeClr val="bg1">
                  <a:lumMod val="20000"/>
                  <a:lumOff val="80000"/>
                </a:schemeClr>
              </a:solidFill>
            </a:rPr>
            <a:t>The team lacks close physical and spiritual cohesion.</a:t>
          </a:r>
        </a:p>
      </dgm:t>
    </dgm:pt>
    <dgm:pt modelId="{5AECDA7B-2CB6-4D74-BCF4-4DD4E6E4C077}" type="sibTrans" cxnId="{3A9ACF76-AA27-4F8A-9A39-0859434959F1}">
      <dgm:prSet/>
      <dgm:spPr/>
      <dgm:t>
        <a:bodyPr/>
        <a:lstStyle/>
        <a:p>
          <a:endParaRPr lang="en-US"/>
        </a:p>
      </dgm:t>
    </dgm:pt>
    <dgm:pt modelId="{EF455B68-4167-4FF7-ABBD-146F9AD50B41}" type="parTrans" cxnId="{3A9ACF76-AA27-4F8A-9A39-0859434959F1}">
      <dgm:prSet/>
      <dgm:spPr/>
      <dgm:t>
        <a:bodyPr/>
        <a:lstStyle/>
        <a:p>
          <a:endParaRPr lang="en-US"/>
        </a:p>
      </dgm:t>
    </dgm:pt>
    <dgm:pt modelId="{6753DE4B-9B4E-4D36-9A31-187F6DDE6420}">
      <dgm:prSet phldrT="[Text]" phldr="1"/>
      <dgm:spPr/>
      <dgm:t>
        <a:bodyPr/>
        <a:lstStyle/>
        <a:p>
          <a:endParaRPr lang="en-US"/>
        </a:p>
      </dgm:t>
    </dgm:pt>
    <dgm:pt modelId="{7EE42812-D0D1-46AB-B3A2-0377AE1EAB84}" type="sibTrans" cxnId="{EEC2B114-69E8-439E-B4EA-AB38541814DB}">
      <dgm:prSet/>
      <dgm:spPr/>
      <dgm:t>
        <a:bodyPr/>
        <a:lstStyle/>
        <a:p>
          <a:endParaRPr lang="en-US"/>
        </a:p>
      </dgm:t>
    </dgm:pt>
    <dgm:pt modelId="{79FD5BCB-91B6-42DE-A0E2-B1EF39AC4C2F}" type="parTrans" cxnId="{EEC2B114-69E8-439E-B4EA-AB38541814DB}">
      <dgm:prSet/>
      <dgm:spPr/>
      <dgm:t>
        <a:bodyPr/>
        <a:lstStyle/>
        <a:p>
          <a:endParaRPr lang="en-US"/>
        </a:p>
      </dgm:t>
    </dgm:pt>
    <dgm:pt modelId="{755BBA1D-29D3-40DB-B272-03085396D5B0}">
      <dgm:prSet phldrT="[Text]"/>
      <dgm:spPr/>
      <dgm:t>
        <a:bodyPr/>
        <a:lstStyle/>
        <a:p>
          <a:pPr>
            <a:buNone/>
          </a:pPr>
          <a:r>
            <a:rPr lang="en-US" b="0" i="0" dirty="0">
              <a:solidFill>
                <a:schemeClr val="bg1">
                  <a:lumMod val="20000"/>
                  <a:lumOff val="80000"/>
                </a:schemeClr>
              </a:solidFill>
            </a:rPr>
            <a:t>Requirements and product planning are traditionally done in advance.</a:t>
          </a:r>
        </a:p>
      </dgm:t>
    </dgm:pt>
    <dgm:pt modelId="{1BB85DCE-543A-4CA2-9E13-EB1134DB8E5F}" type="sibTrans" cxnId="{B518D559-4C19-4212-A833-DAF9CA0D30E2}">
      <dgm:prSet/>
      <dgm:spPr/>
      <dgm:t>
        <a:bodyPr/>
        <a:lstStyle/>
        <a:p>
          <a:endParaRPr lang="en-US"/>
        </a:p>
      </dgm:t>
    </dgm:pt>
    <dgm:pt modelId="{93F671D3-CFE0-4AF5-AB8D-B07A3214996B}" type="parTrans" cxnId="{B518D559-4C19-4212-A833-DAF9CA0D30E2}">
      <dgm:prSet/>
      <dgm:spPr/>
      <dgm:t>
        <a:bodyPr/>
        <a:lstStyle/>
        <a:p>
          <a:endParaRPr lang="en-US"/>
        </a:p>
      </dgm:t>
    </dgm:pt>
    <dgm:pt modelId="{72092F54-390B-4E5D-AFA5-93B0ECC22ABE}" type="pres">
      <dgm:prSet presAssocID="{B07C6B08-9AFA-405D-9666-89507FB3680F}" presName="linear" presStyleCnt="0">
        <dgm:presLayoutVars>
          <dgm:animLvl val="lvl"/>
          <dgm:resizeHandles val="exact"/>
        </dgm:presLayoutVars>
      </dgm:prSet>
      <dgm:spPr/>
    </dgm:pt>
    <dgm:pt modelId="{9143FB2A-5F7A-4FAC-8C29-48BB29F8DC4F}" type="pres">
      <dgm:prSet presAssocID="{2DF6D4D2-2E54-48CE-89A6-C8DA0E183B2F}" presName="parentText" presStyleLbl="node1" presStyleIdx="0" presStyleCnt="3">
        <dgm:presLayoutVars>
          <dgm:chMax val="0"/>
          <dgm:bulletEnabled val="1"/>
        </dgm:presLayoutVars>
      </dgm:prSet>
      <dgm:spPr/>
    </dgm:pt>
    <dgm:pt modelId="{49EF17EB-D583-41BD-8D81-9194FADDF8A3}" type="pres">
      <dgm:prSet presAssocID="{2DF6D4D2-2E54-48CE-89A6-C8DA0E183B2F}" presName="childText" presStyleLbl="revTx" presStyleIdx="0" presStyleCnt="2">
        <dgm:presLayoutVars>
          <dgm:bulletEnabled val="1"/>
        </dgm:presLayoutVars>
      </dgm:prSet>
      <dgm:spPr/>
    </dgm:pt>
    <dgm:pt modelId="{1B6C12FC-F07C-4CB1-9A93-10C3D3FEF73E}" type="pres">
      <dgm:prSet presAssocID="{54637217-0C6E-4170-BA85-C33162270936}" presName="parentText" presStyleLbl="node1" presStyleIdx="1" presStyleCnt="3">
        <dgm:presLayoutVars>
          <dgm:chMax val="0"/>
          <dgm:bulletEnabled val="1"/>
        </dgm:presLayoutVars>
      </dgm:prSet>
      <dgm:spPr/>
    </dgm:pt>
    <dgm:pt modelId="{A5E68FDD-DB86-4668-94F1-CEED41169410}" type="pres">
      <dgm:prSet presAssocID="{54637217-0C6E-4170-BA85-C33162270936}" presName="childText" presStyleLbl="revTx" presStyleIdx="1" presStyleCnt="2">
        <dgm:presLayoutVars>
          <dgm:bulletEnabled val="1"/>
        </dgm:presLayoutVars>
      </dgm:prSet>
      <dgm:spPr/>
    </dgm:pt>
    <dgm:pt modelId="{F2BA7B9A-D03C-497B-8B94-FD933E993A0B}" type="pres">
      <dgm:prSet presAssocID="{755BBA1D-29D3-40DB-B272-03085396D5B0}" presName="parentText" presStyleLbl="node1" presStyleIdx="2" presStyleCnt="3">
        <dgm:presLayoutVars>
          <dgm:chMax val="0"/>
          <dgm:bulletEnabled val="1"/>
        </dgm:presLayoutVars>
      </dgm:prSet>
      <dgm:spPr/>
    </dgm:pt>
  </dgm:ptLst>
  <dgm:cxnLst>
    <dgm:cxn modelId="{8AC6E80A-0A81-4CA4-817C-1A875126753F}" srcId="{B07C6B08-9AFA-405D-9666-89507FB3680F}" destId="{2DF6D4D2-2E54-48CE-89A6-C8DA0E183B2F}" srcOrd="0" destOrd="0" parTransId="{E66D5125-7751-488E-B93B-5A7B0B648D13}" sibTransId="{75021A29-D6D7-46D9-8AE9-9BC3B23785B5}"/>
    <dgm:cxn modelId="{EEC2B114-69E8-439E-B4EA-AB38541814DB}" srcId="{54637217-0C6E-4170-BA85-C33162270936}" destId="{6753DE4B-9B4E-4D36-9A31-187F6DDE6420}" srcOrd="0" destOrd="0" parTransId="{79FD5BCB-91B6-42DE-A0E2-B1EF39AC4C2F}" sibTransId="{7EE42812-D0D1-46AB-B3A2-0377AE1EAB84}"/>
    <dgm:cxn modelId="{5A3C7C1D-97FC-4CA6-BB15-2494F47DB793}" srcId="{2DF6D4D2-2E54-48CE-89A6-C8DA0E183B2F}" destId="{5D26951F-9D3B-4ECF-811F-FFA0550F5D01}" srcOrd="0" destOrd="0" parTransId="{F69D3369-7F2B-43DC-BD0D-4C594632E74F}" sibTransId="{8EB89E9F-B3E2-4158-9501-7A8E830BA9F7}"/>
    <dgm:cxn modelId="{54E98E2A-5BFC-4949-A6D2-49BD7F1A04C2}" type="presOf" srcId="{755BBA1D-29D3-40DB-B272-03085396D5B0}" destId="{F2BA7B9A-D03C-497B-8B94-FD933E993A0B}" srcOrd="0" destOrd="0" presId="urn:microsoft.com/office/officeart/2005/8/layout/vList2"/>
    <dgm:cxn modelId="{C7FD4832-CF8B-44E6-B385-AFAF9B343AD7}" type="presOf" srcId="{2DF6D4D2-2E54-48CE-89A6-C8DA0E183B2F}" destId="{9143FB2A-5F7A-4FAC-8C29-48BB29F8DC4F}" srcOrd="0" destOrd="0" presId="urn:microsoft.com/office/officeart/2005/8/layout/vList2"/>
    <dgm:cxn modelId="{8314F636-3CD7-4B71-A5C0-E5EAA9024674}" type="presOf" srcId="{6753DE4B-9B4E-4D36-9A31-187F6DDE6420}" destId="{A5E68FDD-DB86-4668-94F1-CEED41169410}" srcOrd="0" destOrd="0" presId="urn:microsoft.com/office/officeart/2005/8/layout/vList2"/>
    <dgm:cxn modelId="{AFBB2945-AE25-4949-9F49-627A398400B7}" type="presOf" srcId="{5D26951F-9D3B-4ECF-811F-FFA0550F5D01}" destId="{49EF17EB-D583-41BD-8D81-9194FADDF8A3}" srcOrd="0" destOrd="0" presId="urn:microsoft.com/office/officeart/2005/8/layout/vList2"/>
    <dgm:cxn modelId="{3A9ACF76-AA27-4F8A-9A39-0859434959F1}" srcId="{B07C6B08-9AFA-405D-9666-89507FB3680F}" destId="{54637217-0C6E-4170-BA85-C33162270936}" srcOrd="1" destOrd="0" parTransId="{EF455B68-4167-4FF7-ABBD-146F9AD50B41}" sibTransId="{5AECDA7B-2CB6-4D74-BCF4-4DD4E6E4C077}"/>
    <dgm:cxn modelId="{B518D559-4C19-4212-A833-DAF9CA0D30E2}" srcId="{B07C6B08-9AFA-405D-9666-89507FB3680F}" destId="{755BBA1D-29D3-40DB-B272-03085396D5B0}" srcOrd="2" destOrd="0" parTransId="{93F671D3-CFE0-4AF5-AB8D-B07A3214996B}" sibTransId="{1BB85DCE-543A-4CA2-9E13-EB1134DB8E5F}"/>
    <dgm:cxn modelId="{A356F193-D6B0-4F13-96B8-B08882FEA3DB}" type="presOf" srcId="{54637217-0C6E-4170-BA85-C33162270936}" destId="{1B6C12FC-F07C-4CB1-9A93-10C3D3FEF73E}" srcOrd="0" destOrd="0" presId="urn:microsoft.com/office/officeart/2005/8/layout/vList2"/>
    <dgm:cxn modelId="{8B4009D5-1DFF-4849-B1B6-1B7DF06A14E5}" type="presOf" srcId="{B07C6B08-9AFA-405D-9666-89507FB3680F}" destId="{72092F54-390B-4E5D-AFA5-93B0ECC22ABE}" srcOrd="0" destOrd="0" presId="urn:microsoft.com/office/officeart/2005/8/layout/vList2"/>
    <dgm:cxn modelId="{746249CD-E5A0-4033-9F0D-83D411C44601}" type="presParOf" srcId="{72092F54-390B-4E5D-AFA5-93B0ECC22ABE}" destId="{9143FB2A-5F7A-4FAC-8C29-48BB29F8DC4F}" srcOrd="0" destOrd="0" presId="urn:microsoft.com/office/officeart/2005/8/layout/vList2"/>
    <dgm:cxn modelId="{BE13AA6E-5BC4-42CF-8416-5C7C8633C25F}" type="presParOf" srcId="{72092F54-390B-4E5D-AFA5-93B0ECC22ABE}" destId="{49EF17EB-D583-41BD-8D81-9194FADDF8A3}" srcOrd="1" destOrd="0" presId="urn:microsoft.com/office/officeart/2005/8/layout/vList2"/>
    <dgm:cxn modelId="{36A5491B-7B34-4AC8-B4F5-C2D11E55B4BA}" type="presParOf" srcId="{72092F54-390B-4E5D-AFA5-93B0ECC22ABE}" destId="{1B6C12FC-F07C-4CB1-9A93-10C3D3FEF73E}" srcOrd="2" destOrd="0" presId="urn:microsoft.com/office/officeart/2005/8/layout/vList2"/>
    <dgm:cxn modelId="{8E9C7EBF-F1A3-4515-AD6F-39FC8E9BAE4E}" type="presParOf" srcId="{72092F54-390B-4E5D-AFA5-93B0ECC22ABE}" destId="{A5E68FDD-DB86-4668-94F1-CEED41169410}" srcOrd="3" destOrd="0" presId="urn:microsoft.com/office/officeart/2005/8/layout/vList2"/>
    <dgm:cxn modelId="{A8B61BE2-FEDD-4769-9E92-533E84DCE1B3}" type="presParOf" srcId="{72092F54-390B-4E5D-AFA5-93B0ECC22ABE}" destId="{F2BA7B9A-D03C-497B-8B94-FD933E993A0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07C6B08-9AFA-405D-9666-89507FB368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DF6D4D2-2E54-48CE-89A6-C8DA0E183B2F}">
      <dgm:prSet phldrT="[Text]"/>
      <dgm:spPr/>
      <dgm:t>
        <a:bodyPr/>
        <a:lstStyle/>
        <a:p>
          <a:pPr>
            <a:buNone/>
          </a:pPr>
          <a:r>
            <a:rPr lang="en-US" dirty="0">
              <a:solidFill>
                <a:schemeClr val="bg1">
                  <a:lumMod val="20000"/>
                  <a:lumOff val="80000"/>
                </a:schemeClr>
              </a:solidFill>
            </a:rPr>
            <a:t>Scrum ceremonies are built around the concept of early feedback loop</a:t>
          </a:r>
        </a:p>
      </dgm:t>
    </dgm:pt>
    <dgm:pt modelId="{E66D5125-7751-488E-B93B-5A7B0B648D13}" type="parTrans" cxnId="{8AC6E80A-0A81-4CA4-817C-1A875126753F}">
      <dgm:prSet/>
      <dgm:spPr/>
      <dgm:t>
        <a:bodyPr/>
        <a:lstStyle/>
        <a:p>
          <a:endParaRPr lang="en-US"/>
        </a:p>
      </dgm:t>
    </dgm:pt>
    <dgm:pt modelId="{75021A29-D6D7-46D9-8AE9-9BC3B23785B5}" type="sibTrans" cxnId="{8AC6E80A-0A81-4CA4-817C-1A875126753F}">
      <dgm:prSet/>
      <dgm:spPr/>
      <dgm:t>
        <a:bodyPr/>
        <a:lstStyle/>
        <a:p>
          <a:endParaRPr lang="en-US"/>
        </a:p>
      </dgm:t>
    </dgm:pt>
    <dgm:pt modelId="{5D26951F-9D3B-4ECF-811F-FFA0550F5D01}">
      <dgm:prSet phldrT="[Text]" phldr="1"/>
      <dgm:spPr/>
      <dgm:t>
        <a:bodyPr/>
        <a:lstStyle/>
        <a:p>
          <a:endParaRPr lang="en-US" dirty="0"/>
        </a:p>
      </dgm:t>
    </dgm:pt>
    <dgm:pt modelId="{F69D3369-7F2B-43DC-BD0D-4C594632E74F}" type="parTrans" cxnId="{5A3C7C1D-97FC-4CA6-BB15-2494F47DB793}">
      <dgm:prSet/>
      <dgm:spPr/>
      <dgm:t>
        <a:bodyPr/>
        <a:lstStyle/>
        <a:p>
          <a:endParaRPr lang="en-US"/>
        </a:p>
      </dgm:t>
    </dgm:pt>
    <dgm:pt modelId="{8EB89E9F-B3E2-4158-9501-7A8E830BA9F7}" type="sibTrans" cxnId="{5A3C7C1D-97FC-4CA6-BB15-2494F47DB793}">
      <dgm:prSet/>
      <dgm:spPr/>
      <dgm:t>
        <a:bodyPr/>
        <a:lstStyle/>
        <a:p>
          <a:endParaRPr lang="en-US"/>
        </a:p>
      </dgm:t>
    </dgm:pt>
    <dgm:pt modelId="{54637217-0C6E-4170-BA85-C33162270936}">
      <dgm:prSet phldrT="[Text]"/>
      <dgm:spPr/>
      <dgm:t>
        <a:bodyPr/>
        <a:lstStyle/>
        <a:p>
          <a:pPr>
            <a:buNone/>
          </a:pPr>
          <a:r>
            <a:rPr lang="en-US" dirty="0">
              <a:solidFill>
                <a:schemeClr val="bg1">
                  <a:lumMod val="20000"/>
                  <a:lumOff val="80000"/>
                </a:schemeClr>
              </a:solidFill>
            </a:rPr>
            <a:t>A Scrum Board helps a team plan their work together and stay focused on the Sprint goal</a:t>
          </a:r>
        </a:p>
      </dgm:t>
    </dgm:pt>
    <dgm:pt modelId="{5AECDA7B-2CB6-4D74-BCF4-4DD4E6E4C077}" type="sibTrans" cxnId="{3A9ACF76-AA27-4F8A-9A39-0859434959F1}">
      <dgm:prSet/>
      <dgm:spPr/>
      <dgm:t>
        <a:bodyPr/>
        <a:lstStyle/>
        <a:p>
          <a:endParaRPr lang="en-US"/>
        </a:p>
      </dgm:t>
    </dgm:pt>
    <dgm:pt modelId="{EF455B68-4167-4FF7-ABBD-146F9AD50B41}" type="parTrans" cxnId="{3A9ACF76-AA27-4F8A-9A39-0859434959F1}">
      <dgm:prSet/>
      <dgm:spPr/>
      <dgm:t>
        <a:bodyPr/>
        <a:lstStyle/>
        <a:p>
          <a:endParaRPr lang="en-US"/>
        </a:p>
      </dgm:t>
    </dgm:pt>
    <dgm:pt modelId="{6753DE4B-9B4E-4D36-9A31-187F6DDE6420}">
      <dgm:prSet phldrT="[Text]" phldr="1"/>
      <dgm:spPr/>
      <dgm:t>
        <a:bodyPr/>
        <a:lstStyle/>
        <a:p>
          <a:endParaRPr lang="en-US"/>
        </a:p>
      </dgm:t>
    </dgm:pt>
    <dgm:pt modelId="{7EE42812-D0D1-46AB-B3A2-0377AE1EAB84}" type="sibTrans" cxnId="{EEC2B114-69E8-439E-B4EA-AB38541814DB}">
      <dgm:prSet/>
      <dgm:spPr/>
      <dgm:t>
        <a:bodyPr/>
        <a:lstStyle/>
        <a:p>
          <a:endParaRPr lang="en-US"/>
        </a:p>
      </dgm:t>
    </dgm:pt>
    <dgm:pt modelId="{79FD5BCB-91B6-42DE-A0E2-B1EF39AC4C2F}" type="parTrans" cxnId="{EEC2B114-69E8-439E-B4EA-AB38541814DB}">
      <dgm:prSet/>
      <dgm:spPr/>
      <dgm:t>
        <a:bodyPr/>
        <a:lstStyle/>
        <a:p>
          <a:endParaRPr lang="en-US"/>
        </a:p>
      </dgm:t>
    </dgm:pt>
    <dgm:pt modelId="{755BBA1D-29D3-40DB-B272-03085396D5B0}">
      <dgm:prSet phldrT="[Text]"/>
      <dgm:spPr/>
      <dgm:t>
        <a:bodyPr/>
        <a:lstStyle/>
        <a:p>
          <a:pPr>
            <a:buNone/>
          </a:pPr>
          <a:r>
            <a:rPr lang="en-US" dirty="0">
              <a:solidFill>
                <a:schemeClr val="bg1">
                  <a:lumMod val="20000"/>
                  <a:lumOff val="80000"/>
                </a:schemeClr>
              </a:solidFill>
            </a:rPr>
            <a:t>In Scrum change is the norm, and requests are re-prioritized at Sprint boundaries</a:t>
          </a:r>
        </a:p>
      </dgm:t>
    </dgm:pt>
    <dgm:pt modelId="{1BB85DCE-543A-4CA2-9E13-EB1134DB8E5F}" type="sibTrans" cxnId="{B518D559-4C19-4212-A833-DAF9CA0D30E2}">
      <dgm:prSet/>
      <dgm:spPr/>
      <dgm:t>
        <a:bodyPr/>
        <a:lstStyle/>
        <a:p>
          <a:endParaRPr lang="en-US"/>
        </a:p>
      </dgm:t>
    </dgm:pt>
    <dgm:pt modelId="{93F671D3-CFE0-4AF5-AB8D-B07A3214996B}" type="parTrans" cxnId="{B518D559-4C19-4212-A833-DAF9CA0D30E2}">
      <dgm:prSet/>
      <dgm:spPr/>
      <dgm:t>
        <a:bodyPr/>
        <a:lstStyle/>
        <a:p>
          <a:endParaRPr lang="en-US"/>
        </a:p>
      </dgm:t>
    </dgm:pt>
    <dgm:pt modelId="{72092F54-390B-4E5D-AFA5-93B0ECC22ABE}" type="pres">
      <dgm:prSet presAssocID="{B07C6B08-9AFA-405D-9666-89507FB3680F}" presName="linear" presStyleCnt="0">
        <dgm:presLayoutVars>
          <dgm:animLvl val="lvl"/>
          <dgm:resizeHandles val="exact"/>
        </dgm:presLayoutVars>
      </dgm:prSet>
      <dgm:spPr/>
    </dgm:pt>
    <dgm:pt modelId="{9143FB2A-5F7A-4FAC-8C29-48BB29F8DC4F}" type="pres">
      <dgm:prSet presAssocID="{2DF6D4D2-2E54-48CE-89A6-C8DA0E183B2F}" presName="parentText" presStyleLbl="node1" presStyleIdx="0" presStyleCnt="3" custLinFactNeighborY="26574">
        <dgm:presLayoutVars>
          <dgm:chMax val="0"/>
          <dgm:bulletEnabled val="1"/>
        </dgm:presLayoutVars>
      </dgm:prSet>
      <dgm:spPr/>
    </dgm:pt>
    <dgm:pt modelId="{49EF17EB-D583-41BD-8D81-9194FADDF8A3}" type="pres">
      <dgm:prSet presAssocID="{2DF6D4D2-2E54-48CE-89A6-C8DA0E183B2F}" presName="childText" presStyleLbl="revTx" presStyleIdx="0" presStyleCnt="2">
        <dgm:presLayoutVars>
          <dgm:bulletEnabled val="1"/>
        </dgm:presLayoutVars>
      </dgm:prSet>
      <dgm:spPr/>
    </dgm:pt>
    <dgm:pt modelId="{1B6C12FC-F07C-4CB1-9A93-10C3D3FEF73E}" type="pres">
      <dgm:prSet presAssocID="{54637217-0C6E-4170-BA85-C33162270936}" presName="parentText" presStyleLbl="node1" presStyleIdx="1" presStyleCnt="3">
        <dgm:presLayoutVars>
          <dgm:chMax val="0"/>
          <dgm:bulletEnabled val="1"/>
        </dgm:presLayoutVars>
      </dgm:prSet>
      <dgm:spPr/>
    </dgm:pt>
    <dgm:pt modelId="{A5E68FDD-DB86-4668-94F1-CEED41169410}" type="pres">
      <dgm:prSet presAssocID="{54637217-0C6E-4170-BA85-C33162270936}" presName="childText" presStyleLbl="revTx" presStyleIdx="1" presStyleCnt="2">
        <dgm:presLayoutVars>
          <dgm:bulletEnabled val="1"/>
        </dgm:presLayoutVars>
      </dgm:prSet>
      <dgm:spPr/>
    </dgm:pt>
    <dgm:pt modelId="{F2BA7B9A-D03C-497B-8B94-FD933E993A0B}" type="pres">
      <dgm:prSet presAssocID="{755BBA1D-29D3-40DB-B272-03085396D5B0}" presName="parentText" presStyleLbl="node1" presStyleIdx="2" presStyleCnt="3">
        <dgm:presLayoutVars>
          <dgm:chMax val="0"/>
          <dgm:bulletEnabled val="1"/>
        </dgm:presLayoutVars>
      </dgm:prSet>
      <dgm:spPr/>
    </dgm:pt>
  </dgm:ptLst>
  <dgm:cxnLst>
    <dgm:cxn modelId="{8AC6E80A-0A81-4CA4-817C-1A875126753F}" srcId="{B07C6B08-9AFA-405D-9666-89507FB3680F}" destId="{2DF6D4D2-2E54-48CE-89A6-C8DA0E183B2F}" srcOrd="0" destOrd="0" parTransId="{E66D5125-7751-488E-B93B-5A7B0B648D13}" sibTransId="{75021A29-D6D7-46D9-8AE9-9BC3B23785B5}"/>
    <dgm:cxn modelId="{EEC2B114-69E8-439E-B4EA-AB38541814DB}" srcId="{54637217-0C6E-4170-BA85-C33162270936}" destId="{6753DE4B-9B4E-4D36-9A31-187F6DDE6420}" srcOrd="0" destOrd="0" parTransId="{79FD5BCB-91B6-42DE-A0E2-B1EF39AC4C2F}" sibTransId="{7EE42812-D0D1-46AB-B3A2-0377AE1EAB84}"/>
    <dgm:cxn modelId="{5A3C7C1D-97FC-4CA6-BB15-2494F47DB793}" srcId="{2DF6D4D2-2E54-48CE-89A6-C8DA0E183B2F}" destId="{5D26951F-9D3B-4ECF-811F-FFA0550F5D01}" srcOrd="0" destOrd="0" parTransId="{F69D3369-7F2B-43DC-BD0D-4C594632E74F}" sibTransId="{8EB89E9F-B3E2-4158-9501-7A8E830BA9F7}"/>
    <dgm:cxn modelId="{54E98E2A-5BFC-4949-A6D2-49BD7F1A04C2}" type="presOf" srcId="{755BBA1D-29D3-40DB-B272-03085396D5B0}" destId="{F2BA7B9A-D03C-497B-8B94-FD933E993A0B}" srcOrd="0" destOrd="0" presId="urn:microsoft.com/office/officeart/2005/8/layout/vList2"/>
    <dgm:cxn modelId="{C7FD4832-CF8B-44E6-B385-AFAF9B343AD7}" type="presOf" srcId="{2DF6D4D2-2E54-48CE-89A6-C8DA0E183B2F}" destId="{9143FB2A-5F7A-4FAC-8C29-48BB29F8DC4F}" srcOrd="0" destOrd="0" presId="urn:microsoft.com/office/officeart/2005/8/layout/vList2"/>
    <dgm:cxn modelId="{8314F636-3CD7-4B71-A5C0-E5EAA9024674}" type="presOf" srcId="{6753DE4B-9B4E-4D36-9A31-187F6DDE6420}" destId="{A5E68FDD-DB86-4668-94F1-CEED41169410}" srcOrd="0" destOrd="0" presId="urn:microsoft.com/office/officeart/2005/8/layout/vList2"/>
    <dgm:cxn modelId="{AFBB2945-AE25-4949-9F49-627A398400B7}" type="presOf" srcId="{5D26951F-9D3B-4ECF-811F-FFA0550F5D01}" destId="{49EF17EB-D583-41BD-8D81-9194FADDF8A3}" srcOrd="0" destOrd="0" presId="urn:microsoft.com/office/officeart/2005/8/layout/vList2"/>
    <dgm:cxn modelId="{3A9ACF76-AA27-4F8A-9A39-0859434959F1}" srcId="{B07C6B08-9AFA-405D-9666-89507FB3680F}" destId="{54637217-0C6E-4170-BA85-C33162270936}" srcOrd="1" destOrd="0" parTransId="{EF455B68-4167-4FF7-ABBD-146F9AD50B41}" sibTransId="{5AECDA7B-2CB6-4D74-BCF4-4DD4E6E4C077}"/>
    <dgm:cxn modelId="{B518D559-4C19-4212-A833-DAF9CA0D30E2}" srcId="{B07C6B08-9AFA-405D-9666-89507FB3680F}" destId="{755BBA1D-29D3-40DB-B272-03085396D5B0}" srcOrd="2" destOrd="0" parTransId="{93F671D3-CFE0-4AF5-AB8D-B07A3214996B}" sibTransId="{1BB85DCE-543A-4CA2-9E13-EB1134DB8E5F}"/>
    <dgm:cxn modelId="{A356F193-D6B0-4F13-96B8-B08882FEA3DB}" type="presOf" srcId="{54637217-0C6E-4170-BA85-C33162270936}" destId="{1B6C12FC-F07C-4CB1-9A93-10C3D3FEF73E}" srcOrd="0" destOrd="0" presId="urn:microsoft.com/office/officeart/2005/8/layout/vList2"/>
    <dgm:cxn modelId="{8B4009D5-1DFF-4849-B1B6-1B7DF06A14E5}" type="presOf" srcId="{B07C6B08-9AFA-405D-9666-89507FB3680F}" destId="{72092F54-390B-4E5D-AFA5-93B0ECC22ABE}" srcOrd="0" destOrd="0" presId="urn:microsoft.com/office/officeart/2005/8/layout/vList2"/>
    <dgm:cxn modelId="{746249CD-E5A0-4033-9F0D-83D411C44601}" type="presParOf" srcId="{72092F54-390B-4E5D-AFA5-93B0ECC22ABE}" destId="{9143FB2A-5F7A-4FAC-8C29-48BB29F8DC4F}" srcOrd="0" destOrd="0" presId="urn:microsoft.com/office/officeart/2005/8/layout/vList2"/>
    <dgm:cxn modelId="{BE13AA6E-5BC4-42CF-8416-5C7C8633C25F}" type="presParOf" srcId="{72092F54-390B-4E5D-AFA5-93B0ECC22ABE}" destId="{49EF17EB-D583-41BD-8D81-9194FADDF8A3}" srcOrd="1" destOrd="0" presId="urn:microsoft.com/office/officeart/2005/8/layout/vList2"/>
    <dgm:cxn modelId="{36A5491B-7B34-4AC8-B4F5-C2D11E55B4BA}" type="presParOf" srcId="{72092F54-390B-4E5D-AFA5-93B0ECC22ABE}" destId="{1B6C12FC-F07C-4CB1-9A93-10C3D3FEF73E}" srcOrd="2" destOrd="0" presId="urn:microsoft.com/office/officeart/2005/8/layout/vList2"/>
    <dgm:cxn modelId="{8E9C7EBF-F1A3-4515-AD6F-39FC8E9BAE4E}" type="presParOf" srcId="{72092F54-390B-4E5D-AFA5-93B0ECC22ABE}" destId="{A5E68FDD-DB86-4668-94F1-CEED41169410}" srcOrd="3" destOrd="0" presId="urn:microsoft.com/office/officeart/2005/8/layout/vList2"/>
    <dgm:cxn modelId="{A8B61BE2-FEDD-4769-9E92-533E84DCE1B3}" type="presParOf" srcId="{72092F54-390B-4E5D-AFA5-93B0ECC22ABE}" destId="{F2BA7B9A-D03C-497B-8B94-FD933E993A0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D3B05F-9E25-4BE3-9C1C-9FE0D728985C}" type="doc">
      <dgm:prSet loTypeId="urn:microsoft.com/office/officeart/2005/8/layout/hierarchy4" loCatId="list" qsTypeId="urn:microsoft.com/office/officeart/2005/8/quickstyle/simple3" qsCatId="simple" csTypeId="urn:microsoft.com/office/officeart/2005/8/colors/accent1_2" csCatId="accent1" phldr="1"/>
      <dgm:spPr/>
      <dgm:t>
        <a:bodyPr/>
        <a:lstStyle/>
        <a:p>
          <a:endParaRPr lang="en-US"/>
        </a:p>
      </dgm:t>
    </dgm:pt>
    <dgm:pt modelId="{74A55BA7-BE36-4984-BA4F-E16B78E908BD}">
      <dgm:prSet phldrT="[Text]" custT="1"/>
      <dgm:spPr/>
      <dgm:t>
        <a:bodyPr/>
        <a:lstStyle/>
        <a:p>
          <a:r>
            <a:rPr lang="en-US" sz="1400" b="1" i="0" dirty="0"/>
            <a:t>Our highest priority is to satisfy the customer through early and continuous delivery of valuable software</a:t>
          </a:r>
          <a:endParaRPr lang="en-US" sz="1400" dirty="0"/>
        </a:p>
      </dgm:t>
    </dgm:pt>
    <dgm:pt modelId="{416C279E-25B0-4BAB-BCC8-3318D3917104}" type="parTrans" cxnId="{CC32C6E7-DEDB-4E1F-A135-88955DC0F20A}">
      <dgm:prSet/>
      <dgm:spPr/>
      <dgm:t>
        <a:bodyPr/>
        <a:lstStyle/>
        <a:p>
          <a:endParaRPr lang="en-US"/>
        </a:p>
      </dgm:t>
    </dgm:pt>
    <dgm:pt modelId="{BC90D178-6CF5-4A95-8A5D-18175BBA23E8}" type="sibTrans" cxnId="{CC32C6E7-DEDB-4E1F-A135-88955DC0F20A}">
      <dgm:prSet/>
      <dgm:spPr/>
      <dgm:t>
        <a:bodyPr/>
        <a:lstStyle/>
        <a:p>
          <a:endParaRPr lang="en-US"/>
        </a:p>
      </dgm:t>
    </dgm:pt>
    <dgm:pt modelId="{68436735-6A6E-422C-8335-D2B173C5658D}">
      <dgm:prSet phldrT="[Text]"/>
      <dgm:spPr/>
      <dgm:t>
        <a:bodyPr/>
        <a:lstStyle/>
        <a:p>
          <a:r>
            <a:rPr lang="en-US" b="0" i="0" dirty="0"/>
            <a:t>Agile principles advocate for minimizing the time between ideation and launch, in contrast to traditional approaches with lengthy development cycles.</a:t>
          </a:r>
          <a:endParaRPr lang="en-US" dirty="0"/>
        </a:p>
      </dgm:t>
    </dgm:pt>
    <dgm:pt modelId="{2133E3C6-CCD7-4426-8515-185AF917DD93}" type="parTrans" cxnId="{9B19545C-9AEF-4DC2-A9A3-28168F515F27}">
      <dgm:prSet/>
      <dgm:spPr/>
      <dgm:t>
        <a:bodyPr/>
        <a:lstStyle/>
        <a:p>
          <a:endParaRPr lang="en-US"/>
        </a:p>
      </dgm:t>
    </dgm:pt>
    <dgm:pt modelId="{0BABCC2C-5825-4558-94F1-145840D21A6F}" type="sibTrans" cxnId="{9B19545C-9AEF-4DC2-A9A3-28168F515F27}">
      <dgm:prSet/>
      <dgm:spPr/>
      <dgm:t>
        <a:bodyPr/>
        <a:lstStyle/>
        <a:p>
          <a:endParaRPr lang="en-US"/>
        </a:p>
      </dgm:t>
    </dgm:pt>
    <dgm:pt modelId="{C407AF1A-8D60-483D-9A65-1E9E8E1D94CD}">
      <dgm:prSet phldrT="[Text]"/>
      <dgm:spPr/>
      <dgm:t>
        <a:bodyPr/>
        <a:lstStyle/>
        <a:p>
          <a:r>
            <a:rPr lang="en-US" b="0" i="0" dirty="0"/>
            <a:t>By swiftly getting a minimum viable product (MVP) into the hands of customers, product managers can gather real-time feedback. This feedback is instrumental in informing future releases and refining the product development process.</a:t>
          </a:r>
          <a:endParaRPr lang="en-US" dirty="0"/>
        </a:p>
      </dgm:t>
    </dgm:pt>
    <dgm:pt modelId="{0B875207-1DBC-450F-8789-811D65907CA7}" type="parTrans" cxnId="{436E10B9-E1EC-4A35-8C3D-165285973CA7}">
      <dgm:prSet/>
      <dgm:spPr/>
      <dgm:t>
        <a:bodyPr/>
        <a:lstStyle/>
        <a:p>
          <a:endParaRPr lang="en-US"/>
        </a:p>
      </dgm:t>
    </dgm:pt>
    <dgm:pt modelId="{7EA07C9E-BE0E-4D22-99D9-D1A99F2EC70B}" type="sibTrans" cxnId="{436E10B9-E1EC-4A35-8C3D-165285973CA7}">
      <dgm:prSet/>
      <dgm:spPr/>
      <dgm:t>
        <a:bodyPr/>
        <a:lstStyle/>
        <a:p>
          <a:endParaRPr lang="en-US"/>
        </a:p>
      </dgm:t>
    </dgm:pt>
    <dgm:pt modelId="{279516D5-4743-455B-A13D-83ABCB602ECB}">
      <dgm:prSet phldrT="[Text]"/>
      <dgm:spPr/>
      <dgm:t>
        <a:bodyPr/>
        <a:lstStyle/>
        <a:p>
          <a:r>
            <a:rPr lang="en-US" b="0" i="0" dirty="0"/>
            <a:t>Welcome changing requirements, even late in development. Agile processes harness change for the customer’s competitive advantage</a:t>
          </a:r>
          <a:endParaRPr lang="en-US" dirty="0"/>
        </a:p>
      </dgm:t>
    </dgm:pt>
    <dgm:pt modelId="{219A36BD-3BBE-4760-8892-3773A3CEB72F}" type="parTrans" cxnId="{9F9413E1-9BCB-49B3-A39E-EE6478724C7A}">
      <dgm:prSet/>
      <dgm:spPr/>
      <dgm:t>
        <a:bodyPr/>
        <a:lstStyle/>
        <a:p>
          <a:endParaRPr lang="en-US"/>
        </a:p>
      </dgm:t>
    </dgm:pt>
    <dgm:pt modelId="{95B0BC3C-EC23-4132-972E-4EFD9DCD36AD}" type="sibTrans" cxnId="{9F9413E1-9BCB-49B3-A39E-EE6478724C7A}">
      <dgm:prSet/>
      <dgm:spPr/>
      <dgm:t>
        <a:bodyPr/>
        <a:lstStyle/>
        <a:p>
          <a:endParaRPr lang="en-US"/>
        </a:p>
      </dgm:t>
    </dgm:pt>
    <dgm:pt modelId="{CCD6D10D-C83F-430D-8075-D63C7ED38B56}">
      <dgm:prSet phldrT="[Text]"/>
      <dgm:spPr/>
      <dgm:t>
        <a:bodyPr/>
        <a:lstStyle/>
        <a:p>
          <a:r>
            <a:rPr lang="en-US" b="0" i="0" dirty="0"/>
            <a:t>Software developers should possess the capability to accommodate last-minute changes to a project, demonstrating flexibility in converting these alterations into improvements swiftly</a:t>
          </a:r>
          <a:endParaRPr lang="en-US" dirty="0"/>
        </a:p>
      </dgm:t>
    </dgm:pt>
    <dgm:pt modelId="{F405E4BF-F7FB-448C-8F92-4DB4AE8C910D}" type="parTrans" cxnId="{22FA4501-3443-4CBA-8BD0-53EA6BA3D5F5}">
      <dgm:prSet/>
      <dgm:spPr/>
      <dgm:t>
        <a:bodyPr/>
        <a:lstStyle/>
        <a:p>
          <a:endParaRPr lang="en-US"/>
        </a:p>
      </dgm:t>
    </dgm:pt>
    <dgm:pt modelId="{443CEE90-8EC4-49A7-ADFF-DCA84C1CEBB7}" type="sibTrans" cxnId="{22FA4501-3443-4CBA-8BD0-53EA6BA3D5F5}">
      <dgm:prSet/>
      <dgm:spPr/>
      <dgm:t>
        <a:bodyPr/>
        <a:lstStyle/>
        <a:p>
          <a:endParaRPr lang="en-US"/>
        </a:p>
      </dgm:t>
    </dgm:pt>
    <dgm:pt modelId="{2361AFE0-26F6-4964-A7F7-33CAC9820D8F}">
      <dgm:prSet phldrT="[Text]"/>
      <dgm:spPr/>
      <dgm:t>
        <a:bodyPr/>
        <a:lstStyle/>
        <a:p>
          <a:r>
            <a:rPr lang="en-US" b="0" i="0" dirty="0"/>
            <a:t>Adaptable developers minimize delays by efficiently integrating last-minute changes into the workflow, ensuring uninterrupted progress in the project.</a:t>
          </a:r>
        </a:p>
        <a:p>
          <a:endParaRPr lang="en-US" dirty="0"/>
        </a:p>
      </dgm:t>
    </dgm:pt>
    <dgm:pt modelId="{DD87DE07-0734-493B-84D2-CCCF9F92DB40}" type="parTrans" cxnId="{975E2256-CCD1-4DB6-A15D-D4576176A59A}">
      <dgm:prSet/>
      <dgm:spPr/>
      <dgm:t>
        <a:bodyPr/>
        <a:lstStyle/>
        <a:p>
          <a:endParaRPr lang="en-US"/>
        </a:p>
      </dgm:t>
    </dgm:pt>
    <dgm:pt modelId="{A3B52A87-3388-4B80-BD17-561014B39925}" type="sibTrans" cxnId="{975E2256-CCD1-4DB6-A15D-D4576176A59A}">
      <dgm:prSet/>
      <dgm:spPr/>
      <dgm:t>
        <a:bodyPr/>
        <a:lstStyle/>
        <a:p>
          <a:endParaRPr lang="en-US"/>
        </a:p>
      </dgm:t>
    </dgm:pt>
    <dgm:pt modelId="{7C6FE10C-2159-49C2-8DB4-485F7B0E6339}" type="pres">
      <dgm:prSet presAssocID="{36D3B05F-9E25-4BE3-9C1C-9FE0D728985C}" presName="Name0" presStyleCnt="0">
        <dgm:presLayoutVars>
          <dgm:chPref val="1"/>
          <dgm:dir/>
          <dgm:animOne val="branch"/>
          <dgm:animLvl val="lvl"/>
          <dgm:resizeHandles/>
        </dgm:presLayoutVars>
      </dgm:prSet>
      <dgm:spPr/>
    </dgm:pt>
    <dgm:pt modelId="{A11DEAD3-AF55-4BC7-8CC0-0227212EAA3A}" type="pres">
      <dgm:prSet presAssocID="{74A55BA7-BE36-4984-BA4F-E16B78E908BD}" presName="vertOne" presStyleCnt="0"/>
      <dgm:spPr/>
    </dgm:pt>
    <dgm:pt modelId="{29B929EE-0B18-4B1B-B217-A18F77E2E967}" type="pres">
      <dgm:prSet presAssocID="{74A55BA7-BE36-4984-BA4F-E16B78E908BD}" presName="txOne" presStyleLbl="node0" presStyleIdx="0" presStyleCnt="2">
        <dgm:presLayoutVars>
          <dgm:chPref val="3"/>
        </dgm:presLayoutVars>
      </dgm:prSet>
      <dgm:spPr/>
    </dgm:pt>
    <dgm:pt modelId="{2EC49456-3B2B-4AF7-876F-E01CF67BD69B}" type="pres">
      <dgm:prSet presAssocID="{74A55BA7-BE36-4984-BA4F-E16B78E908BD}" presName="parTransOne" presStyleCnt="0"/>
      <dgm:spPr/>
    </dgm:pt>
    <dgm:pt modelId="{0C4ADC3C-342F-4AE5-B76A-835CBA497F18}" type="pres">
      <dgm:prSet presAssocID="{74A55BA7-BE36-4984-BA4F-E16B78E908BD}" presName="horzOne" presStyleCnt="0"/>
      <dgm:spPr/>
    </dgm:pt>
    <dgm:pt modelId="{31BEA2C7-6497-41BE-AC7E-80990CC3C1CE}" type="pres">
      <dgm:prSet presAssocID="{68436735-6A6E-422C-8335-D2B173C5658D}" presName="vertTwo" presStyleCnt="0"/>
      <dgm:spPr/>
    </dgm:pt>
    <dgm:pt modelId="{60BC794A-8915-4F9C-B7A4-89976E2A1F35}" type="pres">
      <dgm:prSet presAssocID="{68436735-6A6E-422C-8335-D2B173C5658D}" presName="txTwo" presStyleLbl="node2" presStyleIdx="0" presStyleCnt="4">
        <dgm:presLayoutVars>
          <dgm:chPref val="3"/>
        </dgm:presLayoutVars>
      </dgm:prSet>
      <dgm:spPr/>
    </dgm:pt>
    <dgm:pt modelId="{0E11742C-0F98-4D92-AB3E-EBEF62EBC31A}" type="pres">
      <dgm:prSet presAssocID="{68436735-6A6E-422C-8335-D2B173C5658D}" presName="horzTwo" presStyleCnt="0"/>
      <dgm:spPr/>
    </dgm:pt>
    <dgm:pt modelId="{95466533-D8D0-4DDC-AB49-A8AA71E7CCBC}" type="pres">
      <dgm:prSet presAssocID="{0BABCC2C-5825-4558-94F1-145840D21A6F}" presName="sibSpaceTwo" presStyleCnt="0"/>
      <dgm:spPr/>
    </dgm:pt>
    <dgm:pt modelId="{D7F15782-0342-4B4E-804D-540FB98855E8}" type="pres">
      <dgm:prSet presAssocID="{C407AF1A-8D60-483D-9A65-1E9E8E1D94CD}" presName="vertTwo" presStyleCnt="0"/>
      <dgm:spPr/>
    </dgm:pt>
    <dgm:pt modelId="{4179E5B6-8A33-4448-B908-6A6E424A72F8}" type="pres">
      <dgm:prSet presAssocID="{C407AF1A-8D60-483D-9A65-1E9E8E1D94CD}" presName="txTwo" presStyleLbl="node2" presStyleIdx="1" presStyleCnt="4">
        <dgm:presLayoutVars>
          <dgm:chPref val="3"/>
        </dgm:presLayoutVars>
      </dgm:prSet>
      <dgm:spPr/>
    </dgm:pt>
    <dgm:pt modelId="{9EF94FA1-9572-47B0-9912-99708E245611}" type="pres">
      <dgm:prSet presAssocID="{C407AF1A-8D60-483D-9A65-1E9E8E1D94CD}" presName="horzTwo" presStyleCnt="0"/>
      <dgm:spPr/>
    </dgm:pt>
    <dgm:pt modelId="{4CF2D0BB-A4E1-4B8B-AB4A-F88C67E2D63B}" type="pres">
      <dgm:prSet presAssocID="{BC90D178-6CF5-4A95-8A5D-18175BBA23E8}" presName="sibSpaceOne" presStyleCnt="0"/>
      <dgm:spPr/>
    </dgm:pt>
    <dgm:pt modelId="{15EF329E-1C52-4C6E-8E6E-2D178179E23E}" type="pres">
      <dgm:prSet presAssocID="{279516D5-4743-455B-A13D-83ABCB602ECB}" presName="vertOne" presStyleCnt="0"/>
      <dgm:spPr/>
    </dgm:pt>
    <dgm:pt modelId="{757CBFEC-499C-406E-AC81-6B621FABC2F4}" type="pres">
      <dgm:prSet presAssocID="{279516D5-4743-455B-A13D-83ABCB602ECB}" presName="txOne" presStyleLbl="node0" presStyleIdx="1" presStyleCnt="2">
        <dgm:presLayoutVars>
          <dgm:chPref val="3"/>
        </dgm:presLayoutVars>
      </dgm:prSet>
      <dgm:spPr/>
    </dgm:pt>
    <dgm:pt modelId="{EA8949F1-9F74-41AA-A82A-E521E127BF38}" type="pres">
      <dgm:prSet presAssocID="{279516D5-4743-455B-A13D-83ABCB602ECB}" presName="parTransOne" presStyleCnt="0"/>
      <dgm:spPr/>
    </dgm:pt>
    <dgm:pt modelId="{EC195D3E-EA59-4846-BC25-7ABD07A55123}" type="pres">
      <dgm:prSet presAssocID="{279516D5-4743-455B-A13D-83ABCB602ECB}" presName="horzOne" presStyleCnt="0"/>
      <dgm:spPr/>
    </dgm:pt>
    <dgm:pt modelId="{0678E6A7-3FB0-4F9F-B6F8-A81A99931455}" type="pres">
      <dgm:prSet presAssocID="{CCD6D10D-C83F-430D-8075-D63C7ED38B56}" presName="vertTwo" presStyleCnt="0"/>
      <dgm:spPr/>
    </dgm:pt>
    <dgm:pt modelId="{85C3B6F7-5D06-41C9-A519-541CEF564484}" type="pres">
      <dgm:prSet presAssocID="{CCD6D10D-C83F-430D-8075-D63C7ED38B56}" presName="txTwo" presStyleLbl="node2" presStyleIdx="2" presStyleCnt="4">
        <dgm:presLayoutVars>
          <dgm:chPref val="3"/>
        </dgm:presLayoutVars>
      </dgm:prSet>
      <dgm:spPr/>
    </dgm:pt>
    <dgm:pt modelId="{E6B617A9-272E-4A81-9F7F-474954D093CC}" type="pres">
      <dgm:prSet presAssocID="{CCD6D10D-C83F-430D-8075-D63C7ED38B56}" presName="horzTwo" presStyleCnt="0"/>
      <dgm:spPr/>
    </dgm:pt>
    <dgm:pt modelId="{7F49B542-4648-4898-9E13-4D2132D2E4A1}" type="pres">
      <dgm:prSet presAssocID="{443CEE90-8EC4-49A7-ADFF-DCA84C1CEBB7}" presName="sibSpaceTwo" presStyleCnt="0"/>
      <dgm:spPr/>
    </dgm:pt>
    <dgm:pt modelId="{ADBFA25A-67DD-4254-AF6F-4DCC69F88F02}" type="pres">
      <dgm:prSet presAssocID="{2361AFE0-26F6-4964-A7F7-33CAC9820D8F}" presName="vertTwo" presStyleCnt="0"/>
      <dgm:spPr/>
    </dgm:pt>
    <dgm:pt modelId="{FD796327-B65A-4BDD-B8ED-B6E039C4EEE3}" type="pres">
      <dgm:prSet presAssocID="{2361AFE0-26F6-4964-A7F7-33CAC9820D8F}" presName="txTwo" presStyleLbl="node2" presStyleIdx="3" presStyleCnt="4">
        <dgm:presLayoutVars>
          <dgm:chPref val="3"/>
        </dgm:presLayoutVars>
      </dgm:prSet>
      <dgm:spPr/>
    </dgm:pt>
    <dgm:pt modelId="{324EDD9F-5324-4C33-B347-8D29823ED5E4}" type="pres">
      <dgm:prSet presAssocID="{2361AFE0-26F6-4964-A7F7-33CAC9820D8F}" presName="horzTwo" presStyleCnt="0"/>
      <dgm:spPr/>
    </dgm:pt>
  </dgm:ptLst>
  <dgm:cxnLst>
    <dgm:cxn modelId="{22FA4501-3443-4CBA-8BD0-53EA6BA3D5F5}" srcId="{279516D5-4743-455B-A13D-83ABCB602ECB}" destId="{CCD6D10D-C83F-430D-8075-D63C7ED38B56}" srcOrd="0" destOrd="0" parTransId="{F405E4BF-F7FB-448C-8F92-4DB4AE8C910D}" sibTransId="{443CEE90-8EC4-49A7-ADFF-DCA84C1CEBB7}"/>
    <dgm:cxn modelId="{FEE57A12-3B5A-49BA-9477-325B567DE855}" type="presOf" srcId="{C407AF1A-8D60-483D-9A65-1E9E8E1D94CD}" destId="{4179E5B6-8A33-4448-B908-6A6E424A72F8}" srcOrd="0" destOrd="0" presId="urn:microsoft.com/office/officeart/2005/8/layout/hierarchy4"/>
    <dgm:cxn modelId="{B5C6E320-6F11-42C7-B15D-461F84C5E25B}" type="presOf" srcId="{36D3B05F-9E25-4BE3-9C1C-9FE0D728985C}" destId="{7C6FE10C-2159-49C2-8DB4-485F7B0E6339}" srcOrd="0" destOrd="0" presId="urn:microsoft.com/office/officeart/2005/8/layout/hierarchy4"/>
    <dgm:cxn modelId="{9B19545C-9AEF-4DC2-A9A3-28168F515F27}" srcId="{74A55BA7-BE36-4984-BA4F-E16B78E908BD}" destId="{68436735-6A6E-422C-8335-D2B173C5658D}" srcOrd="0" destOrd="0" parTransId="{2133E3C6-CCD7-4426-8515-185AF917DD93}" sibTransId="{0BABCC2C-5825-4558-94F1-145840D21A6F}"/>
    <dgm:cxn modelId="{43F1C760-1AE5-4C9F-9A50-5A70D3551E55}" type="presOf" srcId="{CCD6D10D-C83F-430D-8075-D63C7ED38B56}" destId="{85C3B6F7-5D06-41C9-A519-541CEF564484}" srcOrd="0" destOrd="0" presId="urn:microsoft.com/office/officeart/2005/8/layout/hierarchy4"/>
    <dgm:cxn modelId="{EFBE006A-F343-4A6F-B998-2C7ED7B7C043}" type="presOf" srcId="{68436735-6A6E-422C-8335-D2B173C5658D}" destId="{60BC794A-8915-4F9C-B7A4-89976E2A1F35}" srcOrd="0" destOrd="0" presId="urn:microsoft.com/office/officeart/2005/8/layout/hierarchy4"/>
    <dgm:cxn modelId="{2752FE6D-1496-4BE7-8FCA-18A0DA210B91}" type="presOf" srcId="{74A55BA7-BE36-4984-BA4F-E16B78E908BD}" destId="{29B929EE-0B18-4B1B-B217-A18F77E2E967}" srcOrd="0" destOrd="0" presId="urn:microsoft.com/office/officeart/2005/8/layout/hierarchy4"/>
    <dgm:cxn modelId="{975E2256-CCD1-4DB6-A15D-D4576176A59A}" srcId="{279516D5-4743-455B-A13D-83ABCB602ECB}" destId="{2361AFE0-26F6-4964-A7F7-33CAC9820D8F}" srcOrd="1" destOrd="0" parTransId="{DD87DE07-0734-493B-84D2-CCCF9F92DB40}" sibTransId="{A3B52A87-3388-4B80-BD17-561014B39925}"/>
    <dgm:cxn modelId="{43D626A4-5035-473F-A846-7664F881A738}" type="presOf" srcId="{279516D5-4743-455B-A13D-83ABCB602ECB}" destId="{757CBFEC-499C-406E-AC81-6B621FABC2F4}" srcOrd="0" destOrd="0" presId="urn:microsoft.com/office/officeart/2005/8/layout/hierarchy4"/>
    <dgm:cxn modelId="{BC2AA3B4-55B7-47A7-84FC-1FC8C8E43E24}" type="presOf" srcId="{2361AFE0-26F6-4964-A7F7-33CAC9820D8F}" destId="{FD796327-B65A-4BDD-B8ED-B6E039C4EEE3}" srcOrd="0" destOrd="0" presId="urn:microsoft.com/office/officeart/2005/8/layout/hierarchy4"/>
    <dgm:cxn modelId="{436E10B9-E1EC-4A35-8C3D-165285973CA7}" srcId="{74A55BA7-BE36-4984-BA4F-E16B78E908BD}" destId="{C407AF1A-8D60-483D-9A65-1E9E8E1D94CD}" srcOrd="1" destOrd="0" parTransId="{0B875207-1DBC-450F-8789-811D65907CA7}" sibTransId="{7EA07C9E-BE0E-4D22-99D9-D1A99F2EC70B}"/>
    <dgm:cxn modelId="{9F9413E1-9BCB-49B3-A39E-EE6478724C7A}" srcId="{36D3B05F-9E25-4BE3-9C1C-9FE0D728985C}" destId="{279516D5-4743-455B-A13D-83ABCB602ECB}" srcOrd="1" destOrd="0" parTransId="{219A36BD-3BBE-4760-8892-3773A3CEB72F}" sibTransId="{95B0BC3C-EC23-4132-972E-4EFD9DCD36AD}"/>
    <dgm:cxn modelId="{CC32C6E7-DEDB-4E1F-A135-88955DC0F20A}" srcId="{36D3B05F-9E25-4BE3-9C1C-9FE0D728985C}" destId="{74A55BA7-BE36-4984-BA4F-E16B78E908BD}" srcOrd="0" destOrd="0" parTransId="{416C279E-25B0-4BAB-BCC8-3318D3917104}" sibTransId="{BC90D178-6CF5-4A95-8A5D-18175BBA23E8}"/>
    <dgm:cxn modelId="{C3A424F9-8D21-4C17-AED1-22FB97D6C5EA}" type="presParOf" srcId="{7C6FE10C-2159-49C2-8DB4-485F7B0E6339}" destId="{A11DEAD3-AF55-4BC7-8CC0-0227212EAA3A}" srcOrd="0" destOrd="0" presId="urn:microsoft.com/office/officeart/2005/8/layout/hierarchy4"/>
    <dgm:cxn modelId="{BD2DAEC3-F487-4DDC-8358-06FCBD708694}" type="presParOf" srcId="{A11DEAD3-AF55-4BC7-8CC0-0227212EAA3A}" destId="{29B929EE-0B18-4B1B-B217-A18F77E2E967}" srcOrd="0" destOrd="0" presId="urn:microsoft.com/office/officeart/2005/8/layout/hierarchy4"/>
    <dgm:cxn modelId="{4F8C64FF-A685-4659-AF52-0DA2C6C3C9FF}" type="presParOf" srcId="{A11DEAD3-AF55-4BC7-8CC0-0227212EAA3A}" destId="{2EC49456-3B2B-4AF7-876F-E01CF67BD69B}" srcOrd="1" destOrd="0" presId="urn:microsoft.com/office/officeart/2005/8/layout/hierarchy4"/>
    <dgm:cxn modelId="{1FF20512-5FED-46DA-9FE9-55AA3B3AE7DA}" type="presParOf" srcId="{A11DEAD3-AF55-4BC7-8CC0-0227212EAA3A}" destId="{0C4ADC3C-342F-4AE5-B76A-835CBA497F18}" srcOrd="2" destOrd="0" presId="urn:microsoft.com/office/officeart/2005/8/layout/hierarchy4"/>
    <dgm:cxn modelId="{0035CEC2-01B5-4DEE-8302-C8FC58929079}" type="presParOf" srcId="{0C4ADC3C-342F-4AE5-B76A-835CBA497F18}" destId="{31BEA2C7-6497-41BE-AC7E-80990CC3C1CE}" srcOrd="0" destOrd="0" presId="urn:microsoft.com/office/officeart/2005/8/layout/hierarchy4"/>
    <dgm:cxn modelId="{11C7B44C-544A-4A11-8ACF-03BF7ADBCF3D}" type="presParOf" srcId="{31BEA2C7-6497-41BE-AC7E-80990CC3C1CE}" destId="{60BC794A-8915-4F9C-B7A4-89976E2A1F35}" srcOrd="0" destOrd="0" presId="urn:microsoft.com/office/officeart/2005/8/layout/hierarchy4"/>
    <dgm:cxn modelId="{951F52AD-1AF2-4726-AA38-6DB547B143AD}" type="presParOf" srcId="{31BEA2C7-6497-41BE-AC7E-80990CC3C1CE}" destId="{0E11742C-0F98-4D92-AB3E-EBEF62EBC31A}" srcOrd="1" destOrd="0" presId="urn:microsoft.com/office/officeart/2005/8/layout/hierarchy4"/>
    <dgm:cxn modelId="{D69B2B31-6F8C-48FC-AC67-6C18736010AB}" type="presParOf" srcId="{0C4ADC3C-342F-4AE5-B76A-835CBA497F18}" destId="{95466533-D8D0-4DDC-AB49-A8AA71E7CCBC}" srcOrd="1" destOrd="0" presId="urn:microsoft.com/office/officeart/2005/8/layout/hierarchy4"/>
    <dgm:cxn modelId="{3C9E58EA-B352-44D7-B932-CD08D785D394}" type="presParOf" srcId="{0C4ADC3C-342F-4AE5-B76A-835CBA497F18}" destId="{D7F15782-0342-4B4E-804D-540FB98855E8}" srcOrd="2" destOrd="0" presId="urn:microsoft.com/office/officeart/2005/8/layout/hierarchy4"/>
    <dgm:cxn modelId="{C71E2AC8-423F-43EC-A8A9-811ACB0760D4}" type="presParOf" srcId="{D7F15782-0342-4B4E-804D-540FB98855E8}" destId="{4179E5B6-8A33-4448-B908-6A6E424A72F8}" srcOrd="0" destOrd="0" presId="urn:microsoft.com/office/officeart/2005/8/layout/hierarchy4"/>
    <dgm:cxn modelId="{0F8F8BFA-6186-42BC-A36A-DFBD31B384C5}" type="presParOf" srcId="{D7F15782-0342-4B4E-804D-540FB98855E8}" destId="{9EF94FA1-9572-47B0-9912-99708E245611}" srcOrd="1" destOrd="0" presId="urn:microsoft.com/office/officeart/2005/8/layout/hierarchy4"/>
    <dgm:cxn modelId="{7988994C-784F-44E1-94A2-A1B168E69F52}" type="presParOf" srcId="{7C6FE10C-2159-49C2-8DB4-485F7B0E6339}" destId="{4CF2D0BB-A4E1-4B8B-AB4A-F88C67E2D63B}" srcOrd="1" destOrd="0" presId="urn:microsoft.com/office/officeart/2005/8/layout/hierarchy4"/>
    <dgm:cxn modelId="{AB2DEF9D-C4A1-4046-A1BE-5CF3E98511EE}" type="presParOf" srcId="{7C6FE10C-2159-49C2-8DB4-485F7B0E6339}" destId="{15EF329E-1C52-4C6E-8E6E-2D178179E23E}" srcOrd="2" destOrd="0" presId="urn:microsoft.com/office/officeart/2005/8/layout/hierarchy4"/>
    <dgm:cxn modelId="{06D51C3A-5154-4B66-88E4-3DD62E84FAF4}" type="presParOf" srcId="{15EF329E-1C52-4C6E-8E6E-2D178179E23E}" destId="{757CBFEC-499C-406E-AC81-6B621FABC2F4}" srcOrd="0" destOrd="0" presId="urn:microsoft.com/office/officeart/2005/8/layout/hierarchy4"/>
    <dgm:cxn modelId="{0B65706D-CCAD-45C7-BA40-1D64A59E39AB}" type="presParOf" srcId="{15EF329E-1C52-4C6E-8E6E-2D178179E23E}" destId="{EA8949F1-9F74-41AA-A82A-E521E127BF38}" srcOrd="1" destOrd="0" presId="urn:microsoft.com/office/officeart/2005/8/layout/hierarchy4"/>
    <dgm:cxn modelId="{E1D8DA81-B52C-4E06-841B-4D654FF5F539}" type="presParOf" srcId="{15EF329E-1C52-4C6E-8E6E-2D178179E23E}" destId="{EC195D3E-EA59-4846-BC25-7ABD07A55123}" srcOrd="2" destOrd="0" presId="urn:microsoft.com/office/officeart/2005/8/layout/hierarchy4"/>
    <dgm:cxn modelId="{E48461F5-8434-442C-B2DF-0820B7716004}" type="presParOf" srcId="{EC195D3E-EA59-4846-BC25-7ABD07A55123}" destId="{0678E6A7-3FB0-4F9F-B6F8-A81A99931455}" srcOrd="0" destOrd="0" presId="urn:microsoft.com/office/officeart/2005/8/layout/hierarchy4"/>
    <dgm:cxn modelId="{FE7DAE51-B341-4F57-AEA4-17B1C0E8E4A6}" type="presParOf" srcId="{0678E6A7-3FB0-4F9F-B6F8-A81A99931455}" destId="{85C3B6F7-5D06-41C9-A519-541CEF564484}" srcOrd="0" destOrd="0" presId="urn:microsoft.com/office/officeart/2005/8/layout/hierarchy4"/>
    <dgm:cxn modelId="{32B3E845-A61E-4316-9A57-2EA23207DDC8}" type="presParOf" srcId="{0678E6A7-3FB0-4F9F-B6F8-A81A99931455}" destId="{E6B617A9-272E-4A81-9F7F-474954D093CC}" srcOrd="1" destOrd="0" presId="urn:microsoft.com/office/officeart/2005/8/layout/hierarchy4"/>
    <dgm:cxn modelId="{05456282-8C59-475A-AD8F-891F4BA32BF6}" type="presParOf" srcId="{EC195D3E-EA59-4846-BC25-7ABD07A55123}" destId="{7F49B542-4648-4898-9E13-4D2132D2E4A1}" srcOrd="1" destOrd="0" presId="urn:microsoft.com/office/officeart/2005/8/layout/hierarchy4"/>
    <dgm:cxn modelId="{7C7F1AFB-F874-4605-B752-9CB9D94D5BF3}" type="presParOf" srcId="{EC195D3E-EA59-4846-BC25-7ABD07A55123}" destId="{ADBFA25A-67DD-4254-AF6F-4DCC69F88F02}" srcOrd="2" destOrd="0" presId="urn:microsoft.com/office/officeart/2005/8/layout/hierarchy4"/>
    <dgm:cxn modelId="{D868A81F-6F17-4785-ACFD-5B4E7730894E}" type="presParOf" srcId="{ADBFA25A-67DD-4254-AF6F-4DCC69F88F02}" destId="{FD796327-B65A-4BDD-B8ED-B6E039C4EEE3}" srcOrd="0" destOrd="0" presId="urn:microsoft.com/office/officeart/2005/8/layout/hierarchy4"/>
    <dgm:cxn modelId="{5AC7E86A-9C9A-4EA6-959C-E3ED8EEA447F}" type="presParOf" srcId="{ADBFA25A-67DD-4254-AF6F-4DCC69F88F02}" destId="{324EDD9F-5324-4C33-B347-8D29823ED5E4}"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D3B05F-9E25-4BE3-9C1C-9FE0D728985C}" type="doc">
      <dgm:prSet loTypeId="urn:microsoft.com/office/officeart/2005/8/layout/hierarchy4" loCatId="list" qsTypeId="urn:microsoft.com/office/officeart/2005/8/quickstyle/simple3" qsCatId="simple" csTypeId="urn:microsoft.com/office/officeart/2005/8/colors/accent1_2" csCatId="accent1" phldr="1"/>
      <dgm:spPr/>
      <dgm:t>
        <a:bodyPr/>
        <a:lstStyle/>
        <a:p>
          <a:endParaRPr lang="en-US"/>
        </a:p>
      </dgm:t>
    </dgm:pt>
    <dgm:pt modelId="{74A55BA7-BE36-4984-BA4F-E16B78E908BD}">
      <dgm:prSet phldrT="[Text]" custT="1"/>
      <dgm:spPr/>
      <dgm:t>
        <a:bodyPr/>
        <a:lstStyle/>
        <a:p>
          <a:r>
            <a:rPr lang="en-US" sz="1400" b="1" i="0" dirty="0"/>
            <a:t>Deliver working software frequently, from a couple of weeks to a couple of months, with a preference to the shorter timescale.</a:t>
          </a:r>
          <a:endParaRPr lang="en-US" sz="1400" dirty="0"/>
        </a:p>
      </dgm:t>
    </dgm:pt>
    <dgm:pt modelId="{416C279E-25B0-4BAB-BCC8-3318D3917104}" type="parTrans" cxnId="{CC32C6E7-DEDB-4E1F-A135-88955DC0F20A}">
      <dgm:prSet/>
      <dgm:spPr/>
      <dgm:t>
        <a:bodyPr/>
        <a:lstStyle/>
        <a:p>
          <a:endParaRPr lang="en-US"/>
        </a:p>
      </dgm:t>
    </dgm:pt>
    <dgm:pt modelId="{BC90D178-6CF5-4A95-8A5D-18175BBA23E8}" type="sibTrans" cxnId="{CC32C6E7-DEDB-4E1F-A135-88955DC0F20A}">
      <dgm:prSet/>
      <dgm:spPr/>
      <dgm:t>
        <a:bodyPr/>
        <a:lstStyle/>
        <a:p>
          <a:endParaRPr lang="en-US"/>
        </a:p>
      </dgm:t>
    </dgm:pt>
    <dgm:pt modelId="{68436735-6A6E-422C-8335-D2B173C5658D}">
      <dgm:prSet phldrT="[Text]"/>
      <dgm:spPr/>
      <dgm:t>
        <a:bodyPr/>
        <a:lstStyle/>
        <a:p>
          <a:r>
            <a:rPr lang="en-US" b="0" i="0" dirty="0"/>
            <a:t>Agile teams utilize short timelines to ensure regular delivery by breaking down large projects into manageable segments.</a:t>
          </a:r>
        </a:p>
        <a:p>
          <a:endParaRPr lang="en-US" dirty="0"/>
        </a:p>
      </dgm:t>
    </dgm:pt>
    <dgm:pt modelId="{2133E3C6-CCD7-4426-8515-185AF917DD93}" type="parTrans" cxnId="{9B19545C-9AEF-4DC2-A9A3-28168F515F27}">
      <dgm:prSet/>
      <dgm:spPr/>
      <dgm:t>
        <a:bodyPr/>
        <a:lstStyle/>
        <a:p>
          <a:endParaRPr lang="en-US"/>
        </a:p>
      </dgm:t>
    </dgm:pt>
    <dgm:pt modelId="{0BABCC2C-5825-4558-94F1-145840D21A6F}" type="sibTrans" cxnId="{9B19545C-9AEF-4DC2-A9A3-28168F515F27}">
      <dgm:prSet/>
      <dgm:spPr/>
      <dgm:t>
        <a:bodyPr/>
        <a:lstStyle/>
        <a:p>
          <a:endParaRPr lang="en-US"/>
        </a:p>
      </dgm:t>
    </dgm:pt>
    <dgm:pt modelId="{C407AF1A-8D60-483D-9A65-1E9E8E1D94CD}">
      <dgm:prSet phldrT="[Text]"/>
      <dgm:spPr/>
      <dgm:t>
        <a:bodyPr/>
        <a:lstStyle/>
        <a:p>
          <a:r>
            <a:rPr lang="en-US" b="0" i="0" dirty="0"/>
            <a:t>In the Scrum methodology, these short timelines are referred to as sprints, typically lasting between one to four weeks, facilitating iterative development and frequent releases.</a:t>
          </a:r>
        </a:p>
        <a:p>
          <a:endParaRPr lang="en-US" dirty="0"/>
        </a:p>
      </dgm:t>
    </dgm:pt>
    <dgm:pt modelId="{0B875207-1DBC-450F-8789-811D65907CA7}" type="parTrans" cxnId="{436E10B9-E1EC-4A35-8C3D-165285973CA7}">
      <dgm:prSet/>
      <dgm:spPr/>
      <dgm:t>
        <a:bodyPr/>
        <a:lstStyle/>
        <a:p>
          <a:endParaRPr lang="en-US"/>
        </a:p>
      </dgm:t>
    </dgm:pt>
    <dgm:pt modelId="{7EA07C9E-BE0E-4D22-99D9-D1A99F2EC70B}" type="sibTrans" cxnId="{436E10B9-E1EC-4A35-8C3D-165285973CA7}">
      <dgm:prSet/>
      <dgm:spPr/>
      <dgm:t>
        <a:bodyPr/>
        <a:lstStyle/>
        <a:p>
          <a:endParaRPr lang="en-US"/>
        </a:p>
      </dgm:t>
    </dgm:pt>
    <dgm:pt modelId="{279516D5-4743-455B-A13D-83ABCB602ECB}">
      <dgm:prSet phldrT="[Text]"/>
      <dgm:spPr/>
      <dgm:t>
        <a:bodyPr/>
        <a:lstStyle/>
        <a:p>
          <a:r>
            <a:rPr lang="en-US" b="1" i="0" dirty="0"/>
            <a:t>Business people and developers must work together daily throughout the project.</a:t>
          </a:r>
          <a:endParaRPr lang="en-US" b="0" i="0" dirty="0"/>
        </a:p>
        <a:p>
          <a:endParaRPr lang="en-US" dirty="0"/>
        </a:p>
      </dgm:t>
    </dgm:pt>
    <dgm:pt modelId="{219A36BD-3BBE-4760-8892-3773A3CEB72F}" type="parTrans" cxnId="{9F9413E1-9BCB-49B3-A39E-EE6478724C7A}">
      <dgm:prSet/>
      <dgm:spPr/>
      <dgm:t>
        <a:bodyPr/>
        <a:lstStyle/>
        <a:p>
          <a:endParaRPr lang="en-US"/>
        </a:p>
      </dgm:t>
    </dgm:pt>
    <dgm:pt modelId="{95B0BC3C-EC23-4132-972E-4EFD9DCD36AD}" type="sibTrans" cxnId="{9F9413E1-9BCB-49B3-A39E-EE6478724C7A}">
      <dgm:prSet/>
      <dgm:spPr/>
      <dgm:t>
        <a:bodyPr/>
        <a:lstStyle/>
        <a:p>
          <a:endParaRPr lang="en-US"/>
        </a:p>
      </dgm:t>
    </dgm:pt>
    <dgm:pt modelId="{CCD6D10D-C83F-430D-8075-D63C7ED38B56}">
      <dgm:prSet phldrT="[Text]"/>
      <dgm:spPr/>
      <dgm:t>
        <a:bodyPr/>
        <a:lstStyle/>
        <a:p>
          <a:r>
            <a:rPr lang="en-US" b="0" i="0" dirty="0"/>
            <a:t>Collaboration is fundamental to Agile project management, where daily communication among project stakeholders is emphasized.</a:t>
          </a:r>
          <a:endParaRPr lang="en-US" dirty="0"/>
        </a:p>
      </dgm:t>
    </dgm:pt>
    <dgm:pt modelId="{F405E4BF-F7FB-448C-8F92-4DB4AE8C910D}" type="parTrans" cxnId="{22FA4501-3443-4CBA-8BD0-53EA6BA3D5F5}">
      <dgm:prSet/>
      <dgm:spPr/>
      <dgm:t>
        <a:bodyPr/>
        <a:lstStyle/>
        <a:p>
          <a:endParaRPr lang="en-US"/>
        </a:p>
      </dgm:t>
    </dgm:pt>
    <dgm:pt modelId="{443CEE90-8EC4-49A7-ADFF-DCA84C1CEBB7}" type="sibTrans" cxnId="{22FA4501-3443-4CBA-8BD0-53EA6BA3D5F5}">
      <dgm:prSet/>
      <dgm:spPr/>
      <dgm:t>
        <a:bodyPr/>
        <a:lstStyle/>
        <a:p>
          <a:endParaRPr lang="en-US"/>
        </a:p>
      </dgm:t>
    </dgm:pt>
    <dgm:pt modelId="{2361AFE0-26F6-4964-A7F7-33CAC9820D8F}">
      <dgm:prSet phldrT="[Text]"/>
      <dgm:spPr/>
      <dgm:t>
        <a:bodyPr/>
        <a:lstStyle/>
        <a:p>
          <a:r>
            <a:rPr lang="en-US" b="0" i="0" dirty="0"/>
            <a:t>Regular communication minimizes confusion and maintains alignment of goals among all stakeholders involved in the project.</a:t>
          </a:r>
          <a:endParaRPr lang="en-US" dirty="0"/>
        </a:p>
      </dgm:t>
    </dgm:pt>
    <dgm:pt modelId="{DD87DE07-0734-493B-84D2-CCCF9F92DB40}" type="parTrans" cxnId="{975E2256-CCD1-4DB6-A15D-D4576176A59A}">
      <dgm:prSet/>
      <dgm:spPr/>
      <dgm:t>
        <a:bodyPr/>
        <a:lstStyle/>
        <a:p>
          <a:endParaRPr lang="en-US"/>
        </a:p>
      </dgm:t>
    </dgm:pt>
    <dgm:pt modelId="{A3B52A87-3388-4B80-BD17-561014B39925}" type="sibTrans" cxnId="{975E2256-CCD1-4DB6-A15D-D4576176A59A}">
      <dgm:prSet/>
      <dgm:spPr/>
      <dgm:t>
        <a:bodyPr/>
        <a:lstStyle/>
        <a:p>
          <a:endParaRPr lang="en-US"/>
        </a:p>
      </dgm:t>
    </dgm:pt>
    <dgm:pt modelId="{7C6FE10C-2159-49C2-8DB4-485F7B0E6339}" type="pres">
      <dgm:prSet presAssocID="{36D3B05F-9E25-4BE3-9C1C-9FE0D728985C}" presName="Name0" presStyleCnt="0">
        <dgm:presLayoutVars>
          <dgm:chPref val="1"/>
          <dgm:dir/>
          <dgm:animOne val="branch"/>
          <dgm:animLvl val="lvl"/>
          <dgm:resizeHandles/>
        </dgm:presLayoutVars>
      </dgm:prSet>
      <dgm:spPr/>
    </dgm:pt>
    <dgm:pt modelId="{A11DEAD3-AF55-4BC7-8CC0-0227212EAA3A}" type="pres">
      <dgm:prSet presAssocID="{74A55BA7-BE36-4984-BA4F-E16B78E908BD}" presName="vertOne" presStyleCnt="0"/>
      <dgm:spPr/>
    </dgm:pt>
    <dgm:pt modelId="{29B929EE-0B18-4B1B-B217-A18F77E2E967}" type="pres">
      <dgm:prSet presAssocID="{74A55BA7-BE36-4984-BA4F-E16B78E908BD}" presName="txOne" presStyleLbl="node0" presStyleIdx="0" presStyleCnt="2">
        <dgm:presLayoutVars>
          <dgm:chPref val="3"/>
        </dgm:presLayoutVars>
      </dgm:prSet>
      <dgm:spPr/>
    </dgm:pt>
    <dgm:pt modelId="{2EC49456-3B2B-4AF7-876F-E01CF67BD69B}" type="pres">
      <dgm:prSet presAssocID="{74A55BA7-BE36-4984-BA4F-E16B78E908BD}" presName="parTransOne" presStyleCnt="0"/>
      <dgm:spPr/>
    </dgm:pt>
    <dgm:pt modelId="{0C4ADC3C-342F-4AE5-B76A-835CBA497F18}" type="pres">
      <dgm:prSet presAssocID="{74A55BA7-BE36-4984-BA4F-E16B78E908BD}" presName="horzOne" presStyleCnt="0"/>
      <dgm:spPr/>
    </dgm:pt>
    <dgm:pt modelId="{31BEA2C7-6497-41BE-AC7E-80990CC3C1CE}" type="pres">
      <dgm:prSet presAssocID="{68436735-6A6E-422C-8335-D2B173C5658D}" presName="vertTwo" presStyleCnt="0"/>
      <dgm:spPr/>
    </dgm:pt>
    <dgm:pt modelId="{60BC794A-8915-4F9C-B7A4-89976E2A1F35}" type="pres">
      <dgm:prSet presAssocID="{68436735-6A6E-422C-8335-D2B173C5658D}" presName="txTwo" presStyleLbl="node2" presStyleIdx="0" presStyleCnt="4">
        <dgm:presLayoutVars>
          <dgm:chPref val="3"/>
        </dgm:presLayoutVars>
      </dgm:prSet>
      <dgm:spPr/>
    </dgm:pt>
    <dgm:pt modelId="{0E11742C-0F98-4D92-AB3E-EBEF62EBC31A}" type="pres">
      <dgm:prSet presAssocID="{68436735-6A6E-422C-8335-D2B173C5658D}" presName="horzTwo" presStyleCnt="0"/>
      <dgm:spPr/>
    </dgm:pt>
    <dgm:pt modelId="{95466533-D8D0-4DDC-AB49-A8AA71E7CCBC}" type="pres">
      <dgm:prSet presAssocID="{0BABCC2C-5825-4558-94F1-145840D21A6F}" presName="sibSpaceTwo" presStyleCnt="0"/>
      <dgm:spPr/>
    </dgm:pt>
    <dgm:pt modelId="{D7F15782-0342-4B4E-804D-540FB98855E8}" type="pres">
      <dgm:prSet presAssocID="{C407AF1A-8D60-483D-9A65-1E9E8E1D94CD}" presName="vertTwo" presStyleCnt="0"/>
      <dgm:spPr/>
    </dgm:pt>
    <dgm:pt modelId="{4179E5B6-8A33-4448-B908-6A6E424A72F8}" type="pres">
      <dgm:prSet presAssocID="{C407AF1A-8D60-483D-9A65-1E9E8E1D94CD}" presName="txTwo" presStyleLbl="node2" presStyleIdx="1" presStyleCnt="4">
        <dgm:presLayoutVars>
          <dgm:chPref val="3"/>
        </dgm:presLayoutVars>
      </dgm:prSet>
      <dgm:spPr/>
    </dgm:pt>
    <dgm:pt modelId="{9EF94FA1-9572-47B0-9912-99708E245611}" type="pres">
      <dgm:prSet presAssocID="{C407AF1A-8D60-483D-9A65-1E9E8E1D94CD}" presName="horzTwo" presStyleCnt="0"/>
      <dgm:spPr/>
    </dgm:pt>
    <dgm:pt modelId="{4CF2D0BB-A4E1-4B8B-AB4A-F88C67E2D63B}" type="pres">
      <dgm:prSet presAssocID="{BC90D178-6CF5-4A95-8A5D-18175BBA23E8}" presName="sibSpaceOne" presStyleCnt="0"/>
      <dgm:spPr/>
    </dgm:pt>
    <dgm:pt modelId="{15EF329E-1C52-4C6E-8E6E-2D178179E23E}" type="pres">
      <dgm:prSet presAssocID="{279516D5-4743-455B-A13D-83ABCB602ECB}" presName="vertOne" presStyleCnt="0"/>
      <dgm:spPr/>
    </dgm:pt>
    <dgm:pt modelId="{757CBFEC-499C-406E-AC81-6B621FABC2F4}" type="pres">
      <dgm:prSet presAssocID="{279516D5-4743-455B-A13D-83ABCB602ECB}" presName="txOne" presStyleLbl="node0" presStyleIdx="1" presStyleCnt="2">
        <dgm:presLayoutVars>
          <dgm:chPref val="3"/>
        </dgm:presLayoutVars>
      </dgm:prSet>
      <dgm:spPr/>
    </dgm:pt>
    <dgm:pt modelId="{EA8949F1-9F74-41AA-A82A-E521E127BF38}" type="pres">
      <dgm:prSet presAssocID="{279516D5-4743-455B-A13D-83ABCB602ECB}" presName="parTransOne" presStyleCnt="0"/>
      <dgm:spPr/>
    </dgm:pt>
    <dgm:pt modelId="{EC195D3E-EA59-4846-BC25-7ABD07A55123}" type="pres">
      <dgm:prSet presAssocID="{279516D5-4743-455B-A13D-83ABCB602ECB}" presName="horzOne" presStyleCnt="0"/>
      <dgm:spPr/>
    </dgm:pt>
    <dgm:pt modelId="{0678E6A7-3FB0-4F9F-B6F8-A81A99931455}" type="pres">
      <dgm:prSet presAssocID="{CCD6D10D-C83F-430D-8075-D63C7ED38B56}" presName="vertTwo" presStyleCnt="0"/>
      <dgm:spPr/>
    </dgm:pt>
    <dgm:pt modelId="{85C3B6F7-5D06-41C9-A519-541CEF564484}" type="pres">
      <dgm:prSet presAssocID="{CCD6D10D-C83F-430D-8075-D63C7ED38B56}" presName="txTwo" presStyleLbl="node2" presStyleIdx="2" presStyleCnt="4">
        <dgm:presLayoutVars>
          <dgm:chPref val="3"/>
        </dgm:presLayoutVars>
      </dgm:prSet>
      <dgm:spPr/>
    </dgm:pt>
    <dgm:pt modelId="{E6B617A9-272E-4A81-9F7F-474954D093CC}" type="pres">
      <dgm:prSet presAssocID="{CCD6D10D-C83F-430D-8075-D63C7ED38B56}" presName="horzTwo" presStyleCnt="0"/>
      <dgm:spPr/>
    </dgm:pt>
    <dgm:pt modelId="{7F49B542-4648-4898-9E13-4D2132D2E4A1}" type="pres">
      <dgm:prSet presAssocID="{443CEE90-8EC4-49A7-ADFF-DCA84C1CEBB7}" presName="sibSpaceTwo" presStyleCnt="0"/>
      <dgm:spPr/>
    </dgm:pt>
    <dgm:pt modelId="{ADBFA25A-67DD-4254-AF6F-4DCC69F88F02}" type="pres">
      <dgm:prSet presAssocID="{2361AFE0-26F6-4964-A7F7-33CAC9820D8F}" presName="vertTwo" presStyleCnt="0"/>
      <dgm:spPr/>
    </dgm:pt>
    <dgm:pt modelId="{FD796327-B65A-4BDD-B8ED-B6E039C4EEE3}" type="pres">
      <dgm:prSet presAssocID="{2361AFE0-26F6-4964-A7F7-33CAC9820D8F}" presName="txTwo" presStyleLbl="node2" presStyleIdx="3" presStyleCnt="4">
        <dgm:presLayoutVars>
          <dgm:chPref val="3"/>
        </dgm:presLayoutVars>
      </dgm:prSet>
      <dgm:spPr/>
    </dgm:pt>
    <dgm:pt modelId="{324EDD9F-5324-4C33-B347-8D29823ED5E4}" type="pres">
      <dgm:prSet presAssocID="{2361AFE0-26F6-4964-A7F7-33CAC9820D8F}" presName="horzTwo" presStyleCnt="0"/>
      <dgm:spPr/>
    </dgm:pt>
  </dgm:ptLst>
  <dgm:cxnLst>
    <dgm:cxn modelId="{22FA4501-3443-4CBA-8BD0-53EA6BA3D5F5}" srcId="{279516D5-4743-455B-A13D-83ABCB602ECB}" destId="{CCD6D10D-C83F-430D-8075-D63C7ED38B56}" srcOrd="0" destOrd="0" parTransId="{F405E4BF-F7FB-448C-8F92-4DB4AE8C910D}" sibTransId="{443CEE90-8EC4-49A7-ADFF-DCA84C1CEBB7}"/>
    <dgm:cxn modelId="{FEE57A12-3B5A-49BA-9477-325B567DE855}" type="presOf" srcId="{C407AF1A-8D60-483D-9A65-1E9E8E1D94CD}" destId="{4179E5B6-8A33-4448-B908-6A6E424A72F8}" srcOrd="0" destOrd="0" presId="urn:microsoft.com/office/officeart/2005/8/layout/hierarchy4"/>
    <dgm:cxn modelId="{B5C6E320-6F11-42C7-B15D-461F84C5E25B}" type="presOf" srcId="{36D3B05F-9E25-4BE3-9C1C-9FE0D728985C}" destId="{7C6FE10C-2159-49C2-8DB4-485F7B0E6339}" srcOrd="0" destOrd="0" presId="urn:microsoft.com/office/officeart/2005/8/layout/hierarchy4"/>
    <dgm:cxn modelId="{9B19545C-9AEF-4DC2-A9A3-28168F515F27}" srcId="{74A55BA7-BE36-4984-BA4F-E16B78E908BD}" destId="{68436735-6A6E-422C-8335-D2B173C5658D}" srcOrd="0" destOrd="0" parTransId="{2133E3C6-CCD7-4426-8515-185AF917DD93}" sibTransId="{0BABCC2C-5825-4558-94F1-145840D21A6F}"/>
    <dgm:cxn modelId="{43F1C760-1AE5-4C9F-9A50-5A70D3551E55}" type="presOf" srcId="{CCD6D10D-C83F-430D-8075-D63C7ED38B56}" destId="{85C3B6F7-5D06-41C9-A519-541CEF564484}" srcOrd="0" destOrd="0" presId="urn:microsoft.com/office/officeart/2005/8/layout/hierarchy4"/>
    <dgm:cxn modelId="{EFBE006A-F343-4A6F-B998-2C7ED7B7C043}" type="presOf" srcId="{68436735-6A6E-422C-8335-D2B173C5658D}" destId="{60BC794A-8915-4F9C-B7A4-89976E2A1F35}" srcOrd="0" destOrd="0" presId="urn:microsoft.com/office/officeart/2005/8/layout/hierarchy4"/>
    <dgm:cxn modelId="{2752FE6D-1496-4BE7-8FCA-18A0DA210B91}" type="presOf" srcId="{74A55BA7-BE36-4984-BA4F-E16B78E908BD}" destId="{29B929EE-0B18-4B1B-B217-A18F77E2E967}" srcOrd="0" destOrd="0" presId="urn:microsoft.com/office/officeart/2005/8/layout/hierarchy4"/>
    <dgm:cxn modelId="{975E2256-CCD1-4DB6-A15D-D4576176A59A}" srcId="{279516D5-4743-455B-A13D-83ABCB602ECB}" destId="{2361AFE0-26F6-4964-A7F7-33CAC9820D8F}" srcOrd="1" destOrd="0" parTransId="{DD87DE07-0734-493B-84D2-CCCF9F92DB40}" sibTransId="{A3B52A87-3388-4B80-BD17-561014B39925}"/>
    <dgm:cxn modelId="{43D626A4-5035-473F-A846-7664F881A738}" type="presOf" srcId="{279516D5-4743-455B-A13D-83ABCB602ECB}" destId="{757CBFEC-499C-406E-AC81-6B621FABC2F4}" srcOrd="0" destOrd="0" presId="urn:microsoft.com/office/officeart/2005/8/layout/hierarchy4"/>
    <dgm:cxn modelId="{BC2AA3B4-55B7-47A7-84FC-1FC8C8E43E24}" type="presOf" srcId="{2361AFE0-26F6-4964-A7F7-33CAC9820D8F}" destId="{FD796327-B65A-4BDD-B8ED-B6E039C4EEE3}" srcOrd="0" destOrd="0" presId="urn:microsoft.com/office/officeart/2005/8/layout/hierarchy4"/>
    <dgm:cxn modelId="{436E10B9-E1EC-4A35-8C3D-165285973CA7}" srcId="{74A55BA7-BE36-4984-BA4F-E16B78E908BD}" destId="{C407AF1A-8D60-483D-9A65-1E9E8E1D94CD}" srcOrd="1" destOrd="0" parTransId="{0B875207-1DBC-450F-8789-811D65907CA7}" sibTransId="{7EA07C9E-BE0E-4D22-99D9-D1A99F2EC70B}"/>
    <dgm:cxn modelId="{9F9413E1-9BCB-49B3-A39E-EE6478724C7A}" srcId="{36D3B05F-9E25-4BE3-9C1C-9FE0D728985C}" destId="{279516D5-4743-455B-A13D-83ABCB602ECB}" srcOrd="1" destOrd="0" parTransId="{219A36BD-3BBE-4760-8892-3773A3CEB72F}" sibTransId="{95B0BC3C-EC23-4132-972E-4EFD9DCD36AD}"/>
    <dgm:cxn modelId="{CC32C6E7-DEDB-4E1F-A135-88955DC0F20A}" srcId="{36D3B05F-9E25-4BE3-9C1C-9FE0D728985C}" destId="{74A55BA7-BE36-4984-BA4F-E16B78E908BD}" srcOrd="0" destOrd="0" parTransId="{416C279E-25B0-4BAB-BCC8-3318D3917104}" sibTransId="{BC90D178-6CF5-4A95-8A5D-18175BBA23E8}"/>
    <dgm:cxn modelId="{C3A424F9-8D21-4C17-AED1-22FB97D6C5EA}" type="presParOf" srcId="{7C6FE10C-2159-49C2-8DB4-485F7B0E6339}" destId="{A11DEAD3-AF55-4BC7-8CC0-0227212EAA3A}" srcOrd="0" destOrd="0" presId="urn:microsoft.com/office/officeart/2005/8/layout/hierarchy4"/>
    <dgm:cxn modelId="{BD2DAEC3-F487-4DDC-8358-06FCBD708694}" type="presParOf" srcId="{A11DEAD3-AF55-4BC7-8CC0-0227212EAA3A}" destId="{29B929EE-0B18-4B1B-B217-A18F77E2E967}" srcOrd="0" destOrd="0" presId="urn:microsoft.com/office/officeart/2005/8/layout/hierarchy4"/>
    <dgm:cxn modelId="{4F8C64FF-A685-4659-AF52-0DA2C6C3C9FF}" type="presParOf" srcId="{A11DEAD3-AF55-4BC7-8CC0-0227212EAA3A}" destId="{2EC49456-3B2B-4AF7-876F-E01CF67BD69B}" srcOrd="1" destOrd="0" presId="urn:microsoft.com/office/officeart/2005/8/layout/hierarchy4"/>
    <dgm:cxn modelId="{1FF20512-5FED-46DA-9FE9-55AA3B3AE7DA}" type="presParOf" srcId="{A11DEAD3-AF55-4BC7-8CC0-0227212EAA3A}" destId="{0C4ADC3C-342F-4AE5-B76A-835CBA497F18}" srcOrd="2" destOrd="0" presId="urn:microsoft.com/office/officeart/2005/8/layout/hierarchy4"/>
    <dgm:cxn modelId="{0035CEC2-01B5-4DEE-8302-C8FC58929079}" type="presParOf" srcId="{0C4ADC3C-342F-4AE5-B76A-835CBA497F18}" destId="{31BEA2C7-6497-41BE-AC7E-80990CC3C1CE}" srcOrd="0" destOrd="0" presId="urn:microsoft.com/office/officeart/2005/8/layout/hierarchy4"/>
    <dgm:cxn modelId="{11C7B44C-544A-4A11-8ACF-03BF7ADBCF3D}" type="presParOf" srcId="{31BEA2C7-6497-41BE-AC7E-80990CC3C1CE}" destId="{60BC794A-8915-4F9C-B7A4-89976E2A1F35}" srcOrd="0" destOrd="0" presId="urn:microsoft.com/office/officeart/2005/8/layout/hierarchy4"/>
    <dgm:cxn modelId="{951F52AD-1AF2-4726-AA38-6DB547B143AD}" type="presParOf" srcId="{31BEA2C7-6497-41BE-AC7E-80990CC3C1CE}" destId="{0E11742C-0F98-4D92-AB3E-EBEF62EBC31A}" srcOrd="1" destOrd="0" presId="urn:microsoft.com/office/officeart/2005/8/layout/hierarchy4"/>
    <dgm:cxn modelId="{D69B2B31-6F8C-48FC-AC67-6C18736010AB}" type="presParOf" srcId="{0C4ADC3C-342F-4AE5-B76A-835CBA497F18}" destId="{95466533-D8D0-4DDC-AB49-A8AA71E7CCBC}" srcOrd="1" destOrd="0" presId="urn:microsoft.com/office/officeart/2005/8/layout/hierarchy4"/>
    <dgm:cxn modelId="{3C9E58EA-B352-44D7-B932-CD08D785D394}" type="presParOf" srcId="{0C4ADC3C-342F-4AE5-B76A-835CBA497F18}" destId="{D7F15782-0342-4B4E-804D-540FB98855E8}" srcOrd="2" destOrd="0" presId="urn:microsoft.com/office/officeart/2005/8/layout/hierarchy4"/>
    <dgm:cxn modelId="{C71E2AC8-423F-43EC-A8A9-811ACB0760D4}" type="presParOf" srcId="{D7F15782-0342-4B4E-804D-540FB98855E8}" destId="{4179E5B6-8A33-4448-B908-6A6E424A72F8}" srcOrd="0" destOrd="0" presId="urn:microsoft.com/office/officeart/2005/8/layout/hierarchy4"/>
    <dgm:cxn modelId="{0F8F8BFA-6186-42BC-A36A-DFBD31B384C5}" type="presParOf" srcId="{D7F15782-0342-4B4E-804D-540FB98855E8}" destId="{9EF94FA1-9572-47B0-9912-99708E245611}" srcOrd="1" destOrd="0" presId="urn:microsoft.com/office/officeart/2005/8/layout/hierarchy4"/>
    <dgm:cxn modelId="{7988994C-784F-44E1-94A2-A1B168E69F52}" type="presParOf" srcId="{7C6FE10C-2159-49C2-8DB4-485F7B0E6339}" destId="{4CF2D0BB-A4E1-4B8B-AB4A-F88C67E2D63B}" srcOrd="1" destOrd="0" presId="urn:microsoft.com/office/officeart/2005/8/layout/hierarchy4"/>
    <dgm:cxn modelId="{AB2DEF9D-C4A1-4046-A1BE-5CF3E98511EE}" type="presParOf" srcId="{7C6FE10C-2159-49C2-8DB4-485F7B0E6339}" destId="{15EF329E-1C52-4C6E-8E6E-2D178179E23E}" srcOrd="2" destOrd="0" presId="urn:microsoft.com/office/officeart/2005/8/layout/hierarchy4"/>
    <dgm:cxn modelId="{06D51C3A-5154-4B66-88E4-3DD62E84FAF4}" type="presParOf" srcId="{15EF329E-1C52-4C6E-8E6E-2D178179E23E}" destId="{757CBFEC-499C-406E-AC81-6B621FABC2F4}" srcOrd="0" destOrd="0" presId="urn:microsoft.com/office/officeart/2005/8/layout/hierarchy4"/>
    <dgm:cxn modelId="{0B65706D-CCAD-45C7-BA40-1D64A59E39AB}" type="presParOf" srcId="{15EF329E-1C52-4C6E-8E6E-2D178179E23E}" destId="{EA8949F1-9F74-41AA-A82A-E521E127BF38}" srcOrd="1" destOrd="0" presId="urn:microsoft.com/office/officeart/2005/8/layout/hierarchy4"/>
    <dgm:cxn modelId="{E1D8DA81-B52C-4E06-841B-4D654FF5F539}" type="presParOf" srcId="{15EF329E-1C52-4C6E-8E6E-2D178179E23E}" destId="{EC195D3E-EA59-4846-BC25-7ABD07A55123}" srcOrd="2" destOrd="0" presId="urn:microsoft.com/office/officeart/2005/8/layout/hierarchy4"/>
    <dgm:cxn modelId="{E48461F5-8434-442C-B2DF-0820B7716004}" type="presParOf" srcId="{EC195D3E-EA59-4846-BC25-7ABD07A55123}" destId="{0678E6A7-3FB0-4F9F-B6F8-A81A99931455}" srcOrd="0" destOrd="0" presId="urn:microsoft.com/office/officeart/2005/8/layout/hierarchy4"/>
    <dgm:cxn modelId="{FE7DAE51-B341-4F57-AEA4-17B1C0E8E4A6}" type="presParOf" srcId="{0678E6A7-3FB0-4F9F-B6F8-A81A99931455}" destId="{85C3B6F7-5D06-41C9-A519-541CEF564484}" srcOrd="0" destOrd="0" presId="urn:microsoft.com/office/officeart/2005/8/layout/hierarchy4"/>
    <dgm:cxn modelId="{32B3E845-A61E-4316-9A57-2EA23207DDC8}" type="presParOf" srcId="{0678E6A7-3FB0-4F9F-B6F8-A81A99931455}" destId="{E6B617A9-272E-4A81-9F7F-474954D093CC}" srcOrd="1" destOrd="0" presId="urn:microsoft.com/office/officeart/2005/8/layout/hierarchy4"/>
    <dgm:cxn modelId="{05456282-8C59-475A-AD8F-891F4BA32BF6}" type="presParOf" srcId="{EC195D3E-EA59-4846-BC25-7ABD07A55123}" destId="{7F49B542-4648-4898-9E13-4D2132D2E4A1}" srcOrd="1" destOrd="0" presId="urn:microsoft.com/office/officeart/2005/8/layout/hierarchy4"/>
    <dgm:cxn modelId="{7C7F1AFB-F874-4605-B752-9CB9D94D5BF3}" type="presParOf" srcId="{EC195D3E-EA59-4846-BC25-7ABD07A55123}" destId="{ADBFA25A-67DD-4254-AF6F-4DCC69F88F02}" srcOrd="2" destOrd="0" presId="urn:microsoft.com/office/officeart/2005/8/layout/hierarchy4"/>
    <dgm:cxn modelId="{D868A81F-6F17-4785-ACFD-5B4E7730894E}" type="presParOf" srcId="{ADBFA25A-67DD-4254-AF6F-4DCC69F88F02}" destId="{FD796327-B65A-4BDD-B8ED-B6E039C4EEE3}" srcOrd="0" destOrd="0" presId="urn:microsoft.com/office/officeart/2005/8/layout/hierarchy4"/>
    <dgm:cxn modelId="{5AC7E86A-9C9A-4EA6-959C-E3ED8EEA447F}" type="presParOf" srcId="{ADBFA25A-67DD-4254-AF6F-4DCC69F88F02}" destId="{324EDD9F-5324-4C33-B347-8D29823ED5E4}"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D3B05F-9E25-4BE3-9C1C-9FE0D728985C}" type="doc">
      <dgm:prSet loTypeId="urn:microsoft.com/office/officeart/2005/8/layout/hierarchy4" loCatId="list" qsTypeId="urn:microsoft.com/office/officeart/2005/8/quickstyle/simple3" qsCatId="simple" csTypeId="urn:microsoft.com/office/officeart/2005/8/colors/accent1_2" csCatId="accent1" phldr="1"/>
      <dgm:spPr/>
      <dgm:t>
        <a:bodyPr/>
        <a:lstStyle/>
        <a:p>
          <a:endParaRPr lang="en-US"/>
        </a:p>
      </dgm:t>
    </dgm:pt>
    <dgm:pt modelId="{74A55BA7-BE36-4984-BA4F-E16B78E908BD}">
      <dgm:prSet phldrT="[Text]" custT="1"/>
      <dgm:spPr/>
      <dgm:t>
        <a:bodyPr/>
        <a:lstStyle/>
        <a:p>
          <a:r>
            <a:rPr lang="en-US" sz="1400" b="1" i="0" dirty="0"/>
            <a:t>. Build projects around motivated individuals. Give them the environment and support they need, and trust them to get the job done.</a:t>
          </a:r>
          <a:endParaRPr lang="en-US" sz="1400" dirty="0"/>
        </a:p>
      </dgm:t>
    </dgm:pt>
    <dgm:pt modelId="{416C279E-25B0-4BAB-BCC8-3318D3917104}" type="parTrans" cxnId="{CC32C6E7-DEDB-4E1F-A135-88955DC0F20A}">
      <dgm:prSet/>
      <dgm:spPr/>
      <dgm:t>
        <a:bodyPr/>
        <a:lstStyle/>
        <a:p>
          <a:endParaRPr lang="en-US"/>
        </a:p>
      </dgm:t>
    </dgm:pt>
    <dgm:pt modelId="{BC90D178-6CF5-4A95-8A5D-18175BBA23E8}" type="sibTrans" cxnId="{CC32C6E7-DEDB-4E1F-A135-88955DC0F20A}">
      <dgm:prSet/>
      <dgm:spPr/>
      <dgm:t>
        <a:bodyPr/>
        <a:lstStyle/>
        <a:p>
          <a:endParaRPr lang="en-US"/>
        </a:p>
      </dgm:t>
    </dgm:pt>
    <dgm:pt modelId="{68436735-6A6E-422C-8335-D2B173C5658D}">
      <dgm:prSet phldrT="[Text]"/>
      <dgm:spPr/>
      <dgm:t>
        <a:bodyPr/>
        <a:lstStyle/>
        <a:p>
          <a:r>
            <a:rPr lang="en-US" b="0" i="0" dirty="0"/>
            <a:t>Success in a project is significantly influenced by having the right team members. It is essential to invest time in selecting the perfect team, providing them with the necessary resources, and entrusting them to achieve outstanding outcomes.</a:t>
          </a:r>
          <a:endParaRPr lang="en-US" dirty="0"/>
        </a:p>
      </dgm:t>
    </dgm:pt>
    <dgm:pt modelId="{2133E3C6-CCD7-4426-8515-185AF917DD93}" type="parTrans" cxnId="{9B19545C-9AEF-4DC2-A9A3-28168F515F27}">
      <dgm:prSet/>
      <dgm:spPr/>
      <dgm:t>
        <a:bodyPr/>
        <a:lstStyle/>
        <a:p>
          <a:endParaRPr lang="en-US"/>
        </a:p>
      </dgm:t>
    </dgm:pt>
    <dgm:pt modelId="{0BABCC2C-5825-4558-94F1-145840D21A6F}" type="sibTrans" cxnId="{9B19545C-9AEF-4DC2-A9A3-28168F515F27}">
      <dgm:prSet/>
      <dgm:spPr/>
      <dgm:t>
        <a:bodyPr/>
        <a:lstStyle/>
        <a:p>
          <a:endParaRPr lang="en-US"/>
        </a:p>
      </dgm:t>
    </dgm:pt>
    <dgm:pt modelId="{C407AF1A-8D60-483D-9A65-1E9E8E1D94CD}">
      <dgm:prSet phldrT="[Text]"/>
      <dgm:spPr/>
      <dgm:t>
        <a:bodyPr/>
        <a:lstStyle/>
        <a:p>
          <a:r>
            <a:rPr lang="en-US" b="0" i="0" dirty="0"/>
            <a:t>By assembling a capable and well-equipped team, you increase the likelihood of project success. Trusting the team to deliver exceptional results fosters motivation and ownership, driving excellence in project execution.</a:t>
          </a:r>
          <a:endParaRPr lang="en-US" dirty="0"/>
        </a:p>
      </dgm:t>
    </dgm:pt>
    <dgm:pt modelId="{0B875207-1DBC-450F-8789-811D65907CA7}" type="parTrans" cxnId="{436E10B9-E1EC-4A35-8C3D-165285973CA7}">
      <dgm:prSet/>
      <dgm:spPr/>
      <dgm:t>
        <a:bodyPr/>
        <a:lstStyle/>
        <a:p>
          <a:endParaRPr lang="en-US"/>
        </a:p>
      </dgm:t>
    </dgm:pt>
    <dgm:pt modelId="{7EA07C9E-BE0E-4D22-99D9-D1A99F2EC70B}" type="sibTrans" cxnId="{436E10B9-E1EC-4A35-8C3D-165285973CA7}">
      <dgm:prSet/>
      <dgm:spPr/>
      <dgm:t>
        <a:bodyPr/>
        <a:lstStyle/>
        <a:p>
          <a:endParaRPr lang="en-US"/>
        </a:p>
      </dgm:t>
    </dgm:pt>
    <dgm:pt modelId="{279516D5-4743-455B-A13D-83ABCB602ECB}">
      <dgm:prSet phldrT="[Text]"/>
      <dgm:spPr/>
      <dgm:t>
        <a:bodyPr/>
        <a:lstStyle/>
        <a:p>
          <a:r>
            <a:rPr lang="en-US" b="1" i="0" dirty="0"/>
            <a:t>The most efficient and effective method of conveying information to and within a development team is face-to-face conversation.</a:t>
          </a:r>
          <a:endParaRPr lang="en-US" dirty="0"/>
        </a:p>
      </dgm:t>
    </dgm:pt>
    <dgm:pt modelId="{219A36BD-3BBE-4760-8892-3773A3CEB72F}" type="parTrans" cxnId="{9F9413E1-9BCB-49B3-A39E-EE6478724C7A}">
      <dgm:prSet/>
      <dgm:spPr/>
      <dgm:t>
        <a:bodyPr/>
        <a:lstStyle/>
        <a:p>
          <a:endParaRPr lang="en-US"/>
        </a:p>
      </dgm:t>
    </dgm:pt>
    <dgm:pt modelId="{95B0BC3C-EC23-4132-972E-4EFD9DCD36AD}" type="sibTrans" cxnId="{9F9413E1-9BCB-49B3-A39E-EE6478724C7A}">
      <dgm:prSet/>
      <dgm:spPr/>
      <dgm:t>
        <a:bodyPr/>
        <a:lstStyle/>
        <a:p>
          <a:endParaRPr lang="en-US"/>
        </a:p>
      </dgm:t>
    </dgm:pt>
    <dgm:pt modelId="{CCD6D10D-C83F-430D-8075-D63C7ED38B56}">
      <dgm:prSet phldrT="[Text]"/>
      <dgm:spPr/>
      <dgm:t>
        <a:bodyPr/>
        <a:lstStyle/>
        <a:p>
          <a:r>
            <a:rPr lang="en-US" b="0" i="0" dirty="0"/>
            <a:t>Face-to-face communication facilitates the breaking down of barriers within teams. Co-locating teams whenever feasible enhances communication and fosters the smooth flow of information.</a:t>
          </a:r>
          <a:endParaRPr lang="en-US" dirty="0"/>
        </a:p>
      </dgm:t>
    </dgm:pt>
    <dgm:pt modelId="{F405E4BF-F7FB-448C-8F92-4DB4AE8C910D}" type="parTrans" cxnId="{22FA4501-3443-4CBA-8BD0-53EA6BA3D5F5}">
      <dgm:prSet/>
      <dgm:spPr/>
      <dgm:t>
        <a:bodyPr/>
        <a:lstStyle/>
        <a:p>
          <a:endParaRPr lang="en-US"/>
        </a:p>
      </dgm:t>
    </dgm:pt>
    <dgm:pt modelId="{443CEE90-8EC4-49A7-ADFF-DCA84C1CEBB7}" type="sibTrans" cxnId="{22FA4501-3443-4CBA-8BD0-53EA6BA3D5F5}">
      <dgm:prSet/>
      <dgm:spPr/>
      <dgm:t>
        <a:bodyPr/>
        <a:lstStyle/>
        <a:p>
          <a:endParaRPr lang="en-US"/>
        </a:p>
      </dgm:t>
    </dgm:pt>
    <dgm:pt modelId="{2361AFE0-26F6-4964-A7F7-33CAC9820D8F}">
      <dgm:prSet phldrT="[Text]"/>
      <dgm:spPr/>
      <dgm:t>
        <a:bodyPr/>
        <a:lstStyle/>
        <a:p>
          <a:r>
            <a:rPr lang="en-US" b="0" i="0" dirty="0"/>
            <a:t>In remote working scenarios, platforms like Zoom serve as excellent alternatives to phone calls or emails. Leveraging video conferencing capabilities enables more effective interaction among team members, even in dispersed settings.</a:t>
          </a:r>
        </a:p>
        <a:p>
          <a:endParaRPr lang="en-US" dirty="0"/>
        </a:p>
      </dgm:t>
    </dgm:pt>
    <dgm:pt modelId="{DD87DE07-0734-493B-84D2-CCCF9F92DB40}" type="parTrans" cxnId="{975E2256-CCD1-4DB6-A15D-D4576176A59A}">
      <dgm:prSet/>
      <dgm:spPr/>
      <dgm:t>
        <a:bodyPr/>
        <a:lstStyle/>
        <a:p>
          <a:endParaRPr lang="en-US"/>
        </a:p>
      </dgm:t>
    </dgm:pt>
    <dgm:pt modelId="{A3B52A87-3388-4B80-BD17-561014B39925}" type="sibTrans" cxnId="{975E2256-CCD1-4DB6-A15D-D4576176A59A}">
      <dgm:prSet/>
      <dgm:spPr/>
      <dgm:t>
        <a:bodyPr/>
        <a:lstStyle/>
        <a:p>
          <a:endParaRPr lang="en-US"/>
        </a:p>
      </dgm:t>
    </dgm:pt>
    <dgm:pt modelId="{7C6FE10C-2159-49C2-8DB4-485F7B0E6339}" type="pres">
      <dgm:prSet presAssocID="{36D3B05F-9E25-4BE3-9C1C-9FE0D728985C}" presName="Name0" presStyleCnt="0">
        <dgm:presLayoutVars>
          <dgm:chPref val="1"/>
          <dgm:dir/>
          <dgm:animOne val="branch"/>
          <dgm:animLvl val="lvl"/>
          <dgm:resizeHandles/>
        </dgm:presLayoutVars>
      </dgm:prSet>
      <dgm:spPr/>
    </dgm:pt>
    <dgm:pt modelId="{A11DEAD3-AF55-4BC7-8CC0-0227212EAA3A}" type="pres">
      <dgm:prSet presAssocID="{74A55BA7-BE36-4984-BA4F-E16B78E908BD}" presName="vertOne" presStyleCnt="0"/>
      <dgm:spPr/>
    </dgm:pt>
    <dgm:pt modelId="{29B929EE-0B18-4B1B-B217-A18F77E2E967}" type="pres">
      <dgm:prSet presAssocID="{74A55BA7-BE36-4984-BA4F-E16B78E908BD}" presName="txOne" presStyleLbl="node0" presStyleIdx="0" presStyleCnt="2">
        <dgm:presLayoutVars>
          <dgm:chPref val="3"/>
        </dgm:presLayoutVars>
      </dgm:prSet>
      <dgm:spPr/>
    </dgm:pt>
    <dgm:pt modelId="{2EC49456-3B2B-4AF7-876F-E01CF67BD69B}" type="pres">
      <dgm:prSet presAssocID="{74A55BA7-BE36-4984-BA4F-E16B78E908BD}" presName="parTransOne" presStyleCnt="0"/>
      <dgm:spPr/>
    </dgm:pt>
    <dgm:pt modelId="{0C4ADC3C-342F-4AE5-B76A-835CBA497F18}" type="pres">
      <dgm:prSet presAssocID="{74A55BA7-BE36-4984-BA4F-E16B78E908BD}" presName="horzOne" presStyleCnt="0"/>
      <dgm:spPr/>
    </dgm:pt>
    <dgm:pt modelId="{31BEA2C7-6497-41BE-AC7E-80990CC3C1CE}" type="pres">
      <dgm:prSet presAssocID="{68436735-6A6E-422C-8335-D2B173C5658D}" presName="vertTwo" presStyleCnt="0"/>
      <dgm:spPr/>
    </dgm:pt>
    <dgm:pt modelId="{60BC794A-8915-4F9C-B7A4-89976E2A1F35}" type="pres">
      <dgm:prSet presAssocID="{68436735-6A6E-422C-8335-D2B173C5658D}" presName="txTwo" presStyleLbl="node2" presStyleIdx="0" presStyleCnt="4">
        <dgm:presLayoutVars>
          <dgm:chPref val="3"/>
        </dgm:presLayoutVars>
      </dgm:prSet>
      <dgm:spPr/>
    </dgm:pt>
    <dgm:pt modelId="{0E11742C-0F98-4D92-AB3E-EBEF62EBC31A}" type="pres">
      <dgm:prSet presAssocID="{68436735-6A6E-422C-8335-D2B173C5658D}" presName="horzTwo" presStyleCnt="0"/>
      <dgm:spPr/>
    </dgm:pt>
    <dgm:pt modelId="{95466533-D8D0-4DDC-AB49-A8AA71E7CCBC}" type="pres">
      <dgm:prSet presAssocID="{0BABCC2C-5825-4558-94F1-145840D21A6F}" presName="sibSpaceTwo" presStyleCnt="0"/>
      <dgm:spPr/>
    </dgm:pt>
    <dgm:pt modelId="{D7F15782-0342-4B4E-804D-540FB98855E8}" type="pres">
      <dgm:prSet presAssocID="{C407AF1A-8D60-483D-9A65-1E9E8E1D94CD}" presName="vertTwo" presStyleCnt="0"/>
      <dgm:spPr/>
    </dgm:pt>
    <dgm:pt modelId="{4179E5B6-8A33-4448-B908-6A6E424A72F8}" type="pres">
      <dgm:prSet presAssocID="{C407AF1A-8D60-483D-9A65-1E9E8E1D94CD}" presName="txTwo" presStyleLbl="node2" presStyleIdx="1" presStyleCnt="4">
        <dgm:presLayoutVars>
          <dgm:chPref val="3"/>
        </dgm:presLayoutVars>
      </dgm:prSet>
      <dgm:spPr/>
    </dgm:pt>
    <dgm:pt modelId="{9EF94FA1-9572-47B0-9912-99708E245611}" type="pres">
      <dgm:prSet presAssocID="{C407AF1A-8D60-483D-9A65-1E9E8E1D94CD}" presName="horzTwo" presStyleCnt="0"/>
      <dgm:spPr/>
    </dgm:pt>
    <dgm:pt modelId="{4CF2D0BB-A4E1-4B8B-AB4A-F88C67E2D63B}" type="pres">
      <dgm:prSet presAssocID="{BC90D178-6CF5-4A95-8A5D-18175BBA23E8}" presName="sibSpaceOne" presStyleCnt="0"/>
      <dgm:spPr/>
    </dgm:pt>
    <dgm:pt modelId="{15EF329E-1C52-4C6E-8E6E-2D178179E23E}" type="pres">
      <dgm:prSet presAssocID="{279516D5-4743-455B-A13D-83ABCB602ECB}" presName="vertOne" presStyleCnt="0"/>
      <dgm:spPr/>
    </dgm:pt>
    <dgm:pt modelId="{757CBFEC-499C-406E-AC81-6B621FABC2F4}" type="pres">
      <dgm:prSet presAssocID="{279516D5-4743-455B-A13D-83ABCB602ECB}" presName="txOne" presStyleLbl="node0" presStyleIdx="1" presStyleCnt="2">
        <dgm:presLayoutVars>
          <dgm:chPref val="3"/>
        </dgm:presLayoutVars>
      </dgm:prSet>
      <dgm:spPr/>
    </dgm:pt>
    <dgm:pt modelId="{EA8949F1-9F74-41AA-A82A-E521E127BF38}" type="pres">
      <dgm:prSet presAssocID="{279516D5-4743-455B-A13D-83ABCB602ECB}" presName="parTransOne" presStyleCnt="0"/>
      <dgm:spPr/>
    </dgm:pt>
    <dgm:pt modelId="{EC195D3E-EA59-4846-BC25-7ABD07A55123}" type="pres">
      <dgm:prSet presAssocID="{279516D5-4743-455B-A13D-83ABCB602ECB}" presName="horzOne" presStyleCnt="0"/>
      <dgm:spPr/>
    </dgm:pt>
    <dgm:pt modelId="{0678E6A7-3FB0-4F9F-B6F8-A81A99931455}" type="pres">
      <dgm:prSet presAssocID="{CCD6D10D-C83F-430D-8075-D63C7ED38B56}" presName="vertTwo" presStyleCnt="0"/>
      <dgm:spPr/>
    </dgm:pt>
    <dgm:pt modelId="{85C3B6F7-5D06-41C9-A519-541CEF564484}" type="pres">
      <dgm:prSet presAssocID="{CCD6D10D-C83F-430D-8075-D63C7ED38B56}" presName="txTwo" presStyleLbl="node2" presStyleIdx="2" presStyleCnt="4">
        <dgm:presLayoutVars>
          <dgm:chPref val="3"/>
        </dgm:presLayoutVars>
      </dgm:prSet>
      <dgm:spPr/>
    </dgm:pt>
    <dgm:pt modelId="{E6B617A9-272E-4A81-9F7F-474954D093CC}" type="pres">
      <dgm:prSet presAssocID="{CCD6D10D-C83F-430D-8075-D63C7ED38B56}" presName="horzTwo" presStyleCnt="0"/>
      <dgm:spPr/>
    </dgm:pt>
    <dgm:pt modelId="{7F49B542-4648-4898-9E13-4D2132D2E4A1}" type="pres">
      <dgm:prSet presAssocID="{443CEE90-8EC4-49A7-ADFF-DCA84C1CEBB7}" presName="sibSpaceTwo" presStyleCnt="0"/>
      <dgm:spPr/>
    </dgm:pt>
    <dgm:pt modelId="{ADBFA25A-67DD-4254-AF6F-4DCC69F88F02}" type="pres">
      <dgm:prSet presAssocID="{2361AFE0-26F6-4964-A7F7-33CAC9820D8F}" presName="vertTwo" presStyleCnt="0"/>
      <dgm:spPr/>
    </dgm:pt>
    <dgm:pt modelId="{FD796327-B65A-4BDD-B8ED-B6E039C4EEE3}" type="pres">
      <dgm:prSet presAssocID="{2361AFE0-26F6-4964-A7F7-33CAC9820D8F}" presName="txTwo" presStyleLbl="node2" presStyleIdx="3" presStyleCnt="4">
        <dgm:presLayoutVars>
          <dgm:chPref val="3"/>
        </dgm:presLayoutVars>
      </dgm:prSet>
      <dgm:spPr/>
    </dgm:pt>
    <dgm:pt modelId="{324EDD9F-5324-4C33-B347-8D29823ED5E4}" type="pres">
      <dgm:prSet presAssocID="{2361AFE0-26F6-4964-A7F7-33CAC9820D8F}" presName="horzTwo" presStyleCnt="0"/>
      <dgm:spPr/>
    </dgm:pt>
  </dgm:ptLst>
  <dgm:cxnLst>
    <dgm:cxn modelId="{22FA4501-3443-4CBA-8BD0-53EA6BA3D5F5}" srcId="{279516D5-4743-455B-A13D-83ABCB602ECB}" destId="{CCD6D10D-C83F-430D-8075-D63C7ED38B56}" srcOrd="0" destOrd="0" parTransId="{F405E4BF-F7FB-448C-8F92-4DB4AE8C910D}" sibTransId="{443CEE90-8EC4-49A7-ADFF-DCA84C1CEBB7}"/>
    <dgm:cxn modelId="{FEE57A12-3B5A-49BA-9477-325B567DE855}" type="presOf" srcId="{C407AF1A-8D60-483D-9A65-1E9E8E1D94CD}" destId="{4179E5B6-8A33-4448-B908-6A6E424A72F8}" srcOrd="0" destOrd="0" presId="urn:microsoft.com/office/officeart/2005/8/layout/hierarchy4"/>
    <dgm:cxn modelId="{B5C6E320-6F11-42C7-B15D-461F84C5E25B}" type="presOf" srcId="{36D3B05F-9E25-4BE3-9C1C-9FE0D728985C}" destId="{7C6FE10C-2159-49C2-8DB4-485F7B0E6339}" srcOrd="0" destOrd="0" presId="urn:microsoft.com/office/officeart/2005/8/layout/hierarchy4"/>
    <dgm:cxn modelId="{9B19545C-9AEF-4DC2-A9A3-28168F515F27}" srcId="{74A55BA7-BE36-4984-BA4F-E16B78E908BD}" destId="{68436735-6A6E-422C-8335-D2B173C5658D}" srcOrd="0" destOrd="0" parTransId="{2133E3C6-CCD7-4426-8515-185AF917DD93}" sibTransId="{0BABCC2C-5825-4558-94F1-145840D21A6F}"/>
    <dgm:cxn modelId="{43F1C760-1AE5-4C9F-9A50-5A70D3551E55}" type="presOf" srcId="{CCD6D10D-C83F-430D-8075-D63C7ED38B56}" destId="{85C3B6F7-5D06-41C9-A519-541CEF564484}" srcOrd="0" destOrd="0" presId="urn:microsoft.com/office/officeart/2005/8/layout/hierarchy4"/>
    <dgm:cxn modelId="{EFBE006A-F343-4A6F-B998-2C7ED7B7C043}" type="presOf" srcId="{68436735-6A6E-422C-8335-D2B173C5658D}" destId="{60BC794A-8915-4F9C-B7A4-89976E2A1F35}" srcOrd="0" destOrd="0" presId="urn:microsoft.com/office/officeart/2005/8/layout/hierarchy4"/>
    <dgm:cxn modelId="{2752FE6D-1496-4BE7-8FCA-18A0DA210B91}" type="presOf" srcId="{74A55BA7-BE36-4984-BA4F-E16B78E908BD}" destId="{29B929EE-0B18-4B1B-B217-A18F77E2E967}" srcOrd="0" destOrd="0" presId="urn:microsoft.com/office/officeart/2005/8/layout/hierarchy4"/>
    <dgm:cxn modelId="{975E2256-CCD1-4DB6-A15D-D4576176A59A}" srcId="{279516D5-4743-455B-A13D-83ABCB602ECB}" destId="{2361AFE0-26F6-4964-A7F7-33CAC9820D8F}" srcOrd="1" destOrd="0" parTransId="{DD87DE07-0734-493B-84D2-CCCF9F92DB40}" sibTransId="{A3B52A87-3388-4B80-BD17-561014B39925}"/>
    <dgm:cxn modelId="{43D626A4-5035-473F-A846-7664F881A738}" type="presOf" srcId="{279516D5-4743-455B-A13D-83ABCB602ECB}" destId="{757CBFEC-499C-406E-AC81-6B621FABC2F4}" srcOrd="0" destOrd="0" presId="urn:microsoft.com/office/officeart/2005/8/layout/hierarchy4"/>
    <dgm:cxn modelId="{BC2AA3B4-55B7-47A7-84FC-1FC8C8E43E24}" type="presOf" srcId="{2361AFE0-26F6-4964-A7F7-33CAC9820D8F}" destId="{FD796327-B65A-4BDD-B8ED-B6E039C4EEE3}" srcOrd="0" destOrd="0" presId="urn:microsoft.com/office/officeart/2005/8/layout/hierarchy4"/>
    <dgm:cxn modelId="{436E10B9-E1EC-4A35-8C3D-165285973CA7}" srcId="{74A55BA7-BE36-4984-BA4F-E16B78E908BD}" destId="{C407AF1A-8D60-483D-9A65-1E9E8E1D94CD}" srcOrd="1" destOrd="0" parTransId="{0B875207-1DBC-450F-8789-811D65907CA7}" sibTransId="{7EA07C9E-BE0E-4D22-99D9-D1A99F2EC70B}"/>
    <dgm:cxn modelId="{9F9413E1-9BCB-49B3-A39E-EE6478724C7A}" srcId="{36D3B05F-9E25-4BE3-9C1C-9FE0D728985C}" destId="{279516D5-4743-455B-A13D-83ABCB602ECB}" srcOrd="1" destOrd="0" parTransId="{219A36BD-3BBE-4760-8892-3773A3CEB72F}" sibTransId="{95B0BC3C-EC23-4132-972E-4EFD9DCD36AD}"/>
    <dgm:cxn modelId="{CC32C6E7-DEDB-4E1F-A135-88955DC0F20A}" srcId="{36D3B05F-9E25-4BE3-9C1C-9FE0D728985C}" destId="{74A55BA7-BE36-4984-BA4F-E16B78E908BD}" srcOrd="0" destOrd="0" parTransId="{416C279E-25B0-4BAB-BCC8-3318D3917104}" sibTransId="{BC90D178-6CF5-4A95-8A5D-18175BBA23E8}"/>
    <dgm:cxn modelId="{C3A424F9-8D21-4C17-AED1-22FB97D6C5EA}" type="presParOf" srcId="{7C6FE10C-2159-49C2-8DB4-485F7B0E6339}" destId="{A11DEAD3-AF55-4BC7-8CC0-0227212EAA3A}" srcOrd="0" destOrd="0" presId="urn:microsoft.com/office/officeart/2005/8/layout/hierarchy4"/>
    <dgm:cxn modelId="{BD2DAEC3-F487-4DDC-8358-06FCBD708694}" type="presParOf" srcId="{A11DEAD3-AF55-4BC7-8CC0-0227212EAA3A}" destId="{29B929EE-0B18-4B1B-B217-A18F77E2E967}" srcOrd="0" destOrd="0" presId="urn:microsoft.com/office/officeart/2005/8/layout/hierarchy4"/>
    <dgm:cxn modelId="{4F8C64FF-A685-4659-AF52-0DA2C6C3C9FF}" type="presParOf" srcId="{A11DEAD3-AF55-4BC7-8CC0-0227212EAA3A}" destId="{2EC49456-3B2B-4AF7-876F-E01CF67BD69B}" srcOrd="1" destOrd="0" presId="urn:microsoft.com/office/officeart/2005/8/layout/hierarchy4"/>
    <dgm:cxn modelId="{1FF20512-5FED-46DA-9FE9-55AA3B3AE7DA}" type="presParOf" srcId="{A11DEAD3-AF55-4BC7-8CC0-0227212EAA3A}" destId="{0C4ADC3C-342F-4AE5-B76A-835CBA497F18}" srcOrd="2" destOrd="0" presId="urn:microsoft.com/office/officeart/2005/8/layout/hierarchy4"/>
    <dgm:cxn modelId="{0035CEC2-01B5-4DEE-8302-C8FC58929079}" type="presParOf" srcId="{0C4ADC3C-342F-4AE5-B76A-835CBA497F18}" destId="{31BEA2C7-6497-41BE-AC7E-80990CC3C1CE}" srcOrd="0" destOrd="0" presId="urn:microsoft.com/office/officeart/2005/8/layout/hierarchy4"/>
    <dgm:cxn modelId="{11C7B44C-544A-4A11-8ACF-03BF7ADBCF3D}" type="presParOf" srcId="{31BEA2C7-6497-41BE-AC7E-80990CC3C1CE}" destId="{60BC794A-8915-4F9C-B7A4-89976E2A1F35}" srcOrd="0" destOrd="0" presId="urn:microsoft.com/office/officeart/2005/8/layout/hierarchy4"/>
    <dgm:cxn modelId="{951F52AD-1AF2-4726-AA38-6DB547B143AD}" type="presParOf" srcId="{31BEA2C7-6497-41BE-AC7E-80990CC3C1CE}" destId="{0E11742C-0F98-4D92-AB3E-EBEF62EBC31A}" srcOrd="1" destOrd="0" presId="urn:microsoft.com/office/officeart/2005/8/layout/hierarchy4"/>
    <dgm:cxn modelId="{D69B2B31-6F8C-48FC-AC67-6C18736010AB}" type="presParOf" srcId="{0C4ADC3C-342F-4AE5-B76A-835CBA497F18}" destId="{95466533-D8D0-4DDC-AB49-A8AA71E7CCBC}" srcOrd="1" destOrd="0" presId="urn:microsoft.com/office/officeart/2005/8/layout/hierarchy4"/>
    <dgm:cxn modelId="{3C9E58EA-B352-44D7-B932-CD08D785D394}" type="presParOf" srcId="{0C4ADC3C-342F-4AE5-B76A-835CBA497F18}" destId="{D7F15782-0342-4B4E-804D-540FB98855E8}" srcOrd="2" destOrd="0" presId="urn:microsoft.com/office/officeart/2005/8/layout/hierarchy4"/>
    <dgm:cxn modelId="{C71E2AC8-423F-43EC-A8A9-811ACB0760D4}" type="presParOf" srcId="{D7F15782-0342-4B4E-804D-540FB98855E8}" destId="{4179E5B6-8A33-4448-B908-6A6E424A72F8}" srcOrd="0" destOrd="0" presId="urn:microsoft.com/office/officeart/2005/8/layout/hierarchy4"/>
    <dgm:cxn modelId="{0F8F8BFA-6186-42BC-A36A-DFBD31B384C5}" type="presParOf" srcId="{D7F15782-0342-4B4E-804D-540FB98855E8}" destId="{9EF94FA1-9572-47B0-9912-99708E245611}" srcOrd="1" destOrd="0" presId="urn:microsoft.com/office/officeart/2005/8/layout/hierarchy4"/>
    <dgm:cxn modelId="{7988994C-784F-44E1-94A2-A1B168E69F52}" type="presParOf" srcId="{7C6FE10C-2159-49C2-8DB4-485F7B0E6339}" destId="{4CF2D0BB-A4E1-4B8B-AB4A-F88C67E2D63B}" srcOrd="1" destOrd="0" presId="urn:microsoft.com/office/officeart/2005/8/layout/hierarchy4"/>
    <dgm:cxn modelId="{AB2DEF9D-C4A1-4046-A1BE-5CF3E98511EE}" type="presParOf" srcId="{7C6FE10C-2159-49C2-8DB4-485F7B0E6339}" destId="{15EF329E-1C52-4C6E-8E6E-2D178179E23E}" srcOrd="2" destOrd="0" presId="urn:microsoft.com/office/officeart/2005/8/layout/hierarchy4"/>
    <dgm:cxn modelId="{06D51C3A-5154-4B66-88E4-3DD62E84FAF4}" type="presParOf" srcId="{15EF329E-1C52-4C6E-8E6E-2D178179E23E}" destId="{757CBFEC-499C-406E-AC81-6B621FABC2F4}" srcOrd="0" destOrd="0" presId="urn:microsoft.com/office/officeart/2005/8/layout/hierarchy4"/>
    <dgm:cxn modelId="{0B65706D-CCAD-45C7-BA40-1D64A59E39AB}" type="presParOf" srcId="{15EF329E-1C52-4C6E-8E6E-2D178179E23E}" destId="{EA8949F1-9F74-41AA-A82A-E521E127BF38}" srcOrd="1" destOrd="0" presId="urn:microsoft.com/office/officeart/2005/8/layout/hierarchy4"/>
    <dgm:cxn modelId="{E1D8DA81-B52C-4E06-841B-4D654FF5F539}" type="presParOf" srcId="{15EF329E-1C52-4C6E-8E6E-2D178179E23E}" destId="{EC195D3E-EA59-4846-BC25-7ABD07A55123}" srcOrd="2" destOrd="0" presId="urn:microsoft.com/office/officeart/2005/8/layout/hierarchy4"/>
    <dgm:cxn modelId="{E48461F5-8434-442C-B2DF-0820B7716004}" type="presParOf" srcId="{EC195D3E-EA59-4846-BC25-7ABD07A55123}" destId="{0678E6A7-3FB0-4F9F-B6F8-A81A99931455}" srcOrd="0" destOrd="0" presId="urn:microsoft.com/office/officeart/2005/8/layout/hierarchy4"/>
    <dgm:cxn modelId="{FE7DAE51-B341-4F57-AEA4-17B1C0E8E4A6}" type="presParOf" srcId="{0678E6A7-3FB0-4F9F-B6F8-A81A99931455}" destId="{85C3B6F7-5D06-41C9-A519-541CEF564484}" srcOrd="0" destOrd="0" presId="urn:microsoft.com/office/officeart/2005/8/layout/hierarchy4"/>
    <dgm:cxn modelId="{32B3E845-A61E-4316-9A57-2EA23207DDC8}" type="presParOf" srcId="{0678E6A7-3FB0-4F9F-B6F8-A81A99931455}" destId="{E6B617A9-272E-4A81-9F7F-474954D093CC}" srcOrd="1" destOrd="0" presId="urn:microsoft.com/office/officeart/2005/8/layout/hierarchy4"/>
    <dgm:cxn modelId="{05456282-8C59-475A-AD8F-891F4BA32BF6}" type="presParOf" srcId="{EC195D3E-EA59-4846-BC25-7ABD07A55123}" destId="{7F49B542-4648-4898-9E13-4D2132D2E4A1}" srcOrd="1" destOrd="0" presId="urn:microsoft.com/office/officeart/2005/8/layout/hierarchy4"/>
    <dgm:cxn modelId="{7C7F1AFB-F874-4605-B752-9CB9D94D5BF3}" type="presParOf" srcId="{EC195D3E-EA59-4846-BC25-7ABD07A55123}" destId="{ADBFA25A-67DD-4254-AF6F-4DCC69F88F02}" srcOrd="2" destOrd="0" presId="urn:microsoft.com/office/officeart/2005/8/layout/hierarchy4"/>
    <dgm:cxn modelId="{D868A81F-6F17-4785-ACFD-5B4E7730894E}" type="presParOf" srcId="{ADBFA25A-67DD-4254-AF6F-4DCC69F88F02}" destId="{FD796327-B65A-4BDD-B8ED-B6E039C4EEE3}" srcOrd="0" destOrd="0" presId="urn:microsoft.com/office/officeart/2005/8/layout/hierarchy4"/>
    <dgm:cxn modelId="{5AC7E86A-9C9A-4EA6-959C-E3ED8EEA447F}" type="presParOf" srcId="{ADBFA25A-67DD-4254-AF6F-4DCC69F88F02}" destId="{324EDD9F-5324-4C33-B347-8D29823ED5E4}"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D3B05F-9E25-4BE3-9C1C-9FE0D728985C}" type="doc">
      <dgm:prSet loTypeId="urn:microsoft.com/office/officeart/2005/8/layout/hierarchy4" loCatId="list" qsTypeId="urn:microsoft.com/office/officeart/2005/8/quickstyle/simple3" qsCatId="simple" csTypeId="urn:microsoft.com/office/officeart/2005/8/colors/accent1_2" csCatId="accent1" phldr="1"/>
      <dgm:spPr/>
      <dgm:t>
        <a:bodyPr/>
        <a:lstStyle/>
        <a:p>
          <a:endParaRPr lang="en-US"/>
        </a:p>
      </dgm:t>
    </dgm:pt>
    <dgm:pt modelId="{74A55BA7-BE36-4984-BA4F-E16B78E908BD}">
      <dgm:prSet phldrT="[Text]" custT="1"/>
      <dgm:spPr/>
      <dgm:t>
        <a:bodyPr/>
        <a:lstStyle/>
        <a:p>
          <a:r>
            <a:rPr lang="en-US" sz="1400" b="1" i="0" dirty="0"/>
            <a:t>Working software is the primary measure of progress.</a:t>
          </a:r>
          <a:endParaRPr lang="en-US" sz="1400" dirty="0"/>
        </a:p>
      </dgm:t>
    </dgm:pt>
    <dgm:pt modelId="{416C279E-25B0-4BAB-BCC8-3318D3917104}" type="parTrans" cxnId="{CC32C6E7-DEDB-4E1F-A135-88955DC0F20A}">
      <dgm:prSet/>
      <dgm:spPr/>
      <dgm:t>
        <a:bodyPr/>
        <a:lstStyle/>
        <a:p>
          <a:endParaRPr lang="en-US"/>
        </a:p>
      </dgm:t>
    </dgm:pt>
    <dgm:pt modelId="{BC90D178-6CF5-4A95-8A5D-18175BBA23E8}" type="sibTrans" cxnId="{CC32C6E7-DEDB-4E1F-A135-88955DC0F20A}">
      <dgm:prSet/>
      <dgm:spPr/>
      <dgm:t>
        <a:bodyPr/>
        <a:lstStyle/>
        <a:p>
          <a:endParaRPr lang="en-US"/>
        </a:p>
      </dgm:t>
    </dgm:pt>
    <dgm:pt modelId="{68436735-6A6E-422C-8335-D2B173C5658D}">
      <dgm:prSet phldrT="[Text]"/>
      <dgm:spPr/>
      <dgm:t>
        <a:bodyPr/>
        <a:lstStyle/>
        <a:p>
          <a:r>
            <a:rPr lang="en-US" b="0" i="0" dirty="0"/>
            <a:t>Maintaining customer satisfaction hinges on delivering high-quality software, which should be the ultimate priority and the primary measure of success.</a:t>
          </a:r>
          <a:endParaRPr lang="en-US" dirty="0"/>
        </a:p>
      </dgm:t>
    </dgm:pt>
    <dgm:pt modelId="{2133E3C6-CCD7-4426-8515-185AF917DD93}" type="parTrans" cxnId="{9B19545C-9AEF-4DC2-A9A3-28168F515F27}">
      <dgm:prSet/>
      <dgm:spPr/>
      <dgm:t>
        <a:bodyPr/>
        <a:lstStyle/>
        <a:p>
          <a:endParaRPr lang="en-US"/>
        </a:p>
      </dgm:t>
    </dgm:pt>
    <dgm:pt modelId="{0BABCC2C-5825-4558-94F1-145840D21A6F}" type="sibTrans" cxnId="{9B19545C-9AEF-4DC2-A9A3-28168F515F27}">
      <dgm:prSet/>
      <dgm:spPr/>
      <dgm:t>
        <a:bodyPr/>
        <a:lstStyle/>
        <a:p>
          <a:endParaRPr lang="en-US"/>
        </a:p>
      </dgm:t>
    </dgm:pt>
    <dgm:pt modelId="{C407AF1A-8D60-483D-9A65-1E9E8E1D94CD}">
      <dgm:prSet phldrT="[Text]"/>
      <dgm:spPr/>
      <dgm:t>
        <a:bodyPr/>
        <a:lstStyle/>
        <a:p>
          <a:r>
            <a:rPr lang="en-US" b="0" i="0" dirty="0"/>
            <a:t>All other factors pale in comparison to the paramount goal of ensuring the delivery of top-notch software to satisfy customers.</a:t>
          </a:r>
          <a:endParaRPr lang="en-US" dirty="0"/>
        </a:p>
      </dgm:t>
    </dgm:pt>
    <dgm:pt modelId="{0B875207-1DBC-450F-8789-811D65907CA7}" type="parTrans" cxnId="{436E10B9-E1EC-4A35-8C3D-165285973CA7}">
      <dgm:prSet/>
      <dgm:spPr/>
      <dgm:t>
        <a:bodyPr/>
        <a:lstStyle/>
        <a:p>
          <a:endParaRPr lang="en-US"/>
        </a:p>
      </dgm:t>
    </dgm:pt>
    <dgm:pt modelId="{7EA07C9E-BE0E-4D22-99D9-D1A99F2EC70B}" type="sibTrans" cxnId="{436E10B9-E1EC-4A35-8C3D-165285973CA7}">
      <dgm:prSet/>
      <dgm:spPr/>
      <dgm:t>
        <a:bodyPr/>
        <a:lstStyle/>
        <a:p>
          <a:endParaRPr lang="en-US"/>
        </a:p>
      </dgm:t>
    </dgm:pt>
    <dgm:pt modelId="{279516D5-4743-455B-A13D-83ABCB602ECB}">
      <dgm:prSet phldrT="[Text]"/>
      <dgm:spPr/>
      <dgm:t>
        <a:bodyPr/>
        <a:lstStyle/>
        <a:p>
          <a:r>
            <a:rPr lang="en-US" b="1" i="0" dirty="0"/>
            <a:t>Agile processes promote sustainable development. The sponsors, developers, and users should be able to maintain a constant pace indefinitely.</a:t>
          </a:r>
          <a:endParaRPr lang="en-US" b="0" i="0" dirty="0"/>
        </a:p>
        <a:p>
          <a:endParaRPr lang="en-US" dirty="0"/>
        </a:p>
      </dgm:t>
    </dgm:pt>
    <dgm:pt modelId="{219A36BD-3BBE-4760-8892-3773A3CEB72F}" type="parTrans" cxnId="{9F9413E1-9BCB-49B3-A39E-EE6478724C7A}">
      <dgm:prSet/>
      <dgm:spPr/>
      <dgm:t>
        <a:bodyPr/>
        <a:lstStyle/>
        <a:p>
          <a:endParaRPr lang="en-US"/>
        </a:p>
      </dgm:t>
    </dgm:pt>
    <dgm:pt modelId="{95B0BC3C-EC23-4132-972E-4EFD9DCD36AD}" type="sibTrans" cxnId="{9F9413E1-9BCB-49B3-A39E-EE6478724C7A}">
      <dgm:prSet/>
      <dgm:spPr/>
      <dgm:t>
        <a:bodyPr/>
        <a:lstStyle/>
        <a:p>
          <a:endParaRPr lang="en-US"/>
        </a:p>
      </dgm:t>
    </dgm:pt>
    <dgm:pt modelId="{CCD6D10D-C83F-430D-8075-D63C7ED38B56}">
      <dgm:prSet phldrT="[Text]"/>
      <dgm:spPr/>
      <dgm:t>
        <a:bodyPr/>
        <a:lstStyle/>
        <a:p>
          <a:r>
            <a:rPr lang="en-US" b="0" i="0" dirty="0"/>
            <a:t>Agile teams must maintain consistency in their speed and performance throughout the project life cycle, ensuring they can adapt to a constantly evolving environment without encountering delays.</a:t>
          </a:r>
          <a:endParaRPr lang="en-US" dirty="0"/>
        </a:p>
      </dgm:t>
    </dgm:pt>
    <dgm:pt modelId="{F405E4BF-F7FB-448C-8F92-4DB4AE8C910D}" type="parTrans" cxnId="{22FA4501-3443-4CBA-8BD0-53EA6BA3D5F5}">
      <dgm:prSet/>
      <dgm:spPr/>
      <dgm:t>
        <a:bodyPr/>
        <a:lstStyle/>
        <a:p>
          <a:endParaRPr lang="en-US"/>
        </a:p>
      </dgm:t>
    </dgm:pt>
    <dgm:pt modelId="{443CEE90-8EC4-49A7-ADFF-DCA84C1CEBB7}" type="sibTrans" cxnId="{22FA4501-3443-4CBA-8BD0-53EA6BA3D5F5}">
      <dgm:prSet/>
      <dgm:spPr/>
      <dgm:t>
        <a:bodyPr/>
        <a:lstStyle/>
        <a:p>
          <a:endParaRPr lang="en-US"/>
        </a:p>
      </dgm:t>
    </dgm:pt>
    <dgm:pt modelId="{2361AFE0-26F6-4964-A7F7-33CAC9820D8F}">
      <dgm:prSet phldrT="[Text]"/>
      <dgm:spPr/>
      <dgm:t>
        <a:bodyPr/>
        <a:lstStyle/>
        <a:p>
          <a:r>
            <a:rPr lang="en-US" b="0" i="0" dirty="0"/>
            <a:t>Sustaining a consistent pace throughout the project enables Agile teams to effectively navigate changes and complexities, minimizing the risk of delays and ensuring successful project delivery.</a:t>
          </a:r>
        </a:p>
        <a:p>
          <a:endParaRPr lang="en-US" dirty="0"/>
        </a:p>
      </dgm:t>
    </dgm:pt>
    <dgm:pt modelId="{DD87DE07-0734-493B-84D2-CCCF9F92DB40}" type="parTrans" cxnId="{975E2256-CCD1-4DB6-A15D-D4576176A59A}">
      <dgm:prSet/>
      <dgm:spPr/>
      <dgm:t>
        <a:bodyPr/>
        <a:lstStyle/>
        <a:p>
          <a:endParaRPr lang="en-US"/>
        </a:p>
      </dgm:t>
    </dgm:pt>
    <dgm:pt modelId="{A3B52A87-3388-4B80-BD17-561014B39925}" type="sibTrans" cxnId="{975E2256-CCD1-4DB6-A15D-D4576176A59A}">
      <dgm:prSet/>
      <dgm:spPr/>
      <dgm:t>
        <a:bodyPr/>
        <a:lstStyle/>
        <a:p>
          <a:endParaRPr lang="en-US"/>
        </a:p>
      </dgm:t>
    </dgm:pt>
    <dgm:pt modelId="{7C6FE10C-2159-49C2-8DB4-485F7B0E6339}" type="pres">
      <dgm:prSet presAssocID="{36D3B05F-9E25-4BE3-9C1C-9FE0D728985C}" presName="Name0" presStyleCnt="0">
        <dgm:presLayoutVars>
          <dgm:chPref val="1"/>
          <dgm:dir/>
          <dgm:animOne val="branch"/>
          <dgm:animLvl val="lvl"/>
          <dgm:resizeHandles/>
        </dgm:presLayoutVars>
      </dgm:prSet>
      <dgm:spPr/>
    </dgm:pt>
    <dgm:pt modelId="{A11DEAD3-AF55-4BC7-8CC0-0227212EAA3A}" type="pres">
      <dgm:prSet presAssocID="{74A55BA7-BE36-4984-BA4F-E16B78E908BD}" presName="vertOne" presStyleCnt="0"/>
      <dgm:spPr/>
    </dgm:pt>
    <dgm:pt modelId="{29B929EE-0B18-4B1B-B217-A18F77E2E967}" type="pres">
      <dgm:prSet presAssocID="{74A55BA7-BE36-4984-BA4F-E16B78E908BD}" presName="txOne" presStyleLbl="node0" presStyleIdx="0" presStyleCnt="2">
        <dgm:presLayoutVars>
          <dgm:chPref val="3"/>
        </dgm:presLayoutVars>
      </dgm:prSet>
      <dgm:spPr/>
    </dgm:pt>
    <dgm:pt modelId="{2EC49456-3B2B-4AF7-876F-E01CF67BD69B}" type="pres">
      <dgm:prSet presAssocID="{74A55BA7-BE36-4984-BA4F-E16B78E908BD}" presName="parTransOne" presStyleCnt="0"/>
      <dgm:spPr/>
    </dgm:pt>
    <dgm:pt modelId="{0C4ADC3C-342F-4AE5-B76A-835CBA497F18}" type="pres">
      <dgm:prSet presAssocID="{74A55BA7-BE36-4984-BA4F-E16B78E908BD}" presName="horzOne" presStyleCnt="0"/>
      <dgm:spPr/>
    </dgm:pt>
    <dgm:pt modelId="{31BEA2C7-6497-41BE-AC7E-80990CC3C1CE}" type="pres">
      <dgm:prSet presAssocID="{68436735-6A6E-422C-8335-D2B173C5658D}" presName="vertTwo" presStyleCnt="0"/>
      <dgm:spPr/>
    </dgm:pt>
    <dgm:pt modelId="{60BC794A-8915-4F9C-B7A4-89976E2A1F35}" type="pres">
      <dgm:prSet presAssocID="{68436735-6A6E-422C-8335-D2B173C5658D}" presName="txTwo" presStyleLbl="node2" presStyleIdx="0" presStyleCnt="4">
        <dgm:presLayoutVars>
          <dgm:chPref val="3"/>
        </dgm:presLayoutVars>
      </dgm:prSet>
      <dgm:spPr/>
    </dgm:pt>
    <dgm:pt modelId="{0E11742C-0F98-4D92-AB3E-EBEF62EBC31A}" type="pres">
      <dgm:prSet presAssocID="{68436735-6A6E-422C-8335-D2B173C5658D}" presName="horzTwo" presStyleCnt="0"/>
      <dgm:spPr/>
    </dgm:pt>
    <dgm:pt modelId="{95466533-D8D0-4DDC-AB49-A8AA71E7CCBC}" type="pres">
      <dgm:prSet presAssocID="{0BABCC2C-5825-4558-94F1-145840D21A6F}" presName="sibSpaceTwo" presStyleCnt="0"/>
      <dgm:spPr/>
    </dgm:pt>
    <dgm:pt modelId="{D7F15782-0342-4B4E-804D-540FB98855E8}" type="pres">
      <dgm:prSet presAssocID="{C407AF1A-8D60-483D-9A65-1E9E8E1D94CD}" presName="vertTwo" presStyleCnt="0"/>
      <dgm:spPr/>
    </dgm:pt>
    <dgm:pt modelId="{4179E5B6-8A33-4448-B908-6A6E424A72F8}" type="pres">
      <dgm:prSet presAssocID="{C407AF1A-8D60-483D-9A65-1E9E8E1D94CD}" presName="txTwo" presStyleLbl="node2" presStyleIdx="1" presStyleCnt="4">
        <dgm:presLayoutVars>
          <dgm:chPref val="3"/>
        </dgm:presLayoutVars>
      </dgm:prSet>
      <dgm:spPr/>
    </dgm:pt>
    <dgm:pt modelId="{9EF94FA1-9572-47B0-9912-99708E245611}" type="pres">
      <dgm:prSet presAssocID="{C407AF1A-8D60-483D-9A65-1E9E8E1D94CD}" presName="horzTwo" presStyleCnt="0"/>
      <dgm:spPr/>
    </dgm:pt>
    <dgm:pt modelId="{4CF2D0BB-A4E1-4B8B-AB4A-F88C67E2D63B}" type="pres">
      <dgm:prSet presAssocID="{BC90D178-6CF5-4A95-8A5D-18175BBA23E8}" presName="sibSpaceOne" presStyleCnt="0"/>
      <dgm:spPr/>
    </dgm:pt>
    <dgm:pt modelId="{15EF329E-1C52-4C6E-8E6E-2D178179E23E}" type="pres">
      <dgm:prSet presAssocID="{279516D5-4743-455B-A13D-83ABCB602ECB}" presName="vertOne" presStyleCnt="0"/>
      <dgm:spPr/>
    </dgm:pt>
    <dgm:pt modelId="{757CBFEC-499C-406E-AC81-6B621FABC2F4}" type="pres">
      <dgm:prSet presAssocID="{279516D5-4743-455B-A13D-83ABCB602ECB}" presName="txOne" presStyleLbl="node0" presStyleIdx="1" presStyleCnt="2">
        <dgm:presLayoutVars>
          <dgm:chPref val="3"/>
        </dgm:presLayoutVars>
      </dgm:prSet>
      <dgm:spPr/>
    </dgm:pt>
    <dgm:pt modelId="{EA8949F1-9F74-41AA-A82A-E521E127BF38}" type="pres">
      <dgm:prSet presAssocID="{279516D5-4743-455B-A13D-83ABCB602ECB}" presName="parTransOne" presStyleCnt="0"/>
      <dgm:spPr/>
    </dgm:pt>
    <dgm:pt modelId="{EC195D3E-EA59-4846-BC25-7ABD07A55123}" type="pres">
      <dgm:prSet presAssocID="{279516D5-4743-455B-A13D-83ABCB602ECB}" presName="horzOne" presStyleCnt="0"/>
      <dgm:spPr/>
    </dgm:pt>
    <dgm:pt modelId="{0678E6A7-3FB0-4F9F-B6F8-A81A99931455}" type="pres">
      <dgm:prSet presAssocID="{CCD6D10D-C83F-430D-8075-D63C7ED38B56}" presName="vertTwo" presStyleCnt="0"/>
      <dgm:spPr/>
    </dgm:pt>
    <dgm:pt modelId="{85C3B6F7-5D06-41C9-A519-541CEF564484}" type="pres">
      <dgm:prSet presAssocID="{CCD6D10D-C83F-430D-8075-D63C7ED38B56}" presName="txTwo" presStyleLbl="node2" presStyleIdx="2" presStyleCnt="4">
        <dgm:presLayoutVars>
          <dgm:chPref val="3"/>
        </dgm:presLayoutVars>
      </dgm:prSet>
      <dgm:spPr/>
    </dgm:pt>
    <dgm:pt modelId="{E6B617A9-272E-4A81-9F7F-474954D093CC}" type="pres">
      <dgm:prSet presAssocID="{CCD6D10D-C83F-430D-8075-D63C7ED38B56}" presName="horzTwo" presStyleCnt="0"/>
      <dgm:spPr/>
    </dgm:pt>
    <dgm:pt modelId="{7F49B542-4648-4898-9E13-4D2132D2E4A1}" type="pres">
      <dgm:prSet presAssocID="{443CEE90-8EC4-49A7-ADFF-DCA84C1CEBB7}" presName="sibSpaceTwo" presStyleCnt="0"/>
      <dgm:spPr/>
    </dgm:pt>
    <dgm:pt modelId="{ADBFA25A-67DD-4254-AF6F-4DCC69F88F02}" type="pres">
      <dgm:prSet presAssocID="{2361AFE0-26F6-4964-A7F7-33CAC9820D8F}" presName="vertTwo" presStyleCnt="0"/>
      <dgm:spPr/>
    </dgm:pt>
    <dgm:pt modelId="{FD796327-B65A-4BDD-B8ED-B6E039C4EEE3}" type="pres">
      <dgm:prSet presAssocID="{2361AFE0-26F6-4964-A7F7-33CAC9820D8F}" presName="txTwo" presStyleLbl="node2" presStyleIdx="3" presStyleCnt="4">
        <dgm:presLayoutVars>
          <dgm:chPref val="3"/>
        </dgm:presLayoutVars>
      </dgm:prSet>
      <dgm:spPr/>
    </dgm:pt>
    <dgm:pt modelId="{324EDD9F-5324-4C33-B347-8D29823ED5E4}" type="pres">
      <dgm:prSet presAssocID="{2361AFE0-26F6-4964-A7F7-33CAC9820D8F}" presName="horzTwo" presStyleCnt="0"/>
      <dgm:spPr/>
    </dgm:pt>
  </dgm:ptLst>
  <dgm:cxnLst>
    <dgm:cxn modelId="{22FA4501-3443-4CBA-8BD0-53EA6BA3D5F5}" srcId="{279516D5-4743-455B-A13D-83ABCB602ECB}" destId="{CCD6D10D-C83F-430D-8075-D63C7ED38B56}" srcOrd="0" destOrd="0" parTransId="{F405E4BF-F7FB-448C-8F92-4DB4AE8C910D}" sibTransId="{443CEE90-8EC4-49A7-ADFF-DCA84C1CEBB7}"/>
    <dgm:cxn modelId="{FEE57A12-3B5A-49BA-9477-325B567DE855}" type="presOf" srcId="{C407AF1A-8D60-483D-9A65-1E9E8E1D94CD}" destId="{4179E5B6-8A33-4448-B908-6A6E424A72F8}" srcOrd="0" destOrd="0" presId="urn:microsoft.com/office/officeart/2005/8/layout/hierarchy4"/>
    <dgm:cxn modelId="{B5C6E320-6F11-42C7-B15D-461F84C5E25B}" type="presOf" srcId="{36D3B05F-9E25-4BE3-9C1C-9FE0D728985C}" destId="{7C6FE10C-2159-49C2-8DB4-485F7B0E6339}" srcOrd="0" destOrd="0" presId="urn:microsoft.com/office/officeart/2005/8/layout/hierarchy4"/>
    <dgm:cxn modelId="{9B19545C-9AEF-4DC2-A9A3-28168F515F27}" srcId="{74A55BA7-BE36-4984-BA4F-E16B78E908BD}" destId="{68436735-6A6E-422C-8335-D2B173C5658D}" srcOrd="0" destOrd="0" parTransId="{2133E3C6-CCD7-4426-8515-185AF917DD93}" sibTransId="{0BABCC2C-5825-4558-94F1-145840D21A6F}"/>
    <dgm:cxn modelId="{43F1C760-1AE5-4C9F-9A50-5A70D3551E55}" type="presOf" srcId="{CCD6D10D-C83F-430D-8075-D63C7ED38B56}" destId="{85C3B6F7-5D06-41C9-A519-541CEF564484}" srcOrd="0" destOrd="0" presId="urn:microsoft.com/office/officeart/2005/8/layout/hierarchy4"/>
    <dgm:cxn modelId="{EFBE006A-F343-4A6F-B998-2C7ED7B7C043}" type="presOf" srcId="{68436735-6A6E-422C-8335-D2B173C5658D}" destId="{60BC794A-8915-4F9C-B7A4-89976E2A1F35}" srcOrd="0" destOrd="0" presId="urn:microsoft.com/office/officeart/2005/8/layout/hierarchy4"/>
    <dgm:cxn modelId="{2752FE6D-1496-4BE7-8FCA-18A0DA210B91}" type="presOf" srcId="{74A55BA7-BE36-4984-BA4F-E16B78E908BD}" destId="{29B929EE-0B18-4B1B-B217-A18F77E2E967}" srcOrd="0" destOrd="0" presId="urn:microsoft.com/office/officeart/2005/8/layout/hierarchy4"/>
    <dgm:cxn modelId="{975E2256-CCD1-4DB6-A15D-D4576176A59A}" srcId="{279516D5-4743-455B-A13D-83ABCB602ECB}" destId="{2361AFE0-26F6-4964-A7F7-33CAC9820D8F}" srcOrd="1" destOrd="0" parTransId="{DD87DE07-0734-493B-84D2-CCCF9F92DB40}" sibTransId="{A3B52A87-3388-4B80-BD17-561014B39925}"/>
    <dgm:cxn modelId="{43D626A4-5035-473F-A846-7664F881A738}" type="presOf" srcId="{279516D5-4743-455B-A13D-83ABCB602ECB}" destId="{757CBFEC-499C-406E-AC81-6B621FABC2F4}" srcOrd="0" destOrd="0" presId="urn:microsoft.com/office/officeart/2005/8/layout/hierarchy4"/>
    <dgm:cxn modelId="{BC2AA3B4-55B7-47A7-84FC-1FC8C8E43E24}" type="presOf" srcId="{2361AFE0-26F6-4964-A7F7-33CAC9820D8F}" destId="{FD796327-B65A-4BDD-B8ED-B6E039C4EEE3}" srcOrd="0" destOrd="0" presId="urn:microsoft.com/office/officeart/2005/8/layout/hierarchy4"/>
    <dgm:cxn modelId="{436E10B9-E1EC-4A35-8C3D-165285973CA7}" srcId="{74A55BA7-BE36-4984-BA4F-E16B78E908BD}" destId="{C407AF1A-8D60-483D-9A65-1E9E8E1D94CD}" srcOrd="1" destOrd="0" parTransId="{0B875207-1DBC-450F-8789-811D65907CA7}" sibTransId="{7EA07C9E-BE0E-4D22-99D9-D1A99F2EC70B}"/>
    <dgm:cxn modelId="{9F9413E1-9BCB-49B3-A39E-EE6478724C7A}" srcId="{36D3B05F-9E25-4BE3-9C1C-9FE0D728985C}" destId="{279516D5-4743-455B-A13D-83ABCB602ECB}" srcOrd="1" destOrd="0" parTransId="{219A36BD-3BBE-4760-8892-3773A3CEB72F}" sibTransId="{95B0BC3C-EC23-4132-972E-4EFD9DCD36AD}"/>
    <dgm:cxn modelId="{CC32C6E7-DEDB-4E1F-A135-88955DC0F20A}" srcId="{36D3B05F-9E25-4BE3-9C1C-9FE0D728985C}" destId="{74A55BA7-BE36-4984-BA4F-E16B78E908BD}" srcOrd="0" destOrd="0" parTransId="{416C279E-25B0-4BAB-BCC8-3318D3917104}" sibTransId="{BC90D178-6CF5-4A95-8A5D-18175BBA23E8}"/>
    <dgm:cxn modelId="{C3A424F9-8D21-4C17-AED1-22FB97D6C5EA}" type="presParOf" srcId="{7C6FE10C-2159-49C2-8DB4-485F7B0E6339}" destId="{A11DEAD3-AF55-4BC7-8CC0-0227212EAA3A}" srcOrd="0" destOrd="0" presId="urn:microsoft.com/office/officeart/2005/8/layout/hierarchy4"/>
    <dgm:cxn modelId="{BD2DAEC3-F487-4DDC-8358-06FCBD708694}" type="presParOf" srcId="{A11DEAD3-AF55-4BC7-8CC0-0227212EAA3A}" destId="{29B929EE-0B18-4B1B-B217-A18F77E2E967}" srcOrd="0" destOrd="0" presId="urn:microsoft.com/office/officeart/2005/8/layout/hierarchy4"/>
    <dgm:cxn modelId="{4F8C64FF-A685-4659-AF52-0DA2C6C3C9FF}" type="presParOf" srcId="{A11DEAD3-AF55-4BC7-8CC0-0227212EAA3A}" destId="{2EC49456-3B2B-4AF7-876F-E01CF67BD69B}" srcOrd="1" destOrd="0" presId="urn:microsoft.com/office/officeart/2005/8/layout/hierarchy4"/>
    <dgm:cxn modelId="{1FF20512-5FED-46DA-9FE9-55AA3B3AE7DA}" type="presParOf" srcId="{A11DEAD3-AF55-4BC7-8CC0-0227212EAA3A}" destId="{0C4ADC3C-342F-4AE5-B76A-835CBA497F18}" srcOrd="2" destOrd="0" presId="urn:microsoft.com/office/officeart/2005/8/layout/hierarchy4"/>
    <dgm:cxn modelId="{0035CEC2-01B5-4DEE-8302-C8FC58929079}" type="presParOf" srcId="{0C4ADC3C-342F-4AE5-B76A-835CBA497F18}" destId="{31BEA2C7-6497-41BE-AC7E-80990CC3C1CE}" srcOrd="0" destOrd="0" presId="urn:microsoft.com/office/officeart/2005/8/layout/hierarchy4"/>
    <dgm:cxn modelId="{11C7B44C-544A-4A11-8ACF-03BF7ADBCF3D}" type="presParOf" srcId="{31BEA2C7-6497-41BE-AC7E-80990CC3C1CE}" destId="{60BC794A-8915-4F9C-B7A4-89976E2A1F35}" srcOrd="0" destOrd="0" presId="urn:microsoft.com/office/officeart/2005/8/layout/hierarchy4"/>
    <dgm:cxn modelId="{951F52AD-1AF2-4726-AA38-6DB547B143AD}" type="presParOf" srcId="{31BEA2C7-6497-41BE-AC7E-80990CC3C1CE}" destId="{0E11742C-0F98-4D92-AB3E-EBEF62EBC31A}" srcOrd="1" destOrd="0" presId="urn:microsoft.com/office/officeart/2005/8/layout/hierarchy4"/>
    <dgm:cxn modelId="{D69B2B31-6F8C-48FC-AC67-6C18736010AB}" type="presParOf" srcId="{0C4ADC3C-342F-4AE5-B76A-835CBA497F18}" destId="{95466533-D8D0-4DDC-AB49-A8AA71E7CCBC}" srcOrd="1" destOrd="0" presId="urn:microsoft.com/office/officeart/2005/8/layout/hierarchy4"/>
    <dgm:cxn modelId="{3C9E58EA-B352-44D7-B932-CD08D785D394}" type="presParOf" srcId="{0C4ADC3C-342F-4AE5-B76A-835CBA497F18}" destId="{D7F15782-0342-4B4E-804D-540FB98855E8}" srcOrd="2" destOrd="0" presId="urn:microsoft.com/office/officeart/2005/8/layout/hierarchy4"/>
    <dgm:cxn modelId="{C71E2AC8-423F-43EC-A8A9-811ACB0760D4}" type="presParOf" srcId="{D7F15782-0342-4B4E-804D-540FB98855E8}" destId="{4179E5B6-8A33-4448-B908-6A6E424A72F8}" srcOrd="0" destOrd="0" presId="urn:microsoft.com/office/officeart/2005/8/layout/hierarchy4"/>
    <dgm:cxn modelId="{0F8F8BFA-6186-42BC-A36A-DFBD31B384C5}" type="presParOf" srcId="{D7F15782-0342-4B4E-804D-540FB98855E8}" destId="{9EF94FA1-9572-47B0-9912-99708E245611}" srcOrd="1" destOrd="0" presId="urn:microsoft.com/office/officeart/2005/8/layout/hierarchy4"/>
    <dgm:cxn modelId="{7988994C-784F-44E1-94A2-A1B168E69F52}" type="presParOf" srcId="{7C6FE10C-2159-49C2-8DB4-485F7B0E6339}" destId="{4CF2D0BB-A4E1-4B8B-AB4A-F88C67E2D63B}" srcOrd="1" destOrd="0" presId="urn:microsoft.com/office/officeart/2005/8/layout/hierarchy4"/>
    <dgm:cxn modelId="{AB2DEF9D-C4A1-4046-A1BE-5CF3E98511EE}" type="presParOf" srcId="{7C6FE10C-2159-49C2-8DB4-485F7B0E6339}" destId="{15EF329E-1C52-4C6E-8E6E-2D178179E23E}" srcOrd="2" destOrd="0" presId="urn:microsoft.com/office/officeart/2005/8/layout/hierarchy4"/>
    <dgm:cxn modelId="{06D51C3A-5154-4B66-88E4-3DD62E84FAF4}" type="presParOf" srcId="{15EF329E-1C52-4C6E-8E6E-2D178179E23E}" destId="{757CBFEC-499C-406E-AC81-6B621FABC2F4}" srcOrd="0" destOrd="0" presId="urn:microsoft.com/office/officeart/2005/8/layout/hierarchy4"/>
    <dgm:cxn modelId="{0B65706D-CCAD-45C7-BA40-1D64A59E39AB}" type="presParOf" srcId="{15EF329E-1C52-4C6E-8E6E-2D178179E23E}" destId="{EA8949F1-9F74-41AA-A82A-E521E127BF38}" srcOrd="1" destOrd="0" presId="urn:microsoft.com/office/officeart/2005/8/layout/hierarchy4"/>
    <dgm:cxn modelId="{E1D8DA81-B52C-4E06-841B-4D654FF5F539}" type="presParOf" srcId="{15EF329E-1C52-4C6E-8E6E-2D178179E23E}" destId="{EC195D3E-EA59-4846-BC25-7ABD07A55123}" srcOrd="2" destOrd="0" presId="urn:microsoft.com/office/officeart/2005/8/layout/hierarchy4"/>
    <dgm:cxn modelId="{E48461F5-8434-442C-B2DF-0820B7716004}" type="presParOf" srcId="{EC195D3E-EA59-4846-BC25-7ABD07A55123}" destId="{0678E6A7-3FB0-4F9F-B6F8-A81A99931455}" srcOrd="0" destOrd="0" presId="urn:microsoft.com/office/officeart/2005/8/layout/hierarchy4"/>
    <dgm:cxn modelId="{FE7DAE51-B341-4F57-AEA4-17B1C0E8E4A6}" type="presParOf" srcId="{0678E6A7-3FB0-4F9F-B6F8-A81A99931455}" destId="{85C3B6F7-5D06-41C9-A519-541CEF564484}" srcOrd="0" destOrd="0" presId="urn:microsoft.com/office/officeart/2005/8/layout/hierarchy4"/>
    <dgm:cxn modelId="{32B3E845-A61E-4316-9A57-2EA23207DDC8}" type="presParOf" srcId="{0678E6A7-3FB0-4F9F-B6F8-A81A99931455}" destId="{E6B617A9-272E-4A81-9F7F-474954D093CC}" srcOrd="1" destOrd="0" presId="urn:microsoft.com/office/officeart/2005/8/layout/hierarchy4"/>
    <dgm:cxn modelId="{05456282-8C59-475A-AD8F-891F4BA32BF6}" type="presParOf" srcId="{EC195D3E-EA59-4846-BC25-7ABD07A55123}" destId="{7F49B542-4648-4898-9E13-4D2132D2E4A1}" srcOrd="1" destOrd="0" presId="urn:microsoft.com/office/officeart/2005/8/layout/hierarchy4"/>
    <dgm:cxn modelId="{7C7F1AFB-F874-4605-B752-9CB9D94D5BF3}" type="presParOf" srcId="{EC195D3E-EA59-4846-BC25-7ABD07A55123}" destId="{ADBFA25A-67DD-4254-AF6F-4DCC69F88F02}" srcOrd="2" destOrd="0" presId="urn:microsoft.com/office/officeart/2005/8/layout/hierarchy4"/>
    <dgm:cxn modelId="{D868A81F-6F17-4785-ACFD-5B4E7730894E}" type="presParOf" srcId="{ADBFA25A-67DD-4254-AF6F-4DCC69F88F02}" destId="{FD796327-B65A-4BDD-B8ED-B6E039C4EEE3}" srcOrd="0" destOrd="0" presId="urn:microsoft.com/office/officeart/2005/8/layout/hierarchy4"/>
    <dgm:cxn modelId="{5AC7E86A-9C9A-4EA6-959C-E3ED8EEA447F}" type="presParOf" srcId="{ADBFA25A-67DD-4254-AF6F-4DCC69F88F02}" destId="{324EDD9F-5324-4C33-B347-8D29823ED5E4}"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D3B05F-9E25-4BE3-9C1C-9FE0D728985C}" type="doc">
      <dgm:prSet loTypeId="urn:microsoft.com/office/officeart/2005/8/layout/hierarchy4" loCatId="list" qsTypeId="urn:microsoft.com/office/officeart/2005/8/quickstyle/simple3" qsCatId="simple" csTypeId="urn:microsoft.com/office/officeart/2005/8/colors/accent1_2" csCatId="accent1" phldr="1"/>
      <dgm:spPr/>
      <dgm:t>
        <a:bodyPr/>
        <a:lstStyle/>
        <a:p>
          <a:endParaRPr lang="en-US"/>
        </a:p>
      </dgm:t>
    </dgm:pt>
    <dgm:pt modelId="{74A55BA7-BE36-4984-BA4F-E16B78E908BD}">
      <dgm:prSet phldrT="[Text]" custT="1"/>
      <dgm:spPr/>
      <dgm:t>
        <a:bodyPr/>
        <a:lstStyle/>
        <a:p>
          <a:r>
            <a:rPr lang="en-US" sz="1400" b="1" i="0" dirty="0"/>
            <a:t>Continuous attention to technical excellence and good design enhances agility.</a:t>
          </a:r>
          <a:endParaRPr lang="en-US" sz="1400" b="0" i="0" dirty="0"/>
        </a:p>
        <a:p>
          <a:endParaRPr lang="en-US" sz="1400" dirty="0"/>
        </a:p>
      </dgm:t>
    </dgm:pt>
    <dgm:pt modelId="{416C279E-25B0-4BAB-BCC8-3318D3917104}" type="parTrans" cxnId="{CC32C6E7-DEDB-4E1F-A135-88955DC0F20A}">
      <dgm:prSet/>
      <dgm:spPr/>
      <dgm:t>
        <a:bodyPr/>
        <a:lstStyle/>
        <a:p>
          <a:endParaRPr lang="en-US"/>
        </a:p>
      </dgm:t>
    </dgm:pt>
    <dgm:pt modelId="{BC90D178-6CF5-4A95-8A5D-18175BBA23E8}" type="sibTrans" cxnId="{CC32C6E7-DEDB-4E1F-A135-88955DC0F20A}">
      <dgm:prSet/>
      <dgm:spPr/>
      <dgm:t>
        <a:bodyPr/>
        <a:lstStyle/>
        <a:p>
          <a:endParaRPr lang="en-US"/>
        </a:p>
      </dgm:t>
    </dgm:pt>
    <dgm:pt modelId="{68436735-6A6E-422C-8335-D2B173C5658D}">
      <dgm:prSet phldrT="[Text]"/>
      <dgm:spPr/>
      <dgm:t>
        <a:bodyPr/>
        <a:lstStyle/>
        <a:p>
          <a:r>
            <a:rPr lang="en-US" b="0" i="0" dirty="0"/>
            <a:t>In Agile, the emphasis goes beyond delivering a single product; the focus is on continuous improvement and innovation. Each iteration should introduce new updates, features, or advancements to drive ongoing enhancement.</a:t>
          </a:r>
          <a:endParaRPr lang="en-US" dirty="0"/>
        </a:p>
      </dgm:t>
    </dgm:pt>
    <dgm:pt modelId="{2133E3C6-CCD7-4426-8515-185AF917DD93}" type="parTrans" cxnId="{9B19545C-9AEF-4DC2-A9A3-28168F515F27}">
      <dgm:prSet/>
      <dgm:spPr/>
      <dgm:t>
        <a:bodyPr/>
        <a:lstStyle/>
        <a:p>
          <a:endParaRPr lang="en-US"/>
        </a:p>
      </dgm:t>
    </dgm:pt>
    <dgm:pt modelId="{0BABCC2C-5825-4558-94F1-145840D21A6F}" type="sibTrans" cxnId="{9B19545C-9AEF-4DC2-A9A3-28168F515F27}">
      <dgm:prSet/>
      <dgm:spPr/>
      <dgm:t>
        <a:bodyPr/>
        <a:lstStyle/>
        <a:p>
          <a:endParaRPr lang="en-US"/>
        </a:p>
      </dgm:t>
    </dgm:pt>
    <dgm:pt modelId="{C407AF1A-8D60-483D-9A65-1E9E8E1D94CD}">
      <dgm:prSet phldrT="[Text]"/>
      <dgm:spPr/>
      <dgm:t>
        <a:bodyPr/>
        <a:lstStyle/>
        <a:p>
          <a:r>
            <a:rPr lang="en-US" b="0" i="0" dirty="0"/>
            <a:t>Agile methodology prioritizes iterative development, where each cycle aims to introduce improvements and innovations, ensuring that the product evolves continuously to meet changing needs and expectations.</a:t>
          </a:r>
          <a:endParaRPr lang="en-US" dirty="0"/>
        </a:p>
      </dgm:t>
    </dgm:pt>
    <dgm:pt modelId="{0B875207-1DBC-450F-8789-811D65907CA7}" type="parTrans" cxnId="{436E10B9-E1EC-4A35-8C3D-165285973CA7}">
      <dgm:prSet/>
      <dgm:spPr/>
      <dgm:t>
        <a:bodyPr/>
        <a:lstStyle/>
        <a:p>
          <a:endParaRPr lang="en-US"/>
        </a:p>
      </dgm:t>
    </dgm:pt>
    <dgm:pt modelId="{7EA07C9E-BE0E-4D22-99D9-D1A99F2EC70B}" type="sibTrans" cxnId="{436E10B9-E1EC-4A35-8C3D-165285973CA7}">
      <dgm:prSet/>
      <dgm:spPr/>
      <dgm:t>
        <a:bodyPr/>
        <a:lstStyle/>
        <a:p>
          <a:endParaRPr lang="en-US"/>
        </a:p>
      </dgm:t>
    </dgm:pt>
    <dgm:pt modelId="{279516D5-4743-455B-A13D-83ABCB602ECB}">
      <dgm:prSet phldrT="[Text]"/>
      <dgm:spPr/>
      <dgm:t>
        <a:bodyPr/>
        <a:lstStyle/>
        <a:p>
          <a:r>
            <a:rPr lang="en-US" b="1" i="0" dirty="0"/>
            <a:t>Simplicity — the art of maximizing the amount of work not done — is essential.</a:t>
          </a:r>
          <a:endParaRPr lang="en-US" dirty="0"/>
        </a:p>
      </dgm:t>
    </dgm:pt>
    <dgm:pt modelId="{219A36BD-3BBE-4760-8892-3773A3CEB72F}" type="parTrans" cxnId="{9F9413E1-9BCB-49B3-A39E-EE6478724C7A}">
      <dgm:prSet/>
      <dgm:spPr/>
      <dgm:t>
        <a:bodyPr/>
        <a:lstStyle/>
        <a:p>
          <a:endParaRPr lang="en-US"/>
        </a:p>
      </dgm:t>
    </dgm:pt>
    <dgm:pt modelId="{95B0BC3C-EC23-4132-972E-4EFD9DCD36AD}" type="sibTrans" cxnId="{9F9413E1-9BCB-49B3-A39E-EE6478724C7A}">
      <dgm:prSet/>
      <dgm:spPr/>
      <dgm:t>
        <a:bodyPr/>
        <a:lstStyle/>
        <a:p>
          <a:endParaRPr lang="en-US"/>
        </a:p>
      </dgm:t>
    </dgm:pt>
    <dgm:pt modelId="{CCD6D10D-C83F-430D-8075-D63C7ED38B56}">
      <dgm:prSet phldrT="[Text]"/>
      <dgm:spPr/>
      <dgm:t>
        <a:bodyPr/>
        <a:lstStyle/>
        <a:p>
          <a:r>
            <a:rPr lang="en-US" b="0" i="0" dirty="0"/>
            <a:t>The Agile approach advocates for simplicity: meet requirements and do only what's necessary to accomplish the task. Avoid wasting time on unnecessary steps that don't contribute tangible value to the product.</a:t>
          </a:r>
          <a:endParaRPr lang="en-US" dirty="0"/>
        </a:p>
      </dgm:t>
    </dgm:pt>
    <dgm:pt modelId="{F405E4BF-F7FB-448C-8F92-4DB4AE8C910D}" type="parTrans" cxnId="{22FA4501-3443-4CBA-8BD0-53EA6BA3D5F5}">
      <dgm:prSet/>
      <dgm:spPr/>
      <dgm:t>
        <a:bodyPr/>
        <a:lstStyle/>
        <a:p>
          <a:endParaRPr lang="en-US"/>
        </a:p>
      </dgm:t>
    </dgm:pt>
    <dgm:pt modelId="{443CEE90-8EC4-49A7-ADFF-DCA84C1CEBB7}" type="sibTrans" cxnId="{22FA4501-3443-4CBA-8BD0-53EA6BA3D5F5}">
      <dgm:prSet/>
      <dgm:spPr/>
      <dgm:t>
        <a:bodyPr/>
        <a:lstStyle/>
        <a:p>
          <a:endParaRPr lang="en-US"/>
        </a:p>
      </dgm:t>
    </dgm:pt>
    <dgm:pt modelId="{2361AFE0-26F6-4964-A7F7-33CAC9820D8F}">
      <dgm:prSet phldrT="[Text]"/>
      <dgm:spPr/>
      <dgm:t>
        <a:bodyPr/>
        <a:lstStyle/>
        <a:p>
          <a:r>
            <a:rPr lang="en-US" b="0" i="0" dirty="0"/>
            <a:t>Simplifying processes and focusing on essential tasks is key in Agile. Avoiding unnecessary complexity ensures efficiency and directs efforts towards delivering valuable outcomes.</a:t>
          </a:r>
        </a:p>
      </dgm:t>
    </dgm:pt>
    <dgm:pt modelId="{DD87DE07-0734-493B-84D2-CCCF9F92DB40}" type="parTrans" cxnId="{975E2256-CCD1-4DB6-A15D-D4576176A59A}">
      <dgm:prSet/>
      <dgm:spPr/>
      <dgm:t>
        <a:bodyPr/>
        <a:lstStyle/>
        <a:p>
          <a:endParaRPr lang="en-US"/>
        </a:p>
      </dgm:t>
    </dgm:pt>
    <dgm:pt modelId="{A3B52A87-3388-4B80-BD17-561014B39925}" type="sibTrans" cxnId="{975E2256-CCD1-4DB6-A15D-D4576176A59A}">
      <dgm:prSet/>
      <dgm:spPr/>
      <dgm:t>
        <a:bodyPr/>
        <a:lstStyle/>
        <a:p>
          <a:endParaRPr lang="en-US"/>
        </a:p>
      </dgm:t>
    </dgm:pt>
    <dgm:pt modelId="{7C6FE10C-2159-49C2-8DB4-485F7B0E6339}" type="pres">
      <dgm:prSet presAssocID="{36D3B05F-9E25-4BE3-9C1C-9FE0D728985C}" presName="Name0" presStyleCnt="0">
        <dgm:presLayoutVars>
          <dgm:chPref val="1"/>
          <dgm:dir/>
          <dgm:animOne val="branch"/>
          <dgm:animLvl val="lvl"/>
          <dgm:resizeHandles/>
        </dgm:presLayoutVars>
      </dgm:prSet>
      <dgm:spPr/>
    </dgm:pt>
    <dgm:pt modelId="{A11DEAD3-AF55-4BC7-8CC0-0227212EAA3A}" type="pres">
      <dgm:prSet presAssocID="{74A55BA7-BE36-4984-BA4F-E16B78E908BD}" presName="vertOne" presStyleCnt="0"/>
      <dgm:spPr/>
    </dgm:pt>
    <dgm:pt modelId="{29B929EE-0B18-4B1B-B217-A18F77E2E967}" type="pres">
      <dgm:prSet presAssocID="{74A55BA7-BE36-4984-BA4F-E16B78E908BD}" presName="txOne" presStyleLbl="node0" presStyleIdx="0" presStyleCnt="2">
        <dgm:presLayoutVars>
          <dgm:chPref val="3"/>
        </dgm:presLayoutVars>
      </dgm:prSet>
      <dgm:spPr/>
    </dgm:pt>
    <dgm:pt modelId="{2EC49456-3B2B-4AF7-876F-E01CF67BD69B}" type="pres">
      <dgm:prSet presAssocID="{74A55BA7-BE36-4984-BA4F-E16B78E908BD}" presName="parTransOne" presStyleCnt="0"/>
      <dgm:spPr/>
    </dgm:pt>
    <dgm:pt modelId="{0C4ADC3C-342F-4AE5-B76A-835CBA497F18}" type="pres">
      <dgm:prSet presAssocID="{74A55BA7-BE36-4984-BA4F-E16B78E908BD}" presName="horzOne" presStyleCnt="0"/>
      <dgm:spPr/>
    </dgm:pt>
    <dgm:pt modelId="{31BEA2C7-6497-41BE-AC7E-80990CC3C1CE}" type="pres">
      <dgm:prSet presAssocID="{68436735-6A6E-422C-8335-D2B173C5658D}" presName="vertTwo" presStyleCnt="0"/>
      <dgm:spPr/>
    </dgm:pt>
    <dgm:pt modelId="{60BC794A-8915-4F9C-B7A4-89976E2A1F35}" type="pres">
      <dgm:prSet presAssocID="{68436735-6A6E-422C-8335-D2B173C5658D}" presName="txTwo" presStyleLbl="node2" presStyleIdx="0" presStyleCnt="4">
        <dgm:presLayoutVars>
          <dgm:chPref val="3"/>
        </dgm:presLayoutVars>
      </dgm:prSet>
      <dgm:spPr/>
    </dgm:pt>
    <dgm:pt modelId="{0E11742C-0F98-4D92-AB3E-EBEF62EBC31A}" type="pres">
      <dgm:prSet presAssocID="{68436735-6A6E-422C-8335-D2B173C5658D}" presName="horzTwo" presStyleCnt="0"/>
      <dgm:spPr/>
    </dgm:pt>
    <dgm:pt modelId="{95466533-D8D0-4DDC-AB49-A8AA71E7CCBC}" type="pres">
      <dgm:prSet presAssocID="{0BABCC2C-5825-4558-94F1-145840D21A6F}" presName="sibSpaceTwo" presStyleCnt="0"/>
      <dgm:spPr/>
    </dgm:pt>
    <dgm:pt modelId="{D7F15782-0342-4B4E-804D-540FB98855E8}" type="pres">
      <dgm:prSet presAssocID="{C407AF1A-8D60-483D-9A65-1E9E8E1D94CD}" presName="vertTwo" presStyleCnt="0"/>
      <dgm:spPr/>
    </dgm:pt>
    <dgm:pt modelId="{4179E5B6-8A33-4448-B908-6A6E424A72F8}" type="pres">
      <dgm:prSet presAssocID="{C407AF1A-8D60-483D-9A65-1E9E8E1D94CD}" presName="txTwo" presStyleLbl="node2" presStyleIdx="1" presStyleCnt="4">
        <dgm:presLayoutVars>
          <dgm:chPref val="3"/>
        </dgm:presLayoutVars>
      </dgm:prSet>
      <dgm:spPr/>
    </dgm:pt>
    <dgm:pt modelId="{9EF94FA1-9572-47B0-9912-99708E245611}" type="pres">
      <dgm:prSet presAssocID="{C407AF1A-8D60-483D-9A65-1E9E8E1D94CD}" presName="horzTwo" presStyleCnt="0"/>
      <dgm:spPr/>
    </dgm:pt>
    <dgm:pt modelId="{4CF2D0BB-A4E1-4B8B-AB4A-F88C67E2D63B}" type="pres">
      <dgm:prSet presAssocID="{BC90D178-6CF5-4A95-8A5D-18175BBA23E8}" presName="sibSpaceOne" presStyleCnt="0"/>
      <dgm:spPr/>
    </dgm:pt>
    <dgm:pt modelId="{15EF329E-1C52-4C6E-8E6E-2D178179E23E}" type="pres">
      <dgm:prSet presAssocID="{279516D5-4743-455B-A13D-83ABCB602ECB}" presName="vertOne" presStyleCnt="0"/>
      <dgm:spPr/>
    </dgm:pt>
    <dgm:pt modelId="{757CBFEC-499C-406E-AC81-6B621FABC2F4}" type="pres">
      <dgm:prSet presAssocID="{279516D5-4743-455B-A13D-83ABCB602ECB}" presName="txOne" presStyleLbl="node0" presStyleIdx="1" presStyleCnt="2">
        <dgm:presLayoutVars>
          <dgm:chPref val="3"/>
        </dgm:presLayoutVars>
      </dgm:prSet>
      <dgm:spPr/>
    </dgm:pt>
    <dgm:pt modelId="{EA8949F1-9F74-41AA-A82A-E521E127BF38}" type="pres">
      <dgm:prSet presAssocID="{279516D5-4743-455B-A13D-83ABCB602ECB}" presName="parTransOne" presStyleCnt="0"/>
      <dgm:spPr/>
    </dgm:pt>
    <dgm:pt modelId="{EC195D3E-EA59-4846-BC25-7ABD07A55123}" type="pres">
      <dgm:prSet presAssocID="{279516D5-4743-455B-A13D-83ABCB602ECB}" presName="horzOne" presStyleCnt="0"/>
      <dgm:spPr/>
    </dgm:pt>
    <dgm:pt modelId="{0678E6A7-3FB0-4F9F-B6F8-A81A99931455}" type="pres">
      <dgm:prSet presAssocID="{CCD6D10D-C83F-430D-8075-D63C7ED38B56}" presName="vertTwo" presStyleCnt="0"/>
      <dgm:spPr/>
    </dgm:pt>
    <dgm:pt modelId="{85C3B6F7-5D06-41C9-A519-541CEF564484}" type="pres">
      <dgm:prSet presAssocID="{CCD6D10D-C83F-430D-8075-D63C7ED38B56}" presName="txTwo" presStyleLbl="node2" presStyleIdx="2" presStyleCnt="4">
        <dgm:presLayoutVars>
          <dgm:chPref val="3"/>
        </dgm:presLayoutVars>
      </dgm:prSet>
      <dgm:spPr/>
    </dgm:pt>
    <dgm:pt modelId="{E6B617A9-272E-4A81-9F7F-474954D093CC}" type="pres">
      <dgm:prSet presAssocID="{CCD6D10D-C83F-430D-8075-D63C7ED38B56}" presName="horzTwo" presStyleCnt="0"/>
      <dgm:spPr/>
    </dgm:pt>
    <dgm:pt modelId="{7F49B542-4648-4898-9E13-4D2132D2E4A1}" type="pres">
      <dgm:prSet presAssocID="{443CEE90-8EC4-49A7-ADFF-DCA84C1CEBB7}" presName="sibSpaceTwo" presStyleCnt="0"/>
      <dgm:spPr/>
    </dgm:pt>
    <dgm:pt modelId="{ADBFA25A-67DD-4254-AF6F-4DCC69F88F02}" type="pres">
      <dgm:prSet presAssocID="{2361AFE0-26F6-4964-A7F7-33CAC9820D8F}" presName="vertTwo" presStyleCnt="0"/>
      <dgm:spPr/>
    </dgm:pt>
    <dgm:pt modelId="{FD796327-B65A-4BDD-B8ED-B6E039C4EEE3}" type="pres">
      <dgm:prSet presAssocID="{2361AFE0-26F6-4964-A7F7-33CAC9820D8F}" presName="txTwo" presStyleLbl="node2" presStyleIdx="3" presStyleCnt="4">
        <dgm:presLayoutVars>
          <dgm:chPref val="3"/>
        </dgm:presLayoutVars>
      </dgm:prSet>
      <dgm:spPr/>
    </dgm:pt>
    <dgm:pt modelId="{324EDD9F-5324-4C33-B347-8D29823ED5E4}" type="pres">
      <dgm:prSet presAssocID="{2361AFE0-26F6-4964-A7F7-33CAC9820D8F}" presName="horzTwo" presStyleCnt="0"/>
      <dgm:spPr/>
    </dgm:pt>
  </dgm:ptLst>
  <dgm:cxnLst>
    <dgm:cxn modelId="{22FA4501-3443-4CBA-8BD0-53EA6BA3D5F5}" srcId="{279516D5-4743-455B-A13D-83ABCB602ECB}" destId="{CCD6D10D-C83F-430D-8075-D63C7ED38B56}" srcOrd="0" destOrd="0" parTransId="{F405E4BF-F7FB-448C-8F92-4DB4AE8C910D}" sibTransId="{443CEE90-8EC4-49A7-ADFF-DCA84C1CEBB7}"/>
    <dgm:cxn modelId="{FEE57A12-3B5A-49BA-9477-325B567DE855}" type="presOf" srcId="{C407AF1A-8D60-483D-9A65-1E9E8E1D94CD}" destId="{4179E5B6-8A33-4448-B908-6A6E424A72F8}" srcOrd="0" destOrd="0" presId="urn:microsoft.com/office/officeart/2005/8/layout/hierarchy4"/>
    <dgm:cxn modelId="{B5C6E320-6F11-42C7-B15D-461F84C5E25B}" type="presOf" srcId="{36D3B05F-9E25-4BE3-9C1C-9FE0D728985C}" destId="{7C6FE10C-2159-49C2-8DB4-485F7B0E6339}" srcOrd="0" destOrd="0" presId="urn:microsoft.com/office/officeart/2005/8/layout/hierarchy4"/>
    <dgm:cxn modelId="{9B19545C-9AEF-4DC2-A9A3-28168F515F27}" srcId="{74A55BA7-BE36-4984-BA4F-E16B78E908BD}" destId="{68436735-6A6E-422C-8335-D2B173C5658D}" srcOrd="0" destOrd="0" parTransId="{2133E3C6-CCD7-4426-8515-185AF917DD93}" sibTransId="{0BABCC2C-5825-4558-94F1-145840D21A6F}"/>
    <dgm:cxn modelId="{43F1C760-1AE5-4C9F-9A50-5A70D3551E55}" type="presOf" srcId="{CCD6D10D-C83F-430D-8075-D63C7ED38B56}" destId="{85C3B6F7-5D06-41C9-A519-541CEF564484}" srcOrd="0" destOrd="0" presId="urn:microsoft.com/office/officeart/2005/8/layout/hierarchy4"/>
    <dgm:cxn modelId="{EFBE006A-F343-4A6F-B998-2C7ED7B7C043}" type="presOf" srcId="{68436735-6A6E-422C-8335-D2B173C5658D}" destId="{60BC794A-8915-4F9C-B7A4-89976E2A1F35}" srcOrd="0" destOrd="0" presId="urn:microsoft.com/office/officeart/2005/8/layout/hierarchy4"/>
    <dgm:cxn modelId="{2752FE6D-1496-4BE7-8FCA-18A0DA210B91}" type="presOf" srcId="{74A55BA7-BE36-4984-BA4F-E16B78E908BD}" destId="{29B929EE-0B18-4B1B-B217-A18F77E2E967}" srcOrd="0" destOrd="0" presId="urn:microsoft.com/office/officeart/2005/8/layout/hierarchy4"/>
    <dgm:cxn modelId="{975E2256-CCD1-4DB6-A15D-D4576176A59A}" srcId="{279516D5-4743-455B-A13D-83ABCB602ECB}" destId="{2361AFE0-26F6-4964-A7F7-33CAC9820D8F}" srcOrd="1" destOrd="0" parTransId="{DD87DE07-0734-493B-84D2-CCCF9F92DB40}" sibTransId="{A3B52A87-3388-4B80-BD17-561014B39925}"/>
    <dgm:cxn modelId="{43D626A4-5035-473F-A846-7664F881A738}" type="presOf" srcId="{279516D5-4743-455B-A13D-83ABCB602ECB}" destId="{757CBFEC-499C-406E-AC81-6B621FABC2F4}" srcOrd="0" destOrd="0" presId="urn:microsoft.com/office/officeart/2005/8/layout/hierarchy4"/>
    <dgm:cxn modelId="{BC2AA3B4-55B7-47A7-84FC-1FC8C8E43E24}" type="presOf" srcId="{2361AFE0-26F6-4964-A7F7-33CAC9820D8F}" destId="{FD796327-B65A-4BDD-B8ED-B6E039C4EEE3}" srcOrd="0" destOrd="0" presId="urn:microsoft.com/office/officeart/2005/8/layout/hierarchy4"/>
    <dgm:cxn modelId="{436E10B9-E1EC-4A35-8C3D-165285973CA7}" srcId="{74A55BA7-BE36-4984-BA4F-E16B78E908BD}" destId="{C407AF1A-8D60-483D-9A65-1E9E8E1D94CD}" srcOrd="1" destOrd="0" parTransId="{0B875207-1DBC-450F-8789-811D65907CA7}" sibTransId="{7EA07C9E-BE0E-4D22-99D9-D1A99F2EC70B}"/>
    <dgm:cxn modelId="{9F9413E1-9BCB-49B3-A39E-EE6478724C7A}" srcId="{36D3B05F-9E25-4BE3-9C1C-9FE0D728985C}" destId="{279516D5-4743-455B-A13D-83ABCB602ECB}" srcOrd="1" destOrd="0" parTransId="{219A36BD-3BBE-4760-8892-3773A3CEB72F}" sibTransId="{95B0BC3C-EC23-4132-972E-4EFD9DCD36AD}"/>
    <dgm:cxn modelId="{CC32C6E7-DEDB-4E1F-A135-88955DC0F20A}" srcId="{36D3B05F-9E25-4BE3-9C1C-9FE0D728985C}" destId="{74A55BA7-BE36-4984-BA4F-E16B78E908BD}" srcOrd="0" destOrd="0" parTransId="{416C279E-25B0-4BAB-BCC8-3318D3917104}" sibTransId="{BC90D178-6CF5-4A95-8A5D-18175BBA23E8}"/>
    <dgm:cxn modelId="{C3A424F9-8D21-4C17-AED1-22FB97D6C5EA}" type="presParOf" srcId="{7C6FE10C-2159-49C2-8DB4-485F7B0E6339}" destId="{A11DEAD3-AF55-4BC7-8CC0-0227212EAA3A}" srcOrd="0" destOrd="0" presId="urn:microsoft.com/office/officeart/2005/8/layout/hierarchy4"/>
    <dgm:cxn modelId="{BD2DAEC3-F487-4DDC-8358-06FCBD708694}" type="presParOf" srcId="{A11DEAD3-AF55-4BC7-8CC0-0227212EAA3A}" destId="{29B929EE-0B18-4B1B-B217-A18F77E2E967}" srcOrd="0" destOrd="0" presId="urn:microsoft.com/office/officeart/2005/8/layout/hierarchy4"/>
    <dgm:cxn modelId="{4F8C64FF-A685-4659-AF52-0DA2C6C3C9FF}" type="presParOf" srcId="{A11DEAD3-AF55-4BC7-8CC0-0227212EAA3A}" destId="{2EC49456-3B2B-4AF7-876F-E01CF67BD69B}" srcOrd="1" destOrd="0" presId="urn:microsoft.com/office/officeart/2005/8/layout/hierarchy4"/>
    <dgm:cxn modelId="{1FF20512-5FED-46DA-9FE9-55AA3B3AE7DA}" type="presParOf" srcId="{A11DEAD3-AF55-4BC7-8CC0-0227212EAA3A}" destId="{0C4ADC3C-342F-4AE5-B76A-835CBA497F18}" srcOrd="2" destOrd="0" presId="urn:microsoft.com/office/officeart/2005/8/layout/hierarchy4"/>
    <dgm:cxn modelId="{0035CEC2-01B5-4DEE-8302-C8FC58929079}" type="presParOf" srcId="{0C4ADC3C-342F-4AE5-B76A-835CBA497F18}" destId="{31BEA2C7-6497-41BE-AC7E-80990CC3C1CE}" srcOrd="0" destOrd="0" presId="urn:microsoft.com/office/officeart/2005/8/layout/hierarchy4"/>
    <dgm:cxn modelId="{11C7B44C-544A-4A11-8ACF-03BF7ADBCF3D}" type="presParOf" srcId="{31BEA2C7-6497-41BE-AC7E-80990CC3C1CE}" destId="{60BC794A-8915-4F9C-B7A4-89976E2A1F35}" srcOrd="0" destOrd="0" presId="urn:microsoft.com/office/officeart/2005/8/layout/hierarchy4"/>
    <dgm:cxn modelId="{951F52AD-1AF2-4726-AA38-6DB547B143AD}" type="presParOf" srcId="{31BEA2C7-6497-41BE-AC7E-80990CC3C1CE}" destId="{0E11742C-0F98-4D92-AB3E-EBEF62EBC31A}" srcOrd="1" destOrd="0" presId="urn:microsoft.com/office/officeart/2005/8/layout/hierarchy4"/>
    <dgm:cxn modelId="{D69B2B31-6F8C-48FC-AC67-6C18736010AB}" type="presParOf" srcId="{0C4ADC3C-342F-4AE5-B76A-835CBA497F18}" destId="{95466533-D8D0-4DDC-AB49-A8AA71E7CCBC}" srcOrd="1" destOrd="0" presId="urn:microsoft.com/office/officeart/2005/8/layout/hierarchy4"/>
    <dgm:cxn modelId="{3C9E58EA-B352-44D7-B932-CD08D785D394}" type="presParOf" srcId="{0C4ADC3C-342F-4AE5-B76A-835CBA497F18}" destId="{D7F15782-0342-4B4E-804D-540FB98855E8}" srcOrd="2" destOrd="0" presId="urn:microsoft.com/office/officeart/2005/8/layout/hierarchy4"/>
    <dgm:cxn modelId="{C71E2AC8-423F-43EC-A8A9-811ACB0760D4}" type="presParOf" srcId="{D7F15782-0342-4B4E-804D-540FB98855E8}" destId="{4179E5B6-8A33-4448-B908-6A6E424A72F8}" srcOrd="0" destOrd="0" presId="urn:microsoft.com/office/officeart/2005/8/layout/hierarchy4"/>
    <dgm:cxn modelId="{0F8F8BFA-6186-42BC-A36A-DFBD31B384C5}" type="presParOf" srcId="{D7F15782-0342-4B4E-804D-540FB98855E8}" destId="{9EF94FA1-9572-47B0-9912-99708E245611}" srcOrd="1" destOrd="0" presId="urn:microsoft.com/office/officeart/2005/8/layout/hierarchy4"/>
    <dgm:cxn modelId="{7988994C-784F-44E1-94A2-A1B168E69F52}" type="presParOf" srcId="{7C6FE10C-2159-49C2-8DB4-485F7B0E6339}" destId="{4CF2D0BB-A4E1-4B8B-AB4A-F88C67E2D63B}" srcOrd="1" destOrd="0" presId="urn:microsoft.com/office/officeart/2005/8/layout/hierarchy4"/>
    <dgm:cxn modelId="{AB2DEF9D-C4A1-4046-A1BE-5CF3E98511EE}" type="presParOf" srcId="{7C6FE10C-2159-49C2-8DB4-485F7B0E6339}" destId="{15EF329E-1C52-4C6E-8E6E-2D178179E23E}" srcOrd="2" destOrd="0" presId="urn:microsoft.com/office/officeart/2005/8/layout/hierarchy4"/>
    <dgm:cxn modelId="{06D51C3A-5154-4B66-88E4-3DD62E84FAF4}" type="presParOf" srcId="{15EF329E-1C52-4C6E-8E6E-2D178179E23E}" destId="{757CBFEC-499C-406E-AC81-6B621FABC2F4}" srcOrd="0" destOrd="0" presId="urn:microsoft.com/office/officeart/2005/8/layout/hierarchy4"/>
    <dgm:cxn modelId="{0B65706D-CCAD-45C7-BA40-1D64A59E39AB}" type="presParOf" srcId="{15EF329E-1C52-4C6E-8E6E-2D178179E23E}" destId="{EA8949F1-9F74-41AA-A82A-E521E127BF38}" srcOrd="1" destOrd="0" presId="urn:microsoft.com/office/officeart/2005/8/layout/hierarchy4"/>
    <dgm:cxn modelId="{E1D8DA81-B52C-4E06-841B-4D654FF5F539}" type="presParOf" srcId="{15EF329E-1C52-4C6E-8E6E-2D178179E23E}" destId="{EC195D3E-EA59-4846-BC25-7ABD07A55123}" srcOrd="2" destOrd="0" presId="urn:microsoft.com/office/officeart/2005/8/layout/hierarchy4"/>
    <dgm:cxn modelId="{E48461F5-8434-442C-B2DF-0820B7716004}" type="presParOf" srcId="{EC195D3E-EA59-4846-BC25-7ABD07A55123}" destId="{0678E6A7-3FB0-4F9F-B6F8-A81A99931455}" srcOrd="0" destOrd="0" presId="urn:microsoft.com/office/officeart/2005/8/layout/hierarchy4"/>
    <dgm:cxn modelId="{FE7DAE51-B341-4F57-AEA4-17B1C0E8E4A6}" type="presParOf" srcId="{0678E6A7-3FB0-4F9F-B6F8-A81A99931455}" destId="{85C3B6F7-5D06-41C9-A519-541CEF564484}" srcOrd="0" destOrd="0" presId="urn:microsoft.com/office/officeart/2005/8/layout/hierarchy4"/>
    <dgm:cxn modelId="{32B3E845-A61E-4316-9A57-2EA23207DDC8}" type="presParOf" srcId="{0678E6A7-3FB0-4F9F-B6F8-A81A99931455}" destId="{E6B617A9-272E-4A81-9F7F-474954D093CC}" srcOrd="1" destOrd="0" presId="urn:microsoft.com/office/officeart/2005/8/layout/hierarchy4"/>
    <dgm:cxn modelId="{05456282-8C59-475A-AD8F-891F4BA32BF6}" type="presParOf" srcId="{EC195D3E-EA59-4846-BC25-7ABD07A55123}" destId="{7F49B542-4648-4898-9E13-4D2132D2E4A1}" srcOrd="1" destOrd="0" presId="urn:microsoft.com/office/officeart/2005/8/layout/hierarchy4"/>
    <dgm:cxn modelId="{7C7F1AFB-F874-4605-B752-9CB9D94D5BF3}" type="presParOf" srcId="{EC195D3E-EA59-4846-BC25-7ABD07A55123}" destId="{ADBFA25A-67DD-4254-AF6F-4DCC69F88F02}" srcOrd="2" destOrd="0" presId="urn:microsoft.com/office/officeart/2005/8/layout/hierarchy4"/>
    <dgm:cxn modelId="{D868A81F-6F17-4785-ACFD-5B4E7730894E}" type="presParOf" srcId="{ADBFA25A-67DD-4254-AF6F-4DCC69F88F02}" destId="{FD796327-B65A-4BDD-B8ED-B6E039C4EEE3}" srcOrd="0" destOrd="0" presId="urn:microsoft.com/office/officeart/2005/8/layout/hierarchy4"/>
    <dgm:cxn modelId="{5AC7E86A-9C9A-4EA6-959C-E3ED8EEA447F}" type="presParOf" srcId="{ADBFA25A-67DD-4254-AF6F-4DCC69F88F02}" destId="{324EDD9F-5324-4C33-B347-8D29823ED5E4}"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6D3B05F-9E25-4BE3-9C1C-9FE0D728985C}" type="doc">
      <dgm:prSet loTypeId="urn:microsoft.com/office/officeart/2005/8/layout/hierarchy4" loCatId="list" qsTypeId="urn:microsoft.com/office/officeart/2005/8/quickstyle/simple3" qsCatId="simple" csTypeId="urn:microsoft.com/office/officeart/2005/8/colors/accent1_2" csCatId="accent1" phldr="1"/>
      <dgm:spPr/>
      <dgm:t>
        <a:bodyPr/>
        <a:lstStyle/>
        <a:p>
          <a:endParaRPr lang="en-US"/>
        </a:p>
      </dgm:t>
    </dgm:pt>
    <dgm:pt modelId="{74A55BA7-BE36-4984-BA4F-E16B78E908BD}">
      <dgm:prSet phldrT="[Text]" custT="1"/>
      <dgm:spPr/>
      <dgm:t>
        <a:bodyPr/>
        <a:lstStyle/>
        <a:p>
          <a:r>
            <a:rPr lang="en-US" sz="1400" b="1" i="0" dirty="0"/>
            <a:t> The best architectures, requirements, and designs emerge from self-organizing teams.</a:t>
          </a:r>
          <a:endParaRPr lang="en-US" sz="1400" b="0" i="0" dirty="0"/>
        </a:p>
        <a:p>
          <a:endParaRPr lang="en-US" sz="1400" dirty="0"/>
        </a:p>
      </dgm:t>
    </dgm:pt>
    <dgm:pt modelId="{416C279E-25B0-4BAB-BCC8-3318D3917104}" type="parTrans" cxnId="{CC32C6E7-DEDB-4E1F-A135-88955DC0F20A}">
      <dgm:prSet/>
      <dgm:spPr/>
      <dgm:t>
        <a:bodyPr/>
        <a:lstStyle/>
        <a:p>
          <a:endParaRPr lang="en-US"/>
        </a:p>
      </dgm:t>
    </dgm:pt>
    <dgm:pt modelId="{BC90D178-6CF5-4A95-8A5D-18175BBA23E8}" type="sibTrans" cxnId="{CC32C6E7-DEDB-4E1F-A135-88955DC0F20A}">
      <dgm:prSet/>
      <dgm:spPr/>
      <dgm:t>
        <a:bodyPr/>
        <a:lstStyle/>
        <a:p>
          <a:endParaRPr lang="en-US"/>
        </a:p>
      </dgm:t>
    </dgm:pt>
    <dgm:pt modelId="{68436735-6A6E-422C-8335-D2B173C5658D}">
      <dgm:prSet phldrT="[Text]"/>
      <dgm:spPr/>
      <dgm:t>
        <a:bodyPr/>
        <a:lstStyle/>
        <a:p>
          <a:r>
            <a:rPr lang="en-US" b="0" i="0" dirty="0"/>
            <a:t>Micromanaging skilled teams is counterproductive. Allowing them to work autonomously within their structures fosters creativity and innovation, leading to superior outcomes.</a:t>
          </a:r>
        </a:p>
        <a:p>
          <a:endParaRPr lang="en-US" dirty="0"/>
        </a:p>
      </dgm:t>
    </dgm:pt>
    <dgm:pt modelId="{2133E3C6-CCD7-4426-8515-185AF917DD93}" type="parTrans" cxnId="{9B19545C-9AEF-4DC2-A9A3-28168F515F27}">
      <dgm:prSet/>
      <dgm:spPr/>
      <dgm:t>
        <a:bodyPr/>
        <a:lstStyle/>
        <a:p>
          <a:endParaRPr lang="en-US"/>
        </a:p>
      </dgm:t>
    </dgm:pt>
    <dgm:pt modelId="{0BABCC2C-5825-4558-94F1-145840D21A6F}" type="sibTrans" cxnId="{9B19545C-9AEF-4DC2-A9A3-28168F515F27}">
      <dgm:prSet/>
      <dgm:spPr/>
      <dgm:t>
        <a:bodyPr/>
        <a:lstStyle/>
        <a:p>
          <a:endParaRPr lang="en-US"/>
        </a:p>
      </dgm:t>
    </dgm:pt>
    <dgm:pt modelId="{C407AF1A-8D60-483D-9A65-1E9E8E1D94CD}">
      <dgm:prSet phldrT="[Text]"/>
      <dgm:spPr/>
      <dgm:t>
        <a:bodyPr/>
        <a:lstStyle/>
        <a:p>
          <a:r>
            <a:rPr lang="en-US" b="0" i="0" dirty="0"/>
            <a:t>Empowering teams to work independently cultivates an environment where ideas can thrive, resulting in improved productivity and better results without the constraints of micromanagement.</a:t>
          </a:r>
        </a:p>
        <a:p>
          <a:endParaRPr lang="en-US" dirty="0"/>
        </a:p>
      </dgm:t>
    </dgm:pt>
    <dgm:pt modelId="{0B875207-1DBC-450F-8789-811D65907CA7}" type="parTrans" cxnId="{436E10B9-E1EC-4A35-8C3D-165285973CA7}">
      <dgm:prSet/>
      <dgm:spPr/>
      <dgm:t>
        <a:bodyPr/>
        <a:lstStyle/>
        <a:p>
          <a:endParaRPr lang="en-US"/>
        </a:p>
      </dgm:t>
    </dgm:pt>
    <dgm:pt modelId="{7EA07C9E-BE0E-4D22-99D9-D1A99F2EC70B}" type="sibTrans" cxnId="{436E10B9-E1EC-4A35-8C3D-165285973CA7}">
      <dgm:prSet/>
      <dgm:spPr/>
      <dgm:t>
        <a:bodyPr/>
        <a:lstStyle/>
        <a:p>
          <a:endParaRPr lang="en-US"/>
        </a:p>
      </dgm:t>
    </dgm:pt>
    <dgm:pt modelId="{279516D5-4743-455B-A13D-83ABCB602ECB}">
      <dgm:prSet phldrT="[Text]"/>
      <dgm:spPr/>
      <dgm:t>
        <a:bodyPr/>
        <a:lstStyle/>
        <a:p>
          <a:r>
            <a:rPr lang="en-US" b="1" i="0" dirty="0"/>
            <a:t> At regular intervals, the team reflects on how to become more effective, then tunes and adjusts its behavior accordingly.</a:t>
          </a:r>
          <a:endParaRPr lang="en-US" b="0" i="0" dirty="0"/>
        </a:p>
        <a:p>
          <a:endParaRPr lang="en-US" dirty="0"/>
        </a:p>
      </dgm:t>
    </dgm:pt>
    <dgm:pt modelId="{219A36BD-3BBE-4760-8892-3773A3CEB72F}" type="parTrans" cxnId="{9F9413E1-9BCB-49B3-A39E-EE6478724C7A}">
      <dgm:prSet/>
      <dgm:spPr/>
      <dgm:t>
        <a:bodyPr/>
        <a:lstStyle/>
        <a:p>
          <a:endParaRPr lang="en-US"/>
        </a:p>
      </dgm:t>
    </dgm:pt>
    <dgm:pt modelId="{95B0BC3C-EC23-4132-972E-4EFD9DCD36AD}" type="sibTrans" cxnId="{9F9413E1-9BCB-49B3-A39E-EE6478724C7A}">
      <dgm:prSet/>
      <dgm:spPr/>
      <dgm:t>
        <a:bodyPr/>
        <a:lstStyle/>
        <a:p>
          <a:endParaRPr lang="en-US"/>
        </a:p>
      </dgm:t>
    </dgm:pt>
    <dgm:pt modelId="{CCD6D10D-C83F-430D-8075-D63C7ED38B56}">
      <dgm:prSet phldrT="[Text]"/>
      <dgm:spPr/>
      <dgm:t>
        <a:bodyPr/>
        <a:lstStyle/>
        <a:p>
          <a:r>
            <a:rPr lang="en-US" b="0" i="0" dirty="0"/>
            <a:t>Regular team performance reviews enable the early identification of issues and opportunities for improvement within Agile teams.</a:t>
          </a:r>
        </a:p>
      </dgm:t>
    </dgm:pt>
    <dgm:pt modelId="{F405E4BF-F7FB-448C-8F92-4DB4AE8C910D}" type="parTrans" cxnId="{22FA4501-3443-4CBA-8BD0-53EA6BA3D5F5}">
      <dgm:prSet/>
      <dgm:spPr/>
      <dgm:t>
        <a:bodyPr/>
        <a:lstStyle/>
        <a:p>
          <a:endParaRPr lang="en-US"/>
        </a:p>
      </dgm:t>
    </dgm:pt>
    <dgm:pt modelId="{443CEE90-8EC4-49A7-ADFF-DCA84C1CEBB7}" type="sibTrans" cxnId="{22FA4501-3443-4CBA-8BD0-53EA6BA3D5F5}">
      <dgm:prSet/>
      <dgm:spPr/>
      <dgm:t>
        <a:bodyPr/>
        <a:lstStyle/>
        <a:p>
          <a:endParaRPr lang="en-US"/>
        </a:p>
      </dgm:t>
    </dgm:pt>
    <dgm:pt modelId="{2361AFE0-26F6-4964-A7F7-33CAC9820D8F}">
      <dgm:prSet phldrT="[Text]"/>
      <dgm:spPr/>
      <dgm:t>
        <a:bodyPr/>
        <a:lstStyle/>
        <a:p>
          <a:r>
            <a:rPr lang="en-US" b="0" i="0" dirty="0"/>
            <a:t>A healthy Agile team engages in self-reflection to eliminate unproductive practices and enhance skills, fostering continuous improvement and effectiveness.</a:t>
          </a:r>
        </a:p>
      </dgm:t>
    </dgm:pt>
    <dgm:pt modelId="{DD87DE07-0734-493B-84D2-CCCF9F92DB40}" type="parTrans" cxnId="{975E2256-CCD1-4DB6-A15D-D4576176A59A}">
      <dgm:prSet/>
      <dgm:spPr/>
      <dgm:t>
        <a:bodyPr/>
        <a:lstStyle/>
        <a:p>
          <a:endParaRPr lang="en-US"/>
        </a:p>
      </dgm:t>
    </dgm:pt>
    <dgm:pt modelId="{A3B52A87-3388-4B80-BD17-561014B39925}" type="sibTrans" cxnId="{975E2256-CCD1-4DB6-A15D-D4576176A59A}">
      <dgm:prSet/>
      <dgm:spPr/>
      <dgm:t>
        <a:bodyPr/>
        <a:lstStyle/>
        <a:p>
          <a:endParaRPr lang="en-US"/>
        </a:p>
      </dgm:t>
    </dgm:pt>
    <dgm:pt modelId="{7C6FE10C-2159-49C2-8DB4-485F7B0E6339}" type="pres">
      <dgm:prSet presAssocID="{36D3B05F-9E25-4BE3-9C1C-9FE0D728985C}" presName="Name0" presStyleCnt="0">
        <dgm:presLayoutVars>
          <dgm:chPref val="1"/>
          <dgm:dir/>
          <dgm:animOne val="branch"/>
          <dgm:animLvl val="lvl"/>
          <dgm:resizeHandles/>
        </dgm:presLayoutVars>
      </dgm:prSet>
      <dgm:spPr/>
    </dgm:pt>
    <dgm:pt modelId="{A11DEAD3-AF55-4BC7-8CC0-0227212EAA3A}" type="pres">
      <dgm:prSet presAssocID="{74A55BA7-BE36-4984-BA4F-E16B78E908BD}" presName="vertOne" presStyleCnt="0"/>
      <dgm:spPr/>
    </dgm:pt>
    <dgm:pt modelId="{29B929EE-0B18-4B1B-B217-A18F77E2E967}" type="pres">
      <dgm:prSet presAssocID="{74A55BA7-BE36-4984-BA4F-E16B78E908BD}" presName="txOne" presStyleLbl="node0" presStyleIdx="0" presStyleCnt="2">
        <dgm:presLayoutVars>
          <dgm:chPref val="3"/>
        </dgm:presLayoutVars>
      </dgm:prSet>
      <dgm:spPr/>
    </dgm:pt>
    <dgm:pt modelId="{2EC49456-3B2B-4AF7-876F-E01CF67BD69B}" type="pres">
      <dgm:prSet presAssocID="{74A55BA7-BE36-4984-BA4F-E16B78E908BD}" presName="parTransOne" presStyleCnt="0"/>
      <dgm:spPr/>
    </dgm:pt>
    <dgm:pt modelId="{0C4ADC3C-342F-4AE5-B76A-835CBA497F18}" type="pres">
      <dgm:prSet presAssocID="{74A55BA7-BE36-4984-BA4F-E16B78E908BD}" presName="horzOne" presStyleCnt="0"/>
      <dgm:spPr/>
    </dgm:pt>
    <dgm:pt modelId="{31BEA2C7-6497-41BE-AC7E-80990CC3C1CE}" type="pres">
      <dgm:prSet presAssocID="{68436735-6A6E-422C-8335-D2B173C5658D}" presName="vertTwo" presStyleCnt="0"/>
      <dgm:spPr/>
    </dgm:pt>
    <dgm:pt modelId="{60BC794A-8915-4F9C-B7A4-89976E2A1F35}" type="pres">
      <dgm:prSet presAssocID="{68436735-6A6E-422C-8335-D2B173C5658D}" presName="txTwo" presStyleLbl="node2" presStyleIdx="0" presStyleCnt="4">
        <dgm:presLayoutVars>
          <dgm:chPref val="3"/>
        </dgm:presLayoutVars>
      </dgm:prSet>
      <dgm:spPr/>
    </dgm:pt>
    <dgm:pt modelId="{0E11742C-0F98-4D92-AB3E-EBEF62EBC31A}" type="pres">
      <dgm:prSet presAssocID="{68436735-6A6E-422C-8335-D2B173C5658D}" presName="horzTwo" presStyleCnt="0"/>
      <dgm:spPr/>
    </dgm:pt>
    <dgm:pt modelId="{95466533-D8D0-4DDC-AB49-A8AA71E7CCBC}" type="pres">
      <dgm:prSet presAssocID="{0BABCC2C-5825-4558-94F1-145840D21A6F}" presName="sibSpaceTwo" presStyleCnt="0"/>
      <dgm:spPr/>
    </dgm:pt>
    <dgm:pt modelId="{D7F15782-0342-4B4E-804D-540FB98855E8}" type="pres">
      <dgm:prSet presAssocID="{C407AF1A-8D60-483D-9A65-1E9E8E1D94CD}" presName="vertTwo" presStyleCnt="0"/>
      <dgm:spPr/>
    </dgm:pt>
    <dgm:pt modelId="{4179E5B6-8A33-4448-B908-6A6E424A72F8}" type="pres">
      <dgm:prSet presAssocID="{C407AF1A-8D60-483D-9A65-1E9E8E1D94CD}" presName="txTwo" presStyleLbl="node2" presStyleIdx="1" presStyleCnt="4">
        <dgm:presLayoutVars>
          <dgm:chPref val="3"/>
        </dgm:presLayoutVars>
      </dgm:prSet>
      <dgm:spPr/>
    </dgm:pt>
    <dgm:pt modelId="{9EF94FA1-9572-47B0-9912-99708E245611}" type="pres">
      <dgm:prSet presAssocID="{C407AF1A-8D60-483D-9A65-1E9E8E1D94CD}" presName="horzTwo" presStyleCnt="0"/>
      <dgm:spPr/>
    </dgm:pt>
    <dgm:pt modelId="{4CF2D0BB-A4E1-4B8B-AB4A-F88C67E2D63B}" type="pres">
      <dgm:prSet presAssocID="{BC90D178-6CF5-4A95-8A5D-18175BBA23E8}" presName="sibSpaceOne" presStyleCnt="0"/>
      <dgm:spPr/>
    </dgm:pt>
    <dgm:pt modelId="{15EF329E-1C52-4C6E-8E6E-2D178179E23E}" type="pres">
      <dgm:prSet presAssocID="{279516D5-4743-455B-A13D-83ABCB602ECB}" presName="vertOne" presStyleCnt="0"/>
      <dgm:spPr/>
    </dgm:pt>
    <dgm:pt modelId="{757CBFEC-499C-406E-AC81-6B621FABC2F4}" type="pres">
      <dgm:prSet presAssocID="{279516D5-4743-455B-A13D-83ABCB602ECB}" presName="txOne" presStyleLbl="node0" presStyleIdx="1" presStyleCnt="2">
        <dgm:presLayoutVars>
          <dgm:chPref val="3"/>
        </dgm:presLayoutVars>
      </dgm:prSet>
      <dgm:spPr/>
    </dgm:pt>
    <dgm:pt modelId="{EA8949F1-9F74-41AA-A82A-E521E127BF38}" type="pres">
      <dgm:prSet presAssocID="{279516D5-4743-455B-A13D-83ABCB602ECB}" presName="parTransOne" presStyleCnt="0"/>
      <dgm:spPr/>
    </dgm:pt>
    <dgm:pt modelId="{EC195D3E-EA59-4846-BC25-7ABD07A55123}" type="pres">
      <dgm:prSet presAssocID="{279516D5-4743-455B-A13D-83ABCB602ECB}" presName="horzOne" presStyleCnt="0"/>
      <dgm:spPr/>
    </dgm:pt>
    <dgm:pt modelId="{0678E6A7-3FB0-4F9F-B6F8-A81A99931455}" type="pres">
      <dgm:prSet presAssocID="{CCD6D10D-C83F-430D-8075-D63C7ED38B56}" presName="vertTwo" presStyleCnt="0"/>
      <dgm:spPr/>
    </dgm:pt>
    <dgm:pt modelId="{85C3B6F7-5D06-41C9-A519-541CEF564484}" type="pres">
      <dgm:prSet presAssocID="{CCD6D10D-C83F-430D-8075-D63C7ED38B56}" presName="txTwo" presStyleLbl="node2" presStyleIdx="2" presStyleCnt="4">
        <dgm:presLayoutVars>
          <dgm:chPref val="3"/>
        </dgm:presLayoutVars>
      </dgm:prSet>
      <dgm:spPr/>
    </dgm:pt>
    <dgm:pt modelId="{E6B617A9-272E-4A81-9F7F-474954D093CC}" type="pres">
      <dgm:prSet presAssocID="{CCD6D10D-C83F-430D-8075-D63C7ED38B56}" presName="horzTwo" presStyleCnt="0"/>
      <dgm:spPr/>
    </dgm:pt>
    <dgm:pt modelId="{7F49B542-4648-4898-9E13-4D2132D2E4A1}" type="pres">
      <dgm:prSet presAssocID="{443CEE90-8EC4-49A7-ADFF-DCA84C1CEBB7}" presName="sibSpaceTwo" presStyleCnt="0"/>
      <dgm:spPr/>
    </dgm:pt>
    <dgm:pt modelId="{ADBFA25A-67DD-4254-AF6F-4DCC69F88F02}" type="pres">
      <dgm:prSet presAssocID="{2361AFE0-26F6-4964-A7F7-33CAC9820D8F}" presName="vertTwo" presStyleCnt="0"/>
      <dgm:spPr/>
    </dgm:pt>
    <dgm:pt modelId="{FD796327-B65A-4BDD-B8ED-B6E039C4EEE3}" type="pres">
      <dgm:prSet presAssocID="{2361AFE0-26F6-4964-A7F7-33CAC9820D8F}" presName="txTwo" presStyleLbl="node2" presStyleIdx="3" presStyleCnt="4">
        <dgm:presLayoutVars>
          <dgm:chPref val="3"/>
        </dgm:presLayoutVars>
      </dgm:prSet>
      <dgm:spPr/>
    </dgm:pt>
    <dgm:pt modelId="{324EDD9F-5324-4C33-B347-8D29823ED5E4}" type="pres">
      <dgm:prSet presAssocID="{2361AFE0-26F6-4964-A7F7-33CAC9820D8F}" presName="horzTwo" presStyleCnt="0"/>
      <dgm:spPr/>
    </dgm:pt>
  </dgm:ptLst>
  <dgm:cxnLst>
    <dgm:cxn modelId="{22FA4501-3443-4CBA-8BD0-53EA6BA3D5F5}" srcId="{279516D5-4743-455B-A13D-83ABCB602ECB}" destId="{CCD6D10D-C83F-430D-8075-D63C7ED38B56}" srcOrd="0" destOrd="0" parTransId="{F405E4BF-F7FB-448C-8F92-4DB4AE8C910D}" sibTransId="{443CEE90-8EC4-49A7-ADFF-DCA84C1CEBB7}"/>
    <dgm:cxn modelId="{FEE57A12-3B5A-49BA-9477-325B567DE855}" type="presOf" srcId="{C407AF1A-8D60-483D-9A65-1E9E8E1D94CD}" destId="{4179E5B6-8A33-4448-B908-6A6E424A72F8}" srcOrd="0" destOrd="0" presId="urn:microsoft.com/office/officeart/2005/8/layout/hierarchy4"/>
    <dgm:cxn modelId="{B5C6E320-6F11-42C7-B15D-461F84C5E25B}" type="presOf" srcId="{36D3B05F-9E25-4BE3-9C1C-9FE0D728985C}" destId="{7C6FE10C-2159-49C2-8DB4-485F7B0E6339}" srcOrd="0" destOrd="0" presId="urn:microsoft.com/office/officeart/2005/8/layout/hierarchy4"/>
    <dgm:cxn modelId="{9B19545C-9AEF-4DC2-A9A3-28168F515F27}" srcId="{74A55BA7-BE36-4984-BA4F-E16B78E908BD}" destId="{68436735-6A6E-422C-8335-D2B173C5658D}" srcOrd="0" destOrd="0" parTransId="{2133E3C6-CCD7-4426-8515-185AF917DD93}" sibTransId="{0BABCC2C-5825-4558-94F1-145840D21A6F}"/>
    <dgm:cxn modelId="{43F1C760-1AE5-4C9F-9A50-5A70D3551E55}" type="presOf" srcId="{CCD6D10D-C83F-430D-8075-D63C7ED38B56}" destId="{85C3B6F7-5D06-41C9-A519-541CEF564484}" srcOrd="0" destOrd="0" presId="urn:microsoft.com/office/officeart/2005/8/layout/hierarchy4"/>
    <dgm:cxn modelId="{EFBE006A-F343-4A6F-B998-2C7ED7B7C043}" type="presOf" srcId="{68436735-6A6E-422C-8335-D2B173C5658D}" destId="{60BC794A-8915-4F9C-B7A4-89976E2A1F35}" srcOrd="0" destOrd="0" presId="urn:microsoft.com/office/officeart/2005/8/layout/hierarchy4"/>
    <dgm:cxn modelId="{2752FE6D-1496-4BE7-8FCA-18A0DA210B91}" type="presOf" srcId="{74A55BA7-BE36-4984-BA4F-E16B78E908BD}" destId="{29B929EE-0B18-4B1B-B217-A18F77E2E967}" srcOrd="0" destOrd="0" presId="urn:microsoft.com/office/officeart/2005/8/layout/hierarchy4"/>
    <dgm:cxn modelId="{975E2256-CCD1-4DB6-A15D-D4576176A59A}" srcId="{279516D5-4743-455B-A13D-83ABCB602ECB}" destId="{2361AFE0-26F6-4964-A7F7-33CAC9820D8F}" srcOrd="1" destOrd="0" parTransId="{DD87DE07-0734-493B-84D2-CCCF9F92DB40}" sibTransId="{A3B52A87-3388-4B80-BD17-561014B39925}"/>
    <dgm:cxn modelId="{43D626A4-5035-473F-A846-7664F881A738}" type="presOf" srcId="{279516D5-4743-455B-A13D-83ABCB602ECB}" destId="{757CBFEC-499C-406E-AC81-6B621FABC2F4}" srcOrd="0" destOrd="0" presId="urn:microsoft.com/office/officeart/2005/8/layout/hierarchy4"/>
    <dgm:cxn modelId="{BC2AA3B4-55B7-47A7-84FC-1FC8C8E43E24}" type="presOf" srcId="{2361AFE0-26F6-4964-A7F7-33CAC9820D8F}" destId="{FD796327-B65A-4BDD-B8ED-B6E039C4EEE3}" srcOrd="0" destOrd="0" presId="urn:microsoft.com/office/officeart/2005/8/layout/hierarchy4"/>
    <dgm:cxn modelId="{436E10B9-E1EC-4A35-8C3D-165285973CA7}" srcId="{74A55BA7-BE36-4984-BA4F-E16B78E908BD}" destId="{C407AF1A-8D60-483D-9A65-1E9E8E1D94CD}" srcOrd="1" destOrd="0" parTransId="{0B875207-1DBC-450F-8789-811D65907CA7}" sibTransId="{7EA07C9E-BE0E-4D22-99D9-D1A99F2EC70B}"/>
    <dgm:cxn modelId="{9F9413E1-9BCB-49B3-A39E-EE6478724C7A}" srcId="{36D3B05F-9E25-4BE3-9C1C-9FE0D728985C}" destId="{279516D5-4743-455B-A13D-83ABCB602ECB}" srcOrd="1" destOrd="0" parTransId="{219A36BD-3BBE-4760-8892-3773A3CEB72F}" sibTransId="{95B0BC3C-EC23-4132-972E-4EFD9DCD36AD}"/>
    <dgm:cxn modelId="{CC32C6E7-DEDB-4E1F-A135-88955DC0F20A}" srcId="{36D3B05F-9E25-4BE3-9C1C-9FE0D728985C}" destId="{74A55BA7-BE36-4984-BA4F-E16B78E908BD}" srcOrd="0" destOrd="0" parTransId="{416C279E-25B0-4BAB-BCC8-3318D3917104}" sibTransId="{BC90D178-6CF5-4A95-8A5D-18175BBA23E8}"/>
    <dgm:cxn modelId="{C3A424F9-8D21-4C17-AED1-22FB97D6C5EA}" type="presParOf" srcId="{7C6FE10C-2159-49C2-8DB4-485F7B0E6339}" destId="{A11DEAD3-AF55-4BC7-8CC0-0227212EAA3A}" srcOrd="0" destOrd="0" presId="urn:microsoft.com/office/officeart/2005/8/layout/hierarchy4"/>
    <dgm:cxn modelId="{BD2DAEC3-F487-4DDC-8358-06FCBD708694}" type="presParOf" srcId="{A11DEAD3-AF55-4BC7-8CC0-0227212EAA3A}" destId="{29B929EE-0B18-4B1B-B217-A18F77E2E967}" srcOrd="0" destOrd="0" presId="urn:microsoft.com/office/officeart/2005/8/layout/hierarchy4"/>
    <dgm:cxn modelId="{4F8C64FF-A685-4659-AF52-0DA2C6C3C9FF}" type="presParOf" srcId="{A11DEAD3-AF55-4BC7-8CC0-0227212EAA3A}" destId="{2EC49456-3B2B-4AF7-876F-E01CF67BD69B}" srcOrd="1" destOrd="0" presId="urn:microsoft.com/office/officeart/2005/8/layout/hierarchy4"/>
    <dgm:cxn modelId="{1FF20512-5FED-46DA-9FE9-55AA3B3AE7DA}" type="presParOf" srcId="{A11DEAD3-AF55-4BC7-8CC0-0227212EAA3A}" destId="{0C4ADC3C-342F-4AE5-B76A-835CBA497F18}" srcOrd="2" destOrd="0" presId="urn:microsoft.com/office/officeart/2005/8/layout/hierarchy4"/>
    <dgm:cxn modelId="{0035CEC2-01B5-4DEE-8302-C8FC58929079}" type="presParOf" srcId="{0C4ADC3C-342F-4AE5-B76A-835CBA497F18}" destId="{31BEA2C7-6497-41BE-AC7E-80990CC3C1CE}" srcOrd="0" destOrd="0" presId="urn:microsoft.com/office/officeart/2005/8/layout/hierarchy4"/>
    <dgm:cxn modelId="{11C7B44C-544A-4A11-8ACF-03BF7ADBCF3D}" type="presParOf" srcId="{31BEA2C7-6497-41BE-AC7E-80990CC3C1CE}" destId="{60BC794A-8915-4F9C-B7A4-89976E2A1F35}" srcOrd="0" destOrd="0" presId="urn:microsoft.com/office/officeart/2005/8/layout/hierarchy4"/>
    <dgm:cxn modelId="{951F52AD-1AF2-4726-AA38-6DB547B143AD}" type="presParOf" srcId="{31BEA2C7-6497-41BE-AC7E-80990CC3C1CE}" destId="{0E11742C-0F98-4D92-AB3E-EBEF62EBC31A}" srcOrd="1" destOrd="0" presId="urn:microsoft.com/office/officeart/2005/8/layout/hierarchy4"/>
    <dgm:cxn modelId="{D69B2B31-6F8C-48FC-AC67-6C18736010AB}" type="presParOf" srcId="{0C4ADC3C-342F-4AE5-B76A-835CBA497F18}" destId="{95466533-D8D0-4DDC-AB49-A8AA71E7CCBC}" srcOrd="1" destOrd="0" presId="urn:microsoft.com/office/officeart/2005/8/layout/hierarchy4"/>
    <dgm:cxn modelId="{3C9E58EA-B352-44D7-B932-CD08D785D394}" type="presParOf" srcId="{0C4ADC3C-342F-4AE5-B76A-835CBA497F18}" destId="{D7F15782-0342-4B4E-804D-540FB98855E8}" srcOrd="2" destOrd="0" presId="urn:microsoft.com/office/officeart/2005/8/layout/hierarchy4"/>
    <dgm:cxn modelId="{C71E2AC8-423F-43EC-A8A9-811ACB0760D4}" type="presParOf" srcId="{D7F15782-0342-4B4E-804D-540FB98855E8}" destId="{4179E5B6-8A33-4448-B908-6A6E424A72F8}" srcOrd="0" destOrd="0" presId="urn:microsoft.com/office/officeart/2005/8/layout/hierarchy4"/>
    <dgm:cxn modelId="{0F8F8BFA-6186-42BC-A36A-DFBD31B384C5}" type="presParOf" srcId="{D7F15782-0342-4B4E-804D-540FB98855E8}" destId="{9EF94FA1-9572-47B0-9912-99708E245611}" srcOrd="1" destOrd="0" presId="urn:microsoft.com/office/officeart/2005/8/layout/hierarchy4"/>
    <dgm:cxn modelId="{7988994C-784F-44E1-94A2-A1B168E69F52}" type="presParOf" srcId="{7C6FE10C-2159-49C2-8DB4-485F7B0E6339}" destId="{4CF2D0BB-A4E1-4B8B-AB4A-F88C67E2D63B}" srcOrd="1" destOrd="0" presId="urn:microsoft.com/office/officeart/2005/8/layout/hierarchy4"/>
    <dgm:cxn modelId="{AB2DEF9D-C4A1-4046-A1BE-5CF3E98511EE}" type="presParOf" srcId="{7C6FE10C-2159-49C2-8DB4-485F7B0E6339}" destId="{15EF329E-1C52-4C6E-8E6E-2D178179E23E}" srcOrd="2" destOrd="0" presId="urn:microsoft.com/office/officeart/2005/8/layout/hierarchy4"/>
    <dgm:cxn modelId="{06D51C3A-5154-4B66-88E4-3DD62E84FAF4}" type="presParOf" srcId="{15EF329E-1C52-4C6E-8E6E-2D178179E23E}" destId="{757CBFEC-499C-406E-AC81-6B621FABC2F4}" srcOrd="0" destOrd="0" presId="urn:microsoft.com/office/officeart/2005/8/layout/hierarchy4"/>
    <dgm:cxn modelId="{0B65706D-CCAD-45C7-BA40-1D64A59E39AB}" type="presParOf" srcId="{15EF329E-1C52-4C6E-8E6E-2D178179E23E}" destId="{EA8949F1-9F74-41AA-A82A-E521E127BF38}" srcOrd="1" destOrd="0" presId="urn:microsoft.com/office/officeart/2005/8/layout/hierarchy4"/>
    <dgm:cxn modelId="{E1D8DA81-B52C-4E06-841B-4D654FF5F539}" type="presParOf" srcId="{15EF329E-1C52-4C6E-8E6E-2D178179E23E}" destId="{EC195D3E-EA59-4846-BC25-7ABD07A55123}" srcOrd="2" destOrd="0" presId="urn:microsoft.com/office/officeart/2005/8/layout/hierarchy4"/>
    <dgm:cxn modelId="{E48461F5-8434-442C-B2DF-0820B7716004}" type="presParOf" srcId="{EC195D3E-EA59-4846-BC25-7ABD07A55123}" destId="{0678E6A7-3FB0-4F9F-B6F8-A81A99931455}" srcOrd="0" destOrd="0" presId="urn:microsoft.com/office/officeart/2005/8/layout/hierarchy4"/>
    <dgm:cxn modelId="{FE7DAE51-B341-4F57-AEA4-17B1C0E8E4A6}" type="presParOf" srcId="{0678E6A7-3FB0-4F9F-B6F8-A81A99931455}" destId="{85C3B6F7-5D06-41C9-A519-541CEF564484}" srcOrd="0" destOrd="0" presId="urn:microsoft.com/office/officeart/2005/8/layout/hierarchy4"/>
    <dgm:cxn modelId="{32B3E845-A61E-4316-9A57-2EA23207DDC8}" type="presParOf" srcId="{0678E6A7-3FB0-4F9F-B6F8-A81A99931455}" destId="{E6B617A9-272E-4A81-9F7F-474954D093CC}" srcOrd="1" destOrd="0" presId="urn:microsoft.com/office/officeart/2005/8/layout/hierarchy4"/>
    <dgm:cxn modelId="{05456282-8C59-475A-AD8F-891F4BA32BF6}" type="presParOf" srcId="{EC195D3E-EA59-4846-BC25-7ABD07A55123}" destId="{7F49B542-4648-4898-9E13-4D2132D2E4A1}" srcOrd="1" destOrd="0" presId="urn:microsoft.com/office/officeart/2005/8/layout/hierarchy4"/>
    <dgm:cxn modelId="{7C7F1AFB-F874-4605-B752-9CB9D94D5BF3}" type="presParOf" srcId="{EC195D3E-EA59-4846-BC25-7ABD07A55123}" destId="{ADBFA25A-67DD-4254-AF6F-4DCC69F88F02}" srcOrd="2" destOrd="0" presId="urn:microsoft.com/office/officeart/2005/8/layout/hierarchy4"/>
    <dgm:cxn modelId="{D868A81F-6F17-4785-ACFD-5B4E7730894E}" type="presParOf" srcId="{ADBFA25A-67DD-4254-AF6F-4DCC69F88F02}" destId="{FD796327-B65A-4BDD-B8ED-B6E039C4EEE3}" srcOrd="0" destOrd="0" presId="urn:microsoft.com/office/officeart/2005/8/layout/hierarchy4"/>
    <dgm:cxn modelId="{5AC7E86A-9C9A-4EA6-959C-E3ED8EEA447F}" type="presParOf" srcId="{ADBFA25A-67DD-4254-AF6F-4DCC69F88F02}" destId="{324EDD9F-5324-4C33-B347-8D29823ED5E4}"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6D3B05F-9E25-4BE3-9C1C-9FE0D728985C}" type="doc">
      <dgm:prSet loTypeId="urn:microsoft.com/office/officeart/2005/8/layout/hierarchy4" loCatId="list" qsTypeId="urn:microsoft.com/office/officeart/2005/8/quickstyle/simple3" qsCatId="simple" csTypeId="urn:microsoft.com/office/officeart/2005/8/colors/accent1_2" csCatId="accent1" phldr="1"/>
      <dgm:spPr/>
      <dgm:t>
        <a:bodyPr/>
        <a:lstStyle/>
        <a:p>
          <a:endParaRPr lang="en-US"/>
        </a:p>
      </dgm:t>
    </dgm:pt>
    <dgm:pt modelId="{7C6FE10C-2159-49C2-8DB4-485F7B0E6339}" type="pres">
      <dgm:prSet presAssocID="{36D3B05F-9E25-4BE3-9C1C-9FE0D728985C}" presName="Name0" presStyleCnt="0">
        <dgm:presLayoutVars>
          <dgm:chPref val="1"/>
          <dgm:dir/>
          <dgm:animOne val="branch"/>
          <dgm:animLvl val="lvl"/>
          <dgm:resizeHandles/>
        </dgm:presLayoutVars>
      </dgm:prSet>
      <dgm:spPr/>
    </dgm:pt>
  </dgm:ptLst>
  <dgm:cxnLst>
    <dgm:cxn modelId="{B5C6E320-6F11-42C7-B15D-461F84C5E25B}" type="presOf" srcId="{36D3B05F-9E25-4BE3-9C1C-9FE0D728985C}" destId="{7C6FE10C-2159-49C2-8DB4-485F7B0E6339}" srcOrd="0"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D3B05F-9E25-4BE3-9C1C-9FE0D728985C}" type="doc">
      <dgm:prSet loTypeId="urn:microsoft.com/office/officeart/2005/8/layout/hierarchy4" loCatId="list" qsTypeId="urn:microsoft.com/office/officeart/2005/8/quickstyle/simple3" qsCatId="simple" csTypeId="urn:microsoft.com/office/officeart/2005/8/colors/accent1_2" csCatId="accent1" phldr="1"/>
      <dgm:spPr/>
      <dgm:t>
        <a:bodyPr/>
        <a:lstStyle/>
        <a:p>
          <a:endParaRPr lang="en-US"/>
        </a:p>
      </dgm:t>
    </dgm:pt>
    <dgm:pt modelId="{34E11867-FDD8-43E3-B3F3-4A1297ACF640}">
      <dgm:prSet/>
      <dgm:spPr/>
      <dgm:t>
        <a:bodyPr/>
        <a:lstStyle/>
        <a:p>
          <a:r>
            <a:rPr lang="en-US" b="0" i="0" dirty="0"/>
            <a:t>Business agility applies the principles of </a:t>
          </a:r>
          <a:r>
            <a:rPr lang="en-US" b="0" i="0" dirty="0">
              <a:hlinkClick xmlns:r="http://schemas.openxmlformats.org/officeDocument/2006/relationships" r:id="rId1"/>
            </a:rPr>
            <a:t>agile development</a:t>
          </a:r>
          <a:r>
            <a:rPr lang="en-US" b="0" i="0" dirty="0"/>
            <a:t> to the entire organization. This allows companies to be more responsive to change, hasten the time to market, and reduce costs without sacrificing quality.</a:t>
          </a:r>
          <a:endParaRPr lang="en-US" dirty="0"/>
        </a:p>
      </dgm:t>
    </dgm:pt>
    <dgm:pt modelId="{4D3C2948-6490-4A40-8F5F-4BE1D8E51B49}" type="parTrans" cxnId="{ED2874FC-99FF-4D37-9FFE-1ACB18B3C4A4}">
      <dgm:prSet/>
      <dgm:spPr/>
      <dgm:t>
        <a:bodyPr/>
        <a:lstStyle/>
        <a:p>
          <a:endParaRPr lang="en-US"/>
        </a:p>
      </dgm:t>
    </dgm:pt>
    <dgm:pt modelId="{9C6DF143-08AE-474B-B3FD-4C23DCCD32F3}" type="sibTrans" cxnId="{ED2874FC-99FF-4D37-9FFE-1ACB18B3C4A4}">
      <dgm:prSet/>
      <dgm:spPr/>
      <dgm:t>
        <a:bodyPr/>
        <a:lstStyle/>
        <a:p>
          <a:endParaRPr lang="en-US"/>
        </a:p>
      </dgm:t>
    </dgm:pt>
    <dgm:pt modelId="{7C6FE10C-2159-49C2-8DB4-485F7B0E6339}" type="pres">
      <dgm:prSet presAssocID="{36D3B05F-9E25-4BE3-9C1C-9FE0D728985C}" presName="Name0" presStyleCnt="0">
        <dgm:presLayoutVars>
          <dgm:chPref val="1"/>
          <dgm:dir/>
          <dgm:animOne val="branch"/>
          <dgm:animLvl val="lvl"/>
          <dgm:resizeHandles/>
        </dgm:presLayoutVars>
      </dgm:prSet>
      <dgm:spPr/>
    </dgm:pt>
    <dgm:pt modelId="{5A2A84B3-7C8E-4B07-B321-55DA7C6ED5A2}" type="pres">
      <dgm:prSet presAssocID="{34E11867-FDD8-43E3-B3F3-4A1297ACF640}" presName="vertOne" presStyleCnt="0"/>
      <dgm:spPr/>
    </dgm:pt>
    <dgm:pt modelId="{0883DCC3-9DF6-4EF9-9BD7-0B7E4179E2EB}" type="pres">
      <dgm:prSet presAssocID="{34E11867-FDD8-43E3-B3F3-4A1297ACF640}" presName="txOne" presStyleLbl="node0" presStyleIdx="0" presStyleCnt="1">
        <dgm:presLayoutVars>
          <dgm:chPref val="3"/>
        </dgm:presLayoutVars>
      </dgm:prSet>
      <dgm:spPr/>
    </dgm:pt>
    <dgm:pt modelId="{5D1968CD-CFC2-4113-87C1-47CB47A32A1A}" type="pres">
      <dgm:prSet presAssocID="{34E11867-FDD8-43E3-B3F3-4A1297ACF640}" presName="horzOne" presStyleCnt="0"/>
      <dgm:spPr/>
    </dgm:pt>
  </dgm:ptLst>
  <dgm:cxnLst>
    <dgm:cxn modelId="{B5C6E320-6F11-42C7-B15D-461F84C5E25B}" type="presOf" srcId="{36D3B05F-9E25-4BE3-9C1C-9FE0D728985C}" destId="{7C6FE10C-2159-49C2-8DB4-485F7B0E6339}" srcOrd="0" destOrd="0" presId="urn:microsoft.com/office/officeart/2005/8/layout/hierarchy4"/>
    <dgm:cxn modelId="{ED2874FC-99FF-4D37-9FFE-1ACB18B3C4A4}" srcId="{36D3B05F-9E25-4BE3-9C1C-9FE0D728985C}" destId="{34E11867-FDD8-43E3-B3F3-4A1297ACF640}" srcOrd="0" destOrd="0" parTransId="{4D3C2948-6490-4A40-8F5F-4BE1D8E51B49}" sibTransId="{9C6DF143-08AE-474B-B3FD-4C23DCCD32F3}"/>
    <dgm:cxn modelId="{4175F9FE-CDE8-497C-964A-F89641960AA1}" type="presOf" srcId="{34E11867-FDD8-43E3-B3F3-4A1297ACF640}" destId="{0883DCC3-9DF6-4EF9-9BD7-0B7E4179E2EB}" srcOrd="0" destOrd="0" presId="urn:microsoft.com/office/officeart/2005/8/layout/hierarchy4"/>
    <dgm:cxn modelId="{D386A79A-2CBB-4E82-A26C-3BD586D2EA1D}" type="presParOf" srcId="{7C6FE10C-2159-49C2-8DB4-485F7B0E6339}" destId="{5A2A84B3-7C8E-4B07-B321-55DA7C6ED5A2}" srcOrd="0" destOrd="0" presId="urn:microsoft.com/office/officeart/2005/8/layout/hierarchy4"/>
    <dgm:cxn modelId="{CF089596-D4ED-4047-AF2B-52BAE0CE3A17}" type="presParOf" srcId="{5A2A84B3-7C8E-4B07-B321-55DA7C6ED5A2}" destId="{0883DCC3-9DF6-4EF9-9BD7-0B7E4179E2EB}" srcOrd="0" destOrd="0" presId="urn:microsoft.com/office/officeart/2005/8/layout/hierarchy4"/>
    <dgm:cxn modelId="{98C5DCE8-C838-448F-B487-5F2CA9A1F6BC}" type="presParOf" srcId="{5A2A84B3-7C8E-4B07-B321-55DA7C6ED5A2}" destId="{5D1968CD-CFC2-4113-87C1-47CB47A32A1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6E74A-BADB-431D-813A-EFC79E571154}">
      <dsp:nvSpPr>
        <dsp:cNvPr id="0" name=""/>
        <dsp:cNvSpPr/>
      </dsp:nvSpPr>
      <dsp:spPr>
        <a:xfrm rot="5400000">
          <a:off x="-181919" y="185024"/>
          <a:ext cx="1212798" cy="84895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i="0" kern="1200" dirty="0">
              <a:solidFill>
                <a:schemeClr val="bg1">
                  <a:lumMod val="20000"/>
                  <a:lumOff val="80000"/>
                </a:schemeClr>
              </a:solidFill>
            </a:rPr>
            <a:t>Individuals and interactions</a:t>
          </a:r>
        </a:p>
        <a:p>
          <a:pPr marL="0" lvl="0" indent="0" algn="ctr" defTabSz="355600">
            <a:lnSpc>
              <a:spcPct val="90000"/>
            </a:lnSpc>
            <a:spcBef>
              <a:spcPct val="0"/>
            </a:spcBef>
            <a:spcAft>
              <a:spcPct val="35000"/>
            </a:spcAft>
            <a:buNone/>
          </a:pPr>
          <a:r>
            <a:rPr lang="en-US" sz="800" b="1" i="0" kern="1200" dirty="0">
              <a:solidFill>
                <a:schemeClr val="bg1">
                  <a:lumMod val="20000"/>
                  <a:lumOff val="80000"/>
                </a:schemeClr>
              </a:solidFill>
            </a:rPr>
            <a:t> over </a:t>
          </a:r>
        </a:p>
        <a:p>
          <a:pPr marL="0" lvl="0" indent="0" algn="ctr" defTabSz="355600">
            <a:lnSpc>
              <a:spcPct val="90000"/>
            </a:lnSpc>
            <a:spcBef>
              <a:spcPct val="0"/>
            </a:spcBef>
            <a:spcAft>
              <a:spcPct val="35000"/>
            </a:spcAft>
            <a:buNone/>
          </a:pPr>
          <a:r>
            <a:rPr lang="en-US" sz="800" b="1" i="0" kern="1200" dirty="0">
              <a:solidFill>
                <a:schemeClr val="bg1">
                  <a:lumMod val="20000"/>
                  <a:lumOff val="80000"/>
                </a:schemeClr>
              </a:solidFill>
            </a:rPr>
            <a:t>processes and tool</a:t>
          </a:r>
          <a:endParaRPr lang="en-US" sz="800" kern="1200" dirty="0">
            <a:solidFill>
              <a:schemeClr val="bg1">
                <a:lumMod val="20000"/>
                <a:lumOff val="80000"/>
              </a:schemeClr>
            </a:solidFill>
          </a:endParaRPr>
        </a:p>
      </dsp:txBody>
      <dsp:txXfrm rot="-5400000">
        <a:off x="1" y="427585"/>
        <a:ext cx="848959" cy="363839"/>
      </dsp:txXfrm>
    </dsp:sp>
    <dsp:sp modelId="{4AAD51EB-FD1A-4AA3-AE69-E1D0AF6188E4}">
      <dsp:nvSpPr>
        <dsp:cNvPr id="0" name=""/>
        <dsp:cNvSpPr/>
      </dsp:nvSpPr>
      <dsp:spPr>
        <a:xfrm rot="5400000">
          <a:off x="4467433" y="-3615370"/>
          <a:ext cx="788733" cy="802568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bg1">
                  <a:lumMod val="20000"/>
                  <a:lumOff val="80000"/>
                </a:schemeClr>
              </a:solidFill>
            </a:rPr>
            <a:t>the focus is on the people. You can use the best processes and tools available launching the ‘</a:t>
          </a:r>
          <a:r>
            <a:rPr lang="en-US" sz="1100" kern="1200" dirty="0" err="1">
              <a:solidFill>
                <a:schemeClr val="bg1">
                  <a:lumMod val="20000"/>
                  <a:lumOff val="80000"/>
                </a:schemeClr>
              </a:solidFill>
            </a:rPr>
            <a:t>Worldvisitz</a:t>
          </a:r>
          <a:r>
            <a:rPr lang="en-US" sz="1100" kern="1200" dirty="0">
              <a:solidFill>
                <a:schemeClr val="bg1">
                  <a:lumMod val="20000"/>
                  <a:lumOff val="80000"/>
                </a:schemeClr>
              </a:solidFill>
            </a:rPr>
            <a:t> App’ , but they will only work if your people are doing their best work. Your team is your most valuable resource. Communication plays a key role here — when people interact with each other regularly and share their ideas, they build better products.</a:t>
          </a:r>
        </a:p>
      </dsp:txBody>
      <dsp:txXfrm rot="-5400000">
        <a:off x="848959" y="41607"/>
        <a:ext cx="7987179" cy="711727"/>
      </dsp:txXfrm>
    </dsp:sp>
    <dsp:sp modelId="{E397803F-4FF9-44E7-9164-7E20F40EC911}">
      <dsp:nvSpPr>
        <dsp:cNvPr id="0" name=""/>
        <dsp:cNvSpPr/>
      </dsp:nvSpPr>
      <dsp:spPr>
        <a:xfrm rot="5400000">
          <a:off x="-181919" y="1250707"/>
          <a:ext cx="1212798" cy="84895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i="0" kern="1200" dirty="0">
              <a:solidFill>
                <a:schemeClr val="bg1">
                  <a:lumMod val="20000"/>
                  <a:lumOff val="80000"/>
                </a:schemeClr>
              </a:solidFill>
            </a:rPr>
            <a:t>Working software over comprehensive documentation</a:t>
          </a:r>
          <a:endParaRPr lang="en-US" sz="800" kern="1200" dirty="0">
            <a:solidFill>
              <a:schemeClr val="bg1">
                <a:lumMod val="20000"/>
                <a:lumOff val="80000"/>
              </a:schemeClr>
            </a:solidFill>
          </a:endParaRPr>
        </a:p>
      </dsp:txBody>
      <dsp:txXfrm rot="-5400000">
        <a:off x="1" y="1493268"/>
        <a:ext cx="848959" cy="363839"/>
      </dsp:txXfrm>
    </dsp:sp>
    <dsp:sp modelId="{8DD47573-94EB-42EF-B8BF-B0A965D5753C}">
      <dsp:nvSpPr>
        <dsp:cNvPr id="0" name=""/>
        <dsp:cNvSpPr/>
      </dsp:nvSpPr>
      <dsp:spPr>
        <a:xfrm rot="5400000">
          <a:off x="4467640" y="-2549894"/>
          <a:ext cx="788319" cy="802568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0" i="0" kern="1200" dirty="0">
              <a:solidFill>
                <a:schemeClr val="bg1">
                  <a:lumMod val="20000"/>
                  <a:lumOff val="80000"/>
                </a:schemeClr>
              </a:solidFill>
            </a:rPr>
            <a:t>Before Agile practices, teams spent extensive time creating detailed technical specifications and requirements documents, delaying the development process. Agile streamlines this by condensing information into user stories, enabling developers to promptly start working on the software. This approach accelerates the launch process, facilitating early product tweaks for continual improvement in subsequent iterations.</a:t>
          </a:r>
          <a:endParaRPr lang="en-US" sz="1100" kern="1200" dirty="0">
            <a:solidFill>
              <a:schemeClr val="bg1">
                <a:lumMod val="20000"/>
                <a:lumOff val="80000"/>
              </a:schemeClr>
            </a:solidFill>
          </a:endParaRPr>
        </a:p>
      </dsp:txBody>
      <dsp:txXfrm rot="-5400000">
        <a:off x="848959" y="1107270"/>
        <a:ext cx="7987199" cy="711353"/>
      </dsp:txXfrm>
    </dsp:sp>
    <dsp:sp modelId="{0BC7F088-C853-4D8E-B368-34DACE94F10C}">
      <dsp:nvSpPr>
        <dsp:cNvPr id="0" name=""/>
        <dsp:cNvSpPr/>
      </dsp:nvSpPr>
      <dsp:spPr>
        <a:xfrm rot="5400000">
          <a:off x="-181919" y="2316389"/>
          <a:ext cx="1212798" cy="84895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i="0" kern="1200" dirty="0">
              <a:solidFill>
                <a:schemeClr val="bg1">
                  <a:lumMod val="20000"/>
                  <a:lumOff val="80000"/>
                </a:schemeClr>
              </a:solidFill>
            </a:rPr>
            <a:t>Customer collaboration </a:t>
          </a:r>
        </a:p>
        <a:p>
          <a:pPr marL="0" lvl="0" indent="0" algn="ctr" defTabSz="355600">
            <a:lnSpc>
              <a:spcPct val="90000"/>
            </a:lnSpc>
            <a:spcBef>
              <a:spcPct val="0"/>
            </a:spcBef>
            <a:spcAft>
              <a:spcPct val="35000"/>
            </a:spcAft>
            <a:buNone/>
          </a:pPr>
          <a:r>
            <a:rPr lang="en-US" sz="800" b="1" i="0" kern="1200" dirty="0">
              <a:solidFill>
                <a:schemeClr val="bg1">
                  <a:lumMod val="20000"/>
                  <a:lumOff val="80000"/>
                </a:schemeClr>
              </a:solidFill>
            </a:rPr>
            <a:t>over </a:t>
          </a:r>
        </a:p>
        <a:p>
          <a:pPr marL="0" lvl="0" indent="0" algn="ctr" defTabSz="355600">
            <a:lnSpc>
              <a:spcPct val="90000"/>
            </a:lnSpc>
            <a:spcBef>
              <a:spcPct val="0"/>
            </a:spcBef>
            <a:spcAft>
              <a:spcPct val="35000"/>
            </a:spcAft>
            <a:buNone/>
          </a:pPr>
          <a:r>
            <a:rPr lang="en-US" sz="800" b="1" i="0" kern="1200" dirty="0">
              <a:solidFill>
                <a:schemeClr val="bg1">
                  <a:lumMod val="20000"/>
                  <a:lumOff val="80000"/>
                </a:schemeClr>
              </a:solidFill>
            </a:rPr>
            <a:t>contract negotiation</a:t>
          </a:r>
          <a:endParaRPr lang="en-US" sz="800" kern="1200" dirty="0">
            <a:solidFill>
              <a:schemeClr val="bg1">
                <a:lumMod val="20000"/>
                <a:lumOff val="80000"/>
              </a:schemeClr>
            </a:solidFill>
          </a:endParaRPr>
        </a:p>
      </dsp:txBody>
      <dsp:txXfrm rot="-5400000">
        <a:off x="1" y="2558950"/>
        <a:ext cx="848959" cy="363839"/>
      </dsp:txXfrm>
    </dsp:sp>
    <dsp:sp modelId="{9E727155-F9BB-4FD1-98E7-5776F095D4F9}">
      <dsp:nvSpPr>
        <dsp:cNvPr id="0" name=""/>
        <dsp:cNvSpPr/>
      </dsp:nvSpPr>
      <dsp:spPr>
        <a:xfrm rot="5400000">
          <a:off x="4467640" y="-1484211"/>
          <a:ext cx="788319" cy="802568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bg1">
                  <a:lumMod val="20000"/>
                  <a:lumOff val="80000"/>
                </a:schemeClr>
              </a:solidFill>
            </a:rPr>
            <a:t>The third value of the Agile Manifesto emphasizes customer collaboration over contract negotiation. Unlike the traditional approach of outlining product requirements upfront and renegotiating later, Agile involves engaging customers throughout the development cycle to gather continuous feedback. By involving customers in the process, developers can better understand their needs, gather valuable insights, and create an enhanced user experience.</a:t>
          </a:r>
        </a:p>
      </dsp:txBody>
      <dsp:txXfrm rot="-5400000">
        <a:off x="848959" y="2172953"/>
        <a:ext cx="7987199" cy="711353"/>
      </dsp:txXfrm>
    </dsp:sp>
    <dsp:sp modelId="{3CF02CE1-3F3B-4FED-84D5-4B85F4B5133E}">
      <dsp:nvSpPr>
        <dsp:cNvPr id="0" name=""/>
        <dsp:cNvSpPr/>
      </dsp:nvSpPr>
      <dsp:spPr>
        <a:xfrm rot="5400000">
          <a:off x="-181919" y="3382072"/>
          <a:ext cx="1212798" cy="84895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schemeClr val="bg1">
                  <a:lumMod val="20000"/>
                  <a:lumOff val="80000"/>
                </a:schemeClr>
              </a:solidFill>
            </a:rPr>
            <a:t>Responding to change </a:t>
          </a:r>
        </a:p>
        <a:p>
          <a:pPr marL="0" lvl="0" indent="0" algn="ctr" defTabSz="400050">
            <a:lnSpc>
              <a:spcPct val="90000"/>
            </a:lnSpc>
            <a:spcBef>
              <a:spcPct val="0"/>
            </a:spcBef>
            <a:spcAft>
              <a:spcPct val="35000"/>
            </a:spcAft>
            <a:buNone/>
          </a:pPr>
          <a:r>
            <a:rPr lang="en-US" sz="900" b="1" i="0" kern="1200" dirty="0">
              <a:solidFill>
                <a:schemeClr val="bg1">
                  <a:lumMod val="20000"/>
                  <a:lumOff val="80000"/>
                </a:schemeClr>
              </a:solidFill>
            </a:rPr>
            <a:t>over </a:t>
          </a:r>
        </a:p>
        <a:p>
          <a:pPr marL="0" lvl="0" indent="0" algn="ctr" defTabSz="400050">
            <a:lnSpc>
              <a:spcPct val="90000"/>
            </a:lnSpc>
            <a:spcBef>
              <a:spcPct val="0"/>
            </a:spcBef>
            <a:spcAft>
              <a:spcPct val="35000"/>
            </a:spcAft>
            <a:buNone/>
          </a:pPr>
          <a:r>
            <a:rPr lang="en-US" sz="900" b="1" i="0" kern="1200" dirty="0">
              <a:solidFill>
                <a:schemeClr val="bg1">
                  <a:lumMod val="20000"/>
                  <a:lumOff val="80000"/>
                </a:schemeClr>
              </a:solidFill>
            </a:rPr>
            <a:t>following a plan</a:t>
          </a:r>
          <a:endParaRPr lang="en-US" sz="900" kern="1200" dirty="0">
            <a:solidFill>
              <a:schemeClr val="bg1">
                <a:lumMod val="20000"/>
                <a:lumOff val="80000"/>
              </a:schemeClr>
            </a:solidFill>
          </a:endParaRPr>
        </a:p>
      </dsp:txBody>
      <dsp:txXfrm rot="-5400000">
        <a:off x="1" y="3624633"/>
        <a:ext cx="848959" cy="363839"/>
      </dsp:txXfrm>
    </dsp:sp>
    <dsp:sp modelId="{180F4D59-814B-4B9C-B650-613D183CF919}">
      <dsp:nvSpPr>
        <dsp:cNvPr id="0" name=""/>
        <dsp:cNvSpPr/>
      </dsp:nvSpPr>
      <dsp:spPr>
        <a:xfrm rot="5400000">
          <a:off x="4467640" y="-418529"/>
          <a:ext cx="788319" cy="802568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bg1">
                  <a:lumMod val="20000"/>
                  <a:lumOff val="80000"/>
                </a:schemeClr>
              </a:solidFill>
            </a:rPr>
            <a:t>Traditional methodologies prioritized minimal change to avoid disruptions and maintain a structured, linear path. Conversely, Agile challenges this approach, advocating for embracing change as beneficial to the software development process. Agile teams work in short, iterative cycles, allowing them to swiftly react to changes and continuously improve, resulting in superior products.</a:t>
          </a:r>
        </a:p>
      </dsp:txBody>
      <dsp:txXfrm rot="-5400000">
        <a:off x="848959" y="3238635"/>
        <a:ext cx="7987199" cy="71135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AAA49-8385-47BD-A54B-1904DC37AE8D}">
      <dsp:nvSpPr>
        <dsp:cNvPr id="0" name=""/>
        <dsp:cNvSpPr/>
      </dsp:nvSpPr>
      <dsp:spPr>
        <a:xfrm rot="5400000">
          <a:off x="3621405" y="-1293891"/>
          <a:ext cx="1047750"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dirty="0"/>
            <a:t>Organizations adopting business agility can easily react and respond to opportunities and threats in the marketplace while remaining customer-centric. Freed of long-term plans and strategies, these organizations can adapt to situations much faster than their more bureaucratic counterparts.</a:t>
          </a:r>
          <a:endParaRPr lang="en-US" sz="1100" kern="1200" dirty="0"/>
        </a:p>
      </dsp:txBody>
      <dsp:txXfrm rot="-5400000">
        <a:off x="2194561" y="184100"/>
        <a:ext cx="3850293" cy="945456"/>
      </dsp:txXfrm>
    </dsp:sp>
    <dsp:sp modelId="{113D3C2D-30A3-4FFC-9626-16E1D880CB6E}">
      <dsp:nvSpPr>
        <dsp:cNvPr id="0" name=""/>
        <dsp:cNvSpPr/>
      </dsp:nvSpPr>
      <dsp:spPr>
        <a:xfrm>
          <a:off x="0" y="1984"/>
          <a:ext cx="2194560"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i="0" kern="1200" dirty="0">
              <a:solidFill>
                <a:schemeClr val="bg1">
                  <a:lumMod val="20000"/>
                  <a:lumOff val="80000"/>
                </a:schemeClr>
              </a:solidFill>
            </a:rPr>
            <a:t>Challenge management</a:t>
          </a:r>
          <a:endParaRPr lang="en-US" sz="2300" kern="1200" dirty="0">
            <a:solidFill>
              <a:schemeClr val="bg1">
                <a:lumMod val="20000"/>
                <a:lumOff val="80000"/>
              </a:schemeClr>
            </a:solidFill>
          </a:endParaRPr>
        </a:p>
      </dsp:txBody>
      <dsp:txXfrm>
        <a:off x="63934" y="65918"/>
        <a:ext cx="2066692" cy="1181819"/>
      </dsp:txXfrm>
    </dsp:sp>
    <dsp:sp modelId="{8E8C9F9B-4732-479C-9A99-3A605B626A47}">
      <dsp:nvSpPr>
        <dsp:cNvPr id="0" name=""/>
        <dsp:cNvSpPr/>
      </dsp:nvSpPr>
      <dsp:spPr>
        <a:xfrm rot="5400000">
          <a:off x="3621405" y="81279"/>
          <a:ext cx="1047750"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dirty="0"/>
            <a:t>Agile businesses can seize upon short-term opportunities, giving them the ability to be a first mover. They can learn from their mistakes and setbacks, readjust trajectories quickly and not remain committed to their plans. And they can confidently react proactively to keep pace with (or outpace) the competition.</a:t>
          </a:r>
          <a:endParaRPr lang="en-US" sz="1100" kern="1200" dirty="0"/>
        </a:p>
      </dsp:txBody>
      <dsp:txXfrm rot="-5400000">
        <a:off x="2194561" y="1559271"/>
        <a:ext cx="3850293" cy="945456"/>
      </dsp:txXfrm>
    </dsp:sp>
    <dsp:sp modelId="{7E86C5B3-1DA5-47CC-8444-5B7E8CA80C93}">
      <dsp:nvSpPr>
        <dsp:cNvPr id="0" name=""/>
        <dsp:cNvSpPr/>
      </dsp:nvSpPr>
      <dsp:spPr>
        <a:xfrm>
          <a:off x="0" y="1377156"/>
          <a:ext cx="2194560"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i="0" kern="1200" dirty="0">
              <a:solidFill>
                <a:schemeClr val="bg1">
                  <a:lumMod val="20000"/>
                  <a:lumOff val="80000"/>
                </a:schemeClr>
              </a:solidFill>
            </a:rPr>
            <a:t>Competitive advantage</a:t>
          </a:r>
          <a:endParaRPr lang="en-US" sz="2300" kern="1200" dirty="0">
            <a:solidFill>
              <a:schemeClr val="bg1">
                <a:lumMod val="20000"/>
                <a:lumOff val="80000"/>
              </a:schemeClr>
            </a:solidFill>
          </a:endParaRPr>
        </a:p>
      </dsp:txBody>
      <dsp:txXfrm>
        <a:off x="63934" y="1441090"/>
        <a:ext cx="2066692" cy="1181819"/>
      </dsp:txXfrm>
    </dsp:sp>
    <dsp:sp modelId="{91AEA453-9FD5-4C23-86A8-79E07A6AF9EB}">
      <dsp:nvSpPr>
        <dsp:cNvPr id="0" name=""/>
        <dsp:cNvSpPr/>
      </dsp:nvSpPr>
      <dsp:spPr>
        <a:xfrm rot="5400000">
          <a:off x="3621405" y="1456451"/>
          <a:ext cx="1047750"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dirty="0"/>
            <a:t>Business agility can also </a:t>
          </a:r>
          <a:r>
            <a:rPr lang="en-US" sz="1100" b="0" i="0" kern="1200" dirty="0">
              <a:hlinkClick xmlns:r="http://schemas.openxmlformats.org/officeDocument/2006/relationships" r:id="rId1"/>
            </a:rPr>
            <a:t>break down organizational silos</a:t>
          </a:r>
          <a:r>
            <a:rPr lang="en-US" sz="1100" b="0" i="0" kern="1200" dirty="0"/>
            <a:t> and foster creativity and innovative problem-solving thanks to the cross-pollination of ideas and supportive environment. But decentralized decision making comes with its own share of drawbacks.</a:t>
          </a:r>
          <a:endParaRPr lang="en-US" sz="1100" kern="1200" dirty="0"/>
        </a:p>
      </dsp:txBody>
      <dsp:txXfrm rot="-5400000">
        <a:off x="2194561" y="2934443"/>
        <a:ext cx="3850293" cy="945456"/>
      </dsp:txXfrm>
    </dsp:sp>
    <dsp:sp modelId="{E64A1ECB-0C9E-419B-913B-B3CD17C8D0C0}">
      <dsp:nvSpPr>
        <dsp:cNvPr id="0" name=""/>
        <dsp:cNvSpPr/>
      </dsp:nvSpPr>
      <dsp:spPr>
        <a:xfrm>
          <a:off x="0" y="2752328"/>
          <a:ext cx="2194560"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chemeClr val="bg1">
                  <a:lumMod val="20000"/>
                  <a:lumOff val="80000"/>
                </a:schemeClr>
              </a:solidFill>
            </a:rPr>
            <a:t>Cross-functional collaboration</a:t>
          </a:r>
          <a:endParaRPr lang="en-US" sz="1800" kern="1200" dirty="0">
            <a:solidFill>
              <a:schemeClr val="bg1">
                <a:lumMod val="20000"/>
                <a:lumOff val="80000"/>
              </a:schemeClr>
            </a:solidFill>
          </a:endParaRPr>
        </a:p>
      </dsp:txBody>
      <dsp:txXfrm>
        <a:off x="63934" y="2816262"/>
        <a:ext cx="2066692" cy="118181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43FB2A-5F7A-4FAC-8C29-48BB29F8DC4F}">
      <dsp:nvSpPr>
        <dsp:cNvPr id="0" name=""/>
        <dsp:cNvSpPr/>
      </dsp:nvSpPr>
      <dsp:spPr>
        <a:xfrm>
          <a:off x="0" y="44867"/>
          <a:ext cx="6096000" cy="10266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solidFill>
                <a:schemeClr val="bg1">
                  <a:lumMod val="20000"/>
                  <a:lumOff val="80000"/>
                </a:schemeClr>
              </a:solidFill>
            </a:rPr>
            <a:t>Customer feedback is received late</a:t>
          </a:r>
        </a:p>
      </dsp:txBody>
      <dsp:txXfrm>
        <a:off x="50118" y="94985"/>
        <a:ext cx="5995764" cy="926439"/>
      </dsp:txXfrm>
    </dsp:sp>
    <dsp:sp modelId="{49EF17EB-D583-41BD-8D81-9194FADDF8A3}">
      <dsp:nvSpPr>
        <dsp:cNvPr id="0" name=""/>
        <dsp:cNvSpPr/>
      </dsp:nvSpPr>
      <dsp:spPr>
        <a:xfrm>
          <a:off x="0" y="1071542"/>
          <a:ext cx="60960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4290" rIns="192024" bIns="34290" numCol="1" spcCol="1270" anchor="t" anchorCtr="0">
          <a:noAutofit/>
        </a:bodyPr>
        <a:lstStyle/>
        <a:p>
          <a:pPr marL="228600" lvl="1" indent="-228600" algn="l" defTabSz="933450">
            <a:lnSpc>
              <a:spcPct val="90000"/>
            </a:lnSpc>
            <a:spcBef>
              <a:spcPct val="0"/>
            </a:spcBef>
            <a:spcAft>
              <a:spcPct val="20000"/>
            </a:spcAft>
            <a:buChar char="•"/>
          </a:pPr>
          <a:endParaRPr lang="en-US" sz="2100" kern="1200"/>
        </a:p>
      </dsp:txBody>
      <dsp:txXfrm>
        <a:off x="0" y="1071542"/>
        <a:ext cx="6096000" cy="447120"/>
      </dsp:txXfrm>
    </dsp:sp>
    <dsp:sp modelId="{1B6C12FC-F07C-4CB1-9A93-10C3D3FEF73E}">
      <dsp:nvSpPr>
        <dsp:cNvPr id="0" name=""/>
        <dsp:cNvSpPr/>
      </dsp:nvSpPr>
      <dsp:spPr>
        <a:xfrm>
          <a:off x="0" y="1518662"/>
          <a:ext cx="6096000" cy="10266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solidFill>
                <a:schemeClr val="bg1">
                  <a:lumMod val="20000"/>
                  <a:lumOff val="80000"/>
                </a:schemeClr>
              </a:solidFill>
            </a:rPr>
            <a:t>The team lacks close physical and spiritual cohesion.</a:t>
          </a:r>
        </a:p>
      </dsp:txBody>
      <dsp:txXfrm>
        <a:off x="50118" y="1568780"/>
        <a:ext cx="5995764" cy="926439"/>
      </dsp:txXfrm>
    </dsp:sp>
    <dsp:sp modelId="{A5E68FDD-DB86-4668-94F1-CEED41169410}">
      <dsp:nvSpPr>
        <dsp:cNvPr id="0" name=""/>
        <dsp:cNvSpPr/>
      </dsp:nvSpPr>
      <dsp:spPr>
        <a:xfrm>
          <a:off x="0" y="2545337"/>
          <a:ext cx="60960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4290" rIns="192024" bIns="34290" numCol="1" spcCol="1270" anchor="t" anchorCtr="0">
          <a:noAutofit/>
        </a:bodyPr>
        <a:lstStyle/>
        <a:p>
          <a:pPr marL="228600" lvl="1" indent="-228600" algn="l" defTabSz="933450">
            <a:lnSpc>
              <a:spcPct val="90000"/>
            </a:lnSpc>
            <a:spcBef>
              <a:spcPct val="0"/>
            </a:spcBef>
            <a:spcAft>
              <a:spcPct val="20000"/>
            </a:spcAft>
            <a:buChar char="•"/>
          </a:pPr>
          <a:endParaRPr lang="en-US" sz="2100" kern="1200"/>
        </a:p>
      </dsp:txBody>
      <dsp:txXfrm>
        <a:off x="0" y="2545337"/>
        <a:ext cx="6096000" cy="447120"/>
      </dsp:txXfrm>
    </dsp:sp>
    <dsp:sp modelId="{F2BA7B9A-D03C-497B-8B94-FD933E993A0B}">
      <dsp:nvSpPr>
        <dsp:cNvPr id="0" name=""/>
        <dsp:cNvSpPr/>
      </dsp:nvSpPr>
      <dsp:spPr>
        <a:xfrm>
          <a:off x="0" y="2992457"/>
          <a:ext cx="6096000" cy="10266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solidFill>
                <a:schemeClr val="bg1">
                  <a:lumMod val="20000"/>
                  <a:lumOff val="80000"/>
                </a:schemeClr>
              </a:solidFill>
            </a:rPr>
            <a:t>Requirements and product planning are traditionally done in advance.</a:t>
          </a:r>
        </a:p>
      </dsp:txBody>
      <dsp:txXfrm>
        <a:off x="50118" y="3042575"/>
        <a:ext cx="5995764" cy="9264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43FB2A-5F7A-4FAC-8C29-48BB29F8DC4F}">
      <dsp:nvSpPr>
        <dsp:cNvPr id="0" name=""/>
        <dsp:cNvSpPr/>
      </dsp:nvSpPr>
      <dsp:spPr>
        <a:xfrm>
          <a:off x="0" y="420290"/>
          <a:ext cx="6096000"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bg1">
                  <a:lumMod val="20000"/>
                  <a:lumOff val="80000"/>
                </a:schemeClr>
              </a:solidFill>
            </a:rPr>
            <a:t>Scrum ceremonies are built around the concept of early feedback loop</a:t>
          </a:r>
        </a:p>
      </dsp:txBody>
      <dsp:txXfrm>
        <a:off x="43350" y="463640"/>
        <a:ext cx="6009300" cy="801330"/>
      </dsp:txXfrm>
    </dsp:sp>
    <dsp:sp modelId="{49EF17EB-D583-41BD-8D81-9194FADDF8A3}">
      <dsp:nvSpPr>
        <dsp:cNvPr id="0" name=""/>
        <dsp:cNvSpPr/>
      </dsp:nvSpPr>
      <dsp:spPr>
        <a:xfrm>
          <a:off x="0" y="1207105"/>
          <a:ext cx="60960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9210" rIns="163576" bIns="29210" numCol="1" spcCol="1270" anchor="t" anchorCtr="0">
          <a:noAutofit/>
        </a:bodyPr>
        <a:lstStyle/>
        <a:p>
          <a:pPr marL="171450" lvl="1" indent="-171450" algn="l" defTabSz="800100">
            <a:lnSpc>
              <a:spcPct val="90000"/>
            </a:lnSpc>
            <a:spcBef>
              <a:spcPct val="0"/>
            </a:spcBef>
            <a:spcAft>
              <a:spcPct val="20000"/>
            </a:spcAft>
            <a:buChar char="•"/>
          </a:pPr>
          <a:endParaRPr lang="en-US" sz="1800" kern="1200" dirty="0"/>
        </a:p>
      </dsp:txBody>
      <dsp:txXfrm>
        <a:off x="0" y="1207105"/>
        <a:ext cx="6096000" cy="380880"/>
      </dsp:txXfrm>
    </dsp:sp>
    <dsp:sp modelId="{1B6C12FC-F07C-4CB1-9A93-10C3D3FEF73E}">
      <dsp:nvSpPr>
        <dsp:cNvPr id="0" name=""/>
        <dsp:cNvSpPr/>
      </dsp:nvSpPr>
      <dsp:spPr>
        <a:xfrm>
          <a:off x="0" y="1587984"/>
          <a:ext cx="6096000"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bg1">
                  <a:lumMod val="20000"/>
                  <a:lumOff val="80000"/>
                </a:schemeClr>
              </a:solidFill>
            </a:rPr>
            <a:t>A Scrum Board helps a team plan their work together and stay focused on the Sprint goal</a:t>
          </a:r>
        </a:p>
      </dsp:txBody>
      <dsp:txXfrm>
        <a:off x="43350" y="1631334"/>
        <a:ext cx="6009300" cy="801330"/>
      </dsp:txXfrm>
    </dsp:sp>
    <dsp:sp modelId="{A5E68FDD-DB86-4668-94F1-CEED41169410}">
      <dsp:nvSpPr>
        <dsp:cNvPr id="0" name=""/>
        <dsp:cNvSpPr/>
      </dsp:nvSpPr>
      <dsp:spPr>
        <a:xfrm>
          <a:off x="0" y="2476014"/>
          <a:ext cx="60960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9210" rIns="163576" bIns="29210" numCol="1" spcCol="1270" anchor="t" anchorCtr="0">
          <a:noAutofit/>
        </a:bodyPr>
        <a:lstStyle/>
        <a:p>
          <a:pPr marL="171450" lvl="1" indent="-171450" algn="l" defTabSz="800100">
            <a:lnSpc>
              <a:spcPct val="90000"/>
            </a:lnSpc>
            <a:spcBef>
              <a:spcPct val="0"/>
            </a:spcBef>
            <a:spcAft>
              <a:spcPct val="20000"/>
            </a:spcAft>
            <a:buChar char="•"/>
          </a:pPr>
          <a:endParaRPr lang="en-US" sz="1800" kern="1200"/>
        </a:p>
      </dsp:txBody>
      <dsp:txXfrm>
        <a:off x="0" y="2476014"/>
        <a:ext cx="6096000" cy="380880"/>
      </dsp:txXfrm>
    </dsp:sp>
    <dsp:sp modelId="{F2BA7B9A-D03C-497B-8B94-FD933E993A0B}">
      <dsp:nvSpPr>
        <dsp:cNvPr id="0" name=""/>
        <dsp:cNvSpPr/>
      </dsp:nvSpPr>
      <dsp:spPr>
        <a:xfrm>
          <a:off x="0" y="2856895"/>
          <a:ext cx="6096000"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bg1">
                  <a:lumMod val="20000"/>
                  <a:lumOff val="80000"/>
                </a:schemeClr>
              </a:solidFill>
            </a:rPr>
            <a:t>In Scrum change is the norm, and requests are re-prioritized at Sprint boundaries</a:t>
          </a:r>
        </a:p>
      </dsp:txBody>
      <dsp:txXfrm>
        <a:off x="43350" y="2900245"/>
        <a:ext cx="6009300" cy="801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929EE-0B18-4B1B-B217-A18F77E2E967}">
      <dsp:nvSpPr>
        <dsp:cNvPr id="0" name=""/>
        <dsp:cNvSpPr/>
      </dsp:nvSpPr>
      <dsp:spPr>
        <a:xfrm>
          <a:off x="3118" y="286"/>
          <a:ext cx="435778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Our highest priority is to satisfy the customer through early and continuous delivery of valuable software</a:t>
          </a:r>
          <a:endParaRPr lang="en-US" sz="1400" kern="1200" dirty="0"/>
        </a:p>
      </dsp:txBody>
      <dsp:txXfrm>
        <a:off x="53761" y="50929"/>
        <a:ext cx="4256503" cy="1627809"/>
      </dsp:txXfrm>
    </dsp:sp>
    <dsp:sp modelId="{60BC794A-8915-4F9C-B7A4-89976E2A1F35}">
      <dsp:nvSpPr>
        <dsp:cNvPr id="0" name=""/>
        <dsp:cNvSpPr/>
      </dsp:nvSpPr>
      <dsp:spPr>
        <a:xfrm>
          <a:off x="3118"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Agile principles advocate for minimizing the time between ideation and launch, in contrast to traditional approaches with lengthy development cycles.</a:t>
          </a:r>
          <a:endParaRPr lang="en-US" sz="1100" kern="1200" dirty="0"/>
        </a:p>
      </dsp:txBody>
      <dsp:txXfrm>
        <a:off x="53761" y="2017699"/>
        <a:ext cx="1989783" cy="1627809"/>
      </dsp:txXfrm>
    </dsp:sp>
    <dsp:sp modelId="{4179E5B6-8A33-4448-B908-6A6E424A72F8}">
      <dsp:nvSpPr>
        <dsp:cNvPr id="0" name=""/>
        <dsp:cNvSpPr/>
      </dsp:nvSpPr>
      <dsp:spPr>
        <a:xfrm>
          <a:off x="2269838"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By swiftly getting a minimum viable product (MVP) into the hands of customers, product managers can gather real-time feedback. This feedback is instrumental in informing future releases and refining the product development process.</a:t>
          </a:r>
          <a:endParaRPr lang="en-US" sz="1100" kern="1200" dirty="0"/>
        </a:p>
      </dsp:txBody>
      <dsp:txXfrm>
        <a:off x="2320481" y="2017699"/>
        <a:ext cx="1989783" cy="1627809"/>
      </dsp:txXfrm>
    </dsp:sp>
    <dsp:sp modelId="{757CBFEC-499C-406E-AC81-6B621FABC2F4}">
      <dsp:nvSpPr>
        <dsp:cNvPr id="0" name=""/>
        <dsp:cNvSpPr/>
      </dsp:nvSpPr>
      <dsp:spPr>
        <a:xfrm>
          <a:off x="4712207" y="286"/>
          <a:ext cx="435778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Welcome changing requirements, even late in development. Agile processes harness change for the customer’s competitive advantage</a:t>
          </a:r>
          <a:endParaRPr lang="en-US" sz="1600" kern="1200" dirty="0"/>
        </a:p>
      </dsp:txBody>
      <dsp:txXfrm>
        <a:off x="4762850" y="50929"/>
        <a:ext cx="4256503" cy="1627809"/>
      </dsp:txXfrm>
    </dsp:sp>
    <dsp:sp modelId="{85C3B6F7-5D06-41C9-A519-541CEF564484}">
      <dsp:nvSpPr>
        <dsp:cNvPr id="0" name=""/>
        <dsp:cNvSpPr/>
      </dsp:nvSpPr>
      <dsp:spPr>
        <a:xfrm>
          <a:off x="4712207"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Software developers should possess the capability to accommodate last-minute changes to a project, demonstrating flexibility in converting these alterations into improvements swiftly</a:t>
          </a:r>
          <a:endParaRPr lang="en-US" sz="1100" kern="1200" dirty="0"/>
        </a:p>
      </dsp:txBody>
      <dsp:txXfrm>
        <a:off x="4762850" y="2017699"/>
        <a:ext cx="1989783" cy="1627809"/>
      </dsp:txXfrm>
    </dsp:sp>
    <dsp:sp modelId="{FD796327-B65A-4BDD-B8ED-B6E039C4EEE3}">
      <dsp:nvSpPr>
        <dsp:cNvPr id="0" name=""/>
        <dsp:cNvSpPr/>
      </dsp:nvSpPr>
      <dsp:spPr>
        <a:xfrm>
          <a:off x="6978927"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Adaptable developers minimize delays by efficiently integrating last-minute changes into the workflow, ensuring uninterrupted progress in the project.</a:t>
          </a:r>
        </a:p>
        <a:p>
          <a:pPr marL="0" lvl="0" indent="0" algn="ctr" defTabSz="488950">
            <a:lnSpc>
              <a:spcPct val="90000"/>
            </a:lnSpc>
            <a:spcBef>
              <a:spcPct val="0"/>
            </a:spcBef>
            <a:spcAft>
              <a:spcPct val="35000"/>
            </a:spcAft>
            <a:buNone/>
          </a:pPr>
          <a:endParaRPr lang="en-US" sz="1100" kern="1200" dirty="0"/>
        </a:p>
      </dsp:txBody>
      <dsp:txXfrm>
        <a:off x="7029570" y="2017699"/>
        <a:ext cx="1989783" cy="16278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929EE-0B18-4B1B-B217-A18F77E2E967}">
      <dsp:nvSpPr>
        <dsp:cNvPr id="0" name=""/>
        <dsp:cNvSpPr/>
      </dsp:nvSpPr>
      <dsp:spPr>
        <a:xfrm>
          <a:off x="3118" y="286"/>
          <a:ext cx="435778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Deliver working software frequently, from a couple of weeks to a couple of months, with a preference to the shorter timescale.</a:t>
          </a:r>
          <a:endParaRPr lang="en-US" sz="1400" kern="1200" dirty="0"/>
        </a:p>
      </dsp:txBody>
      <dsp:txXfrm>
        <a:off x="53761" y="50929"/>
        <a:ext cx="4256503" cy="1627809"/>
      </dsp:txXfrm>
    </dsp:sp>
    <dsp:sp modelId="{60BC794A-8915-4F9C-B7A4-89976E2A1F35}">
      <dsp:nvSpPr>
        <dsp:cNvPr id="0" name=""/>
        <dsp:cNvSpPr/>
      </dsp:nvSpPr>
      <dsp:spPr>
        <a:xfrm>
          <a:off x="3118"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Agile teams utilize short timelines to ensure regular delivery by breaking down large projects into manageable segments.</a:t>
          </a:r>
        </a:p>
        <a:p>
          <a:pPr marL="0" lvl="0" indent="0" algn="ctr" defTabSz="533400">
            <a:lnSpc>
              <a:spcPct val="90000"/>
            </a:lnSpc>
            <a:spcBef>
              <a:spcPct val="0"/>
            </a:spcBef>
            <a:spcAft>
              <a:spcPct val="35000"/>
            </a:spcAft>
            <a:buNone/>
          </a:pPr>
          <a:endParaRPr lang="en-US" sz="1200" kern="1200" dirty="0"/>
        </a:p>
      </dsp:txBody>
      <dsp:txXfrm>
        <a:off x="53761" y="2017699"/>
        <a:ext cx="1989783" cy="1627809"/>
      </dsp:txXfrm>
    </dsp:sp>
    <dsp:sp modelId="{4179E5B6-8A33-4448-B908-6A6E424A72F8}">
      <dsp:nvSpPr>
        <dsp:cNvPr id="0" name=""/>
        <dsp:cNvSpPr/>
      </dsp:nvSpPr>
      <dsp:spPr>
        <a:xfrm>
          <a:off x="2269838"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In the Scrum methodology, these short timelines are referred to as sprints, typically lasting between one to four weeks, facilitating iterative development and frequent releases.</a:t>
          </a:r>
        </a:p>
        <a:p>
          <a:pPr marL="0" lvl="0" indent="0" algn="ctr" defTabSz="533400">
            <a:lnSpc>
              <a:spcPct val="90000"/>
            </a:lnSpc>
            <a:spcBef>
              <a:spcPct val="0"/>
            </a:spcBef>
            <a:spcAft>
              <a:spcPct val="35000"/>
            </a:spcAft>
            <a:buNone/>
          </a:pPr>
          <a:endParaRPr lang="en-US" sz="1200" kern="1200" dirty="0"/>
        </a:p>
      </dsp:txBody>
      <dsp:txXfrm>
        <a:off x="2320481" y="2017699"/>
        <a:ext cx="1989783" cy="1627809"/>
      </dsp:txXfrm>
    </dsp:sp>
    <dsp:sp modelId="{757CBFEC-499C-406E-AC81-6B621FABC2F4}">
      <dsp:nvSpPr>
        <dsp:cNvPr id="0" name=""/>
        <dsp:cNvSpPr/>
      </dsp:nvSpPr>
      <dsp:spPr>
        <a:xfrm>
          <a:off x="4712207" y="286"/>
          <a:ext cx="435778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Business people and developers must work together daily throughout the project.</a:t>
          </a:r>
          <a:endParaRPr lang="en-US" sz="1800" b="0" i="0" kern="1200" dirty="0"/>
        </a:p>
        <a:p>
          <a:pPr marL="0" lvl="0" indent="0" algn="ctr" defTabSz="800100">
            <a:lnSpc>
              <a:spcPct val="90000"/>
            </a:lnSpc>
            <a:spcBef>
              <a:spcPct val="0"/>
            </a:spcBef>
            <a:spcAft>
              <a:spcPct val="35000"/>
            </a:spcAft>
            <a:buNone/>
          </a:pPr>
          <a:endParaRPr lang="en-US" sz="1800" kern="1200" dirty="0"/>
        </a:p>
      </dsp:txBody>
      <dsp:txXfrm>
        <a:off x="4762850" y="50929"/>
        <a:ext cx="4256503" cy="1627809"/>
      </dsp:txXfrm>
    </dsp:sp>
    <dsp:sp modelId="{85C3B6F7-5D06-41C9-A519-541CEF564484}">
      <dsp:nvSpPr>
        <dsp:cNvPr id="0" name=""/>
        <dsp:cNvSpPr/>
      </dsp:nvSpPr>
      <dsp:spPr>
        <a:xfrm>
          <a:off x="4712207"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Collaboration is fundamental to Agile project management, where daily communication among project stakeholders is emphasized.</a:t>
          </a:r>
          <a:endParaRPr lang="en-US" sz="1200" kern="1200" dirty="0"/>
        </a:p>
      </dsp:txBody>
      <dsp:txXfrm>
        <a:off x="4762850" y="2017699"/>
        <a:ext cx="1989783" cy="1627809"/>
      </dsp:txXfrm>
    </dsp:sp>
    <dsp:sp modelId="{FD796327-B65A-4BDD-B8ED-B6E039C4EEE3}">
      <dsp:nvSpPr>
        <dsp:cNvPr id="0" name=""/>
        <dsp:cNvSpPr/>
      </dsp:nvSpPr>
      <dsp:spPr>
        <a:xfrm>
          <a:off x="6978927"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Regular communication minimizes confusion and maintains alignment of goals among all stakeholders involved in the project.</a:t>
          </a:r>
          <a:endParaRPr lang="en-US" sz="1200" kern="1200" dirty="0"/>
        </a:p>
      </dsp:txBody>
      <dsp:txXfrm>
        <a:off x="7029570" y="2017699"/>
        <a:ext cx="1989783" cy="16278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929EE-0B18-4B1B-B217-A18F77E2E967}">
      <dsp:nvSpPr>
        <dsp:cNvPr id="0" name=""/>
        <dsp:cNvSpPr/>
      </dsp:nvSpPr>
      <dsp:spPr>
        <a:xfrm>
          <a:off x="3118" y="286"/>
          <a:ext cx="435778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 Build projects around motivated individuals. Give them the environment and support they need, and trust them to get the job done.</a:t>
          </a:r>
          <a:endParaRPr lang="en-US" sz="1400" kern="1200" dirty="0"/>
        </a:p>
      </dsp:txBody>
      <dsp:txXfrm>
        <a:off x="53761" y="50929"/>
        <a:ext cx="4256503" cy="1627809"/>
      </dsp:txXfrm>
    </dsp:sp>
    <dsp:sp modelId="{60BC794A-8915-4F9C-B7A4-89976E2A1F35}">
      <dsp:nvSpPr>
        <dsp:cNvPr id="0" name=""/>
        <dsp:cNvSpPr/>
      </dsp:nvSpPr>
      <dsp:spPr>
        <a:xfrm>
          <a:off x="3118"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Success in a project is significantly influenced by having the right team members. It is essential to invest time in selecting the perfect team, providing them with the necessary resources, and entrusting them to achieve outstanding outcomes.</a:t>
          </a:r>
          <a:endParaRPr lang="en-US" sz="1100" kern="1200" dirty="0"/>
        </a:p>
      </dsp:txBody>
      <dsp:txXfrm>
        <a:off x="53761" y="2017699"/>
        <a:ext cx="1989783" cy="1627809"/>
      </dsp:txXfrm>
    </dsp:sp>
    <dsp:sp modelId="{4179E5B6-8A33-4448-B908-6A6E424A72F8}">
      <dsp:nvSpPr>
        <dsp:cNvPr id="0" name=""/>
        <dsp:cNvSpPr/>
      </dsp:nvSpPr>
      <dsp:spPr>
        <a:xfrm>
          <a:off x="2269838"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By assembling a capable and well-equipped team, you increase the likelihood of project success. Trusting the team to deliver exceptional results fosters motivation and ownership, driving excellence in project execution.</a:t>
          </a:r>
          <a:endParaRPr lang="en-US" sz="1100" kern="1200" dirty="0"/>
        </a:p>
      </dsp:txBody>
      <dsp:txXfrm>
        <a:off x="2320481" y="2017699"/>
        <a:ext cx="1989783" cy="1627809"/>
      </dsp:txXfrm>
    </dsp:sp>
    <dsp:sp modelId="{757CBFEC-499C-406E-AC81-6B621FABC2F4}">
      <dsp:nvSpPr>
        <dsp:cNvPr id="0" name=""/>
        <dsp:cNvSpPr/>
      </dsp:nvSpPr>
      <dsp:spPr>
        <a:xfrm>
          <a:off x="4712207" y="286"/>
          <a:ext cx="435778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t>The most efficient and effective method of conveying information to and within a development team is face-to-face conversation.</a:t>
          </a:r>
          <a:endParaRPr lang="en-US" sz="1600" kern="1200" dirty="0"/>
        </a:p>
      </dsp:txBody>
      <dsp:txXfrm>
        <a:off x="4762850" y="50929"/>
        <a:ext cx="4256503" cy="1627809"/>
      </dsp:txXfrm>
    </dsp:sp>
    <dsp:sp modelId="{85C3B6F7-5D06-41C9-A519-541CEF564484}">
      <dsp:nvSpPr>
        <dsp:cNvPr id="0" name=""/>
        <dsp:cNvSpPr/>
      </dsp:nvSpPr>
      <dsp:spPr>
        <a:xfrm>
          <a:off x="4712207"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Face-to-face communication facilitates the breaking down of barriers within teams. Co-locating teams whenever feasible enhances communication and fosters the smooth flow of information.</a:t>
          </a:r>
          <a:endParaRPr lang="en-US" sz="1100" kern="1200" dirty="0"/>
        </a:p>
      </dsp:txBody>
      <dsp:txXfrm>
        <a:off x="4762850" y="2017699"/>
        <a:ext cx="1989783" cy="1627809"/>
      </dsp:txXfrm>
    </dsp:sp>
    <dsp:sp modelId="{FD796327-B65A-4BDD-B8ED-B6E039C4EEE3}">
      <dsp:nvSpPr>
        <dsp:cNvPr id="0" name=""/>
        <dsp:cNvSpPr/>
      </dsp:nvSpPr>
      <dsp:spPr>
        <a:xfrm>
          <a:off x="6978927"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In remote working scenarios, platforms like Zoom serve as excellent alternatives to phone calls or emails. Leveraging video conferencing capabilities enables more effective interaction among team members, even in dispersed settings.</a:t>
          </a:r>
        </a:p>
        <a:p>
          <a:pPr marL="0" lvl="0" indent="0" algn="ctr" defTabSz="488950">
            <a:lnSpc>
              <a:spcPct val="90000"/>
            </a:lnSpc>
            <a:spcBef>
              <a:spcPct val="0"/>
            </a:spcBef>
            <a:spcAft>
              <a:spcPct val="35000"/>
            </a:spcAft>
            <a:buNone/>
          </a:pPr>
          <a:endParaRPr lang="en-US" sz="1100" kern="1200" dirty="0"/>
        </a:p>
      </dsp:txBody>
      <dsp:txXfrm>
        <a:off x="7029570" y="2017699"/>
        <a:ext cx="1989783" cy="16278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929EE-0B18-4B1B-B217-A18F77E2E967}">
      <dsp:nvSpPr>
        <dsp:cNvPr id="0" name=""/>
        <dsp:cNvSpPr/>
      </dsp:nvSpPr>
      <dsp:spPr>
        <a:xfrm>
          <a:off x="3118" y="286"/>
          <a:ext cx="435778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Working software is the primary measure of progress.</a:t>
          </a:r>
          <a:endParaRPr lang="en-US" sz="1400" kern="1200" dirty="0"/>
        </a:p>
      </dsp:txBody>
      <dsp:txXfrm>
        <a:off x="53761" y="50929"/>
        <a:ext cx="4256503" cy="1627809"/>
      </dsp:txXfrm>
    </dsp:sp>
    <dsp:sp modelId="{60BC794A-8915-4F9C-B7A4-89976E2A1F35}">
      <dsp:nvSpPr>
        <dsp:cNvPr id="0" name=""/>
        <dsp:cNvSpPr/>
      </dsp:nvSpPr>
      <dsp:spPr>
        <a:xfrm>
          <a:off x="3118"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Maintaining customer satisfaction hinges on delivering high-quality software, which should be the ultimate priority and the primary measure of success.</a:t>
          </a:r>
          <a:endParaRPr lang="en-US" sz="1200" kern="1200" dirty="0"/>
        </a:p>
      </dsp:txBody>
      <dsp:txXfrm>
        <a:off x="53761" y="2017699"/>
        <a:ext cx="1989783" cy="1627809"/>
      </dsp:txXfrm>
    </dsp:sp>
    <dsp:sp modelId="{4179E5B6-8A33-4448-B908-6A6E424A72F8}">
      <dsp:nvSpPr>
        <dsp:cNvPr id="0" name=""/>
        <dsp:cNvSpPr/>
      </dsp:nvSpPr>
      <dsp:spPr>
        <a:xfrm>
          <a:off x="2269838"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All other factors pale in comparison to the paramount goal of ensuring the delivery of top-notch software to satisfy customers.</a:t>
          </a:r>
          <a:endParaRPr lang="en-US" sz="1200" kern="1200" dirty="0"/>
        </a:p>
      </dsp:txBody>
      <dsp:txXfrm>
        <a:off x="2320481" y="2017699"/>
        <a:ext cx="1989783" cy="1627809"/>
      </dsp:txXfrm>
    </dsp:sp>
    <dsp:sp modelId="{757CBFEC-499C-406E-AC81-6B621FABC2F4}">
      <dsp:nvSpPr>
        <dsp:cNvPr id="0" name=""/>
        <dsp:cNvSpPr/>
      </dsp:nvSpPr>
      <dsp:spPr>
        <a:xfrm>
          <a:off x="4712207" y="286"/>
          <a:ext cx="435778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t>Agile processes promote sustainable development. The sponsors, developers, and users should be able to maintain a constant pace indefinitely.</a:t>
          </a:r>
          <a:endParaRPr lang="en-US" sz="1700" b="0" i="0" kern="1200" dirty="0"/>
        </a:p>
        <a:p>
          <a:pPr marL="0" lvl="0" indent="0" algn="ctr" defTabSz="755650">
            <a:lnSpc>
              <a:spcPct val="90000"/>
            </a:lnSpc>
            <a:spcBef>
              <a:spcPct val="0"/>
            </a:spcBef>
            <a:spcAft>
              <a:spcPct val="35000"/>
            </a:spcAft>
            <a:buNone/>
          </a:pPr>
          <a:endParaRPr lang="en-US" sz="1700" kern="1200" dirty="0"/>
        </a:p>
      </dsp:txBody>
      <dsp:txXfrm>
        <a:off x="4762850" y="50929"/>
        <a:ext cx="4256503" cy="1627809"/>
      </dsp:txXfrm>
    </dsp:sp>
    <dsp:sp modelId="{85C3B6F7-5D06-41C9-A519-541CEF564484}">
      <dsp:nvSpPr>
        <dsp:cNvPr id="0" name=""/>
        <dsp:cNvSpPr/>
      </dsp:nvSpPr>
      <dsp:spPr>
        <a:xfrm>
          <a:off x="4712207"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Agile teams must maintain consistency in their speed and performance throughout the project life cycle, ensuring they can adapt to a constantly evolving environment without encountering delays.</a:t>
          </a:r>
          <a:endParaRPr lang="en-US" sz="1200" kern="1200" dirty="0"/>
        </a:p>
      </dsp:txBody>
      <dsp:txXfrm>
        <a:off x="4762850" y="2017699"/>
        <a:ext cx="1989783" cy="1627809"/>
      </dsp:txXfrm>
    </dsp:sp>
    <dsp:sp modelId="{FD796327-B65A-4BDD-B8ED-B6E039C4EEE3}">
      <dsp:nvSpPr>
        <dsp:cNvPr id="0" name=""/>
        <dsp:cNvSpPr/>
      </dsp:nvSpPr>
      <dsp:spPr>
        <a:xfrm>
          <a:off x="6978927"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Sustaining a consistent pace throughout the project enables Agile teams to effectively navigate changes and complexities, minimizing the risk of delays and ensuring successful project delivery.</a:t>
          </a:r>
        </a:p>
        <a:p>
          <a:pPr marL="0" lvl="0" indent="0" algn="ctr" defTabSz="533400">
            <a:lnSpc>
              <a:spcPct val="90000"/>
            </a:lnSpc>
            <a:spcBef>
              <a:spcPct val="0"/>
            </a:spcBef>
            <a:spcAft>
              <a:spcPct val="35000"/>
            </a:spcAft>
            <a:buNone/>
          </a:pPr>
          <a:endParaRPr lang="en-US" sz="1200" kern="1200" dirty="0"/>
        </a:p>
      </dsp:txBody>
      <dsp:txXfrm>
        <a:off x="7029570" y="2017699"/>
        <a:ext cx="1989783" cy="16278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929EE-0B18-4B1B-B217-A18F77E2E967}">
      <dsp:nvSpPr>
        <dsp:cNvPr id="0" name=""/>
        <dsp:cNvSpPr/>
      </dsp:nvSpPr>
      <dsp:spPr>
        <a:xfrm>
          <a:off x="3118" y="286"/>
          <a:ext cx="435778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Continuous attention to technical excellence and good design enhances agility.</a:t>
          </a:r>
          <a:endParaRPr lang="en-US" sz="1400" b="0" i="0" kern="1200" dirty="0"/>
        </a:p>
        <a:p>
          <a:pPr marL="0" lvl="0" indent="0" algn="ctr" defTabSz="622300">
            <a:lnSpc>
              <a:spcPct val="90000"/>
            </a:lnSpc>
            <a:spcBef>
              <a:spcPct val="0"/>
            </a:spcBef>
            <a:spcAft>
              <a:spcPct val="35000"/>
            </a:spcAft>
            <a:buNone/>
          </a:pPr>
          <a:endParaRPr lang="en-US" sz="1400" kern="1200" dirty="0"/>
        </a:p>
      </dsp:txBody>
      <dsp:txXfrm>
        <a:off x="53761" y="50929"/>
        <a:ext cx="4256503" cy="1627809"/>
      </dsp:txXfrm>
    </dsp:sp>
    <dsp:sp modelId="{60BC794A-8915-4F9C-B7A4-89976E2A1F35}">
      <dsp:nvSpPr>
        <dsp:cNvPr id="0" name=""/>
        <dsp:cNvSpPr/>
      </dsp:nvSpPr>
      <dsp:spPr>
        <a:xfrm>
          <a:off x="3118"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In Agile, the emphasis goes beyond delivering a single product; the focus is on continuous improvement and innovation. Each iteration should introduce new updates, features, or advancements to drive ongoing enhancement.</a:t>
          </a:r>
          <a:endParaRPr lang="en-US" sz="1100" kern="1200" dirty="0"/>
        </a:p>
      </dsp:txBody>
      <dsp:txXfrm>
        <a:off x="53761" y="2017699"/>
        <a:ext cx="1989783" cy="1627809"/>
      </dsp:txXfrm>
    </dsp:sp>
    <dsp:sp modelId="{4179E5B6-8A33-4448-B908-6A6E424A72F8}">
      <dsp:nvSpPr>
        <dsp:cNvPr id="0" name=""/>
        <dsp:cNvSpPr/>
      </dsp:nvSpPr>
      <dsp:spPr>
        <a:xfrm>
          <a:off x="2269838"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Agile methodology prioritizes iterative development, where each cycle aims to introduce improvements and innovations, ensuring that the product evolves continuously to meet changing needs and expectations.</a:t>
          </a:r>
          <a:endParaRPr lang="en-US" sz="1100" kern="1200" dirty="0"/>
        </a:p>
      </dsp:txBody>
      <dsp:txXfrm>
        <a:off x="2320481" y="2017699"/>
        <a:ext cx="1989783" cy="1627809"/>
      </dsp:txXfrm>
    </dsp:sp>
    <dsp:sp modelId="{757CBFEC-499C-406E-AC81-6B621FABC2F4}">
      <dsp:nvSpPr>
        <dsp:cNvPr id="0" name=""/>
        <dsp:cNvSpPr/>
      </dsp:nvSpPr>
      <dsp:spPr>
        <a:xfrm>
          <a:off x="4712207" y="286"/>
          <a:ext cx="435778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t>Simplicity — the art of maximizing the amount of work not done — is essential.</a:t>
          </a:r>
          <a:endParaRPr lang="en-US" sz="1700" kern="1200" dirty="0"/>
        </a:p>
      </dsp:txBody>
      <dsp:txXfrm>
        <a:off x="4762850" y="50929"/>
        <a:ext cx="4256503" cy="1627809"/>
      </dsp:txXfrm>
    </dsp:sp>
    <dsp:sp modelId="{85C3B6F7-5D06-41C9-A519-541CEF564484}">
      <dsp:nvSpPr>
        <dsp:cNvPr id="0" name=""/>
        <dsp:cNvSpPr/>
      </dsp:nvSpPr>
      <dsp:spPr>
        <a:xfrm>
          <a:off x="4712207"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The Agile approach advocates for simplicity: meet requirements and do only what's necessary to accomplish the task. Avoid wasting time on unnecessary steps that don't contribute tangible value to the product.</a:t>
          </a:r>
          <a:endParaRPr lang="en-US" sz="1100" kern="1200" dirty="0"/>
        </a:p>
      </dsp:txBody>
      <dsp:txXfrm>
        <a:off x="4762850" y="2017699"/>
        <a:ext cx="1989783" cy="1627809"/>
      </dsp:txXfrm>
    </dsp:sp>
    <dsp:sp modelId="{FD796327-B65A-4BDD-B8ED-B6E039C4EEE3}">
      <dsp:nvSpPr>
        <dsp:cNvPr id="0" name=""/>
        <dsp:cNvSpPr/>
      </dsp:nvSpPr>
      <dsp:spPr>
        <a:xfrm>
          <a:off x="6978927"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Simplifying processes and focusing on essential tasks is key in Agile. Avoiding unnecessary complexity ensures efficiency and directs efforts towards delivering valuable outcomes.</a:t>
          </a:r>
        </a:p>
      </dsp:txBody>
      <dsp:txXfrm>
        <a:off x="7029570" y="2017699"/>
        <a:ext cx="1989783" cy="16278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929EE-0B18-4B1B-B217-A18F77E2E967}">
      <dsp:nvSpPr>
        <dsp:cNvPr id="0" name=""/>
        <dsp:cNvSpPr/>
      </dsp:nvSpPr>
      <dsp:spPr>
        <a:xfrm>
          <a:off x="3118" y="286"/>
          <a:ext cx="435778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 The best architectures, requirements, and designs emerge from self-organizing teams.</a:t>
          </a:r>
          <a:endParaRPr lang="en-US" sz="1400" b="0" i="0" kern="1200" dirty="0"/>
        </a:p>
        <a:p>
          <a:pPr marL="0" lvl="0" indent="0" algn="ctr" defTabSz="622300">
            <a:lnSpc>
              <a:spcPct val="90000"/>
            </a:lnSpc>
            <a:spcBef>
              <a:spcPct val="0"/>
            </a:spcBef>
            <a:spcAft>
              <a:spcPct val="35000"/>
            </a:spcAft>
            <a:buNone/>
          </a:pPr>
          <a:endParaRPr lang="en-US" sz="1400" kern="1200" dirty="0"/>
        </a:p>
      </dsp:txBody>
      <dsp:txXfrm>
        <a:off x="53761" y="50929"/>
        <a:ext cx="4256503" cy="1627809"/>
      </dsp:txXfrm>
    </dsp:sp>
    <dsp:sp modelId="{60BC794A-8915-4F9C-B7A4-89976E2A1F35}">
      <dsp:nvSpPr>
        <dsp:cNvPr id="0" name=""/>
        <dsp:cNvSpPr/>
      </dsp:nvSpPr>
      <dsp:spPr>
        <a:xfrm>
          <a:off x="3118"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Micromanaging skilled teams is counterproductive. Allowing them to work autonomously within their structures fosters creativity and innovation, leading to superior outcomes.</a:t>
          </a:r>
        </a:p>
        <a:p>
          <a:pPr marL="0" lvl="0" indent="0" algn="ctr" defTabSz="533400">
            <a:lnSpc>
              <a:spcPct val="90000"/>
            </a:lnSpc>
            <a:spcBef>
              <a:spcPct val="0"/>
            </a:spcBef>
            <a:spcAft>
              <a:spcPct val="35000"/>
            </a:spcAft>
            <a:buNone/>
          </a:pPr>
          <a:endParaRPr lang="en-US" sz="1200" kern="1200" dirty="0"/>
        </a:p>
      </dsp:txBody>
      <dsp:txXfrm>
        <a:off x="53761" y="2017699"/>
        <a:ext cx="1989783" cy="1627809"/>
      </dsp:txXfrm>
    </dsp:sp>
    <dsp:sp modelId="{4179E5B6-8A33-4448-B908-6A6E424A72F8}">
      <dsp:nvSpPr>
        <dsp:cNvPr id="0" name=""/>
        <dsp:cNvSpPr/>
      </dsp:nvSpPr>
      <dsp:spPr>
        <a:xfrm>
          <a:off x="2269838"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Empowering teams to work independently cultivates an environment where ideas can thrive, resulting in improved productivity and better results without the constraints of micromanagement.</a:t>
          </a:r>
        </a:p>
        <a:p>
          <a:pPr marL="0" lvl="0" indent="0" algn="ctr" defTabSz="533400">
            <a:lnSpc>
              <a:spcPct val="90000"/>
            </a:lnSpc>
            <a:spcBef>
              <a:spcPct val="0"/>
            </a:spcBef>
            <a:spcAft>
              <a:spcPct val="35000"/>
            </a:spcAft>
            <a:buNone/>
          </a:pPr>
          <a:endParaRPr lang="en-US" sz="1200" kern="1200" dirty="0"/>
        </a:p>
      </dsp:txBody>
      <dsp:txXfrm>
        <a:off x="2320481" y="2017699"/>
        <a:ext cx="1989783" cy="1627809"/>
      </dsp:txXfrm>
    </dsp:sp>
    <dsp:sp modelId="{757CBFEC-499C-406E-AC81-6B621FABC2F4}">
      <dsp:nvSpPr>
        <dsp:cNvPr id="0" name=""/>
        <dsp:cNvSpPr/>
      </dsp:nvSpPr>
      <dsp:spPr>
        <a:xfrm>
          <a:off x="4712207" y="286"/>
          <a:ext cx="435778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t> At regular intervals, the team reflects on how to become more effective, then tunes and adjusts its behavior accordingly.</a:t>
          </a:r>
          <a:endParaRPr lang="en-US" sz="1600" b="0" i="0" kern="1200" dirty="0"/>
        </a:p>
        <a:p>
          <a:pPr marL="0" lvl="0" indent="0" algn="ctr" defTabSz="711200">
            <a:lnSpc>
              <a:spcPct val="90000"/>
            </a:lnSpc>
            <a:spcBef>
              <a:spcPct val="0"/>
            </a:spcBef>
            <a:spcAft>
              <a:spcPct val="35000"/>
            </a:spcAft>
            <a:buNone/>
          </a:pPr>
          <a:endParaRPr lang="en-US" sz="1600" kern="1200" dirty="0"/>
        </a:p>
      </dsp:txBody>
      <dsp:txXfrm>
        <a:off x="4762850" y="50929"/>
        <a:ext cx="4256503" cy="1627809"/>
      </dsp:txXfrm>
    </dsp:sp>
    <dsp:sp modelId="{85C3B6F7-5D06-41C9-A519-541CEF564484}">
      <dsp:nvSpPr>
        <dsp:cNvPr id="0" name=""/>
        <dsp:cNvSpPr/>
      </dsp:nvSpPr>
      <dsp:spPr>
        <a:xfrm>
          <a:off x="4712207"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Regular team performance reviews enable the early identification of issues and opportunities for improvement within Agile teams.</a:t>
          </a:r>
        </a:p>
      </dsp:txBody>
      <dsp:txXfrm>
        <a:off x="4762850" y="2017699"/>
        <a:ext cx="1989783" cy="1627809"/>
      </dsp:txXfrm>
    </dsp:sp>
    <dsp:sp modelId="{FD796327-B65A-4BDD-B8ED-B6E039C4EEE3}">
      <dsp:nvSpPr>
        <dsp:cNvPr id="0" name=""/>
        <dsp:cNvSpPr/>
      </dsp:nvSpPr>
      <dsp:spPr>
        <a:xfrm>
          <a:off x="6978927" y="1967056"/>
          <a:ext cx="2091069" cy="17290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A healthy Agile team engages in self-reflection to eliminate unproductive practices and enhance skills, fostering continuous improvement and effectiveness.</a:t>
          </a:r>
        </a:p>
      </dsp:txBody>
      <dsp:txXfrm>
        <a:off x="7029570" y="2017699"/>
        <a:ext cx="1989783" cy="16278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3DCC3-9DF6-4EF9-9BD7-0B7E4179E2EB}">
      <dsp:nvSpPr>
        <dsp:cNvPr id="0" name=""/>
        <dsp:cNvSpPr/>
      </dsp:nvSpPr>
      <dsp:spPr>
        <a:xfrm>
          <a:off x="0" y="0"/>
          <a:ext cx="9073116" cy="369643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b="0" i="0" kern="1200" dirty="0"/>
            <a:t>Business agility applies the principles of </a:t>
          </a:r>
          <a:r>
            <a:rPr lang="en-US" sz="3900" b="0" i="0" kern="1200" dirty="0">
              <a:hlinkClick xmlns:r="http://schemas.openxmlformats.org/officeDocument/2006/relationships" r:id="rId1"/>
            </a:rPr>
            <a:t>agile development</a:t>
          </a:r>
          <a:r>
            <a:rPr lang="en-US" sz="3900" b="0" i="0" kern="1200" dirty="0"/>
            <a:t> to the entire organization. This allows companies to be more responsive to change, hasten the time to market, and reduce costs without sacrificing quality.</a:t>
          </a:r>
          <a:endParaRPr lang="en-US" sz="3900" kern="1200" dirty="0"/>
        </a:p>
      </dsp:txBody>
      <dsp:txXfrm>
        <a:off x="108265" y="108265"/>
        <a:ext cx="8856586" cy="347990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7515110cb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57515110c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5" r:id="rId4"/>
    <p:sldLayoutId id="2147483666"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sz="4200" dirty="0"/>
              <a:t>WorldVisitz Mobile Application Agile Delivery Launch</a:t>
            </a:r>
            <a:endParaRPr sz="4200" dirty="0"/>
          </a:p>
        </p:txBody>
      </p:sp>
      <p:sp>
        <p:nvSpPr>
          <p:cNvPr id="130" name="Google Shape;130;p30"/>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dirty="0"/>
              <a:t>Agile Foundations - Presentation for the Leadership Team</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Presented by: Mohammad Khallaf</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1" name="Google Shape;131;p3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457200" y="253481"/>
            <a:ext cx="8229600" cy="582947"/>
          </a:xfrm>
        </p:spPr>
        <p:txBody>
          <a:bodyPr anchor="t"/>
          <a:lstStyle/>
          <a:p>
            <a:pPr algn="ctr">
              <a:lnSpc>
                <a:spcPct val="150000"/>
              </a:lnSpc>
            </a:pPr>
            <a:r>
              <a:rPr lang="en" sz="2000" dirty="0"/>
              <a:t>Agile manifesto</a:t>
            </a:r>
            <a:endParaRPr lang="en-US" sz="4400" dirty="0"/>
          </a:p>
        </p:txBody>
      </p:sp>
      <p:graphicFrame>
        <p:nvGraphicFramePr>
          <p:cNvPr id="4" name="Diagram 3">
            <a:extLst>
              <a:ext uri="{FF2B5EF4-FFF2-40B4-BE49-F238E27FC236}">
                <a16:creationId xmlns:a16="http://schemas.microsoft.com/office/drawing/2014/main" id="{6BF182C5-8E7E-5611-5360-0D99239312A3}"/>
              </a:ext>
            </a:extLst>
          </p:cNvPr>
          <p:cNvGraphicFramePr/>
          <p:nvPr>
            <p:extLst>
              <p:ext uri="{D42A27DB-BD31-4B8C-83A1-F6EECF244321}">
                <p14:modId xmlns:p14="http://schemas.microsoft.com/office/powerpoint/2010/main" val="1908651167"/>
              </p:ext>
            </p:extLst>
          </p:nvPr>
        </p:nvGraphicFramePr>
        <p:xfrm>
          <a:off x="0" y="971107"/>
          <a:ext cx="9073116" cy="3696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3401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457200" y="253481"/>
            <a:ext cx="8229600" cy="582947"/>
          </a:xfrm>
        </p:spPr>
        <p:txBody>
          <a:bodyPr anchor="t"/>
          <a:lstStyle/>
          <a:p>
            <a:pPr algn="ctr"/>
            <a:r>
              <a:rPr lang="en-US" sz="1800" b="0" i="0" dirty="0">
                <a:solidFill>
                  <a:schemeClr val="bg1">
                    <a:lumMod val="20000"/>
                    <a:lumOff val="80000"/>
                  </a:schemeClr>
                </a:solidFill>
                <a:effectLst/>
                <a:latin typeface="Open Sans" panose="020B0606030504020204" pitchFamily="34" charset="0"/>
              </a:rPr>
              <a:t>Agile vs. Waterfall</a:t>
            </a:r>
            <a:br>
              <a:rPr lang="en-US" sz="1800" b="0" i="0" dirty="0">
                <a:solidFill>
                  <a:schemeClr val="bg1">
                    <a:lumMod val="20000"/>
                    <a:lumOff val="80000"/>
                  </a:schemeClr>
                </a:solidFill>
                <a:effectLst/>
                <a:latin typeface="Open Sans" panose="020B0606030504020204" pitchFamily="34" charset="0"/>
              </a:rPr>
            </a:br>
            <a:endParaRPr lang="en-US" sz="8800" dirty="0">
              <a:solidFill>
                <a:schemeClr val="bg1">
                  <a:lumMod val="20000"/>
                  <a:lumOff val="80000"/>
                </a:schemeClr>
              </a:solidFill>
            </a:endParaRPr>
          </a:p>
        </p:txBody>
      </p:sp>
      <p:graphicFrame>
        <p:nvGraphicFramePr>
          <p:cNvPr id="4" name="Diagram 3">
            <a:extLst>
              <a:ext uri="{FF2B5EF4-FFF2-40B4-BE49-F238E27FC236}">
                <a16:creationId xmlns:a16="http://schemas.microsoft.com/office/drawing/2014/main" id="{6BF182C5-8E7E-5611-5360-0D99239312A3}"/>
              </a:ext>
            </a:extLst>
          </p:cNvPr>
          <p:cNvGraphicFramePr/>
          <p:nvPr>
            <p:extLst>
              <p:ext uri="{D42A27DB-BD31-4B8C-83A1-F6EECF244321}">
                <p14:modId xmlns:p14="http://schemas.microsoft.com/office/powerpoint/2010/main" val="3491103868"/>
              </p:ext>
            </p:extLst>
          </p:nvPr>
        </p:nvGraphicFramePr>
        <p:xfrm>
          <a:off x="0" y="971107"/>
          <a:ext cx="9073116" cy="3696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a:extLst>
              <a:ext uri="{FF2B5EF4-FFF2-40B4-BE49-F238E27FC236}">
                <a16:creationId xmlns:a16="http://schemas.microsoft.com/office/drawing/2014/main" id="{91B2E7C9-F102-514C-B4E5-8DF137D02359}"/>
              </a:ext>
            </a:extLst>
          </p:cNvPr>
          <p:cNvGraphicFramePr>
            <a:graphicFrameLocks noGrp="1"/>
          </p:cNvGraphicFramePr>
          <p:nvPr>
            <p:extLst>
              <p:ext uri="{D42A27DB-BD31-4B8C-83A1-F6EECF244321}">
                <p14:modId xmlns:p14="http://schemas.microsoft.com/office/powerpoint/2010/main" val="3182107944"/>
              </p:ext>
            </p:extLst>
          </p:nvPr>
        </p:nvGraphicFramePr>
        <p:xfrm>
          <a:off x="0" y="623776"/>
          <a:ext cx="9144000" cy="4519722"/>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330452775"/>
                    </a:ext>
                  </a:extLst>
                </a:gridCol>
                <a:gridCol w="3048000">
                  <a:extLst>
                    <a:ext uri="{9D8B030D-6E8A-4147-A177-3AD203B41FA5}">
                      <a16:colId xmlns:a16="http://schemas.microsoft.com/office/drawing/2014/main" val="875827933"/>
                    </a:ext>
                  </a:extLst>
                </a:gridCol>
                <a:gridCol w="3048000">
                  <a:extLst>
                    <a:ext uri="{9D8B030D-6E8A-4147-A177-3AD203B41FA5}">
                      <a16:colId xmlns:a16="http://schemas.microsoft.com/office/drawing/2014/main" val="599224245"/>
                    </a:ext>
                  </a:extLst>
                </a:gridCol>
              </a:tblGrid>
              <a:tr h="500274">
                <a:tc>
                  <a:txBody>
                    <a:bodyPr/>
                    <a:lstStyle/>
                    <a:p>
                      <a:pPr fontAlgn="t"/>
                      <a:r>
                        <a:rPr lang="en-US" b="1" i="0" dirty="0">
                          <a:solidFill>
                            <a:srgbClr val="FFFFFF"/>
                          </a:solidFill>
                          <a:effectLst/>
                          <a:latin typeface="Arial" panose="020B0604020202020204" pitchFamily="34" charset="0"/>
                        </a:rPr>
                        <a:t>Comparison</a:t>
                      </a:r>
                    </a:p>
                  </a:txBody>
                  <a:tcPr marL="114300" marR="114300" marT="114300" marB="114300"/>
                </a:tc>
                <a:tc>
                  <a:txBody>
                    <a:bodyPr/>
                    <a:lstStyle/>
                    <a:p>
                      <a:pPr algn="ctr"/>
                      <a:r>
                        <a:rPr lang="en-US" sz="1400" b="1" i="0" u="none" strike="noStrike" cap="none" dirty="0">
                          <a:solidFill>
                            <a:schemeClr val="bg1">
                              <a:lumMod val="20000"/>
                              <a:lumOff val="80000"/>
                            </a:schemeClr>
                          </a:solidFill>
                          <a:effectLst/>
                          <a:latin typeface="+mn-lt"/>
                          <a:ea typeface="+mn-ea"/>
                          <a:cs typeface="+mn-cs"/>
                          <a:sym typeface="Arial"/>
                        </a:rPr>
                        <a:t>Waterfall</a:t>
                      </a:r>
                      <a:endParaRPr lang="en-US" dirty="0">
                        <a:solidFill>
                          <a:schemeClr val="bg1">
                            <a:lumMod val="20000"/>
                            <a:lumOff val="80000"/>
                          </a:schemeClr>
                        </a:solidFill>
                      </a:endParaRPr>
                    </a:p>
                  </a:txBody>
                  <a:tcPr anchor="ctr"/>
                </a:tc>
                <a:tc>
                  <a:txBody>
                    <a:bodyPr/>
                    <a:lstStyle/>
                    <a:p>
                      <a:pPr algn="ctr" fontAlgn="t"/>
                      <a:r>
                        <a:rPr lang="en-US" b="1" i="0" dirty="0">
                          <a:solidFill>
                            <a:srgbClr val="FFFFFF"/>
                          </a:solidFill>
                          <a:effectLst/>
                          <a:latin typeface="Arial" panose="020B0604020202020204" pitchFamily="34" charset="0"/>
                        </a:rPr>
                        <a:t>Agile</a:t>
                      </a:r>
                    </a:p>
                  </a:txBody>
                  <a:tcPr marL="114300" marR="114300" marT="114300" marB="114300" anchor="ctr"/>
                </a:tc>
                <a:extLst>
                  <a:ext uri="{0D108BD9-81ED-4DB2-BD59-A6C34878D82A}">
                    <a16:rowId xmlns:a16="http://schemas.microsoft.com/office/drawing/2014/main" val="1900159691"/>
                  </a:ext>
                </a:extLst>
              </a:tr>
              <a:tr h="419771">
                <a:tc>
                  <a:txBody>
                    <a:bodyPr/>
                    <a:lstStyle/>
                    <a:p>
                      <a:pPr algn="l"/>
                      <a:r>
                        <a:rPr lang="en-US" dirty="0">
                          <a:effectLst/>
                        </a:rPr>
                        <a:t>Product Lifecycle</a:t>
                      </a:r>
                    </a:p>
                  </a:txBody>
                  <a:tcPr anchor="ctr"/>
                </a:tc>
                <a:tc>
                  <a:txBody>
                    <a:bodyPr/>
                    <a:lstStyle/>
                    <a:p>
                      <a:pPr algn="l"/>
                      <a:r>
                        <a:rPr lang="en-US" dirty="0">
                          <a:solidFill>
                            <a:schemeClr val="tx1">
                              <a:lumMod val="50000"/>
                            </a:schemeClr>
                          </a:solidFill>
                          <a:effectLst/>
                        </a:rPr>
                        <a:t>Distinct phases</a:t>
                      </a:r>
                    </a:p>
                  </a:txBody>
                  <a:tcPr anchor="ctr"/>
                </a:tc>
                <a:tc>
                  <a:txBody>
                    <a:bodyPr/>
                    <a:lstStyle/>
                    <a:p>
                      <a:pPr algn="l"/>
                      <a:r>
                        <a:rPr lang="en-US" dirty="0">
                          <a:effectLst/>
                        </a:rPr>
                        <a:t>Iterative</a:t>
                      </a:r>
                    </a:p>
                  </a:txBody>
                  <a:tcPr anchor="ctr"/>
                </a:tc>
                <a:extLst>
                  <a:ext uri="{0D108BD9-81ED-4DB2-BD59-A6C34878D82A}">
                    <a16:rowId xmlns:a16="http://schemas.microsoft.com/office/drawing/2014/main" val="1822884010"/>
                  </a:ext>
                </a:extLst>
              </a:tr>
              <a:tr h="500274">
                <a:tc>
                  <a:txBody>
                    <a:bodyPr/>
                    <a:lstStyle/>
                    <a:p>
                      <a:pPr algn="l"/>
                      <a:r>
                        <a:rPr lang="en-US" dirty="0">
                          <a:effectLst/>
                        </a:rPr>
                        <a:t>Design Process</a:t>
                      </a:r>
                    </a:p>
                  </a:txBody>
                  <a:tcPr anchor="ctr"/>
                </a:tc>
                <a:tc>
                  <a:txBody>
                    <a:bodyPr/>
                    <a:lstStyle/>
                    <a:p>
                      <a:r>
                        <a:rPr lang="en-US" sz="1400" b="0" i="0" u="none" strike="noStrike" cap="none" dirty="0">
                          <a:solidFill>
                            <a:schemeClr val="dk1"/>
                          </a:solidFill>
                          <a:effectLst/>
                          <a:latin typeface="+mn-lt"/>
                          <a:ea typeface="+mn-ea"/>
                          <a:cs typeface="+mn-cs"/>
                          <a:sym typeface="Arial"/>
                        </a:rPr>
                        <a:t>Sequential</a:t>
                      </a:r>
                      <a:endParaRPr lang="en-US" dirty="0"/>
                    </a:p>
                  </a:txBody>
                  <a:tcPr anchor="ctr"/>
                </a:tc>
                <a:tc>
                  <a:txBody>
                    <a:bodyPr/>
                    <a:lstStyle/>
                    <a:p>
                      <a:pPr fontAlgn="t"/>
                      <a:r>
                        <a:rPr lang="en-US" sz="1400" b="0" i="0" u="none" strike="noStrike" cap="none" dirty="0">
                          <a:solidFill>
                            <a:schemeClr val="dk1"/>
                          </a:solidFill>
                          <a:effectLst/>
                          <a:latin typeface="+mn-lt"/>
                          <a:ea typeface="+mn-ea"/>
                          <a:cs typeface="+mn-cs"/>
                          <a:sym typeface="Arial"/>
                        </a:rPr>
                        <a:t>Incremental</a:t>
                      </a:r>
                      <a:endParaRPr lang="en-US" dirty="0">
                        <a:solidFill>
                          <a:schemeClr val="tx1">
                            <a:lumMod val="50000"/>
                          </a:schemeClr>
                        </a:solidFill>
                        <a:effectLst/>
                      </a:endParaRPr>
                    </a:p>
                  </a:txBody>
                  <a:tcPr marL="114300" marR="114300" marT="114300" marB="114300"/>
                </a:tc>
                <a:extLst>
                  <a:ext uri="{0D108BD9-81ED-4DB2-BD59-A6C34878D82A}">
                    <a16:rowId xmlns:a16="http://schemas.microsoft.com/office/drawing/2014/main" val="3405124106"/>
                  </a:ext>
                </a:extLst>
              </a:tr>
              <a:tr h="500274">
                <a:tc>
                  <a:txBody>
                    <a:bodyPr/>
                    <a:lstStyle/>
                    <a:p>
                      <a:pPr fontAlgn="t"/>
                      <a:r>
                        <a:rPr lang="en-US" sz="1400" b="0" i="0" u="none" strike="noStrike" cap="none" dirty="0">
                          <a:solidFill>
                            <a:schemeClr val="dk1"/>
                          </a:solidFill>
                          <a:effectLst/>
                          <a:latin typeface="+mn-lt"/>
                          <a:ea typeface="+mn-ea"/>
                          <a:cs typeface="+mn-cs"/>
                          <a:sym typeface="Arial"/>
                        </a:rPr>
                        <a:t>Change</a:t>
                      </a:r>
                      <a:endParaRPr lang="en-US" dirty="0">
                        <a:solidFill>
                          <a:schemeClr val="tx1">
                            <a:lumMod val="50000"/>
                          </a:schemeClr>
                        </a:solidFill>
                        <a:effectLst/>
                      </a:endParaRPr>
                    </a:p>
                  </a:txBody>
                  <a:tcPr marL="114300" marR="114300" marT="114300" marB="114300"/>
                </a:tc>
                <a:tc>
                  <a:txBody>
                    <a:bodyPr/>
                    <a:lstStyle/>
                    <a:p>
                      <a:pPr algn="l"/>
                      <a:r>
                        <a:rPr lang="en-US" dirty="0">
                          <a:solidFill>
                            <a:schemeClr val="tx1">
                              <a:lumMod val="50000"/>
                            </a:schemeClr>
                          </a:solidFill>
                          <a:effectLst/>
                        </a:rPr>
                        <a:t>Change is a challenge</a:t>
                      </a:r>
                    </a:p>
                  </a:txBody>
                  <a:tcPr anchor="ctr"/>
                </a:tc>
                <a:tc>
                  <a:txBody>
                    <a:bodyPr/>
                    <a:lstStyle/>
                    <a:p>
                      <a:pPr algn="l"/>
                      <a:r>
                        <a:rPr lang="en-US" dirty="0">
                          <a:solidFill>
                            <a:schemeClr val="tx1">
                              <a:lumMod val="50000"/>
                            </a:schemeClr>
                          </a:solidFill>
                          <a:effectLst/>
                        </a:rPr>
                        <a:t>Change is embraced</a:t>
                      </a:r>
                    </a:p>
                  </a:txBody>
                  <a:tcPr anchor="ctr"/>
                </a:tc>
                <a:extLst>
                  <a:ext uri="{0D108BD9-81ED-4DB2-BD59-A6C34878D82A}">
                    <a16:rowId xmlns:a16="http://schemas.microsoft.com/office/drawing/2014/main" val="3642934553"/>
                  </a:ext>
                </a:extLst>
              </a:tr>
              <a:tr h="419771">
                <a:tc>
                  <a:txBody>
                    <a:bodyPr/>
                    <a:lstStyle/>
                    <a:p>
                      <a:pPr algn="l"/>
                      <a:r>
                        <a:rPr lang="en-US" dirty="0">
                          <a:effectLst/>
                        </a:rPr>
                        <a:t>Mindset/Focus</a:t>
                      </a:r>
                    </a:p>
                  </a:txBody>
                  <a:tcPr anchor="ctr"/>
                </a:tc>
                <a:tc>
                  <a:txBody>
                    <a:bodyPr/>
                    <a:lstStyle/>
                    <a:p>
                      <a:pPr algn="l"/>
                      <a:r>
                        <a:rPr lang="en-US" dirty="0">
                          <a:solidFill>
                            <a:schemeClr val="tx1">
                              <a:lumMod val="50000"/>
                            </a:schemeClr>
                          </a:solidFill>
                          <a:effectLst/>
                        </a:rPr>
                        <a:t>Completing the project</a:t>
                      </a:r>
                    </a:p>
                  </a:txBody>
                  <a:tcPr anchor="ctr"/>
                </a:tc>
                <a:tc>
                  <a:txBody>
                    <a:bodyPr/>
                    <a:lstStyle/>
                    <a:p>
                      <a:pPr algn="l"/>
                      <a:r>
                        <a:rPr lang="en-US" dirty="0">
                          <a:effectLst/>
                        </a:rPr>
                        <a:t>Customer needs</a:t>
                      </a:r>
                    </a:p>
                  </a:txBody>
                  <a:tcPr anchor="ctr"/>
                </a:tc>
                <a:extLst>
                  <a:ext uri="{0D108BD9-81ED-4DB2-BD59-A6C34878D82A}">
                    <a16:rowId xmlns:a16="http://schemas.microsoft.com/office/drawing/2014/main" val="4083477200"/>
                  </a:ext>
                </a:extLst>
              </a:tr>
              <a:tr h="586529">
                <a:tc>
                  <a:txBody>
                    <a:bodyPr/>
                    <a:lstStyle/>
                    <a:p>
                      <a:pPr algn="l"/>
                      <a:r>
                        <a:rPr lang="en-US" dirty="0">
                          <a:effectLst/>
                        </a:rPr>
                        <a:t>Collaboration</a:t>
                      </a:r>
                    </a:p>
                  </a:txBody>
                  <a:tcPr anchor="ctr"/>
                </a:tc>
                <a:tc>
                  <a:txBody>
                    <a:bodyPr/>
                    <a:lstStyle/>
                    <a:p>
                      <a:pPr algn="l"/>
                      <a:r>
                        <a:rPr lang="en-US" dirty="0">
                          <a:solidFill>
                            <a:schemeClr val="tx1">
                              <a:lumMod val="50000"/>
                            </a:schemeClr>
                          </a:solidFill>
                          <a:effectLst/>
                        </a:rPr>
                        <a:t>Limited Synchronization</a:t>
                      </a:r>
                    </a:p>
                  </a:txBody>
                  <a:tcPr anchor="ctr"/>
                </a:tc>
                <a:tc>
                  <a:txBody>
                    <a:bodyPr/>
                    <a:lstStyle/>
                    <a:p>
                      <a:pPr algn="l"/>
                      <a:r>
                        <a:rPr lang="en-US" dirty="0">
                          <a:effectLst/>
                        </a:rPr>
                        <a:t>Significant collaboration</a:t>
                      </a:r>
                    </a:p>
                  </a:txBody>
                  <a:tcPr anchor="ctr"/>
                </a:tc>
                <a:extLst>
                  <a:ext uri="{0D108BD9-81ED-4DB2-BD59-A6C34878D82A}">
                    <a16:rowId xmlns:a16="http://schemas.microsoft.com/office/drawing/2014/main" val="1014031846"/>
                  </a:ext>
                </a:extLst>
              </a:tr>
              <a:tr h="586529">
                <a:tc>
                  <a:txBody>
                    <a:bodyPr/>
                    <a:lstStyle/>
                    <a:p>
                      <a:pPr algn="l"/>
                      <a:r>
                        <a:rPr lang="en-US" dirty="0">
                          <a:effectLst/>
                        </a:rPr>
                        <a:t>Requirements</a:t>
                      </a:r>
                    </a:p>
                  </a:txBody>
                  <a:tcPr anchor="ctr"/>
                </a:tc>
                <a:tc>
                  <a:txBody>
                    <a:bodyPr/>
                    <a:lstStyle/>
                    <a:p>
                      <a:pPr algn="l"/>
                      <a:r>
                        <a:rPr lang="en-US" dirty="0">
                          <a:solidFill>
                            <a:schemeClr val="tx1">
                              <a:lumMod val="50000"/>
                            </a:schemeClr>
                          </a:solidFill>
                          <a:effectLst/>
                        </a:rPr>
                        <a:t>Prepared at start of project</a:t>
                      </a:r>
                    </a:p>
                  </a:txBody>
                  <a:tcPr anchor="ctr"/>
                </a:tc>
                <a:tc>
                  <a:txBody>
                    <a:bodyPr/>
                    <a:lstStyle/>
                    <a:p>
                      <a:pPr algn="l"/>
                      <a:r>
                        <a:rPr lang="en-US" dirty="0">
                          <a:effectLst/>
                        </a:rPr>
                        <a:t>Prepared incrementally</a:t>
                      </a:r>
                    </a:p>
                  </a:txBody>
                  <a:tcPr anchor="ctr"/>
                </a:tc>
                <a:extLst>
                  <a:ext uri="{0D108BD9-81ED-4DB2-BD59-A6C34878D82A}">
                    <a16:rowId xmlns:a16="http://schemas.microsoft.com/office/drawing/2014/main" val="4199362500"/>
                  </a:ext>
                </a:extLst>
              </a:tr>
              <a:tr h="58652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200" b="0" dirty="0">
                          <a:solidFill>
                            <a:schemeClr val="tx1"/>
                          </a:solidFill>
                        </a:rPr>
                        <a:t>STRUCTURE OF DEVELOPMENT</a:t>
                      </a:r>
                      <a:endParaRPr lang="en-US" sz="12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b="0" dirty="0">
                          <a:solidFill>
                            <a:schemeClr val="tx1"/>
                          </a:solidFill>
                        </a:rPr>
                        <a:t>Very strict adherence to step-by-step process</a:t>
                      </a:r>
                      <a:endParaRPr lang="en-US"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b="0" dirty="0">
                          <a:solidFill>
                            <a:schemeClr val="tx1"/>
                          </a:solidFill>
                        </a:rPr>
                        <a:t>Extremely Flexible</a:t>
                      </a:r>
                      <a:endParaRPr lang="en-US" b="0" dirty="0">
                        <a:solidFill>
                          <a:schemeClr val="tx1"/>
                        </a:solidFill>
                      </a:endParaRPr>
                    </a:p>
                    <a:p>
                      <a:endParaRPr lang="en-US" dirty="0"/>
                    </a:p>
                  </a:txBody>
                  <a:tcPr/>
                </a:tc>
                <a:extLst>
                  <a:ext uri="{0D108BD9-81ED-4DB2-BD59-A6C34878D82A}">
                    <a16:rowId xmlns:a16="http://schemas.microsoft.com/office/drawing/2014/main" val="1022852108"/>
                  </a:ext>
                </a:extLst>
              </a:tr>
              <a:tr h="419771">
                <a:tc>
                  <a:txBody>
                    <a:bodyPr/>
                    <a:lstStyle/>
                    <a:p>
                      <a:pPr algn="l"/>
                      <a:r>
                        <a:rPr lang="en-US" dirty="0">
                          <a:effectLst/>
                        </a:rPr>
                        <a:t>Organization</a:t>
                      </a:r>
                    </a:p>
                  </a:txBody>
                  <a:tcPr anchor="ctr"/>
                </a:tc>
                <a:tc>
                  <a:txBody>
                    <a:bodyPr/>
                    <a:lstStyle/>
                    <a:p>
                      <a:pPr algn="l"/>
                      <a:r>
                        <a:rPr lang="en-US" dirty="0">
                          <a:effectLst/>
                        </a:rPr>
                        <a:t>Led by Product Manager</a:t>
                      </a:r>
                    </a:p>
                  </a:txBody>
                  <a:tcPr anchor="ctr"/>
                </a:tc>
                <a:tc>
                  <a:txBody>
                    <a:bodyPr/>
                    <a:lstStyle/>
                    <a:p>
                      <a:pPr algn="l"/>
                      <a:r>
                        <a:rPr lang="en-US" dirty="0">
                          <a:effectLst/>
                        </a:rPr>
                        <a:t>Self-directed team</a:t>
                      </a:r>
                    </a:p>
                  </a:txBody>
                  <a:tcPr anchor="ctr"/>
                </a:tc>
                <a:extLst>
                  <a:ext uri="{0D108BD9-81ED-4DB2-BD59-A6C34878D82A}">
                    <a16:rowId xmlns:a16="http://schemas.microsoft.com/office/drawing/2014/main" val="1246059189"/>
                  </a:ext>
                </a:extLst>
              </a:tr>
            </a:tbl>
          </a:graphicData>
        </a:graphic>
      </p:graphicFrame>
    </p:spTree>
    <p:extLst>
      <p:ext uri="{BB962C8B-B14F-4D97-AF65-F5344CB8AC3E}">
        <p14:creationId xmlns:p14="http://schemas.microsoft.com/office/powerpoint/2010/main" val="2792549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457200" y="253481"/>
            <a:ext cx="8229600" cy="582947"/>
          </a:xfrm>
        </p:spPr>
        <p:txBody>
          <a:bodyPr anchor="t"/>
          <a:lstStyle/>
          <a:p>
            <a:pPr algn="ctr"/>
            <a:r>
              <a:rPr lang="en-US" sz="2400" b="0" i="0" dirty="0">
                <a:effectLst/>
                <a:latin typeface="Anton" pitchFamily="2" charset="0"/>
              </a:rPr>
              <a:t>Business Agility</a:t>
            </a:r>
          </a:p>
        </p:txBody>
      </p:sp>
      <p:graphicFrame>
        <p:nvGraphicFramePr>
          <p:cNvPr id="4" name="Diagram 3">
            <a:extLst>
              <a:ext uri="{FF2B5EF4-FFF2-40B4-BE49-F238E27FC236}">
                <a16:creationId xmlns:a16="http://schemas.microsoft.com/office/drawing/2014/main" id="{6BF182C5-8E7E-5611-5360-0D99239312A3}"/>
              </a:ext>
            </a:extLst>
          </p:cNvPr>
          <p:cNvGraphicFramePr/>
          <p:nvPr>
            <p:extLst>
              <p:ext uri="{D42A27DB-BD31-4B8C-83A1-F6EECF244321}">
                <p14:modId xmlns:p14="http://schemas.microsoft.com/office/powerpoint/2010/main" val="92554872"/>
              </p:ext>
            </p:extLst>
          </p:nvPr>
        </p:nvGraphicFramePr>
        <p:xfrm>
          <a:off x="0" y="971107"/>
          <a:ext cx="9073116" cy="3696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042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457200" y="253481"/>
            <a:ext cx="8229600" cy="582947"/>
          </a:xfrm>
        </p:spPr>
        <p:txBody>
          <a:bodyPr anchor="t"/>
          <a:lstStyle/>
          <a:p>
            <a:pPr algn="ctr"/>
            <a:r>
              <a:rPr lang="en" sz="2000" dirty="0"/>
              <a:t>The benefits of Business Agility to WorldVisitz</a:t>
            </a:r>
            <a:endParaRPr lang="en-US" sz="3200" b="0" i="0" dirty="0">
              <a:effectLst/>
              <a:latin typeface="Anton" pitchFamily="2" charset="0"/>
            </a:endParaRPr>
          </a:p>
        </p:txBody>
      </p:sp>
      <p:graphicFrame>
        <p:nvGraphicFramePr>
          <p:cNvPr id="3" name="Diagram 2">
            <a:extLst>
              <a:ext uri="{FF2B5EF4-FFF2-40B4-BE49-F238E27FC236}">
                <a16:creationId xmlns:a16="http://schemas.microsoft.com/office/drawing/2014/main" id="{1C3DBDE3-377B-EEB2-D2A6-E2B4E4BC24C1}"/>
              </a:ext>
            </a:extLst>
          </p:cNvPr>
          <p:cNvGraphicFramePr/>
          <p:nvPr>
            <p:extLst>
              <p:ext uri="{D42A27DB-BD31-4B8C-83A1-F6EECF244321}">
                <p14:modId xmlns:p14="http://schemas.microsoft.com/office/powerpoint/2010/main" val="2925444343"/>
              </p:ext>
            </p:extLst>
          </p:nvPr>
        </p:nvGraphicFramePr>
        <p:xfrm>
          <a:off x="1438939" y="83642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0685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457200" y="253481"/>
            <a:ext cx="8229600" cy="582947"/>
          </a:xfrm>
        </p:spPr>
        <p:txBody>
          <a:bodyPr anchor="t"/>
          <a:lstStyle/>
          <a:p>
            <a:pPr algn="ctr"/>
            <a:r>
              <a:rPr lang="en" sz="2000" dirty="0"/>
              <a:t>Agile Umbrella</a:t>
            </a:r>
            <a:endParaRPr lang="en-US" sz="4400" b="0" i="0" dirty="0">
              <a:effectLst/>
              <a:latin typeface="Anton" pitchFamily="2" charset="0"/>
            </a:endParaRPr>
          </a:p>
        </p:txBody>
      </p:sp>
      <p:pic>
        <p:nvPicPr>
          <p:cNvPr id="5" name="Picture 4">
            <a:extLst>
              <a:ext uri="{FF2B5EF4-FFF2-40B4-BE49-F238E27FC236}">
                <a16:creationId xmlns:a16="http://schemas.microsoft.com/office/drawing/2014/main" id="{AB53902C-ED1E-FD6D-0ED6-11FD8E1A5F45}"/>
              </a:ext>
            </a:extLst>
          </p:cNvPr>
          <p:cNvPicPr>
            <a:picLocks noChangeAspect="1"/>
          </p:cNvPicPr>
          <p:nvPr/>
        </p:nvPicPr>
        <p:blipFill>
          <a:blip r:embed="rId2"/>
          <a:stretch>
            <a:fillRect/>
          </a:stretch>
        </p:blipFill>
        <p:spPr>
          <a:xfrm>
            <a:off x="1875234" y="893134"/>
            <a:ext cx="5393531" cy="4250365"/>
          </a:xfrm>
          <a:prstGeom prst="rect">
            <a:avLst/>
          </a:prstGeom>
        </p:spPr>
      </p:pic>
    </p:spTree>
    <p:extLst>
      <p:ext uri="{BB962C8B-B14F-4D97-AF65-F5344CB8AC3E}">
        <p14:creationId xmlns:p14="http://schemas.microsoft.com/office/powerpoint/2010/main" val="1863632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386316" y="239304"/>
            <a:ext cx="8229600" cy="533329"/>
          </a:xfrm>
        </p:spPr>
        <p:txBody>
          <a:bodyPr anchor="t"/>
          <a:lstStyle/>
          <a:p>
            <a:pPr algn="ctr"/>
            <a:r>
              <a:rPr lang="en-US" sz="2000" b="1" i="0" dirty="0">
                <a:solidFill>
                  <a:srgbClr val="FFFFFF"/>
                </a:solidFill>
                <a:effectLst/>
                <a:latin typeface="Times New Roman" panose="02020603050405020304" pitchFamily="18" charset="0"/>
                <a:cs typeface="Times New Roman" panose="02020603050405020304" pitchFamily="18" charset="0"/>
              </a:rPr>
              <a:t>What Is The Difference Between Scrum, Kanban And XP?</a:t>
            </a:r>
          </a:p>
        </p:txBody>
      </p:sp>
      <p:sp>
        <p:nvSpPr>
          <p:cNvPr id="6" name="Text Placeholder 5">
            <a:extLst>
              <a:ext uri="{FF2B5EF4-FFF2-40B4-BE49-F238E27FC236}">
                <a16:creationId xmlns:a16="http://schemas.microsoft.com/office/drawing/2014/main" id="{DB0806FD-3B2D-0565-D88A-4B06C28DFE31}"/>
              </a:ext>
            </a:extLst>
          </p:cNvPr>
          <p:cNvSpPr>
            <a:spLocks noGrp="1"/>
          </p:cNvSpPr>
          <p:nvPr>
            <p:ph type="body" idx="1"/>
          </p:nvPr>
        </p:nvSpPr>
        <p:spPr>
          <a:xfrm>
            <a:off x="315432" y="750534"/>
            <a:ext cx="8757684" cy="1028645"/>
          </a:xfrm>
        </p:spPr>
        <p:txBody>
          <a:bodyPr/>
          <a:lstStyle/>
          <a:p>
            <a:r>
              <a:rPr lang="en-US" b="0" i="0" dirty="0">
                <a:solidFill>
                  <a:srgbClr val="ECECEC"/>
                </a:solidFill>
                <a:effectLst/>
                <a:latin typeface="Times New Roman" panose="02020603050405020304" pitchFamily="18" charset="0"/>
                <a:cs typeface="Times New Roman" panose="02020603050405020304" pitchFamily="18" charset="0"/>
              </a:rPr>
              <a:t>Scrum: Emphasizes teamwork and iterative progress through time-boxed sprints.</a:t>
            </a:r>
          </a:p>
          <a:p>
            <a:br>
              <a:rPr lang="en-US" dirty="0"/>
            </a:br>
            <a:endParaRPr lang="en-US" dirty="0"/>
          </a:p>
        </p:txBody>
      </p:sp>
      <p:sp>
        <p:nvSpPr>
          <p:cNvPr id="21" name="Rectangle 10">
            <a:extLst>
              <a:ext uri="{FF2B5EF4-FFF2-40B4-BE49-F238E27FC236}">
                <a16:creationId xmlns:a16="http://schemas.microsoft.com/office/drawing/2014/main" id="{F885E867-ACF3-6CA5-FA76-EB4A9124CE00}"/>
              </a:ext>
            </a:extLst>
          </p:cNvPr>
          <p:cNvSpPr>
            <a:spLocks noChangeArrowheads="1"/>
          </p:cNvSpPr>
          <p:nvPr/>
        </p:nvSpPr>
        <p:spPr bwMode="auto">
          <a:xfrm>
            <a:off x="0" y="-377155"/>
            <a:ext cx="65" cy="75431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FFFF"/>
              </a:solidFill>
              <a:effectLst/>
              <a:latin typeface="Anto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22AE6AF2-9BCB-97D3-BEA3-BE99623B5219}"/>
              </a:ext>
            </a:extLst>
          </p:cNvPr>
          <p:cNvSpPr>
            <a:spLocks noChangeArrowheads="1"/>
          </p:cNvSpPr>
          <p:nvPr/>
        </p:nvSpPr>
        <p:spPr bwMode="auto">
          <a:xfrm>
            <a:off x="0" y="0"/>
            <a:ext cx="3205163"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12">
            <a:extLst>
              <a:ext uri="{FF2B5EF4-FFF2-40B4-BE49-F238E27FC236}">
                <a16:creationId xmlns:a16="http://schemas.microsoft.com/office/drawing/2014/main" id="{292AEABA-1DEA-2716-CA74-0B64ECA62EB0}"/>
              </a:ext>
            </a:extLst>
          </p:cNvPr>
          <p:cNvSpPr>
            <a:spLocks noChangeArrowheads="1"/>
          </p:cNvSpPr>
          <p:nvPr/>
        </p:nvSpPr>
        <p:spPr bwMode="auto">
          <a:xfrm>
            <a:off x="0" y="-323165"/>
            <a:ext cx="184731" cy="64633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Anton"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62" name="Picture 14" descr="What is Scrum? | The Agile Journey with PM-Partners">
            <a:extLst>
              <a:ext uri="{FF2B5EF4-FFF2-40B4-BE49-F238E27FC236}">
                <a16:creationId xmlns:a16="http://schemas.microsoft.com/office/drawing/2014/main" id="{9699B2F5-8A99-28CA-4FFC-E43785F74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7463"/>
            <a:ext cx="9144000" cy="3550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2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386316" y="239304"/>
            <a:ext cx="8229600" cy="533329"/>
          </a:xfrm>
        </p:spPr>
        <p:txBody>
          <a:bodyPr anchor="t"/>
          <a:lstStyle/>
          <a:p>
            <a:pPr algn="ctr"/>
            <a:r>
              <a:rPr lang="en-CA" sz="2400" dirty="0">
                <a:solidFill>
                  <a:schemeClr val="bg1"/>
                </a:solidFill>
              </a:rPr>
              <a:t>Scrum events &amp; artifacts</a:t>
            </a:r>
            <a:endParaRPr lang="en-US" sz="3600" i="0" dirty="0">
              <a:solidFill>
                <a:srgbClr val="FFFFFF"/>
              </a:solidFill>
              <a:effectLst/>
              <a:latin typeface="Work Sans" panose="020F0502020204030204" pitchFamily="2" charset="0"/>
            </a:endParaRPr>
          </a:p>
        </p:txBody>
      </p:sp>
      <p:sp>
        <p:nvSpPr>
          <p:cNvPr id="6" name="Text Placeholder 5">
            <a:extLst>
              <a:ext uri="{FF2B5EF4-FFF2-40B4-BE49-F238E27FC236}">
                <a16:creationId xmlns:a16="http://schemas.microsoft.com/office/drawing/2014/main" id="{DB0806FD-3B2D-0565-D88A-4B06C28DFE31}"/>
              </a:ext>
            </a:extLst>
          </p:cNvPr>
          <p:cNvSpPr>
            <a:spLocks noGrp="1"/>
          </p:cNvSpPr>
          <p:nvPr>
            <p:ph type="body" idx="1"/>
          </p:nvPr>
        </p:nvSpPr>
        <p:spPr>
          <a:xfrm>
            <a:off x="315432" y="750534"/>
            <a:ext cx="8757684" cy="1028645"/>
          </a:xfrm>
        </p:spPr>
        <p:txBody>
          <a:bodyPr/>
          <a:lstStyle/>
          <a:p>
            <a:br>
              <a:rPr lang="en-US" sz="1200" dirty="0"/>
            </a:br>
            <a:r>
              <a:rPr lang="en-US" sz="1200" dirty="0"/>
              <a:t>SCRUM EVENTS:</a:t>
            </a:r>
          </a:p>
          <a:p>
            <a:r>
              <a:rPr lang="en-US" sz="1200" dirty="0"/>
              <a:t>Sprint  – No changes are made during the Sprint cycle that may appear to ‘harm’ or endanger the Sprint Goal </a:t>
            </a:r>
          </a:p>
          <a:p>
            <a:endParaRPr lang="en-US" sz="1200" dirty="0"/>
          </a:p>
          <a:p>
            <a:r>
              <a:rPr lang="en-US" sz="1200" dirty="0"/>
              <a:t>Sprint Planning – time boxed to a maximum of 8 hours for 1 month sprint. </a:t>
            </a:r>
          </a:p>
          <a:p>
            <a:endParaRPr lang="en-US" sz="1200" dirty="0"/>
          </a:p>
          <a:p>
            <a:r>
              <a:rPr lang="en-US" sz="1200" dirty="0"/>
              <a:t>Daily Scrum – Focuses on ‘Inspection’ and ‘Adaptation’.  Aims to improve communications , eliminate unnecessary meetings and identify obstacles &amp; potential hurdles</a:t>
            </a:r>
          </a:p>
          <a:p>
            <a:endParaRPr lang="en-US" sz="1200" dirty="0"/>
          </a:p>
          <a:p>
            <a:r>
              <a:rPr lang="en-US" sz="1200" dirty="0"/>
              <a:t>Sprint Review -  done at the end of a Sprint in order to further inspect if the Product Backlog needs some modifications. The Product Owner explains what the backlog is, what is ‘Done’ and what is ‘Not Done’. The Development Team discusses what went well and what needs improvement. </a:t>
            </a:r>
          </a:p>
          <a:p>
            <a:endParaRPr lang="en-US" sz="1200" dirty="0"/>
          </a:p>
          <a:p>
            <a:r>
              <a:rPr lang="en-US" sz="1200" dirty="0"/>
              <a:t>Sprint Retrospective – conducted after the Sprint Review &amp; prior to the next Sprint Planning. Team discusses: what went well, what can be improved, what steps are needed in order to improve for the next phase.</a:t>
            </a:r>
          </a:p>
          <a:p>
            <a:endParaRPr lang="en-US" sz="1200" dirty="0"/>
          </a:p>
          <a:p>
            <a:endParaRPr lang="en-US" sz="1200" dirty="0"/>
          </a:p>
        </p:txBody>
      </p:sp>
      <p:sp>
        <p:nvSpPr>
          <p:cNvPr id="21" name="Rectangle 10">
            <a:extLst>
              <a:ext uri="{FF2B5EF4-FFF2-40B4-BE49-F238E27FC236}">
                <a16:creationId xmlns:a16="http://schemas.microsoft.com/office/drawing/2014/main" id="{F885E867-ACF3-6CA5-FA76-EB4A9124CE00}"/>
              </a:ext>
            </a:extLst>
          </p:cNvPr>
          <p:cNvSpPr>
            <a:spLocks noChangeArrowheads="1"/>
          </p:cNvSpPr>
          <p:nvPr/>
        </p:nvSpPr>
        <p:spPr bwMode="auto">
          <a:xfrm>
            <a:off x="0" y="-377155"/>
            <a:ext cx="65" cy="75431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FFFF"/>
              </a:solidFill>
              <a:effectLst/>
              <a:latin typeface="Anto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22AE6AF2-9BCB-97D3-BEA3-BE99623B5219}"/>
              </a:ext>
            </a:extLst>
          </p:cNvPr>
          <p:cNvSpPr>
            <a:spLocks noChangeArrowheads="1"/>
          </p:cNvSpPr>
          <p:nvPr/>
        </p:nvSpPr>
        <p:spPr bwMode="auto">
          <a:xfrm>
            <a:off x="0" y="0"/>
            <a:ext cx="3205163"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12">
            <a:extLst>
              <a:ext uri="{FF2B5EF4-FFF2-40B4-BE49-F238E27FC236}">
                <a16:creationId xmlns:a16="http://schemas.microsoft.com/office/drawing/2014/main" id="{292AEABA-1DEA-2716-CA74-0B64ECA62EB0}"/>
              </a:ext>
            </a:extLst>
          </p:cNvPr>
          <p:cNvSpPr>
            <a:spLocks noChangeArrowheads="1"/>
          </p:cNvSpPr>
          <p:nvPr/>
        </p:nvSpPr>
        <p:spPr bwMode="auto">
          <a:xfrm>
            <a:off x="0" y="-323165"/>
            <a:ext cx="184731" cy="64633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Anton"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13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386316" y="239304"/>
            <a:ext cx="8229600" cy="533329"/>
          </a:xfrm>
        </p:spPr>
        <p:txBody>
          <a:bodyPr anchor="t"/>
          <a:lstStyle/>
          <a:p>
            <a:pPr algn="ctr"/>
            <a:r>
              <a:rPr lang="en-US" sz="2400" b="0" i="0" dirty="0">
                <a:solidFill>
                  <a:srgbClr val="ECECEC"/>
                </a:solidFill>
                <a:effectLst/>
                <a:latin typeface="Anton" pitchFamily="2" charset="0"/>
              </a:rPr>
              <a:t>Kanban</a:t>
            </a:r>
            <a:endParaRPr lang="en-US" sz="6000" b="1" i="0" dirty="0">
              <a:solidFill>
                <a:srgbClr val="FFFFFF"/>
              </a:solidFill>
              <a:effectLst/>
              <a:latin typeface="Work Sans" panose="020F0502020204030204" pitchFamily="2" charset="0"/>
            </a:endParaRPr>
          </a:p>
        </p:txBody>
      </p:sp>
      <p:sp>
        <p:nvSpPr>
          <p:cNvPr id="6" name="Text Placeholder 5">
            <a:extLst>
              <a:ext uri="{FF2B5EF4-FFF2-40B4-BE49-F238E27FC236}">
                <a16:creationId xmlns:a16="http://schemas.microsoft.com/office/drawing/2014/main" id="{DB0806FD-3B2D-0565-D88A-4B06C28DFE31}"/>
              </a:ext>
            </a:extLst>
          </p:cNvPr>
          <p:cNvSpPr>
            <a:spLocks noGrp="1"/>
          </p:cNvSpPr>
          <p:nvPr>
            <p:ph type="body" idx="1"/>
          </p:nvPr>
        </p:nvSpPr>
        <p:spPr>
          <a:xfrm>
            <a:off x="315432" y="750535"/>
            <a:ext cx="8757684" cy="773466"/>
          </a:xfrm>
        </p:spPr>
        <p:txBody>
          <a:bodyPr/>
          <a:lstStyle/>
          <a:p>
            <a:r>
              <a:rPr lang="en-US" b="0" i="0" dirty="0">
                <a:solidFill>
                  <a:srgbClr val="ECECEC"/>
                </a:solidFill>
                <a:effectLst/>
                <a:latin typeface="Anton" pitchFamily="2" charset="0"/>
              </a:rPr>
              <a:t>Focuses on visual workflow management and continuous delivery.</a:t>
            </a:r>
            <a:br>
              <a:rPr lang="en-US" dirty="0"/>
            </a:br>
            <a:endParaRPr lang="en-US" dirty="0"/>
          </a:p>
        </p:txBody>
      </p:sp>
      <p:sp>
        <p:nvSpPr>
          <p:cNvPr id="21" name="Rectangle 10">
            <a:extLst>
              <a:ext uri="{FF2B5EF4-FFF2-40B4-BE49-F238E27FC236}">
                <a16:creationId xmlns:a16="http://schemas.microsoft.com/office/drawing/2014/main" id="{F885E867-ACF3-6CA5-FA76-EB4A9124CE00}"/>
              </a:ext>
            </a:extLst>
          </p:cNvPr>
          <p:cNvSpPr>
            <a:spLocks noChangeArrowheads="1"/>
          </p:cNvSpPr>
          <p:nvPr/>
        </p:nvSpPr>
        <p:spPr bwMode="auto">
          <a:xfrm>
            <a:off x="0" y="-377155"/>
            <a:ext cx="65" cy="75431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FFFF"/>
              </a:solidFill>
              <a:effectLst/>
              <a:latin typeface="Anto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22AE6AF2-9BCB-97D3-BEA3-BE99623B5219}"/>
              </a:ext>
            </a:extLst>
          </p:cNvPr>
          <p:cNvSpPr>
            <a:spLocks noChangeArrowheads="1"/>
          </p:cNvSpPr>
          <p:nvPr/>
        </p:nvSpPr>
        <p:spPr bwMode="auto">
          <a:xfrm>
            <a:off x="0" y="0"/>
            <a:ext cx="3205163"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12">
            <a:extLst>
              <a:ext uri="{FF2B5EF4-FFF2-40B4-BE49-F238E27FC236}">
                <a16:creationId xmlns:a16="http://schemas.microsoft.com/office/drawing/2014/main" id="{292AEABA-1DEA-2716-CA74-0B64ECA62EB0}"/>
              </a:ext>
            </a:extLst>
          </p:cNvPr>
          <p:cNvSpPr>
            <a:spLocks noChangeArrowheads="1"/>
          </p:cNvSpPr>
          <p:nvPr/>
        </p:nvSpPr>
        <p:spPr bwMode="auto">
          <a:xfrm>
            <a:off x="0" y="-323165"/>
            <a:ext cx="184731" cy="64633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Anton"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Graphic 3">
            <a:extLst>
              <a:ext uri="{FF2B5EF4-FFF2-40B4-BE49-F238E27FC236}">
                <a16:creationId xmlns:a16="http://schemas.microsoft.com/office/drawing/2014/main" id="{A6D232EA-5ABA-7A86-EE73-13AD721896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360969"/>
            <a:ext cx="9144000" cy="3606318"/>
          </a:xfrm>
          <a:prstGeom prst="rect">
            <a:avLst/>
          </a:prstGeom>
        </p:spPr>
      </p:pic>
    </p:spTree>
    <p:extLst>
      <p:ext uri="{BB962C8B-B14F-4D97-AF65-F5344CB8AC3E}">
        <p14:creationId xmlns:p14="http://schemas.microsoft.com/office/powerpoint/2010/main" val="1379775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386316" y="239304"/>
            <a:ext cx="8229600" cy="533329"/>
          </a:xfrm>
        </p:spPr>
        <p:txBody>
          <a:bodyPr anchor="t"/>
          <a:lstStyle/>
          <a:p>
            <a:pPr algn="ctr"/>
            <a:r>
              <a:rPr lang="en-US" sz="2000" b="0" i="0" dirty="0">
                <a:solidFill>
                  <a:srgbClr val="ECECEC"/>
                </a:solidFill>
                <a:effectLst/>
                <a:latin typeface="Anton" pitchFamily="2" charset="0"/>
              </a:rPr>
              <a:t>Extreme Programming (XP)</a:t>
            </a:r>
            <a:endParaRPr lang="en-US" sz="13800" b="1" i="0" dirty="0">
              <a:solidFill>
                <a:srgbClr val="FFFFFF"/>
              </a:solidFill>
              <a:effectLst/>
              <a:latin typeface="Work Sans" panose="020F0502020204030204" pitchFamily="2" charset="0"/>
            </a:endParaRPr>
          </a:p>
        </p:txBody>
      </p:sp>
      <p:sp>
        <p:nvSpPr>
          <p:cNvPr id="6" name="Text Placeholder 5">
            <a:extLst>
              <a:ext uri="{FF2B5EF4-FFF2-40B4-BE49-F238E27FC236}">
                <a16:creationId xmlns:a16="http://schemas.microsoft.com/office/drawing/2014/main" id="{DB0806FD-3B2D-0565-D88A-4B06C28DFE31}"/>
              </a:ext>
            </a:extLst>
          </p:cNvPr>
          <p:cNvSpPr>
            <a:spLocks noGrp="1"/>
          </p:cNvSpPr>
          <p:nvPr>
            <p:ph type="body" idx="1"/>
          </p:nvPr>
        </p:nvSpPr>
        <p:spPr>
          <a:xfrm>
            <a:off x="315432" y="750535"/>
            <a:ext cx="8757684" cy="773466"/>
          </a:xfrm>
        </p:spPr>
        <p:txBody>
          <a:bodyPr/>
          <a:lstStyle/>
          <a:p>
            <a:r>
              <a:rPr lang="en-US" sz="2000" b="0" i="0" dirty="0">
                <a:solidFill>
                  <a:srgbClr val="ECECEC"/>
                </a:solidFill>
                <a:effectLst/>
                <a:latin typeface="Anton" pitchFamily="2" charset="0"/>
              </a:rPr>
              <a:t>Prioritizes technical excellence and customer involvement through practices like test-driven development and pair programming.</a:t>
            </a:r>
            <a:endParaRPr lang="en-US" sz="2000" dirty="0"/>
          </a:p>
        </p:txBody>
      </p:sp>
      <p:sp>
        <p:nvSpPr>
          <p:cNvPr id="21" name="Rectangle 10">
            <a:extLst>
              <a:ext uri="{FF2B5EF4-FFF2-40B4-BE49-F238E27FC236}">
                <a16:creationId xmlns:a16="http://schemas.microsoft.com/office/drawing/2014/main" id="{F885E867-ACF3-6CA5-FA76-EB4A9124CE00}"/>
              </a:ext>
            </a:extLst>
          </p:cNvPr>
          <p:cNvSpPr>
            <a:spLocks noChangeArrowheads="1"/>
          </p:cNvSpPr>
          <p:nvPr/>
        </p:nvSpPr>
        <p:spPr bwMode="auto">
          <a:xfrm>
            <a:off x="0" y="-377155"/>
            <a:ext cx="65" cy="75431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FFFF"/>
              </a:solidFill>
              <a:effectLst/>
              <a:latin typeface="Anto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22AE6AF2-9BCB-97D3-BEA3-BE99623B5219}"/>
              </a:ext>
            </a:extLst>
          </p:cNvPr>
          <p:cNvSpPr>
            <a:spLocks noChangeArrowheads="1"/>
          </p:cNvSpPr>
          <p:nvPr/>
        </p:nvSpPr>
        <p:spPr bwMode="auto">
          <a:xfrm>
            <a:off x="0" y="0"/>
            <a:ext cx="3205163"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12">
            <a:extLst>
              <a:ext uri="{FF2B5EF4-FFF2-40B4-BE49-F238E27FC236}">
                <a16:creationId xmlns:a16="http://schemas.microsoft.com/office/drawing/2014/main" id="{292AEABA-1DEA-2716-CA74-0B64ECA62EB0}"/>
              </a:ext>
            </a:extLst>
          </p:cNvPr>
          <p:cNvSpPr>
            <a:spLocks noChangeArrowheads="1"/>
          </p:cNvSpPr>
          <p:nvPr/>
        </p:nvSpPr>
        <p:spPr bwMode="auto">
          <a:xfrm>
            <a:off x="0" y="-323165"/>
            <a:ext cx="184731" cy="64633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Anton"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Graphic 7">
            <a:extLst>
              <a:ext uri="{FF2B5EF4-FFF2-40B4-BE49-F238E27FC236}">
                <a16:creationId xmlns:a16="http://schemas.microsoft.com/office/drawing/2014/main" id="{F6857785-C8FE-D37D-6F77-7ECFFC7835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3135" y="1523167"/>
            <a:ext cx="6967870" cy="3620333"/>
          </a:xfrm>
          <a:prstGeom prst="rect">
            <a:avLst/>
          </a:prstGeom>
        </p:spPr>
      </p:pic>
    </p:spTree>
    <p:extLst>
      <p:ext uri="{BB962C8B-B14F-4D97-AF65-F5344CB8AC3E}">
        <p14:creationId xmlns:p14="http://schemas.microsoft.com/office/powerpoint/2010/main" val="1888439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386316" y="239304"/>
            <a:ext cx="8229600" cy="533329"/>
          </a:xfrm>
        </p:spPr>
        <p:txBody>
          <a:bodyPr anchor="t"/>
          <a:lstStyle/>
          <a:p>
            <a:pPr algn="ctr"/>
            <a:r>
              <a:rPr lang="en" sz="2000" b="0" dirty="0"/>
              <a:t>The recommended framework for WorldVisitz </a:t>
            </a:r>
            <a:endParaRPr lang="en-US" sz="13800" b="1" i="0" dirty="0">
              <a:solidFill>
                <a:srgbClr val="FFFFFF"/>
              </a:solidFill>
              <a:effectLst/>
              <a:latin typeface="Work Sans" panose="020F0502020204030204" pitchFamily="2" charset="0"/>
            </a:endParaRPr>
          </a:p>
        </p:txBody>
      </p:sp>
      <p:sp>
        <p:nvSpPr>
          <p:cNvPr id="6" name="Text Placeholder 5">
            <a:extLst>
              <a:ext uri="{FF2B5EF4-FFF2-40B4-BE49-F238E27FC236}">
                <a16:creationId xmlns:a16="http://schemas.microsoft.com/office/drawing/2014/main" id="{DB0806FD-3B2D-0565-D88A-4B06C28DFE31}"/>
              </a:ext>
            </a:extLst>
          </p:cNvPr>
          <p:cNvSpPr>
            <a:spLocks noGrp="1"/>
          </p:cNvSpPr>
          <p:nvPr>
            <p:ph type="body" idx="1"/>
          </p:nvPr>
        </p:nvSpPr>
        <p:spPr>
          <a:xfrm>
            <a:off x="315432" y="750535"/>
            <a:ext cx="8757684" cy="773466"/>
          </a:xfrm>
        </p:spPr>
        <p:txBody>
          <a:bodyPr/>
          <a:lstStyle/>
          <a:p>
            <a:r>
              <a:rPr lang="en" sz="9600" dirty="0">
                <a:solidFill>
                  <a:schemeClr val="bg1">
                    <a:lumMod val="20000"/>
                    <a:lumOff val="80000"/>
                  </a:schemeClr>
                </a:solidFill>
              </a:rPr>
              <a:t>Scrum</a:t>
            </a:r>
            <a:endParaRPr lang="en-US" sz="2000" dirty="0">
              <a:solidFill>
                <a:schemeClr val="bg1">
                  <a:lumMod val="20000"/>
                  <a:lumOff val="80000"/>
                </a:schemeClr>
              </a:solidFill>
            </a:endParaRPr>
          </a:p>
        </p:txBody>
      </p:sp>
      <p:sp>
        <p:nvSpPr>
          <p:cNvPr id="21" name="Rectangle 10">
            <a:extLst>
              <a:ext uri="{FF2B5EF4-FFF2-40B4-BE49-F238E27FC236}">
                <a16:creationId xmlns:a16="http://schemas.microsoft.com/office/drawing/2014/main" id="{F885E867-ACF3-6CA5-FA76-EB4A9124CE00}"/>
              </a:ext>
            </a:extLst>
          </p:cNvPr>
          <p:cNvSpPr>
            <a:spLocks noChangeArrowheads="1"/>
          </p:cNvSpPr>
          <p:nvPr/>
        </p:nvSpPr>
        <p:spPr bwMode="auto">
          <a:xfrm>
            <a:off x="0" y="-377155"/>
            <a:ext cx="65" cy="75431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FFFF"/>
              </a:solidFill>
              <a:effectLst/>
              <a:latin typeface="Anto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22AE6AF2-9BCB-97D3-BEA3-BE99623B5219}"/>
              </a:ext>
            </a:extLst>
          </p:cNvPr>
          <p:cNvSpPr>
            <a:spLocks noChangeArrowheads="1"/>
          </p:cNvSpPr>
          <p:nvPr/>
        </p:nvSpPr>
        <p:spPr bwMode="auto">
          <a:xfrm>
            <a:off x="0" y="0"/>
            <a:ext cx="3205163"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12">
            <a:extLst>
              <a:ext uri="{FF2B5EF4-FFF2-40B4-BE49-F238E27FC236}">
                <a16:creationId xmlns:a16="http://schemas.microsoft.com/office/drawing/2014/main" id="{292AEABA-1DEA-2716-CA74-0B64ECA62EB0}"/>
              </a:ext>
            </a:extLst>
          </p:cNvPr>
          <p:cNvSpPr>
            <a:spLocks noChangeArrowheads="1"/>
          </p:cNvSpPr>
          <p:nvPr/>
        </p:nvSpPr>
        <p:spPr bwMode="auto">
          <a:xfrm>
            <a:off x="0" y="-323165"/>
            <a:ext cx="184731" cy="64633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Anton"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47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457200" y="253481"/>
            <a:ext cx="8229600" cy="582947"/>
          </a:xfrm>
        </p:spPr>
        <p:txBody>
          <a:bodyPr anchor="t"/>
          <a:lstStyle/>
          <a:p>
            <a:pPr algn="ctr"/>
            <a:r>
              <a:rPr lang="en" sz="2800" dirty="0"/>
              <a:t>What is Agile?</a:t>
            </a:r>
            <a:endParaRPr lang="en-US" sz="4000" dirty="0"/>
          </a:p>
        </p:txBody>
      </p:sp>
      <p:sp>
        <p:nvSpPr>
          <p:cNvPr id="3" name="Text Placeholder 2">
            <a:extLst>
              <a:ext uri="{FF2B5EF4-FFF2-40B4-BE49-F238E27FC236}">
                <a16:creationId xmlns:a16="http://schemas.microsoft.com/office/drawing/2014/main" id="{7143B077-57D6-E4AB-9AEC-3CE0DD931EE3}"/>
              </a:ext>
            </a:extLst>
          </p:cNvPr>
          <p:cNvSpPr>
            <a:spLocks noGrp="1"/>
          </p:cNvSpPr>
          <p:nvPr>
            <p:ph type="body" idx="1"/>
          </p:nvPr>
        </p:nvSpPr>
        <p:spPr>
          <a:xfrm>
            <a:off x="336697" y="1026879"/>
            <a:ext cx="8630094" cy="3984600"/>
          </a:xfrm>
        </p:spPr>
        <p:txBody>
          <a:bodyPr/>
          <a:lstStyle/>
          <a:p>
            <a:r>
              <a:rPr lang="en-US" sz="1600" dirty="0"/>
              <a:t>In software development, agile practices include requirements, discovery and solutions improvement through the collaborative effort of self-organizing and cross-functional teams with their customer(s)/end user(s).Popularized in the 2001 Manifesto for Agile Software Development , these values and principles were derived from, and underpin, a broad range of software development frameworks, including Scrum and Kanban.</a:t>
            </a:r>
          </a:p>
        </p:txBody>
      </p:sp>
      <p:pic>
        <p:nvPicPr>
          <p:cNvPr id="5" name="Picture 4">
            <a:extLst>
              <a:ext uri="{FF2B5EF4-FFF2-40B4-BE49-F238E27FC236}">
                <a16:creationId xmlns:a16="http://schemas.microsoft.com/office/drawing/2014/main" id="{F8AE003A-1778-9D0F-0520-5F8887FF2AC3}"/>
              </a:ext>
            </a:extLst>
          </p:cNvPr>
          <p:cNvPicPr>
            <a:picLocks noChangeAspect="1"/>
          </p:cNvPicPr>
          <p:nvPr/>
        </p:nvPicPr>
        <p:blipFill>
          <a:blip r:embed="rId2"/>
          <a:stretch>
            <a:fillRect/>
          </a:stretch>
        </p:blipFill>
        <p:spPr>
          <a:xfrm>
            <a:off x="2105247" y="2701832"/>
            <a:ext cx="4401880" cy="2441668"/>
          </a:xfrm>
          <a:prstGeom prst="rect">
            <a:avLst/>
          </a:prstGeom>
        </p:spPr>
      </p:pic>
    </p:spTree>
    <p:extLst>
      <p:ext uri="{BB962C8B-B14F-4D97-AF65-F5344CB8AC3E}">
        <p14:creationId xmlns:p14="http://schemas.microsoft.com/office/powerpoint/2010/main" val="337914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386316" y="239304"/>
            <a:ext cx="8229600" cy="533329"/>
          </a:xfrm>
        </p:spPr>
        <p:txBody>
          <a:bodyPr anchor="t"/>
          <a:lstStyle/>
          <a:p>
            <a:pPr algn="ctr"/>
            <a:r>
              <a:rPr lang="en" sz="2000" dirty="0"/>
              <a:t>Three key business challenges WorldVisitz is facing</a:t>
            </a:r>
            <a:endParaRPr lang="en-US" sz="13800" b="1" i="0" dirty="0">
              <a:solidFill>
                <a:srgbClr val="FFFFFF"/>
              </a:solidFill>
              <a:effectLst/>
              <a:latin typeface="Work Sans" panose="020F0502020204030204" pitchFamily="2" charset="0"/>
            </a:endParaRPr>
          </a:p>
        </p:txBody>
      </p:sp>
      <p:sp>
        <p:nvSpPr>
          <p:cNvPr id="21" name="Rectangle 10">
            <a:extLst>
              <a:ext uri="{FF2B5EF4-FFF2-40B4-BE49-F238E27FC236}">
                <a16:creationId xmlns:a16="http://schemas.microsoft.com/office/drawing/2014/main" id="{F885E867-ACF3-6CA5-FA76-EB4A9124CE00}"/>
              </a:ext>
            </a:extLst>
          </p:cNvPr>
          <p:cNvSpPr>
            <a:spLocks noChangeArrowheads="1"/>
          </p:cNvSpPr>
          <p:nvPr/>
        </p:nvSpPr>
        <p:spPr bwMode="auto">
          <a:xfrm>
            <a:off x="0" y="-377155"/>
            <a:ext cx="65" cy="75431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FFFF"/>
              </a:solidFill>
              <a:effectLst/>
              <a:latin typeface="Anto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22AE6AF2-9BCB-97D3-BEA3-BE99623B5219}"/>
              </a:ext>
            </a:extLst>
          </p:cNvPr>
          <p:cNvSpPr>
            <a:spLocks noChangeArrowheads="1"/>
          </p:cNvSpPr>
          <p:nvPr/>
        </p:nvSpPr>
        <p:spPr bwMode="auto">
          <a:xfrm>
            <a:off x="0" y="0"/>
            <a:ext cx="3205163"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12">
            <a:extLst>
              <a:ext uri="{FF2B5EF4-FFF2-40B4-BE49-F238E27FC236}">
                <a16:creationId xmlns:a16="http://schemas.microsoft.com/office/drawing/2014/main" id="{292AEABA-1DEA-2716-CA74-0B64ECA62EB0}"/>
              </a:ext>
            </a:extLst>
          </p:cNvPr>
          <p:cNvSpPr>
            <a:spLocks noChangeArrowheads="1"/>
          </p:cNvSpPr>
          <p:nvPr/>
        </p:nvSpPr>
        <p:spPr bwMode="auto">
          <a:xfrm>
            <a:off x="0" y="-323165"/>
            <a:ext cx="184731" cy="64633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Anton"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Diagram 3">
            <a:extLst>
              <a:ext uri="{FF2B5EF4-FFF2-40B4-BE49-F238E27FC236}">
                <a16:creationId xmlns:a16="http://schemas.microsoft.com/office/drawing/2014/main" id="{06180A18-EF12-2BE4-DC56-4855B92910BD}"/>
              </a:ext>
            </a:extLst>
          </p:cNvPr>
          <p:cNvGraphicFramePr/>
          <p:nvPr>
            <p:extLst>
              <p:ext uri="{D42A27DB-BD31-4B8C-83A1-F6EECF244321}">
                <p14:modId xmlns:p14="http://schemas.microsoft.com/office/powerpoint/2010/main" val="3235245530"/>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3915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386316" y="239304"/>
            <a:ext cx="8229600" cy="533329"/>
          </a:xfrm>
        </p:spPr>
        <p:txBody>
          <a:bodyPr anchor="t"/>
          <a:lstStyle/>
          <a:p>
            <a:pPr algn="ctr"/>
            <a:r>
              <a:rPr lang="en" sz="2000" dirty="0"/>
              <a:t>How Scrum can solve those challenges</a:t>
            </a:r>
            <a:endParaRPr lang="en-US" sz="13800" b="1" i="0" dirty="0">
              <a:solidFill>
                <a:srgbClr val="FFFFFF"/>
              </a:solidFill>
              <a:effectLst/>
              <a:latin typeface="Work Sans" panose="020F0502020204030204" pitchFamily="2" charset="0"/>
            </a:endParaRPr>
          </a:p>
        </p:txBody>
      </p:sp>
      <p:sp>
        <p:nvSpPr>
          <p:cNvPr id="21" name="Rectangle 10">
            <a:extLst>
              <a:ext uri="{FF2B5EF4-FFF2-40B4-BE49-F238E27FC236}">
                <a16:creationId xmlns:a16="http://schemas.microsoft.com/office/drawing/2014/main" id="{F885E867-ACF3-6CA5-FA76-EB4A9124CE00}"/>
              </a:ext>
            </a:extLst>
          </p:cNvPr>
          <p:cNvSpPr>
            <a:spLocks noChangeArrowheads="1"/>
          </p:cNvSpPr>
          <p:nvPr/>
        </p:nvSpPr>
        <p:spPr bwMode="auto">
          <a:xfrm>
            <a:off x="0" y="-377155"/>
            <a:ext cx="65" cy="75431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FFFF"/>
              </a:solidFill>
              <a:effectLst/>
              <a:latin typeface="Anton"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22AE6AF2-9BCB-97D3-BEA3-BE99623B5219}"/>
              </a:ext>
            </a:extLst>
          </p:cNvPr>
          <p:cNvSpPr>
            <a:spLocks noChangeArrowheads="1"/>
          </p:cNvSpPr>
          <p:nvPr/>
        </p:nvSpPr>
        <p:spPr bwMode="auto">
          <a:xfrm>
            <a:off x="0" y="0"/>
            <a:ext cx="3205163"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12">
            <a:extLst>
              <a:ext uri="{FF2B5EF4-FFF2-40B4-BE49-F238E27FC236}">
                <a16:creationId xmlns:a16="http://schemas.microsoft.com/office/drawing/2014/main" id="{292AEABA-1DEA-2716-CA74-0B64ECA62EB0}"/>
              </a:ext>
            </a:extLst>
          </p:cNvPr>
          <p:cNvSpPr>
            <a:spLocks noChangeArrowheads="1"/>
          </p:cNvSpPr>
          <p:nvPr/>
        </p:nvSpPr>
        <p:spPr bwMode="auto">
          <a:xfrm>
            <a:off x="0" y="-323165"/>
            <a:ext cx="184731" cy="64633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Anton"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Diagram 3">
            <a:extLst>
              <a:ext uri="{FF2B5EF4-FFF2-40B4-BE49-F238E27FC236}">
                <a16:creationId xmlns:a16="http://schemas.microsoft.com/office/drawing/2014/main" id="{06180A18-EF12-2BE4-DC56-4855B92910BD}"/>
              </a:ext>
            </a:extLst>
          </p:cNvPr>
          <p:cNvGraphicFramePr/>
          <p:nvPr>
            <p:extLst>
              <p:ext uri="{D42A27DB-BD31-4B8C-83A1-F6EECF244321}">
                <p14:modId xmlns:p14="http://schemas.microsoft.com/office/powerpoint/2010/main" val="1634805139"/>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5295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6040-9613-FBB2-40C4-F157267C8CE0}"/>
              </a:ext>
            </a:extLst>
          </p:cNvPr>
          <p:cNvSpPr>
            <a:spLocks noGrp="1"/>
          </p:cNvSpPr>
          <p:nvPr>
            <p:ph type="title"/>
          </p:nvPr>
        </p:nvSpPr>
        <p:spPr/>
        <p:txBody>
          <a:bodyPr/>
          <a:lstStyle/>
          <a:p>
            <a:r>
              <a:rPr lang="en-US" dirty="0"/>
              <a:t>Let’s go</a:t>
            </a:r>
          </a:p>
        </p:txBody>
      </p:sp>
    </p:spTree>
    <p:extLst>
      <p:ext uri="{BB962C8B-B14F-4D97-AF65-F5344CB8AC3E}">
        <p14:creationId xmlns:p14="http://schemas.microsoft.com/office/powerpoint/2010/main" val="157625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457200" y="253481"/>
            <a:ext cx="8229600" cy="582947"/>
          </a:xfrm>
        </p:spPr>
        <p:txBody>
          <a:bodyPr anchor="t"/>
          <a:lstStyle/>
          <a:p>
            <a:pPr algn="ctr"/>
            <a:r>
              <a:rPr lang="en-US" sz="1800" b="0" i="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rPr>
              <a:t>How </a:t>
            </a:r>
            <a:r>
              <a:rPr lang="en-US" sz="1800" b="0" i="0" dirty="0" err="1">
                <a:solidFill>
                  <a:srgbClr val="FFFFFF"/>
                </a:solidFill>
                <a:effectLst/>
                <a:latin typeface="Open Sans" panose="020B0606030504020204" pitchFamily="34" charset="0"/>
                <a:ea typeface="Open Sans" panose="020B0606030504020204" pitchFamily="34" charset="0"/>
                <a:cs typeface="Open Sans" panose="020B0606030504020204" pitchFamily="34" charset="0"/>
              </a:rPr>
              <a:t>WorldVisitz</a:t>
            </a:r>
            <a:r>
              <a:rPr lang="en-US" sz="1800" b="0" i="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rPr>
              <a:t> Can Benefit From Agile ?</a:t>
            </a:r>
            <a:endParaRPr lang="en-US" sz="4000" dirty="0"/>
          </a:p>
        </p:txBody>
      </p:sp>
      <p:sp>
        <p:nvSpPr>
          <p:cNvPr id="3" name="Text Placeholder 2">
            <a:extLst>
              <a:ext uri="{FF2B5EF4-FFF2-40B4-BE49-F238E27FC236}">
                <a16:creationId xmlns:a16="http://schemas.microsoft.com/office/drawing/2014/main" id="{7143B077-57D6-E4AB-9AEC-3CE0DD931EE3}"/>
              </a:ext>
            </a:extLst>
          </p:cNvPr>
          <p:cNvSpPr>
            <a:spLocks noGrp="1"/>
          </p:cNvSpPr>
          <p:nvPr>
            <p:ph type="body" idx="1"/>
          </p:nvPr>
        </p:nvSpPr>
        <p:spPr>
          <a:xfrm>
            <a:off x="336697" y="1026879"/>
            <a:ext cx="8630094" cy="3984600"/>
          </a:xfrm>
        </p:spPr>
        <p:txBody>
          <a:bodyPr/>
          <a:lstStyle/>
          <a:p>
            <a:endParaRPr lang="en-US" sz="1600" dirty="0"/>
          </a:p>
        </p:txBody>
      </p:sp>
      <p:graphicFrame>
        <p:nvGraphicFramePr>
          <p:cNvPr id="4" name="Table 3">
            <a:extLst>
              <a:ext uri="{FF2B5EF4-FFF2-40B4-BE49-F238E27FC236}">
                <a16:creationId xmlns:a16="http://schemas.microsoft.com/office/drawing/2014/main" id="{577BDC7C-0976-B745-5ED0-129563D806A6}"/>
              </a:ext>
            </a:extLst>
          </p:cNvPr>
          <p:cNvGraphicFramePr>
            <a:graphicFrameLocks noGrp="1"/>
          </p:cNvGraphicFramePr>
          <p:nvPr>
            <p:extLst>
              <p:ext uri="{D42A27DB-BD31-4B8C-83A1-F6EECF244321}">
                <p14:modId xmlns:p14="http://schemas.microsoft.com/office/powerpoint/2010/main" val="135593900"/>
              </p:ext>
            </p:extLst>
          </p:nvPr>
        </p:nvGraphicFramePr>
        <p:xfrm>
          <a:off x="0" y="661824"/>
          <a:ext cx="9143999" cy="4481678"/>
        </p:xfrm>
        <a:graphic>
          <a:graphicData uri="http://schemas.openxmlformats.org/drawingml/2006/table">
            <a:tbl>
              <a:tblPr firstRow="1" bandRow="1">
                <a:tableStyleId>{5C22544A-7EE6-4342-B048-85BDC9FD1C3A}</a:tableStyleId>
              </a:tblPr>
              <a:tblGrid>
                <a:gridCol w="2842279">
                  <a:extLst>
                    <a:ext uri="{9D8B030D-6E8A-4147-A177-3AD203B41FA5}">
                      <a16:colId xmlns:a16="http://schemas.microsoft.com/office/drawing/2014/main" val="3690140268"/>
                    </a:ext>
                  </a:extLst>
                </a:gridCol>
                <a:gridCol w="6301720">
                  <a:extLst>
                    <a:ext uri="{9D8B030D-6E8A-4147-A177-3AD203B41FA5}">
                      <a16:colId xmlns:a16="http://schemas.microsoft.com/office/drawing/2014/main" val="3718104529"/>
                    </a:ext>
                  </a:extLst>
                </a:gridCol>
              </a:tblGrid>
              <a:tr h="5481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dirty="0">
                          <a:solidFill>
                            <a:schemeClr val="bg1">
                              <a:lumMod val="20000"/>
                              <a:lumOff val="80000"/>
                            </a:schemeClr>
                          </a:solidFill>
                        </a:rPr>
                        <a:t> IMPROVED QUALITY </a:t>
                      </a:r>
                      <a:endParaRPr lang="en-US" sz="1400" dirty="0">
                        <a:solidFill>
                          <a:schemeClr val="bg1">
                            <a:lumMod val="20000"/>
                            <a:lumOff val="80000"/>
                          </a:schemeClr>
                        </a:solidFill>
                      </a:endParaRPr>
                    </a:p>
                    <a:p>
                      <a:endParaRPr lang="en-US" dirty="0"/>
                    </a:p>
                  </a:txBody>
                  <a:tcPr anchor="b"/>
                </a:tc>
                <a:tc>
                  <a:txBody>
                    <a:bodyPr/>
                    <a:lstStyle/>
                    <a:p>
                      <a:r>
                        <a:rPr lang="en-US" sz="1400" b="0" i="0" u="none" strike="noStrike" cap="none" dirty="0">
                          <a:solidFill>
                            <a:schemeClr val="bg1">
                              <a:lumMod val="20000"/>
                              <a:lumOff val="80000"/>
                            </a:schemeClr>
                          </a:solidFill>
                          <a:effectLst/>
                          <a:latin typeface="+mn-lt"/>
                          <a:ea typeface="+mn-ea"/>
                          <a:cs typeface="+mn-cs"/>
                          <a:sym typeface="Arial"/>
                        </a:rPr>
                        <a:t>Dividing projects into manageable segments empowers teams to concentrate on high-quality development, thorough testing, and effective collaboration.</a:t>
                      </a:r>
                    </a:p>
                  </a:txBody>
                  <a:tcPr/>
                </a:tc>
                <a:extLst>
                  <a:ext uri="{0D108BD9-81ED-4DB2-BD59-A6C34878D82A}">
                    <a16:rowId xmlns:a16="http://schemas.microsoft.com/office/drawing/2014/main" val="1316442787"/>
                  </a:ext>
                </a:extLst>
              </a:tr>
              <a:tr h="677088">
                <a:tc>
                  <a:txBody>
                    <a:bodyPr/>
                    <a:lstStyle/>
                    <a:p>
                      <a:r>
                        <a:rPr lang="en-CA" sz="1400" dirty="0"/>
                        <a:t>FOCUS ON BUSINESS VALUE </a:t>
                      </a:r>
                      <a:endParaRPr lang="en-US" sz="1400" dirty="0"/>
                    </a:p>
                  </a:txBody>
                  <a:tcPr/>
                </a:tc>
                <a:tc>
                  <a:txBody>
                    <a:bodyPr/>
                    <a:lstStyle/>
                    <a:p>
                      <a:r>
                        <a:rPr lang="en-US" sz="1200" b="0" i="0" u="none" strike="noStrike" cap="none" dirty="0">
                          <a:solidFill>
                            <a:schemeClr val="dk1"/>
                          </a:solidFill>
                          <a:effectLst/>
                          <a:latin typeface="+mn-lt"/>
                          <a:ea typeface="+mn-ea"/>
                          <a:cs typeface="+mn-cs"/>
                          <a:sym typeface="Arial"/>
                        </a:rPr>
                        <a:t>Enhanced emphasis on business-strategic values involves engaging all or most stakeholders in the development process. This approach enables the team to grasp the critical aspects and prioritize the most significant issues or topics.</a:t>
                      </a:r>
                      <a:endParaRPr lang="en-US" sz="1200" dirty="0"/>
                    </a:p>
                  </a:txBody>
                  <a:tcPr/>
                </a:tc>
                <a:extLst>
                  <a:ext uri="{0D108BD9-81ED-4DB2-BD59-A6C34878D82A}">
                    <a16:rowId xmlns:a16="http://schemas.microsoft.com/office/drawing/2014/main" val="1541899897"/>
                  </a:ext>
                </a:extLst>
              </a:tr>
              <a:tr h="677088">
                <a:tc>
                  <a:txBody>
                    <a:bodyPr/>
                    <a:lstStyle/>
                    <a:p>
                      <a:r>
                        <a:rPr lang="en-CA" dirty="0"/>
                        <a:t>FOCUS ON USERS</a:t>
                      </a:r>
                      <a:endParaRPr lang="en-US" dirty="0"/>
                    </a:p>
                  </a:txBody>
                  <a:tcPr anchor="ctr"/>
                </a:tc>
                <a:tc>
                  <a:txBody>
                    <a:bodyPr/>
                    <a:lstStyle/>
                    <a:p>
                      <a:r>
                        <a:rPr lang="en-US" sz="1200" b="0" i="0" u="none" strike="noStrike" cap="none" dirty="0">
                          <a:solidFill>
                            <a:schemeClr val="dk1"/>
                          </a:solidFill>
                          <a:effectLst/>
                          <a:latin typeface="+mn-lt"/>
                          <a:ea typeface="+mn-ea"/>
                          <a:cs typeface="+mn-cs"/>
                          <a:sym typeface="Arial"/>
                        </a:rPr>
                        <a:t>Utilizing user stories with business-focused acceptance criteria offers a structured approach and provides clarity on the desired outcomes. Additionally, it presents an opportunity to beta-test the software, allowing for early feedback and refinement.</a:t>
                      </a:r>
                      <a:endParaRPr lang="en-US" sz="1200" dirty="0"/>
                    </a:p>
                  </a:txBody>
                  <a:tcPr/>
                </a:tc>
                <a:extLst>
                  <a:ext uri="{0D108BD9-81ED-4DB2-BD59-A6C34878D82A}">
                    <a16:rowId xmlns:a16="http://schemas.microsoft.com/office/drawing/2014/main" val="4019722353"/>
                  </a:ext>
                </a:extLst>
              </a:tr>
              <a:tr h="5481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200" dirty="0"/>
                        <a:t>STAKEHOLDER ENGAGEMENT </a:t>
                      </a:r>
                      <a:endParaRPr lang="en-US" sz="1200" dirty="0"/>
                    </a:p>
                    <a:p>
                      <a:endParaRPr lang="en-US" dirty="0"/>
                    </a:p>
                  </a:txBody>
                  <a:tcPr anchor="ctr"/>
                </a:tc>
                <a:tc>
                  <a:txBody>
                    <a:bodyPr/>
                    <a:lstStyle/>
                    <a:p>
                      <a:r>
                        <a:rPr lang="en-US" sz="1400" b="0" i="0" u="none" strike="noStrike" cap="none" dirty="0">
                          <a:solidFill>
                            <a:schemeClr val="dk1"/>
                          </a:solidFill>
                          <a:effectLst/>
                          <a:latin typeface="+mn-lt"/>
                          <a:ea typeface="+mn-ea"/>
                          <a:cs typeface="+mn-cs"/>
                          <a:sym typeface="Arial"/>
                        </a:rPr>
                        <a:t>Involves diverse stakeholders across iterations, enhancing collaboration and understanding of business values.</a:t>
                      </a:r>
                      <a:endParaRPr lang="en-US" dirty="0"/>
                    </a:p>
                  </a:txBody>
                  <a:tcPr/>
                </a:tc>
                <a:extLst>
                  <a:ext uri="{0D108BD9-81ED-4DB2-BD59-A6C34878D82A}">
                    <a16:rowId xmlns:a16="http://schemas.microsoft.com/office/drawing/2014/main" val="2186273383"/>
                  </a:ext>
                </a:extLst>
              </a:tr>
              <a:tr h="709330">
                <a:tc>
                  <a:txBody>
                    <a:bodyPr/>
                    <a:lstStyle/>
                    <a:p>
                      <a:r>
                        <a:rPr lang="en-CA" dirty="0"/>
                        <a:t>TRANSPARENCY</a:t>
                      </a:r>
                      <a:endParaRPr lang="en-US" dirty="0"/>
                    </a:p>
                  </a:txBody>
                  <a:tcPr anchor="ctr"/>
                </a:tc>
                <a:tc>
                  <a:txBody>
                    <a:bodyPr/>
                    <a:lstStyle/>
                    <a:p>
                      <a:r>
                        <a:rPr lang="en-US" sz="1200" b="0" i="0" u="none" strike="noStrike" cap="none" dirty="0">
                          <a:solidFill>
                            <a:schemeClr val="dk1"/>
                          </a:solidFill>
                          <a:effectLst/>
                          <a:latin typeface="+mn-lt"/>
                          <a:ea typeface="+mn-ea"/>
                          <a:cs typeface="+mn-cs"/>
                          <a:sym typeface="Arial"/>
                        </a:rPr>
                        <a:t>Prioritization, inspection, and adaptation are the cornerstones of effective project management and decision-making in an Agile context. Prioritization directs teams towards the most valuable and relevant tasks, minimizing the risk of wasted effort</a:t>
                      </a:r>
                      <a:r>
                        <a:rPr lang="en-US" sz="1400" b="0" i="0" u="none" strike="noStrike" cap="none" dirty="0">
                          <a:solidFill>
                            <a:schemeClr val="dk1"/>
                          </a:solidFill>
                          <a:effectLst/>
                          <a:latin typeface="+mn-lt"/>
                          <a:ea typeface="+mn-ea"/>
                          <a:cs typeface="+mn-cs"/>
                          <a:sym typeface="Arial"/>
                        </a:rPr>
                        <a:t>.</a:t>
                      </a:r>
                      <a:endParaRPr lang="en-US" dirty="0"/>
                    </a:p>
                  </a:txBody>
                  <a:tcPr/>
                </a:tc>
                <a:extLst>
                  <a:ext uri="{0D108BD9-81ED-4DB2-BD59-A6C34878D82A}">
                    <a16:rowId xmlns:a16="http://schemas.microsoft.com/office/drawing/2014/main" val="3372043701"/>
                  </a:ext>
                </a:extLst>
              </a:tr>
              <a:tr h="5481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Adaptability to Change</a:t>
                      </a:r>
                    </a:p>
                    <a:p>
                      <a:endParaRPr lang="en-US" dirty="0"/>
                    </a:p>
                  </a:txBody>
                  <a:tcPr anchor="ctr"/>
                </a:tc>
                <a:tc>
                  <a:txBody>
                    <a:bodyPr/>
                    <a:lstStyle/>
                    <a:p>
                      <a:r>
                        <a:rPr lang="en-US" sz="1400" b="0" i="0" u="none" strike="noStrike" cap="none" dirty="0">
                          <a:solidFill>
                            <a:schemeClr val="dk1"/>
                          </a:solidFill>
                          <a:effectLst/>
                          <a:latin typeface="+mn-lt"/>
                          <a:ea typeface="+mn-ea"/>
                          <a:cs typeface="+mn-cs"/>
                          <a:sym typeface="Arial"/>
                        </a:rPr>
                        <a:t>Allows for continual refinement and reprioritization of the overall product backlog, facilitating the planning of new items for upcoming iterations.</a:t>
                      </a:r>
                    </a:p>
                  </a:txBody>
                  <a:tcPr/>
                </a:tc>
                <a:extLst>
                  <a:ext uri="{0D108BD9-81ED-4DB2-BD59-A6C34878D82A}">
                    <a16:rowId xmlns:a16="http://schemas.microsoft.com/office/drawing/2014/main" val="3147478224"/>
                  </a:ext>
                </a:extLst>
              </a:tr>
              <a:tr h="773815">
                <a:tc>
                  <a:txBody>
                    <a:bodyPr/>
                    <a:lstStyle/>
                    <a:p>
                      <a:r>
                        <a:rPr lang="en-US" sz="1400" b="0" i="0" u="none" strike="noStrike" cap="none" dirty="0">
                          <a:solidFill>
                            <a:schemeClr val="dk1"/>
                          </a:solidFill>
                          <a:effectLst/>
                          <a:latin typeface="+mn-lt"/>
                          <a:ea typeface="+mn-ea"/>
                          <a:cs typeface="+mn-cs"/>
                          <a:sym typeface="Arial"/>
                        </a:rPr>
                        <a:t>Collaboration</a:t>
                      </a:r>
                    </a:p>
                  </a:txBody>
                  <a:tcPr anchor="ctr"/>
                </a:tc>
                <a:tc>
                  <a:txBody>
                    <a:bodyPr/>
                    <a:lstStyle/>
                    <a:p>
                      <a:r>
                        <a:rPr lang="en-US" sz="1400" b="0" i="0" u="none" strike="noStrike" cap="none" dirty="0">
                          <a:solidFill>
                            <a:schemeClr val="dk1"/>
                          </a:solidFill>
                          <a:effectLst/>
                          <a:latin typeface="+mn-lt"/>
                          <a:ea typeface="+mn-ea"/>
                          <a:cs typeface="+mn-cs"/>
                          <a:sym typeface="Arial"/>
                        </a:rPr>
                        <a:t>essence of working together to achieve a shared goal within a process. The crucial aspect of a collaboration tool is its capacity to facilitate quick responses.</a:t>
                      </a:r>
                    </a:p>
                  </a:txBody>
                  <a:tcPr/>
                </a:tc>
                <a:extLst>
                  <a:ext uri="{0D108BD9-81ED-4DB2-BD59-A6C34878D82A}">
                    <a16:rowId xmlns:a16="http://schemas.microsoft.com/office/drawing/2014/main" val="3277942604"/>
                  </a:ext>
                </a:extLst>
              </a:tr>
            </a:tbl>
          </a:graphicData>
        </a:graphic>
      </p:graphicFrame>
    </p:spTree>
    <p:extLst>
      <p:ext uri="{BB962C8B-B14F-4D97-AF65-F5344CB8AC3E}">
        <p14:creationId xmlns:p14="http://schemas.microsoft.com/office/powerpoint/2010/main" val="16146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457200" y="19565"/>
            <a:ext cx="8229600" cy="575859"/>
          </a:xfrm>
        </p:spPr>
        <p:txBody>
          <a:bodyPr anchor="t"/>
          <a:lstStyle/>
          <a:p>
            <a:pPr algn="ctr">
              <a:lnSpc>
                <a:spcPct val="150000"/>
              </a:lnSpc>
            </a:pPr>
            <a:r>
              <a:rPr lang="en" sz="1800" dirty="0"/>
              <a:t>Agile Values</a:t>
            </a:r>
            <a:br>
              <a:rPr lang="en" sz="1800" dirty="0"/>
            </a:br>
            <a:br>
              <a:rPr lang="en" sz="1800" dirty="0"/>
            </a:br>
            <a:br>
              <a:rPr lang="en" sz="1800" dirty="0"/>
            </a:br>
            <a:endParaRPr lang="en-US" sz="4000" dirty="0"/>
          </a:p>
        </p:txBody>
      </p:sp>
      <p:sp>
        <p:nvSpPr>
          <p:cNvPr id="3" name="Text Placeholder 2">
            <a:extLst>
              <a:ext uri="{FF2B5EF4-FFF2-40B4-BE49-F238E27FC236}">
                <a16:creationId xmlns:a16="http://schemas.microsoft.com/office/drawing/2014/main" id="{7143B077-57D6-E4AB-9AEC-3CE0DD931EE3}"/>
              </a:ext>
            </a:extLst>
          </p:cNvPr>
          <p:cNvSpPr>
            <a:spLocks noGrp="1"/>
          </p:cNvSpPr>
          <p:nvPr>
            <p:ph type="body" idx="1"/>
          </p:nvPr>
        </p:nvSpPr>
        <p:spPr>
          <a:xfrm>
            <a:off x="336697" y="595424"/>
            <a:ext cx="8630094" cy="4416056"/>
          </a:xfrm>
        </p:spPr>
        <p:txBody>
          <a:bodyPr/>
          <a:lstStyle/>
          <a:p>
            <a:pPr algn="ctr"/>
            <a:br>
              <a:rPr lang="en-US" sz="1400" dirty="0"/>
            </a:br>
            <a:endParaRPr lang="en-US" sz="1400" dirty="0"/>
          </a:p>
        </p:txBody>
      </p:sp>
      <p:graphicFrame>
        <p:nvGraphicFramePr>
          <p:cNvPr id="4" name="Diagram 3">
            <a:extLst>
              <a:ext uri="{FF2B5EF4-FFF2-40B4-BE49-F238E27FC236}">
                <a16:creationId xmlns:a16="http://schemas.microsoft.com/office/drawing/2014/main" id="{9B6C2C8A-5319-C938-8B06-687FA8EC1440}"/>
              </a:ext>
            </a:extLst>
          </p:cNvPr>
          <p:cNvGraphicFramePr/>
          <p:nvPr>
            <p:extLst>
              <p:ext uri="{D42A27DB-BD31-4B8C-83A1-F6EECF244321}">
                <p14:modId xmlns:p14="http://schemas.microsoft.com/office/powerpoint/2010/main" val="2972789761"/>
              </p:ext>
            </p:extLst>
          </p:nvPr>
        </p:nvGraphicFramePr>
        <p:xfrm>
          <a:off x="177209" y="727444"/>
          <a:ext cx="8874642" cy="4416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2439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457200" y="253481"/>
            <a:ext cx="8229600" cy="582947"/>
          </a:xfrm>
        </p:spPr>
        <p:txBody>
          <a:bodyPr anchor="t"/>
          <a:lstStyle/>
          <a:p>
            <a:pPr algn="ctr">
              <a:lnSpc>
                <a:spcPct val="150000"/>
              </a:lnSpc>
            </a:pPr>
            <a:r>
              <a:rPr lang="en" sz="2000" dirty="0"/>
              <a:t>Agile manifesto</a:t>
            </a:r>
            <a:endParaRPr lang="en-US" sz="4400" dirty="0"/>
          </a:p>
        </p:txBody>
      </p:sp>
      <p:graphicFrame>
        <p:nvGraphicFramePr>
          <p:cNvPr id="4" name="Diagram 3">
            <a:extLst>
              <a:ext uri="{FF2B5EF4-FFF2-40B4-BE49-F238E27FC236}">
                <a16:creationId xmlns:a16="http://schemas.microsoft.com/office/drawing/2014/main" id="{6BF182C5-8E7E-5611-5360-0D99239312A3}"/>
              </a:ext>
            </a:extLst>
          </p:cNvPr>
          <p:cNvGraphicFramePr/>
          <p:nvPr>
            <p:extLst>
              <p:ext uri="{D42A27DB-BD31-4B8C-83A1-F6EECF244321}">
                <p14:modId xmlns:p14="http://schemas.microsoft.com/office/powerpoint/2010/main" val="3826973704"/>
              </p:ext>
            </p:extLst>
          </p:nvPr>
        </p:nvGraphicFramePr>
        <p:xfrm>
          <a:off x="0" y="971107"/>
          <a:ext cx="9073116" cy="3696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372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457200" y="253481"/>
            <a:ext cx="8229600" cy="582947"/>
          </a:xfrm>
        </p:spPr>
        <p:txBody>
          <a:bodyPr anchor="t"/>
          <a:lstStyle/>
          <a:p>
            <a:pPr algn="ctr">
              <a:lnSpc>
                <a:spcPct val="150000"/>
              </a:lnSpc>
            </a:pPr>
            <a:r>
              <a:rPr lang="en" sz="2000" dirty="0"/>
              <a:t>Agile manifesto</a:t>
            </a:r>
            <a:endParaRPr lang="en-US" sz="4400" dirty="0"/>
          </a:p>
        </p:txBody>
      </p:sp>
      <p:graphicFrame>
        <p:nvGraphicFramePr>
          <p:cNvPr id="4" name="Diagram 3">
            <a:extLst>
              <a:ext uri="{FF2B5EF4-FFF2-40B4-BE49-F238E27FC236}">
                <a16:creationId xmlns:a16="http://schemas.microsoft.com/office/drawing/2014/main" id="{6BF182C5-8E7E-5611-5360-0D99239312A3}"/>
              </a:ext>
            </a:extLst>
          </p:cNvPr>
          <p:cNvGraphicFramePr/>
          <p:nvPr>
            <p:extLst>
              <p:ext uri="{D42A27DB-BD31-4B8C-83A1-F6EECF244321}">
                <p14:modId xmlns:p14="http://schemas.microsoft.com/office/powerpoint/2010/main" val="1100694156"/>
              </p:ext>
            </p:extLst>
          </p:nvPr>
        </p:nvGraphicFramePr>
        <p:xfrm>
          <a:off x="0" y="971107"/>
          <a:ext cx="9073116" cy="3696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0414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457200" y="253481"/>
            <a:ext cx="8229600" cy="582947"/>
          </a:xfrm>
        </p:spPr>
        <p:txBody>
          <a:bodyPr anchor="t"/>
          <a:lstStyle/>
          <a:p>
            <a:pPr algn="ctr">
              <a:lnSpc>
                <a:spcPct val="150000"/>
              </a:lnSpc>
            </a:pPr>
            <a:r>
              <a:rPr lang="en" sz="2000" dirty="0"/>
              <a:t>Agile manifesto</a:t>
            </a:r>
            <a:endParaRPr lang="en-US" sz="4400" dirty="0"/>
          </a:p>
        </p:txBody>
      </p:sp>
      <p:graphicFrame>
        <p:nvGraphicFramePr>
          <p:cNvPr id="4" name="Diagram 3">
            <a:extLst>
              <a:ext uri="{FF2B5EF4-FFF2-40B4-BE49-F238E27FC236}">
                <a16:creationId xmlns:a16="http://schemas.microsoft.com/office/drawing/2014/main" id="{6BF182C5-8E7E-5611-5360-0D99239312A3}"/>
              </a:ext>
            </a:extLst>
          </p:cNvPr>
          <p:cNvGraphicFramePr/>
          <p:nvPr>
            <p:extLst>
              <p:ext uri="{D42A27DB-BD31-4B8C-83A1-F6EECF244321}">
                <p14:modId xmlns:p14="http://schemas.microsoft.com/office/powerpoint/2010/main" val="3818929989"/>
              </p:ext>
            </p:extLst>
          </p:nvPr>
        </p:nvGraphicFramePr>
        <p:xfrm>
          <a:off x="0" y="971107"/>
          <a:ext cx="9073116" cy="3696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4883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457200" y="253481"/>
            <a:ext cx="8229600" cy="582947"/>
          </a:xfrm>
        </p:spPr>
        <p:txBody>
          <a:bodyPr anchor="t"/>
          <a:lstStyle/>
          <a:p>
            <a:pPr algn="ctr">
              <a:lnSpc>
                <a:spcPct val="150000"/>
              </a:lnSpc>
            </a:pPr>
            <a:r>
              <a:rPr lang="en" sz="2000" dirty="0"/>
              <a:t>Agile manifesto</a:t>
            </a:r>
            <a:endParaRPr lang="en-US" sz="4400" dirty="0"/>
          </a:p>
        </p:txBody>
      </p:sp>
      <p:graphicFrame>
        <p:nvGraphicFramePr>
          <p:cNvPr id="4" name="Diagram 3">
            <a:extLst>
              <a:ext uri="{FF2B5EF4-FFF2-40B4-BE49-F238E27FC236}">
                <a16:creationId xmlns:a16="http://schemas.microsoft.com/office/drawing/2014/main" id="{6BF182C5-8E7E-5611-5360-0D99239312A3}"/>
              </a:ext>
            </a:extLst>
          </p:cNvPr>
          <p:cNvGraphicFramePr/>
          <p:nvPr>
            <p:extLst>
              <p:ext uri="{D42A27DB-BD31-4B8C-83A1-F6EECF244321}">
                <p14:modId xmlns:p14="http://schemas.microsoft.com/office/powerpoint/2010/main" val="3762073673"/>
              </p:ext>
            </p:extLst>
          </p:nvPr>
        </p:nvGraphicFramePr>
        <p:xfrm>
          <a:off x="0" y="971107"/>
          <a:ext cx="9073116" cy="3696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891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B8C-BEB8-9A38-223B-FF836304484C}"/>
              </a:ext>
            </a:extLst>
          </p:cNvPr>
          <p:cNvSpPr>
            <a:spLocks noGrp="1"/>
          </p:cNvSpPr>
          <p:nvPr>
            <p:ph type="title"/>
          </p:nvPr>
        </p:nvSpPr>
        <p:spPr>
          <a:xfrm>
            <a:off x="457200" y="253481"/>
            <a:ext cx="8229600" cy="582947"/>
          </a:xfrm>
        </p:spPr>
        <p:txBody>
          <a:bodyPr anchor="t"/>
          <a:lstStyle/>
          <a:p>
            <a:pPr algn="ctr">
              <a:lnSpc>
                <a:spcPct val="150000"/>
              </a:lnSpc>
            </a:pPr>
            <a:r>
              <a:rPr lang="en" sz="2000" dirty="0"/>
              <a:t>Agile manifesto</a:t>
            </a:r>
            <a:endParaRPr lang="en-US" sz="4400" dirty="0"/>
          </a:p>
        </p:txBody>
      </p:sp>
      <p:graphicFrame>
        <p:nvGraphicFramePr>
          <p:cNvPr id="4" name="Diagram 3">
            <a:extLst>
              <a:ext uri="{FF2B5EF4-FFF2-40B4-BE49-F238E27FC236}">
                <a16:creationId xmlns:a16="http://schemas.microsoft.com/office/drawing/2014/main" id="{6BF182C5-8E7E-5611-5360-0D99239312A3}"/>
              </a:ext>
            </a:extLst>
          </p:cNvPr>
          <p:cNvGraphicFramePr/>
          <p:nvPr>
            <p:extLst>
              <p:ext uri="{D42A27DB-BD31-4B8C-83A1-F6EECF244321}">
                <p14:modId xmlns:p14="http://schemas.microsoft.com/office/powerpoint/2010/main" val="1596119138"/>
              </p:ext>
            </p:extLst>
          </p:nvPr>
        </p:nvGraphicFramePr>
        <p:xfrm>
          <a:off x="0" y="971107"/>
          <a:ext cx="9073116" cy="3696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9950801"/>
      </p:ext>
    </p:extLst>
  </p:cSld>
  <p:clrMapOvr>
    <a:masterClrMapping/>
  </p:clrMapOvr>
</p:sld>
</file>

<file path=ppt/theme/theme1.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2021</Words>
  <Application>Microsoft Office PowerPoint</Application>
  <PresentationFormat>On-screen Show (16:9)</PresentationFormat>
  <Paragraphs>154</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Cabin</vt:lpstr>
      <vt:lpstr>Open Sans</vt:lpstr>
      <vt:lpstr>Times New Roman</vt:lpstr>
      <vt:lpstr>Work Sans</vt:lpstr>
      <vt:lpstr>Arial</vt:lpstr>
      <vt:lpstr>Anton</vt:lpstr>
      <vt:lpstr>Udacity Template 16x9</vt:lpstr>
      <vt:lpstr>WorldVisitz Mobile Application Agile Delivery Launch</vt:lpstr>
      <vt:lpstr>What is Agile?</vt:lpstr>
      <vt:lpstr>How WorldVisitz Can Benefit From Agile ?</vt:lpstr>
      <vt:lpstr>Agile Values   </vt:lpstr>
      <vt:lpstr>Agile manifesto</vt:lpstr>
      <vt:lpstr>Agile manifesto</vt:lpstr>
      <vt:lpstr>Agile manifesto</vt:lpstr>
      <vt:lpstr>Agile manifesto</vt:lpstr>
      <vt:lpstr>Agile manifesto</vt:lpstr>
      <vt:lpstr>Agile manifesto</vt:lpstr>
      <vt:lpstr>Agile vs. Waterfall </vt:lpstr>
      <vt:lpstr>Business Agility</vt:lpstr>
      <vt:lpstr>The benefits of Business Agility to WorldVisitz</vt:lpstr>
      <vt:lpstr>Agile Umbrella</vt:lpstr>
      <vt:lpstr>What Is The Difference Between Scrum, Kanban And XP?</vt:lpstr>
      <vt:lpstr>Scrum events &amp; artifacts</vt:lpstr>
      <vt:lpstr>Kanban</vt:lpstr>
      <vt:lpstr>Extreme Programming (XP)</vt:lpstr>
      <vt:lpstr>The recommended framework for WorldVisitz </vt:lpstr>
      <vt:lpstr>Three key business challenges WorldVisitz is facing</vt:lpstr>
      <vt:lpstr>How Scrum can solve those challenges</vt:lpstr>
      <vt:lpstr>Let’s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WorldVisitz Mobile Application Agile Delivery Launch</dc:title>
  <dc:creator>mohammad khallaf</dc:creator>
  <cp:lastModifiedBy>mohammad khallaf</cp:lastModifiedBy>
  <cp:revision>8</cp:revision>
  <dcterms:modified xsi:type="dcterms:W3CDTF">2024-03-13T10:46:49Z</dcterms:modified>
</cp:coreProperties>
</file>