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67" r:id="rId3"/>
    <p:sldId id="268" r:id="rId4"/>
    <p:sldId id="269" r:id="rId5"/>
    <p:sldId id="270" r:id="rId6"/>
    <p:sldId id="271" r:id="rId7"/>
    <p:sldId id="272" r:id="rId8"/>
    <p:sldId id="273" r:id="rId9"/>
    <p:sldId id="274" r:id="rId10"/>
    <p:sldId id="280" r:id="rId11"/>
    <p:sldId id="281" r:id="rId12"/>
    <p:sldId id="282" r:id="rId13"/>
    <p:sldId id="283" r:id="rId14"/>
    <p:sldId id="275" r:id="rId15"/>
    <p:sldId id="276" r:id="rId16"/>
    <p:sldId id="277" r:id="rId17"/>
    <p:sldId id="279" r:id="rId18"/>
  </p:sldIdLst>
  <p:sldSz cx="9144000" cy="5143500" type="screen16x9"/>
  <p:notesSz cx="6858000" cy="9144000"/>
  <p:embeddedFontLst>
    <p:embeddedFont>
      <p:font typeface="Abadi" panose="020B0604020104020204" pitchFamily="34" charset="0"/>
      <p:regular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492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949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809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624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sz="4200"/>
              <a:t>WorldVisitz Mobile Application Agile Delivery Launch</a:t>
            </a:r>
            <a:endParaRPr sz="4200"/>
          </a:p>
        </p:txBody>
      </p:sp>
      <p:sp>
        <p:nvSpPr>
          <p:cNvPr id="130" name="Google Shape;130;p30"/>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Agile Onboarding - Presentation for the Agile Team</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Presented by: Mohammad Khallaf</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pic>
        <p:nvPicPr>
          <p:cNvPr id="3" name="Picture 2">
            <a:extLst>
              <a:ext uri="{FF2B5EF4-FFF2-40B4-BE49-F238E27FC236}">
                <a16:creationId xmlns:a16="http://schemas.microsoft.com/office/drawing/2014/main" id="{C6F71D1C-B81B-8F8E-1507-264106A1A50F}"/>
              </a:ext>
            </a:extLst>
          </p:cNvPr>
          <p:cNvPicPr>
            <a:picLocks noChangeAspect="1"/>
          </p:cNvPicPr>
          <p:nvPr/>
        </p:nvPicPr>
        <p:blipFill>
          <a:blip r:embed="rId3"/>
          <a:stretch>
            <a:fillRect/>
          </a:stretch>
        </p:blipFill>
        <p:spPr>
          <a:xfrm>
            <a:off x="7885005" y="1499176"/>
            <a:ext cx="971686" cy="943107"/>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1C3A-3965-0D94-B758-70B9B528F264}"/>
              </a:ext>
            </a:extLst>
          </p:cNvPr>
          <p:cNvSpPr>
            <a:spLocks noGrp="1"/>
          </p:cNvSpPr>
          <p:nvPr>
            <p:ph type="title"/>
          </p:nvPr>
        </p:nvSpPr>
        <p:spPr>
          <a:xfrm>
            <a:off x="137532" y="394010"/>
            <a:ext cx="8229600" cy="4103648"/>
          </a:xfrm>
        </p:spPr>
        <p:txBody>
          <a:bodyPr>
            <a:noAutofit/>
          </a:bodyPr>
          <a:lstStyle/>
          <a:p>
            <a:pPr algn="l"/>
            <a:r>
              <a:rPr lang="en-US" sz="16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In any project, clarifying roles and responsibilities among team members and stakeholders is crucial for effective collaboration and clear accountability. In the Scrum framework, there are three key roles: Product Owner (PO), Scrum Master (SM), and Team Members.</a:t>
            </a:r>
            <a:br>
              <a:rPr lang="en-US" sz="16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600" b="1"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Product Owner (PO):</a:t>
            </a:r>
            <a:br>
              <a:rPr lang="en-US" sz="16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6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The Product Owner, in our case John Smith, plays a pivotal role in understanding customer requirements and translating them into actionable work items for the team.</a:t>
            </a:r>
            <a:br>
              <a:rPr lang="en-US" sz="16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6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Leveraging his extensive market research and product knowledge, John will ensure that the team focuses on delivering value to customers.</a:t>
            </a:r>
            <a:br>
              <a:rPr lang="en-US" sz="16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6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By closely collaborating with the team and being physically present in the same office, John will foster synergy and facilitate faster and more fluid communication, thereby enhancing the efficiency of the development process.</a:t>
            </a:r>
          </a:p>
        </p:txBody>
      </p:sp>
    </p:spTree>
    <p:extLst>
      <p:ext uri="{BB962C8B-B14F-4D97-AF65-F5344CB8AC3E}">
        <p14:creationId xmlns:p14="http://schemas.microsoft.com/office/powerpoint/2010/main" val="396487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1C3A-3965-0D94-B758-70B9B528F264}"/>
              </a:ext>
            </a:extLst>
          </p:cNvPr>
          <p:cNvSpPr>
            <a:spLocks noGrp="1"/>
          </p:cNvSpPr>
          <p:nvPr>
            <p:ph type="title"/>
          </p:nvPr>
        </p:nvSpPr>
        <p:spPr>
          <a:xfrm>
            <a:off x="137532" y="394010"/>
            <a:ext cx="8229600" cy="4103648"/>
          </a:xfrm>
        </p:spPr>
        <p:txBody>
          <a:bodyPr>
            <a:noAutofit/>
          </a:bodyPr>
          <a:lstStyle/>
          <a:p>
            <a:pPr algn="l">
              <a:buFont typeface="+mj-lt"/>
              <a:buAutoNum type="arabicPeriod"/>
            </a:pPr>
            <a:r>
              <a:rPr lang="en-US" sz="1400" b="1"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Scrum Master (SM):</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The Scrum Master, for </a:t>
            </a:r>
            <a:r>
              <a:rPr lang="en-US" sz="1400" b="0" i="0" dirty="0" err="1">
                <a:solidFill>
                  <a:srgbClr val="ECECEC"/>
                </a:solidFill>
                <a:effectLst/>
                <a:latin typeface="Open Sans" panose="020B0606030504020204" pitchFamily="34" charset="0"/>
                <a:ea typeface="Open Sans" panose="020B0606030504020204" pitchFamily="34" charset="0"/>
                <a:cs typeface="Open Sans" panose="020B0606030504020204" pitchFamily="34" charset="0"/>
              </a:rPr>
              <a:t>Worldvisitz</a:t>
            </a: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 will be Jane Doe. In addition to facilitating effective communication within the team, the Scrum Master ensures that team members have everything they need to perform their roles effectively.</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Jane's role as a good communicator and her ongoing interaction with team members positions her well to identify and address any impediments that may hinder the team's progress.</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Jane will play a crucial role in fostering collaboration, problem-solving, and continuous improvement within the team, ultimately contributing to its success.</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1"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Team Members:</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The rest of the employees are the team members, who form the core execution force of the project.</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As the pulsating heart of the project, each team member's contribution is vital to achieving project objectives.</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With clear guidance from the Product Owner and support from the Scrum Master, team members are empowered to collaborate, innovate, and deliver high-quality results.</a:t>
            </a:r>
          </a:p>
        </p:txBody>
      </p:sp>
    </p:spTree>
    <p:extLst>
      <p:ext uri="{BB962C8B-B14F-4D97-AF65-F5344CB8AC3E}">
        <p14:creationId xmlns:p14="http://schemas.microsoft.com/office/powerpoint/2010/main" val="57198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1C3A-3965-0D94-B758-70B9B528F264}"/>
              </a:ext>
            </a:extLst>
          </p:cNvPr>
          <p:cNvSpPr>
            <a:spLocks noGrp="1"/>
          </p:cNvSpPr>
          <p:nvPr>
            <p:ph type="title"/>
          </p:nvPr>
        </p:nvSpPr>
        <p:spPr>
          <a:xfrm>
            <a:off x="137532" y="394010"/>
            <a:ext cx="8229600" cy="4103648"/>
          </a:xfrm>
        </p:spPr>
        <p:txBody>
          <a:bodyPr>
            <a:noAutofit/>
          </a:bodyPr>
          <a:lstStyle/>
          <a:p>
            <a:pPr algn="l">
              <a:buFont typeface="+mj-lt"/>
              <a:buAutoNum type="arabicPeriod"/>
            </a:pPr>
            <a:r>
              <a:rPr lang="en-US" sz="1400" b="1"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Scrum Master (SM):</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The Scrum Master, for </a:t>
            </a:r>
            <a:r>
              <a:rPr lang="en-US" sz="1400" b="0" i="0" dirty="0" err="1">
                <a:solidFill>
                  <a:srgbClr val="ECECEC"/>
                </a:solidFill>
                <a:effectLst/>
                <a:latin typeface="Open Sans" panose="020B0606030504020204" pitchFamily="34" charset="0"/>
                <a:ea typeface="Open Sans" panose="020B0606030504020204" pitchFamily="34" charset="0"/>
                <a:cs typeface="Open Sans" panose="020B0606030504020204" pitchFamily="34" charset="0"/>
              </a:rPr>
              <a:t>Worldvisitz</a:t>
            </a: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 will be Jane Doe. In addition to facilitating effective communication within the team, the Scrum Master ensures that team members have everything they need to perform their roles effectively.</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Jane's role as a good communicator and her ongoing interaction with team members positions her well to identify and address any impediments that may hinder the team's progress.</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Jane will play a crucial role in fostering collaboration, problem-solving, and continuous improvement within the team, ultimately contributing to its success.</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1"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Team Members:</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The rest of the employees are the team members, who form the core execution force of the project.</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As the pulsating heart of the project, each team member's contribution is vital to achieving project objectives.</a:t>
            </a:r>
            <a:b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br>
            <a:r>
              <a:rPr lang="en-US" sz="14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With clear guidance from the Product Owner and support from the Scrum Master, team members are empowered to collaborate, innovate, and deliver high-quality results.</a:t>
            </a:r>
          </a:p>
        </p:txBody>
      </p:sp>
    </p:spTree>
    <p:extLst>
      <p:ext uri="{BB962C8B-B14F-4D97-AF65-F5344CB8AC3E}">
        <p14:creationId xmlns:p14="http://schemas.microsoft.com/office/powerpoint/2010/main" val="2364356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1C3A-3965-0D94-B758-70B9B528F264}"/>
              </a:ext>
            </a:extLst>
          </p:cNvPr>
          <p:cNvSpPr>
            <a:spLocks noGrp="1"/>
          </p:cNvSpPr>
          <p:nvPr>
            <p:ph type="title"/>
          </p:nvPr>
        </p:nvSpPr>
        <p:spPr>
          <a:xfrm>
            <a:off x="0" y="810323"/>
            <a:ext cx="8229600" cy="2081560"/>
          </a:xfrm>
        </p:spPr>
        <p:txBody>
          <a:bodyPr>
            <a:noAutofit/>
          </a:bodyPr>
          <a:lstStyle/>
          <a:p>
            <a:pPr algn="l">
              <a:buFont typeface="+mj-lt"/>
              <a:buAutoNum type="arabicPeriod"/>
            </a:pPr>
            <a:r>
              <a:rPr lang="en-US" sz="18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In summary, by defining and understanding the roles and responsibilities of each team member, we create a framework for effective collaboration, communication, and success in our project endeavors. Together, let's harness our collective strengths and make this project a resounding success. Good luck, and let's enjoy the journey ahead!</a:t>
            </a:r>
            <a:endParaRPr lang="en-US" sz="4000"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5196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180523"/>
            <a:ext cx="8229600" cy="488550"/>
          </a:xfrm>
        </p:spPr>
        <p:txBody>
          <a:bodyPr/>
          <a:lstStyle/>
          <a:p>
            <a:pPr lvl="0" algn="ctr" rtl="0">
              <a:spcBef>
                <a:spcPts val="0"/>
              </a:spcBef>
              <a:spcAft>
                <a:spcPts val="0"/>
              </a:spcAft>
              <a:buSzPts val="3900"/>
            </a:pPr>
            <a:r>
              <a:rPr lang="en-US" sz="2000" dirty="0">
                <a:solidFill>
                  <a:schemeClr val="bg1">
                    <a:lumMod val="20000"/>
                    <a:lumOff val="80000"/>
                  </a:schemeClr>
                </a:solidFill>
              </a:rPr>
              <a:t>Ceremony schedule</a:t>
            </a:r>
          </a:p>
        </p:txBody>
      </p:sp>
      <p:sp>
        <p:nvSpPr>
          <p:cNvPr id="5" name="Text Placeholder 4">
            <a:extLst>
              <a:ext uri="{FF2B5EF4-FFF2-40B4-BE49-F238E27FC236}">
                <a16:creationId xmlns:a16="http://schemas.microsoft.com/office/drawing/2014/main" id="{06E69EE0-B701-B771-3218-E1CCBA99EB77}"/>
              </a:ext>
            </a:extLst>
          </p:cNvPr>
          <p:cNvSpPr>
            <a:spLocks noGrp="1"/>
          </p:cNvSpPr>
          <p:nvPr>
            <p:ph type="body" idx="1"/>
          </p:nvPr>
        </p:nvSpPr>
        <p:spPr/>
        <p:txBody>
          <a:bodyPr/>
          <a:lstStyle/>
          <a:p>
            <a:endParaRPr lang="en-US"/>
          </a:p>
        </p:txBody>
      </p:sp>
      <p:pic>
        <p:nvPicPr>
          <p:cNvPr id="2" name="Google Shape;327;p45">
            <a:extLst>
              <a:ext uri="{FF2B5EF4-FFF2-40B4-BE49-F238E27FC236}">
                <a16:creationId xmlns:a16="http://schemas.microsoft.com/office/drawing/2014/main" id="{44B364F7-7C8A-568B-287A-D1A60BEC4C44}"/>
              </a:ext>
            </a:extLst>
          </p:cNvPr>
          <p:cNvPicPr preferRelativeResize="0"/>
          <p:nvPr/>
        </p:nvPicPr>
        <p:blipFill>
          <a:blip r:embed="rId3">
            <a:alphaModFix/>
          </a:blip>
          <a:stretch>
            <a:fillRect/>
          </a:stretch>
        </p:blipFill>
        <p:spPr>
          <a:xfrm>
            <a:off x="1" y="1770514"/>
            <a:ext cx="9143999" cy="3372986"/>
          </a:xfrm>
          <a:prstGeom prst="rect">
            <a:avLst/>
          </a:prstGeom>
          <a:noFill/>
          <a:ln>
            <a:noFill/>
          </a:ln>
        </p:spPr>
      </p:pic>
      <p:sp>
        <p:nvSpPr>
          <p:cNvPr id="6" name="TextBox 5">
            <a:extLst>
              <a:ext uri="{FF2B5EF4-FFF2-40B4-BE49-F238E27FC236}">
                <a16:creationId xmlns:a16="http://schemas.microsoft.com/office/drawing/2014/main" id="{96E38785-3582-9BF9-625C-E245AEA40DAB}"/>
              </a:ext>
            </a:extLst>
          </p:cNvPr>
          <p:cNvSpPr txBox="1"/>
          <p:nvPr/>
        </p:nvSpPr>
        <p:spPr>
          <a:xfrm>
            <a:off x="66907" y="711962"/>
            <a:ext cx="8965579" cy="1015663"/>
          </a:xfrm>
          <a:prstGeom prst="rect">
            <a:avLst/>
          </a:prstGeom>
          <a:noFill/>
        </p:spPr>
        <p:txBody>
          <a:bodyPr wrap="square">
            <a:spAutoFit/>
          </a:bodyPr>
          <a:lstStyle/>
          <a:p>
            <a:r>
              <a:rPr lang="en-US" sz="1200" dirty="0">
                <a:solidFill>
                  <a:schemeClr val="bg1">
                    <a:lumMod val="20000"/>
                    <a:lumOff val="80000"/>
                  </a:schemeClr>
                </a:solidFill>
              </a:rPr>
              <a:t>I propose implementing the Scrum methodology for </a:t>
            </a:r>
            <a:r>
              <a:rPr lang="en-US" sz="1200" dirty="0" err="1">
                <a:solidFill>
                  <a:schemeClr val="bg1">
                    <a:lumMod val="20000"/>
                    <a:lumOff val="80000"/>
                  </a:schemeClr>
                </a:solidFill>
              </a:rPr>
              <a:t>WorldVisitz</a:t>
            </a:r>
            <a:r>
              <a:rPr lang="en-US" sz="1200" dirty="0">
                <a:solidFill>
                  <a:schemeClr val="bg1">
                    <a:lumMod val="20000"/>
                    <a:lumOff val="80000"/>
                  </a:schemeClr>
                </a:solidFill>
              </a:rPr>
              <a:t>, and I'd like to introduce you to a Scrum Ceremony Schedule to support our Agile transformation. These ceremonies are structured meetings with precise objectives, participants, and timeframes. They are indispensable components of the Scrum framework, as they provide essential opportunities for collaboration and progress tracking. Altering or removing any of these ceremonies significantly undermines the effectiveness of Scrum practices. It's imperative to adhere to these ceremonies faithfully to ensure the successful implementation of Scrum within our organization.</a:t>
            </a:r>
          </a:p>
        </p:txBody>
      </p:sp>
    </p:spTree>
    <p:extLst>
      <p:ext uri="{BB962C8B-B14F-4D97-AF65-F5344CB8AC3E}">
        <p14:creationId xmlns:p14="http://schemas.microsoft.com/office/powerpoint/2010/main" val="3711488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180523"/>
            <a:ext cx="8229600" cy="488550"/>
          </a:xfrm>
        </p:spPr>
        <p:txBody>
          <a:bodyPr/>
          <a:lstStyle/>
          <a:p>
            <a:pPr lvl="0" algn="ctr" rtl="0">
              <a:spcBef>
                <a:spcPts val="0"/>
              </a:spcBef>
              <a:spcAft>
                <a:spcPts val="0"/>
              </a:spcAft>
              <a:buSzPts val="3900"/>
            </a:pPr>
            <a:r>
              <a:rPr lang="en-US" sz="2000" dirty="0">
                <a:solidFill>
                  <a:schemeClr val="bg1">
                    <a:lumMod val="20000"/>
                    <a:lumOff val="80000"/>
                  </a:schemeClr>
                </a:solidFill>
              </a:rPr>
              <a:t>Ceremony schedule</a:t>
            </a:r>
          </a:p>
        </p:txBody>
      </p:sp>
      <p:sp>
        <p:nvSpPr>
          <p:cNvPr id="5" name="Text Placeholder 4">
            <a:extLst>
              <a:ext uri="{FF2B5EF4-FFF2-40B4-BE49-F238E27FC236}">
                <a16:creationId xmlns:a16="http://schemas.microsoft.com/office/drawing/2014/main" id="{06E69EE0-B701-B771-3218-E1CCBA99EB77}"/>
              </a:ext>
            </a:extLst>
          </p:cNvPr>
          <p:cNvSpPr>
            <a:spLocks noGrp="1"/>
          </p:cNvSpPr>
          <p:nvPr>
            <p:ph type="body" idx="1"/>
          </p:nvPr>
        </p:nvSpPr>
        <p:spPr/>
        <p:txBody>
          <a:bodyPr/>
          <a:lstStyle/>
          <a:p>
            <a:endParaRPr lang="en-US"/>
          </a:p>
        </p:txBody>
      </p:sp>
      <p:pic>
        <p:nvPicPr>
          <p:cNvPr id="4" name="Google Shape;333;p46">
            <a:extLst>
              <a:ext uri="{FF2B5EF4-FFF2-40B4-BE49-F238E27FC236}">
                <a16:creationId xmlns:a16="http://schemas.microsoft.com/office/drawing/2014/main" id="{580A7E35-A3B8-AD00-44E9-AC08A72F7779}"/>
              </a:ext>
            </a:extLst>
          </p:cNvPr>
          <p:cNvPicPr preferRelativeResize="0"/>
          <p:nvPr/>
        </p:nvPicPr>
        <p:blipFill>
          <a:blip r:embed="rId3">
            <a:alphaModFix/>
          </a:blip>
          <a:stretch>
            <a:fillRect/>
          </a:stretch>
        </p:blipFill>
        <p:spPr>
          <a:xfrm>
            <a:off x="1" y="1000200"/>
            <a:ext cx="9144000" cy="4143300"/>
          </a:xfrm>
          <a:prstGeom prst="rect">
            <a:avLst/>
          </a:prstGeom>
          <a:noFill/>
          <a:ln>
            <a:noFill/>
          </a:ln>
        </p:spPr>
      </p:pic>
    </p:spTree>
    <p:extLst>
      <p:ext uri="{BB962C8B-B14F-4D97-AF65-F5344CB8AC3E}">
        <p14:creationId xmlns:p14="http://schemas.microsoft.com/office/powerpoint/2010/main" val="96958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180523"/>
            <a:ext cx="8229600" cy="488550"/>
          </a:xfrm>
        </p:spPr>
        <p:txBody>
          <a:bodyPr/>
          <a:lstStyle/>
          <a:p>
            <a:pPr lvl="0" algn="ctr" rtl="0">
              <a:spcBef>
                <a:spcPts val="0"/>
              </a:spcBef>
              <a:spcAft>
                <a:spcPts val="0"/>
              </a:spcAft>
              <a:buSzPts val="3900"/>
            </a:pPr>
            <a:r>
              <a:rPr lang="en" sz="2000" dirty="0"/>
              <a:t>Appendix</a:t>
            </a:r>
            <a:endParaRPr lang="en-US" sz="3200" dirty="0">
              <a:solidFill>
                <a:schemeClr val="bg1">
                  <a:lumMod val="20000"/>
                  <a:lumOff val="80000"/>
                </a:schemeClr>
              </a:solidFill>
            </a:endParaRPr>
          </a:p>
        </p:txBody>
      </p:sp>
      <p:sp>
        <p:nvSpPr>
          <p:cNvPr id="5" name="Text Placeholder 4">
            <a:extLst>
              <a:ext uri="{FF2B5EF4-FFF2-40B4-BE49-F238E27FC236}">
                <a16:creationId xmlns:a16="http://schemas.microsoft.com/office/drawing/2014/main" id="{06E69EE0-B701-B771-3218-E1CCBA99EB77}"/>
              </a:ext>
            </a:extLst>
          </p:cNvPr>
          <p:cNvSpPr>
            <a:spLocks noGrp="1"/>
          </p:cNvSpPr>
          <p:nvPr>
            <p:ph type="body" idx="1"/>
          </p:nvPr>
        </p:nvSpPr>
        <p:spPr>
          <a:xfrm>
            <a:off x="59474" y="669073"/>
            <a:ext cx="9084526" cy="1003500"/>
          </a:xfrm>
        </p:spPr>
        <p:txBody>
          <a:bodyPr/>
          <a:lstStyle/>
          <a:p>
            <a:r>
              <a:rPr lang="en-US" sz="1100" dirty="0">
                <a:solidFill>
                  <a:schemeClr val="bg1">
                    <a:lumMod val="20000"/>
                    <a:lumOff val="80000"/>
                  </a:schemeClr>
                </a:solidFill>
              </a:rPr>
              <a:t>Jane Doe, the Project Manager, demonstrates strong communication skills, yet she tends to independently plan and allocate work based on personal preferences, hindering the autonomy and effectiveness of SCRUM Planning for the team. To facilitate her transition to Agile practices without direct disruption, I've decided to assign her the role of Scrum Master. This allows her to leverage her communication abilities while learning the new Agile approach. This transition not only simplifies her adaptation to Agile but also ensures the team benefits from having a skilled communicator in the Scrum Master role.</a:t>
            </a:r>
          </a:p>
          <a:p>
            <a:endParaRPr lang="en-US" sz="1100" dirty="0">
              <a:solidFill>
                <a:schemeClr val="bg1">
                  <a:lumMod val="20000"/>
                  <a:lumOff val="80000"/>
                </a:schemeClr>
              </a:solidFill>
            </a:endParaRPr>
          </a:p>
          <a:p>
            <a:r>
              <a:rPr lang="en-US" sz="1100" dirty="0">
                <a:solidFill>
                  <a:schemeClr val="bg1">
                    <a:lumMod val="20000"/>
                    <a:lumOff val="80000"/>
                  </a:schemeClr>
                </a:solidFill>
              </a:rPr>
              <a:t>John Smith, the Product Manager, excels in conducting thorough market research and product planning, valuable traits for a Product Owner. However, he tends to become detached from developers due to procedural, departmental, and geographical boundaries. To address this issue promptly, I propose keeping all onshore team members in close proximity whenever feasible. Additionally, involving offshore developers in all ceremonies and providing suitable audio/video conferencing facilities can bridge the physical gap. While virtual collaboration is viable, physical proximity fosters camaraderie, teamwork, and synergy, enhancing overall productivity.</a:t>
            </a:r>
          </a:p>
          <a:p>
            <a:endParaRPr lang="en-US" sz="1100" dirty="0">
              <a:solidFill>
                <a:schemeClr val="bg1">
                  <a:lumMod val="20000"/>
                  <a:lumOff val="80000"/>
                </a:schemeClr>
              </a:solidFill>
            </a:endParaRPr>
          </a:p>
          <a:p>
            <a:r>
              <a:rPr lang="en-US" sz="1100" dirty="0">
                <a:solidFill>
                  <a:schemeClr val="bg1">
                    <a:lumMod val="20000"/>
                    <a:lumOff val="80000"/>
                  </a:schemeClr>
                </a:solidFill>
              </a:rPr>
              <a:t>The offshore developers, including Jim Brady, Nathan Connor, Venkat Ragu, and Ali Khan, are contractors with advanced technical expertise. Historically, the Project Manager assigned complex project deliverables individually. However, we've rectified this by redistributing roles. Each team member should now have the freedom to select tasks collaboratively, promoting growth, responsibility, and cooperation. This shift not only fosters a consistent coding standard but also facilitates knowledge transfer and enhances team cohesion.</a:t>
            </a:r>
          </a:p>
          <a:p>
            <a:endParaRPr lang="en-US" sz="1100" dirty="0">
              <a:solidFill>
                <a:schemeClr val="bg1">
                  <a:lumMod val="20000"/>
                  <a:lumOff val="80000"/>
                </a:schemeClr>
              </a:solidFill>
            </a:endParaRPr>
          </a:p>
        </p:txBody>
      </p:sp>
    </p:spTree>
    <p:extLst>
      <p:ext uri="{BB962C8B-B14F-4D97-AF65-F5344CB8AC3E}">
        <p14:creationId xmlns:p14="http://schemas.microsoft.com/office/powerpoint/2010/main" val="1553739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180523"/>
            <a:ext cx="8229600" cy="488550"/>
          </a:xfrm>
        </p:spPr>
        <p:txBody>
          <a:bodyPr/>
          <a:lstStyle/>
          <a:p>
            <a:pPr lvl="0" algn="ctr" rtl="0">
              <a:spcBef>
                <a:spcPts val="0"/>
              </a:spcBef>
              <a:spcAft>
                <a:spcPts val="0"/>
              </a:spcAft>
              <a:buSzPts val="3900"/>
            </a:pPr>
            <a:r>
              <a:rPr lang="en" sz="2000" dirty="0"/>
              <a:t>Appendix</a:t>
            </a:r>
            <a:endParaRPr lang="en-US" sz="3200" dirty="0">
              <a:solidFill>
                <a:schemeClr val="bg1">
                  <a:lumMod val="20000"/>
                  <a:lumOff val="80000"/>
                </a:schemeClr>
              </a:solidFill>
            </a:endParaRPr>
          </a:p>
        </p:txBody>
      </p:sp>
      <p:sp>
        <p:nvSpPr>
          <p:cNvPr id="5" name="Text Placeholder 4">
            <a:extLst>
              <a:ext uri="{FF2B5EF4-FFF2-40B4-BE49-F238E27FC236}">
                <a16:creationId xmlns:a16="http://schemas.microsoft.com/office/drawing/2014/main" id="{06E69EE0-B701-B771-3218-E1CCBA99EB77}"/>
              </a:ext>
            </a:extLst>
          </p:cNvPr>
          <p:cNvSpPr>
            <a:spLocks noGrp="1"/>
          </p:cNvSpPr>
          <p:nvPr>
            <p:ph type="body" idx="1"/>
          </p:nvPr>
        </p:nvSpPr>
        <p:spPr>
          <a:xfrm>
            <a:off x="65049" y="669073"/>
            <a:ext cx="9013902" cy="4412514"/>
          </a:xfrm>
        </p:spPr>
        <p:txBody>
          <a:bodyPr/>
          <a:lstStyle/>
          <a:p>
            <a:r>
              <a:rPr lang="en-US" sz="1100" dirty="0">
                <a:solidFill>
                  <a:schemeClr val="bg1">
                    <a:lumMod val="20000"/>
                    <a:lumOff val="80000"/>
                  </a:schemeClr>
                </a:solidFill>
              </a:rPr>
              <a:t>Kathy Qualls, the Tester, typically enters the process lifecycle post-code development, which is deemed late for effective testing within a Scrum framework. To address this, individuals like Kathy and other developers should familiarize themselves with Continuous Integration/Continuous Deployment (CI/CD) principles. This allows for automated testing and </a:t>
            </a:r>
            <a:r>
              <a:rPr lang="en-US" sz="1100" dirty="0" err="1">
                <a:solidFill>
                  <a:schemeClr val="bg1">
                    <a:lumMod val="20000"/>
                    <a:lumOff val="80000"/>
                  </a:schemeClr>
                </a:solidFill>
              </a:rPr>
              <a:t>deployability</a:t>
            </a:r>
            <a:r>
              <a:rPr lang="en-US" sz="1100" dirty="0">
                <a:solidFill>
                  <a:schemeClr val="bg1">
                    <a:lumMod val="20000"/>
                    <a:lumOff val="80000"/>
                  </a:schemeClr>
                </a:solidFill>
              </a:rPr>
              <a:t> of code at any given time. Additionally, Kathy's feedback should be shared with the entire team, rather than solely with the Project Manager, facilitating a more inclusive and efficient feedback loop.</a:t>
            </a:r>
          </a:p>
          <a:p>
            <a:endParaRPr lang="en-US" sz="1100" dirty="0">
              <a:solidFill>
                <a:schemeClr val="bg1">
                  <a:lumMod val="20000"/>
                  <a:lumOff val="80000"/>
                </a:schemeClr>
              </a:solidFill>
            </a:endParaRPr>
          </a:p>
          <a:p>
            <a:r>
              <a:rPr lang="en-US" sz="1100" dirty="0">
                <a:solidFill>
                  <a:schemeClr val="bg1">
                    <a:lumMod val="20000"/>
                    <a:lumOff val="80000"/>
                  </a:schemeClr>
                </a:solidFill>
              </a:rPr>
              <a:t>Jerry Holden, the Business Analyst, possesses the necessary skills for product definition and business analysis. However, he may benefit from personalized Agile coaching to understand the value of embracing changing requirements and iterative project development. While adherence to a precise project plan is important, prioritizing responsiveness to change aligns with Agile principles and customer satisfaction.</a:t>
            </a:r>
          </a:p>
          <a:p>
            <a:endParaRPr lang="en-US" sz="1100" dirty="0">
              <a:solidFill>
                <a:schemeClr val="bg1">
                  <a:lumMod val="20000"/>
                  <a:lumOff val="80000"/>
                </a:schemeClr>
              </a:solidFill>
            </a:endParaRPr>
          </a:p>
          <a:p>
            <a:r>
              <a:rPr lang="en-US" sz="1100" dirty="0">
                <a:solidFill>
                  <a:schemeClr val="bg1">
                    <a:lumMod val="20000"/>
                    <a:lumOff val="80000"/>
                  </a:schemeClr>
                </a:solidFill>
              </a:rPr>
              <a:t>James </a:t>
            </a:r>
            <a:r>
              <a:rPr lang="en-US" sz="1100" dirty="0" err="1">
                <a:solidFill>
                  <a:schemeClr val="bg1">
                    <a:lumMod val="20000"/>
                    <a:lumOff val="80000"/>
                  </a:schemeClr>
                </a:solidFill>
              </a:rPr>
              <a:t>Cowx</a:t>
            </a:r>
            <a:r>
              <a:rPr lang="en-US" sz="1100" dirty="0">
                <a:solidFill>
                  <a:schemeClr val="bg1">
                    <a:lumMod val="20000"/>
                    <a:lumOff val="80000"/>
                  </a:schemeClr>
                </a:solidFill>
              </a:rPr>
              <a:t>, the UX Designer, traditionally develops UX based on specifications outlined in the Project Plan, receiving customer feedback late in the process. With changes in Project Manager and Business Analyst roles, James's workflow will naturally evolve. Adopting a fail-fast approach is crucial, ensuring prompt and continuous customer feedback integration to expedite product enhancements and customer satisfaction.</a:t>
            </a:r>
          </a:p>
          <a:p>
            <a:endParaRPr lang="en-US" sz="1100" dirty="0">
              <a:solidFill>
                <a:schemeClr val="bg1">
                  <a:lumMod val="20000"/>
                  <a:lumOff val="80000"/>
                </a:schemeClr>
              </a:solidFill>
            </a:endParaRPr>
          </a:p>
          <a:p>
            <a:r>
              <a:rPr lang="en-US" sz="1100" dirty="0">
                <a:solidFill>
                  <a:schemeClr val="bg1">
                    <a:lumMod val="20000"/>
                    <a:lumOff val="80000"/>
                  </a:schemeClr>
                </a:solidFill>
              </a:rPr>
              <a:t>Holly Vogt, the Subject Matter Expert, provides valuable expertise that shouldn't be isolated from the team. Integrating her feedback into Scrum ceremonies promotes fluid communication and daily feedback exchange, benefiting the entire team. Addressing any preference for one-on-one interactions through personalized coaching can enhance collaboration and ensure effective knowledge sharing within the team.</a:t>
            </a:r>
          </a:p>
        </p:txBody>
      </p:sp>
    </p:spTree>
    <p:extLst>
      <p:ext uri="{BB962C8B-B14F-4D97-AF65-F5344CB8AC3E}">
        <p14:creationId xmlns:p14="http://schemas.microsoft.com/office/powerpoint/2010/main" val="198055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47300-F767-EB6A-B044-5F2530933518}"/>
              </a:ext>
            </a:extLst>
          </p:cNvPr>
          <p:cNvSpPr>
            <a:spLocks noGrp="1"/>
          </p:cNvSpPr>
          <p:nvPr>
            <p:ph type="title"/>
          </p:nvPr>
        </p:nvSpPr>
        <p:spPr>
          <a:xfrm>
            <a:off x="457200" y="252762"/>
            <a:ext cx="8229600" cy="1100254"/>
          </a:xfrm>
        </p:spPr>
        <p:txBody>
          <a:bodyPr/>
          <a:lstStyle/>
          <a:p>
            <a:pPr algn="ctr"/>
            <a:r>
              <a:rPr lang="en-US" dirty="0"/>
              <a:t>Topics</a:t>
            </a:r>
          </a:p>
        </p:txBody>
      </p:sp>
      <p:sp>
        <p:nvSpPr>
          <p:cNvPr id="4" name="Text Placeholder 3">
            <a:extLst>
              <a:ext uri="{FF2B5EF4-FFF2-40B4-BE49-F238E27FC236}">
                <a16:creationId xmlns:a16="http://schemas.microsoft.com/office/drawing/2014/main" id="{4815CC55-FD22-DC84-23FC-616E2828A563}"/>
              </a:ext>
            </a:extLst>
          </p:cNvPr>
          <p:cNvSpPr>
            <a:spLocks noGrp="1"/>
          </p:cNvSpPr>
          <p:nvPr>
            <p:ph type="body" idx="1"/>
          </p:nvPr>
        </p:nvSpPr>
        <p:spPr>
          <a:xfrm>
            <a:off x="457200" y="1568250"/>
            <a:ext cx="5038800" cy="2713818"/>
          </a:xfrm>
        </p:spPr>
        <p:txBody>
          <a:bodyPr/>
          <a:lstStyle/>
          <a:p>
            <a:pPr marL="457200" lvl="0" indent="-476250" algn="l" rtl="0">
              <a:spcBef>
                <a:spcPts val="0"/>
              </a:spcBef>
              <a:spcAft>
                <a:spcPts val="0"/>
              </a:spcAft>
              <a:buSzPts val="3900"/>
              <a:buFont typeface="Arial" panose="020B0604020202020204" pitchFamily="34" charset="0"/>
              <a:buChar char="•"/>
            </a:pPr>
            <a:r>
              <a:rPr lang="en-US" sz="2400" dirty="0">
                <a:solidFill>
                  <a:schemeClr val="bg1">
                    <a:lumMod val="20000"/>
                    <a:lumOff val="80000"/>
                  </a:schemeClr>
                </a:solidFill>
              </a:rPr>
              <a:t>Agile benefits</a:t>
            </a:r>
            <a:endParaRPr lang="en-US" sz="2400" b="1" dirty="0">
              <a:solidFill>
                <a:schemeClr val="bg1">
                  <a:lumMod val="20000"/>
                  <a:lumOff val="80000"/>
                </a:schemeClr>
              </a:solidFill>
            </a:endParaRPr>
          </a:p>
          <a:p>
            <a:pPr marL="457200" lvl="0" indent="-476250" algn="l" rtl="0">
              <a:spcBef>
                <a:spcPts val="0"/>
              </a:spcBef>
              <a:spcAft>
                <a:spcPts val="0"/>
              </a:spcAft>
              <a:buSzPts val="3900"/>
              <a:buFont typeface="Arial" panose="020B0604020202020204" pitchFamily="34" charset="0"/>
              <a:buChar char="•"/>
            </a:pPr>
            <a:r>
              <a:rPr lang="en-US" sz="2400" dirty="0">
                <a:solidFill>
                  <a:schemeClr val="bg1">
                    <a:lumMod val="20000"/>
                    <a:lumOff val="80000"/>
                  </a:schemeClr>
                </a:solidFill>
              </a:rPr>
              <a:t>Information radiators</a:t>
            </a:r>
          </a:p>
          <a:p>
            <a:pPr marL="457200" lvl="0" indent="-476250" algn="l" rtl="0">
              <a:spcBef>
                <a:spcPts val="0"/>
              </a:spcBef>
              <a:spcAft>
                <a:spcPts val="0"/>
              </a:spcAft>
              <a:buSzPts val="3900"/>
              <a:buFont typeface="Arial" panose="020B0604020202020204" pitchFamily="34" charset="0"/>
              <a:buChar char="•"/>
            </a:pPr>
            <a:r>
              <a:rPr lang="en-US" sz="2400" dirty="0">
                <a:solidFill>
                  <a:schemeClr val="bg1">
                    <a:lumMod val="20000"/>
                    <a:lumOff val="80000"/>
                  </a:schemeClr>
                </a:solidFill>
              </a:rPr>
              <a:t>Ceremony schedule</a:t>
            </a:r>
          </a:p>
          <a:p>
            <a:pPr lvl="0" indent="-457200" algn="l" rtl="0">
              <a:spcBef>
                <a:spcPts val="0"/>
              </a:spcBef>
              <a:spcAft>
                <a:spcPts val="0"/>
              </a:spcAft>
              <a:buSzPts val="3900"/>
              <a:buFont typeface="Arial" panose="020B0604020202020204" pitchFamily="34" charset="0"/>
              <a:buChar char="•"/>
            </a:pPr>
            <a:r>
              <a:rPr lang="en-US" sz="2400" dirty="0">
                <a:solidFill>
                  <a:schemeClr val="bg1">
                    <a:lumMod val="20000"/>
                    <a:lumOff val="80000"/>
                  </a:schemeClr>
                </a:solidFill>
              </a:rPr>
              <a:t>Team composition</a:t>
            </a:r>
          </a:p>
          <a:p>
            <a:pPr marL="457200" lvl="0" indent="-476250" algn="l" rtl="0">
              <a:spcBef>
                <a:spcPts val="0"/>
              </a:spcBef>
              <a:spcAft>
                <a:spcPts val="0"/>
              </a:spcAft>
              <a:buSzPts val="3900"/>
              <a:buFont typeface="Arial" panose="020B0604020202020204" pitchFamily="34" charset="0"/>
              <a:buChar char="•"/>
            </a:pPr>
            <a:r>
              <a:rPr lang="en-US" sz="2400" dirty="0">
                <a:solidFill>
                  <a:schemeClr val="bg1">
                    <a:lumMod val="20000"/>
                    <a:lumOff val="80000"/>
                  </a:schemeClr>
                </a:solidFill>
              </a:rPr>
              <a:t>Appendix</a:t>
            </a:r>
            <a:endParaRPr lang="en-US" sz="2400" b="1" dirty="0">
              <a:solidFill>
                <a:schemeClr val="bg1">
                  <a:lumMod val="20000"/>
                  <a:lumOff val="80000"/>
                </a:schemeClr>
              </a:solidFill>
            </a:endParaRPr>
          </a:p>
          <a:p>
            <a:pPr marL="685800" indent="-457200">
              <a:buFont typeface="Arial" panose="020B0604020202020204" pitchFamily="34" charset="0"/>
              <a:buChar char="•"/>
            </a:pPr>
            <a:endParaRPr lang="en-US" dirty="0"/>
          </a:p>
        </p:txBody>
      </p:sp>
    </p:spTree>
    <p:extLst>
      <p:ext uri="{BB962C8B-B14F-4D97-AF65-F5344CB8AC3E}">
        <p14:creationId xmlns:p14="http://schemas.microsoft.com/office/powerpoint/2010/main" val="64785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515059"/>
            <a:ext cx="8229600" cy="852824"/>
          </a:xfrm>
        </p:spPr>
        <p:txBody>
          <a:bodyPr/>
          <a:lstStyle/>
          <a:p>
            <a:pPr marL="0" lvl="0" indent="0" algn="ctr" rtl="0">
              <a:lnSpc>
                <a:spcPct val="90000"/>
              </a:lnSpc>
              <a:spcBef>
                <a:spcPts val="0"/>
              </a:spcBef>
              <a:spcAft>
                <a:spcPts val="0"/>
              </a:spcAft>
            </a:pPr>
            <a:r>
              <a:rPr lang="en-US" dirty="0"/>
              <a:t>Agile Benefits</a:t>
            </a:r>
          </a:p>
        </p:txBody>
      </p:sp>
      <p:sp>
        <p:nvSpPr>
          <p:cNvPr id="4" name="Text Placeholder 3">
            <a:extLst>
              <a:ext uri="{FF2B5EF4-FFF2-40B4-BE49-F238E27FC236}">
                <a16:creationId xmlns:a16="http://schemas.microsoft.com/office/drawing/2014/main" id="{EC5C8049-3659-42A0-D8D2-BB76B246E5BF}"/>
              </a:ext>
            </a:extLst>
          </p:cNvPr>
          <p:cNvSpPr>
            <a:spLocks noGrp="1"/>
          </p:cNvSpPr>
          <p:nvPr>
            <p:ph type="body" idx="1"/>
          </p:nvPr>
        </p:nvSpPr>
        <p:spPr>
          <a:xfrm>
            <a:off x="457200" y="2195513"/>
            <a:ext cx="2917902" cy="2432928"/>
          </a:xfrm>
        </p:spPr>
        <p:txBody>
          <a:bodyPr/>
          <a:lstStyle/>
          <a:p>
            <a:pPr marL="0" lvl="0" indent="0" algn="ctr" rtl="0">
              <a:spcBef>
                <a:spcPts val="0"/>
              </a:spcBef>
              <a:spcAft>
                <a:spcPts val="0"/>
              </a:spcAft>
              <a:buNone/>
            </a:pPr>
            <a:r>
              <a:rPr lang="en-US" sz="2000" dirty="0">
                <a:solidFill>
                  <a:schemeClr val="bg1">
                    <a:lumMod val="20000"/>
                    <a:lumOff val="80000"/>
                  </a:schemeClr>
                </a:solidFill>
              </a:rPr>
              <a:t>Customer feedback is received late, in market testing and after product launch</a:t>
            </a:r>
          </a:p>
        </p:txBody>
      </p:sp>
      <p:sp>
        <p:nvSpPr>
          <p:cNvPr id="7" name="Arrow: Right 6">
            <a:extLst>
              <a:ext uri="{FF2B5EF4-FFF2-40B4-BE49-F238E27FC236}">
                <a16:creationId xmlns:a16="http://schemas.microsoft.com/office/drawing/2014/main" id="{6F555539-1B6D-667E-86FA-5712172DADC2}"/>
              </a:ext>
            </a:extLst>
          </p:cNvPr>
          <p:cNvSpPr/>
          <p:nvPr/>
        </p:nvSpPr>
        <p:spPr>
          <a:xfrm>
            <a:off x="3962400" y="2571750"/>
            <a:ext cx="929269" cy="758748"/>
          </a:xfrm>
          <a:prstGeom prst="right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AAFA86-54F2-01CF-9D33-474AC4C20E44}"/>
              </a:ext>
            </a:extLst>
          </p:cNvPr>
          <p:cNvSpPr txBox="1"/>
          <p:nvPr/>
        </p:nvSpPr>
        <p:spPr>
          <a:xfrm>
            <a:off x="5768900" y="2195513"/>
            <a:ext cx="2609383" cy="2246769"/>
          </a:xfrm>
          <a:prstGeom prst="rect">
            <a:avLst/>
          </a:prstGeom>
          <a:noFill/>
        </p:spPr>
        <p:txBody>
          <a:bodyPr wrap="square" rtlCol="0">
            <a:spAutoFit/>
          </a:bodyPr>
          <a:lstStyle/>
          <a:p>
            <a:r>
              <a:rPr lang="en-US" sz="1800" dirty="0">
                <a:solidFill>
                  <a:schemeClr val="bg1">
                    <a:lumMod val="20000"/>
                    <a:lumOff val="80000"/>
                  </a:schemeClr>
                </a:solidFill>
              </a:rPr>
              <a:t>In </a:t>
            </a:r>
            <a:r>
              <a:rPr lang="en-US" sz="1800" dirty="0">
                <a:solidFill>
                  <a:schemeClr val="bg1">
                    <a:lumMod val="20000"/>
                    <a:lumOff val="80000"/>
                  </a:schemeClr>
                </a:solidFill>
                <a:latin typeface="Open Sans" panose="020B0606030504020204" pitchFamily="34" charset="0"/>
                <a:ea typeface="Open Sans" panose="020B0606030504020204" pitchFamily="34" charset="0"/>
                <a:cs typeface="Open Sans" panose="020B0606030504020204" pitchFamily="34" charset="0"/>
              </a:rPr>
              <a:t>Agile</a:t>
            </a:r>
            <a:r>
              <a:rPr lang="en-US" sz="1800" dirty="0">
                <a:solidFill>
                  <a:schemeClr val="bg1">
                    <a:lumMod val="20000"/>
                    <a:lumOff val="80000"/>
                  </a:schemeClr>
                </a:solidFill>
              </a:rPr>
              <a:t> </a:t>
            </a:r>
            <a:r>
              <a:rPr lang="en-US" sz="1800" i="0" dirty="0">
                <a:solidFill>
                  <a:schemeClr val="bg1">
                    <a:lumMod val="20000"/>
                    <a:lumOff val="80000"/>
                  </a:schemeClr>
                </a:solidFill>
                <a:effectLst/>
                <a:latin typeface="Open Sans" panose="020B0606030504020204" pitchFamily="34" charset="0"/>
              </a:rPr>
              <a:t>manifesto</a:t>
            </a:r>
            <a:r>
              <a:rPr lang="en-US" dirty="0">
                <a:solidFill>
                  <a:schemeClr val="bg1">
                    <a:lumMod val="20000"/>
                    <a:lumOff val="80000"/>
                  </a:schemeClr>
                </a:solidFill>
              </a:rPr>
              <a:t> </a:t>
            </a:r>
            <a:br>
              <a:rPr lang="en-US" dirty="0">
                <a:solidFill>
                  <a:schemeClr val="bg1">
                    <a:lumMod val="20000"/>
                    <a:lumOff val="80000"/>
                  </a:schemeClr>
                </a:solidFill>
              </a:rPr>
            </a:br>
            <a:r>
              <a:rPr lang="en-US" sz="1800" i="0" dirty="0">
                <a:solidFill>
                  <a:schemeClr val="bg1">
                    <a:lumMod val="20000"/>
                    <a:lumOff val="80000"/>
                  </a:schemeClr>
                </a:solidFill>
                <a:effectLst/>
                <a:latin typeface="Open Sans" panose="020B0606030504020204" pitchFamily="34" charset="0"/>
              </a:rPr>
              <a:t>Our highest priority is to satisfy the customer through early and continuous delivery of valuable software</a:t>
            </a:r>
            <a:r>
              <a:rPr lang="en-US" dirty="0">
                <a:solidFill>
                  <a:schemeClr val="bg1">
                    <a:lumMod val="20000"/>
                    <a:lumOff val="80000"/>
                  </a:schemeClr>
                </a:solidFill>
              </a:rPr>
              <a:t> </a:t>
            </a:r>
            <a:br>
              <a:rPr lang="en-US" dirty="0">
                <a:solidFill>
                  <a:schemeClr val="bg1">
                    <a:lumMod val="20000"/>
                    <a:lumOff val="80000"/>
                  </a:schemeClr>
                </a:solidFill>
              </a:rPr>
            </a:br>
            <a:endParaRPr lang="en-US" dirty="0">
              <a:solidFill>
                <a:schemeClr val="bg1">
                  <a:lumMod val="20000"/>
                  <a:lumOff val="80000"/>
                </a:schemeClr>
              </a:solidFill>
            </a:endParaRPr>
          </a:p>
        </p:txBody>
      </p:sp>
    </p:spTree>
    <p:extLst>
      <p:ext uri="{BB962C8B-B14F-4D97-AF65-F5344CB8AC3E}">
        <p14:creationId xmlns:p14="http://schemas.microsoft.com/office/powerpoint/2010/main" val="423027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515059"/>
            <a:ext cx="8229600" cy="852824"/>
          </a:xfrm>
        </p:spPr>
        <p:txBody>
          <a:bodyPr/>
          <a:lstStyle/>
          <a:p>
            <a:pPr marL="0" lvl="0" indent="0" algn="ctr" rtl="0">
              <a:lnSpc>
                <a:spcPct val="90000"/>
              </a:lnSpc>
              <a:spcBef>
                <a:spcPts val="0"/>
              </a:spcBef>
              <a:spcAft>
                <a:spcPts val="0"/>
              </a:spcAft>
            </a:pPr>
            <a:r>
              <a:rPr lang="en-US" dirty="0"/>
              <a:t>Agile Benefits</a:t>
            </a:r>
          </a:p>
        </p:txBody>
      </p:sp>
      <p:sp>
        <p:nvSpPr>
          <p:cNvPr id="4" name="Text Placeholder 3">
            <a:extLst>
              <a:ext uri="{FF2B5EF4-FFF2-40B4-BE49-F238E27FC236}">
                <a16:creationId xmlns:a16="http://schemas.microsoft.com/office/drawing/2014/main" id="{EC5C8049-3659-42A0-D8D2-BB76B246E5BF}"/>
              </a:ext>
            </a:extLst>
          </p:cNvPr>
          <p:cNvSpPr>
            <a:spLocks noGrp="1"/>
          </p:cNvSpPr>
          <p:nvPr>
            <p:ph type="body" idx="1"/>
          </p:nvPr>
        </p:nvSpPr>
        <p:spPr>
          <a:xfrm>
            <a:off x="457199" y="2365570"/>
            <a:ext cx="2917902" cy="1410048"/>
          </a:xfrm>
        </p:spPr>
        <p:txBody>
          <a:bodyPr/>
          <a:lstStyle/>
          <a:p>
            <a:pPr marL="0" lvl="0" indent="0" algn="ctr" rtl="0">
              <a:spcBef>
                <a:spcPts val="0"/>
              </a:spcBef>
              <a:spcAft>
                <a:spcPts val="0"/>
              </a:spcAft>
              <a:buNone/>
            </a:pPr>
            <a:r>
              <a:rPr lang="en-US" sz="1800" b="0" i="0" dirty="0">
                <a:solidFill>
                  <a:srgbClr val="E5EAEF"/>
                </a:solidFill>
                <a:effectLst/>
                <a:latin typeface="Abadi" panose="020B0604020104020204" pitchFamily="34" charset="0"/>
              </a:rPr>
              <a:t>The team lacks close physical and spiritual cohesion.</a:t>
            </a:r>
            <a:r>
              <a:rPr lang="en-US" sz="1600" dirty="0"/>
              <a:t> </a:t>
            </a:r>
            <a:endParaRPr lang="en-US" sz="2000" dirty="0">
              <a:solidFill>
                <a:schemeClr val="bg1">
                  <a:lumMod val="20000"/>
                  <a:lumOff val="80000"/>
                </a:schemeClr>
              </a:solidFill>
            </a:endParaRPr>
          </a:p>
        </p:txBody>
      </p:sp>
      <p:sp>
        <p:nvSpPr>
          <p:cNvPr id="7" name="Arrow: Right 6">
            <a:extLst>
              <a:ext uri="{FF2B5EF4-FFF2-40B4-BE49-F238E27FC236}">
                <a16:creationId xmlns:a16="http://schemas.microsoft.com/office/drawing/2014/main" id="{6F555539-1B6D-667E-86FA-5712172DADC2}"/>
              </a:ext>
            </a:extLst>
          </p:cNvPr>
          <p:cNvSpPr/>
          <p:nvPr/>
        </p:nvSpPr>
        <p:spPr>
          <a:xfrm>
            <a:off x="3962400" y="2571750"/>
            <a:ext cx="929269" cy="758748"/>
          </a:xfrm>
          <a:prstGeom prst="right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AAFA86-54F2-01CF-9D33-474AC4C20E44}"/>
              </a:ext>
            </a:extLst>
          </p:cNvPr>
          <p:cNvSpPr txBox="1"/>
          <p:nvPr/>
        </p:nvSpPr>
        <p:spPr>
          <a:xfrm>
            <a:off x="5151865" y="1720017"/>
            <a:ext cx="3211552" cy="2462213"/>
          </a:xfrm>
          <a:prstGeom prst="rect">
            <a:avLst/>
          </a:prstGeom>
          <a:noFill/>
        </p:spPr>
        <p:txBody>
          <a:bodyPr wrap="square" rtlCol="0">
            <a:spAutoFit/>
          </a:bodyPr>
          <a:lstStyle/>
          <a:p>
            <a:r>
              <a:rPr lang="en-US"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Agile methodologies emphasize regular communication through daily stand-up meetings, sprint planning, and retrospective meetings. These meetings provide opportunities for team members to interact, share updates, and discuss any challenges they may be facing. This frequent interaction can help build stronger relationships and improve team cohesion.</a:t>
            </a:r>
            <a:endParaRPr lang="en-US" sz="1000" dirty="0">
              <a:solidFill>
                <a:schemeClr val="bg1">
                  <a:lumMod val="20000"/>
                  <a:lumOff val="8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1566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515059"/>
            <a:ext cx="8229600" cy="852824"/>
          </a:xfrm>
        </p:spPr>
        <p:txBody>
          <a:bodyPr/>
          <a:lstStyle/>
          <a:p>
            <a:pPr marL="0" lvl="0" indent="0" algn="ctr" rtl="0">
              <a:lnSpc>
                <a:spcPct val="90000"/>
              </a:lnSpc>
              <a:spcBef>
                <a:spcPts val="0"/>
              </a:spcBef>
              <a:spcAft>
                <a:spcPts val="0"/>
              </a:spcAft>
            </a:pPr>
            <a:r>
              <a:rPr lang="en-US" dirty="0"/>
              <a:t>Agile Benefits</a:t>
            </a:r>
          </a:p>
        </p:txBody>
      </p:sp>
      <p:sp>
        <p:nvSpPr>
          <p:cNvPr id="4" name="Text Placeholder 3">
            <a:extLst>
              <a:ext uri="{FF2B5EF4-FFF2-40B4-BE49-F238E27FC236}">
                <a16:creationId xmlns:a16="http://schemas.microsoft.com/office/drawing/2014/main" id="{EC5C8049-3659-42A0-D8D2-BB76B246E5BF}"/>
              </a:ext>
            </a:extLst>
          </p:cNvPr>
          <p:cNvSpPr>
            <a:spLocks noGrp="1"/>
          </p:cNvSpPr>
          <p:nvPr>
            <p:ph type="body" idx="1"/>
          </p:nvPr>
        </p:nvSpPr>
        <p:spPr>
          <a:xfrm>
            <a:off x="457199" y="2365570"/>
            <a:ext cx="2917902" cy="1410048"/>
          </a:xfrm>
        </p:spPr>
        <p:txBody>
          <a:bodyPr/>
          <a:lstStyle/>
          <a:p>
            <a:pPr marL="0" lvl="0" indent="0" algn="ctr" rtl="0">
              <a:spcBef>
                <a:spcPts val="0"/>
              </a:spcBef>
              <a:spcAft>
                <a:spcPts val="0"/>
              </a:spcAft>
              <a:buNone/>
            </a:pPr>
            <a:r>
              <a:rPr lang="en-US" sz="1800" b="0" i="0" dirty="0">
                <a:solidFill>
                  <a:srgbClr val="E5EAEF"/>
                </a:solidFill>
                <a:effectLst/>
                <a:latin typeface="Abadi" panose="020B0604020104020204" pitchFamily="34" charset="0"/>
              </a:rPr>
              <a:t>Requirements and product planning are traditionally done in advance.</a:t>
            </a:r>
            <a:r>
              <a:rPr lang="en-US" sz="1400" dirty="0"/>
              <a:t> </a:t>
            </a:r>
            <a:endParaRPr lang="en-US" sz="2000" dirty="0">
              <a:solidFill>
                <a:schemeClr val="bg1">
                  <a:lumMod val="20000"/>
                  <a:lumOff val="80000"/>
                </a:schemeClr>
              </a:solidFill>
            </a:endParaRPr>
          </a:p>
        </p:txBody>
      </p:sp>
      <p:sp>
        <p:nvSpPr>
          <p:cNvPr id="7" name="Arrow: Right 6">
            <a:extLst>
              <a:ext uri="{FF2B5EF4-FFF2-40B4-BE49-F238E27FC236}">
                <a16:creationId xmlns:a16="http://schemas.microsoft.com/office/drawing/2014/main" id="{6F555539-1B6D-667E-86FA-5712172DADC2}"/>
              </a:ext>
            </a:extLst>
          </p:cNvPr>
          <p:cNvSpPr/>
          <p:nvPr/>
        </p:nvSpPr>
        <p:spPr>
          <a:xfrm>
            <a:off x="3962400" y="2571750"/>
            <a:ext cx="929269" cy="758748"/>
          </a:xfrm>
          <a:prstGeom prst="right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AAFA86-54F2-01CF-9D33-474AC4C20E44}"/>
              </a:ext>
            </a:extLst>
          </p:cNvPr>
          <p:cNvSpPr txBox="1"/>
          <p:nvPr/>
        </p:nvSpPr>
        <p:spPr>
          <a:xfrm>
            <a:off x="5122128" y="2162653"/>
            <a:ext cx="3211552" cy="2031325"/>
          </a:xfrm>
          <a:prstGeom prst="rect">
            <a:avLst/>
          </a:prstGeom>
          <a:noFill/>
        </p:spPr>
        <p:txBody>
          <a:bodyPr wrap="square" rtlCol="0">
            <a:spAutoFit/>
          </a:bodyPr>
          <a:lstStyle/>
          <a:p>
            <a:r>
              <a:rPr lang="en-US" b="0" i="0" dirty="0">
                <a:solidFill>
                  <a:srgbClr val="ECECEC"/>
                </a:solidFill>
                <a:effectLst/>
                <a:latin typeface="Open Sans" panose="020B0606030504020204" pitchFamily="34" charset="0"/>
                <a:ea typeface="Open Sans" panose="020B0606030504020204" pitchFamily="34" charset="0"/>
                <a:cs typeface="Open Sans" panose="020B0606030504020204" pitchFamily="34" charset="0"/>
              </a:rPr>
              <a:t>Instead of planning everything upfront, Agile emphasizes iterative planning. Teams initially identify high-level requirements and goals but then break down the work into smaller, more manageable chunks that can be planned in detail for shorter timeframes, such as sprints in Scrum or cycles in Kanban.</a:t>
            </a:r>
            <a:endParaRPr lang="en-US" sz="1000" dirty="0">
              <a:solidFill>
                <a:schemeClr val="bg1">
                  <a:lumMod val="20000"/>
                  <a:lumOff val="8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486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515059"/>
            <a:ext cx="8229600" cy="852824"/>
          </a:xfrm>
        </p:spPr>
        <p:txBody>
          <a:bodyPr/>
          <a:lstStyle/>
          <a:p>
            <a:pPr marL="457200" lvl="0" indent="-476250" algn="ctr" rtl="0">
              <a:spcBef>
                <a:spcPts val="0"/>
              </a:spcBef>
              <a:spcAft>
                <a:spcPts val="0"/>
              </a:spcAft>
              <a:buSzPts val="3900"/>
              <a:buFont typeface="Arial" panose="020B0604020202020204" pitchFamily="34" charset="0"/>
              <a:buChar char="•"/>
            </a:pPr>
            <a:r>
              <a:rPr lang="en-US" sz="3600" dirty="0">
                <a:solidFill>
                  <a:schemeClr val="bg1">
                    <a:lumMod val="20000"/>
                    <a:lumOff val="80000"/>
                  </a:schemeClr>
                </a:solidFill>
              </a:rPr>
              <a:t>Information radiators</a:t>
            </a:r>
          </a:p>
        </p:txBody>
      </p:sp>
      <p:sp>
        <p:nvSpPr>
          <p:cNvPr id="4" name="Text Placeholder 3">
            <a:extLst>
              <a:ext uri="{FF2B5EF4-FFF2-40B4-BE49-F238E27FC236}">
                <a16:creationId xmlns:a16="http://schemas.microsoft.com/office/drawing/2014/main" id="{EC5C8049-3659-42A0-D8D2-BB76B246E5BF}"/>
              </a:ext>
            </a:extLst>
          </p:cNvPr>
          <p:cNvSpPr>
            <a:spLocks noGrp="1"/>
          </p:cNvSpPr>
          <p:nvPr>
            <p:ph type="body" idx="1"/>
          </p:nvPr>
        </p:nvSpPr>
        <p:spPr>
          <a:xfrm>
            <a:off x="457199" y="1516566"/>
            <a:ext cx="8017728" cy="3248722"/>
          </a:xfrm>
        </p:spPr>
        <p:txBody>
          <a:bodyPr/>
          <a:lstStyle/>
          <a:p>
            <a:pPr marL="0" lvl="0" indent="0" rtl="0">
              <a:spcBef>
                <a:spcPts val="0"/>
              </a:spcBef>
              <a:spcAft>
                <a:spcPts val="0"/>
              </a:spcAft>
              <a:buNone/>
            </a:pPr>
            <a:r>
              <a:rPr lang="en-US" sz="1800" b="0" i="0" dirty="0">
                <a:solidFill>
                  <a:srgbClr val="E5EAEF"/>
                </a:solidFill>
                <a:effectLst/>
                <a:latin typeface="Abadi" panose="020B0604020104020204" pitchFamily="34" charset="0"/>
              </a:rPr>
              <a:t>“Information radiator” is the generic term for any of a number of handwritten, drawn, printed, or electronic displays that a team places in a highly visible location, so that all team members, as well as passers-by, can see the latest information at a glance: count of automated tests, velocity, incident reports, continuous integration status, and so on.</a:t>
            </a:r>
          </a:p>
          <a:p>
            <a:pPr marL="0" lvl="0" indent="0" rtl="0">
              <a:spcBef>
                <a:spcPts val="0"/>
              </a:spcBef>
              <a:spcAft>
                <a:spcPts val="0"/>
              </a:spcAft>
              <a:buNone/>
            </a:pPr>
            <a:r>
              <a:rPr lang="en-US" sz="1800" b="0" i="0" dirty="0">
                <a:solidFill>
                  <a:srgbClr val="E5EAEF"/>
                </a:solidFill>
                <a:effectLst/>
                <a:latin typeface="Abadi" panose="020B0604020104020204" pitchFamily="34" charset="0"/>
              </a:rPr>
              <a:t>Also Known As</a:t>
            </a:r>
          </a:p>
          <a:p>
            <a:pPr marL="0" lvl="0" indent="0" rtl="0">
              <a:spcBef>
                <a:spcPts val="0"/>
              </a:spcBef>
              <a:spcAft>
                <a:spcPts val="0"/>
              </a:spcAft>
              <a:buNone/>
            </a:pPr>
            <a:r>
              <a:rPr lang="en-US" sz="1800" b="0" i="0" dirty="0">
                <a:solidFill>
                  <a:srgbClr val="E5EAEF"/>
                </a:solidFill>
                <a:effectLst/>
                <a:latin typeface="Abadi" panose="020B0604020104020204" pitchFamily="34" charset="0"/>
              </a:rPr>
              <a:t>a related term, nearly synonymous, is “Big Visible Chart”</a:t>
            </a:r>
          </a:p>
          <a:p>
            <a:pPr marL="0" lvl="0" indent="0" rtl="0">
              <a:spcBef>
                <a:spcPts val="0"/>
              </a:spcBef>
              <a:spcAft>
                <a:spcPts val="0"/>
              </a:spcAft>
              <a:buNone/>
            </a:pPr>
            <a:r>
              <a:rPr lang="en-US" sz="1800" b="0" i="0" dirty="0">
                <a:solidFill>
                  <a:srgbClr val="E5EAEF"/>
                </a:solidFill>
                <a:effectLst/>
                <a:latin typeface="Abadi" panose="020B0604020104020204" pitchFamily="34" charset="0"/>
              </a:rPr>
              <a:t>more generally, one speaks of “informative workspaces“</a:t>
            </a:r>
            <a:endParaRPr lang="en-US" sz="2000" dirty="0">
              <a:solidFill>
                <a:schemeClr val="bg1">
                  <a:lumMod val="20000"/>
                  <a:lumOff val="80000"/>
                </a:schemeClr>
              </a:solidFill>
            </a:endParaRPr>
          </a:p>
        </p:txBody>
      </p:sp>
    </p:spTree>
    <p:extLst>
      <p:ext uri="{BB962C8B-B14F-4D97-AF65-F5344CB8AC3E}">
        <p14:creationId xmlns:p14="http://schemas.microsoft.com/office/powerpoint/2010/main" val="182276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180523"/>
            <a:ext cx="8229600" cy="488550"/>
          </a:xfrm>
        </p:spPr>
        <p:txBody>
          <a:bodyPr/>
          <a:lstStyle/>
          <a:p>
            <a:pPr lvl="0" algn="ctr" rtl="0">
              <a:spcBef>
                <a:spcPts val="0"/>
              </a:spcBef>
              <a:spcAft>
                <a:spcPts val="0"/>
              </a:spcAft>
              <a:buSzPts val="3900"/>
            </a:pPr>
            <a:r>
              <a:rPr lang="en" sz="2000" dirty="0"/>
              <a:t>Burndown Chart</a:t>
            </a:r>
            <a:endParaRPr lang="en-US" sz="3600" dirty="0">
              <a:solidFill>
                <a:schemeClr val="bg1">
                  <a:lumMod val="20000"/>
                  <a:lumOff val="80000"/>
                </a:schemeClr>
              </a:solidFill>
            </a:endParaRPr>
          </a:p>
        </p:txBody>
      </p:sp>
      <p:sp>
        <p:nvSpPr>
          <p:cNvPr id="5" name="Text Placeholder 4">
            <a:extLst>
              <a:ext uri="{FF2B5EF4-FFF2-40B4-BE49-F238E27FC236}">
                <a16:creationId xmlns:a16="http://schemas.microsoft.com/office/drawing/2014/main" id="{06E69EE0-B701-B771-3218-E1CCBA99EB77}"/>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A0A10BD7-F2BC-2021-5EA4-F522826C1B8C}"/>
              </a:ext>
            </a:extLst>
          </p:cNvPr>
          <p:cNvPicPr>
            <a:picLocks noChangeAspect="1"/>
          </p:cNvPicPr>
          <p:nvPr/>
        </p:nvPicPr>
        <p:blipFill>
          <a:blip r:embed="rId2"/>
          <a:stretch>
            <a:fillRect/>
          </a:stretch>
        </p:blipFill>
        <p:spPr>
          <a:xfrm>
            <a:off x="0" y="832624"/>
            <a:ext cx="9144000" cy="4310876"/>
          </a:xfrm>
          <a:prstGeom prst="rect">
            <a:avLst/>
          </a:prstGeom>
        </p:spPr>
      </p:pic>
    </p:spTree>
    <p:extLst>
      <p:ext uri="{BB962C8B-B14F-4D97-AF65-F5344CB8AC3E}">
        <p14:creationId xmlns:p14="http://schemas.microsoft.com/office/powerpoint/2010/main" val="307881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6E69EE0-B701-B771-3218-E1CCBA99EB77}"/>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042E5AFB-8396-16DC-8849-548A89E281CE}"/>
              </a:ext>
            </a:extLst>
          </p:cNvPr>
          <p:cNvPicPr>
            <a:picLocks noChangeAspect="1"/>
          </p:cNvPicPr>
          <p:nvPr/>
        </p:nvPicPr>
        <p:blipFill>
          <a:blip r:embed="rId2"/>
          <a:stretch>
            <a:fillRect/>
          </a:stretch>
        </p:blipFill>
        <p:spPr>
          <a:xfrm>
            <a:off x="0" y="810323"/>
            <a:ext cx="9144000" cy="4333178"/>
          </a:xfrm>
          <a:prstGeom prst="rect">
            <a:avLst/>
          </a:prstGeom>
        </p:spPr>
      </p:pic>
      <p:sp>
        <p:nvSpPr>
          <p:cNvPr id="6" name="TextBox 5">
            <a:extLst>
              <a:ext uri="{FF2B5EF4-FFF2-40B4-BE49-F238E27FC236}">
                <a16:creationId xmlns:a16="http://schemas.microsoft.com/office/drawing/2014/main" id="{05DA988F-219C-B0F7-9EBF-28D7AAA1F299}"/>
              </a:ext>
            </a:extLst>
          </p:cNvPr>
          <p:cNvSpPr txBox="1"/>
          <p:nvPr/>
        </p:nvSpPr>
        <p:spPr>
          <a:xfrm>
            <a:off x="3434576" y="327102"/>
            <a:ext cx="1651414" cy="369332"/>
          </a:xfrm>
          <a:prstGeom prst="rect">
            <a:avLst/>
          </a:prstGeom>
          <a:noFill/>
        </p:spPr>
        <p:txBody>
          <a:bodyPr wrap="none" rtlCol="0">
            <a:spAutoFit/>
          </a:bodyPr>
          <a:lstStyle/>
          <a:p>
            <a:pPr algn="ctr"/>
            <a:r>
              <a:rPr lang="en-US" sz="1800" dirty="0">
                <a:solidFill>
                  <a:schemeClr val="bg1">
                    <a:lumMod val="20000"/>
                    <a:lumOff val="80000"/>
                  </a:schemeClr>
                </a:solidFill>
                <a:latin typeface="Open Sans" panose="020B0606030504020204" pitchFamily="34" charset="0"/>
                <a:ea typeface="Open Sans" panose="020B0606030504020204" pitchFamily="34" charset="0"/>
                <a:cs typeface="Open Sans" panose="020B0606030504020204" pitchFamily="34" charset="0"/>
              </a:rPr>
              <a:t>Project status</a:t>
            </a:r>
          </a:p>
        </p:txBody>
      </p:sp>
    </p:spTree>
    <p:extLst>
      <p:ext uri="{BB962C8B-B14F-4D97-AF65-F5344CB8AC3E}">
        <p14:creationId xmlns:p14="http://schemas.microsoft.com/office/powerpoint/2010/main" val="362325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BF95A-99AA-8F59-F377-DB5AEC77E345}"/>
              </a:ext>
            </a:extLst>
          </p:cNvPr>
          <p:cNvSpPr>
            <a:spLocks noGrp="1"/>
          </p:cNvSpPr>
          <p:nvPr>
            <p:ph type="title"/>
          </p:nvPr>
        </p:nvSpPr>
        <p:spPr>
          <a:xfrm>
            <a:off x="338253" y="180523"/>
            <a:ext cx="8229600" cy="488550"/>
          </a:xfrm>
        </p:spPr>
        <p:txBody>
          <a:bodyPr/>
          <a:lstStyle/>
          <a:p>
            <a:pPr lvl="0" algn="ctr" rtl="0">
              <a:spcBef>
                <a:spcPts val="0"/>
              </a:spcBef>
              <a:spcAft>
                <a:spcPts val="0"/>
              </a:spcAft>
              <a:buSzPts val="3900"/>
            </a:pPr>
            <a:r>
              <a:rPr lang="en-US" sz="2000" dirty="0"/>
              <a:t>Team composition</a:t>
            </a:r>
          </a:p>
        </p:txBody>
      </p:sp>
      <p:sp>
        <p:nvSpPr>
          <p:cNvPr id="5" name="Text Placeholder 4">
            <a:extLst>
              <a:ext uri="{FF2B5EF4-FFF2-40B4-BE49-F238E27FC236}">
                <a16:creationId xmlns:a16="http://schemas.microsoft.com/office/drawing/2014/main" id="{06E69EE0-B701-B771-3218-E1CCBA99EB77}"/>
              </a:ext>
            </a:extLst>
          </p:cNvPr>
          <p:cNvSpPr>
            <a:spLocks noGrp="1"/>
          </p:cNvSpPr>
          <p:nvPr>
            <p:ph type="body" idx="1"/>
          </p:nvPr>
        </p:nvSpPr>
        <p:spPr>
          <a:xfrm>
            <a:off x="338253" y="2287161"/>
            <a:ext cx="2520176" cy="1685112"/>
          </a:xfrm>
        </p:spPr>
        <p:txBody>
          <a:bodyPr>
            <a:normAutofit fontScale="62500" lnSpcReduction="20000"/>
          </a:bodyPr>
          <a:lstStyle/>
          <a:p>
            <a:r>
              <a:rPr lang="en-US" dirty="0">
                <a:solidFill>
                  <a:schemeClr val="bg1">
                    <a:lumMod val="20000"/>
                    <a:lumOff val="80000"/>
                  </a:schemeClr>
                </a:solidFill>
              </a:rPr>
              <a:t>The PO represents the business and helps translate customer requirements into work packages for the development team.</a:t>
            </a:r>
          </a:p>
          <a:p>
            <a:endParaRPr lang="en-US" dirty="0">
              <a:solidFill>
                <a:schemeClr val="bg1">
                  <a:lumMod val="20000"/>
                  <a:lumOff val="80000"/>
                </a:schemeClr>
              </a:solidFill>
            </a:endParaRPr>
          </a:p>
        </p:txBody>
      </p:sp>
      <p:sp>
        <p:nvSpPr>
          <p:cNvPr id="2" name="Google Shape;287;p43">
            <a:extLst>
              <a:ext uri="{FF2B5EF4-FFF2-40B4-BE49-F238E27FC236}">
                <a16:creationId xmlns:a16="http://schemas.microsoft.com/office/drawing/2014/main" id="{7E634EF2-2D41-3C31-2627-432D553A45B6}"/>
              </a:ext>
            </a:extLst>
          </p:cNvPr>
          <p:cNvSpPr txBox="1">
            <a:spLocks/>
          </p:cNvSpPr>
          <p:nvPr/>
        </p:nvSpPr>
        <p:spPr>
          <a:xfrm>
            <a:off x="512956" y="1784195"/>
            <a:ext cx="2442666"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pPr marL="0" indent="0" algn="ctr"/>
            <a:r>
              <a:rPr lang="en-US" dirty="0"/>
              <a:t>Product Owner</a:t>
            </a:r>
          </a:p>
        </p:txBody>
      </p:sp>
      <p:sp>
        <p:nvSpPr>
          <p:cNvPr id="4" name="Text Placeholder 4">
            <a:extLst>
              <a:ext uri="{FF2B5EF4-FFF2-40B4-BE49-F238E27FC236}">
                <a16:creationId xmlns:a16="http://schemas.microsoft.com/office/drawing/2014/main" id="{759CEB53-BFCB-6948-BAE9-3710083276F3}"/>
              </a:ext>
            </a:extLst>
          </p:cNvPr>
          <p:cNvSpPr txBox="1">
            <a:spLocks/>
          </p:cNvSpPr>
          <p:nvPr/>
        </p:nvSpPr>
        <p:spPr>
          <a:xfrm>
            <a:off x="3152078" y="2277288"/>
            <a:ext cx="2520176" cy="1685112"/>
          </a:xfrm>
          <a:prstGeom prst="rect">
            <a:avLst/>
          </a:prstGeom>
          <a:noFill/>
          <a:ln>
            <a:noFill/>
          </a:ln>
        </p:spPr>
        <p:txBody>
          <a:bodyPr spcFirstLastPara="1" wrap="square" lIns="34275" tIns="34275" rIns="34275" bIns="34275" anchor="t" anchorCtr="0">
            <a:normAutofit fontScale="77500" lnSpcReduction="20000"/>
          </a:bodyPr>
          <a:lstStyle>
            <a:defPPr marR="0" lvl="0" algn="l" rtl="0">
              <a:lnSpc>
                <a:spcPct val="100000"/>
              </a:lnSpc>
              <a:spcBef>
                <a:spcPts val="0"/>
              </a:spcBef>
              <a:spcAft>
                <a:spcPts val="0"/>
              </a:spcAft>
            </a:defPPr>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pPr marL="0" lvl="0" indent="0" algn="ctr" rtl="0">
              <a:spcBef>
                <a:spcPts val="0"/>
              </a:spcBef>
              <a:spcAft>
                <a:spcPts val="0"/>
              </a:spcAft>
              <a:buNone/>
            </a:pPr>
            <a:r>
              <a:rPr lang="en-US" dirty="0">
                <a:solidFill>
                  <a:schemeClr val="bg1">
                    <a:lumMod val="20000"/>
                    <a:lumOff val="80000"/>
                  </a:schemeClr>
                </a:solidFill>
              </a:rPr>
              <a:t>The SM oversees the development process and facilitates improvements to it. </a:t>
            </a:r>
          </a:p>
          <a:p>
            <a:endParaRPr lang="en-US" dirty="0">
              <a:solidFill>
                <a:schemeClr val="bg1">
                  <a:lumMod val="20000"/>
                  <a:lumOff val="80000"/>
                </a:schemeClr>
              </a:solidFill>
            </a:endParaRPr>
          </a:p>
        </p:txBody>
      </p:sp>
      <p:sp>
        <p:nvSpPr>
          <p:cNvPr id="6" name="Google Shape;287;p43">
            <a:extLst>
              <a:ext uri="{FF2B5EF4-FFF2-40B4-BE49-F238E27FC236}">
                <a16:creationId xmlns:a16="http://schemas.microsoft.com/office/drawing/2014/main" id="{38150475-6343-6F7E-E91A-E9A33482FF78}"/>
              </a:ext>
            </a:extLst>
          </p:cNvPr>
          <p:cNvSpPr txBox="1">
            <a:spLocks/>
          </p:cNvSpPr>
          <p:nvPr/>
        </p:nvSpPr>
        <p:spPr>
          <a:xfrm>
            <a:off x="5893145" y="1915761"/>
            <a:ext cx="2442666"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pPr marL="0" lvl="0" indent="0" algn="ctr" rtl="0">
              <a:spcBef>
                <a:spcPts val="0"/>
              </a:spcBef>
              <a:spcAft>
                <a:spcPts val="0"/>
              </a:spcAft>
              <a:buNone/>
            </a:pPr>
            <a:r>
              <a:rPr lang="en-US" dirty="0"/>
              <a:t>Team members</a:t>
            </a:r>
          </a:p>
        </p:txBody>
      </p:sp>
      <p:sp>
        <p:nvSpPr>
          <p:cNvPr id="10" name="Google Shape;287;p43">
            <a:extLst>
              <a:ext uri="{FF2B5EF4-FFF2-40B4-BE49-F238E27FC236}">
                <a16:creationId xmlns:a16="http://schemas.microsoft.com/office/drawing/2014/main" id="{EEA511E8-3F90-C5CE-5865-24CEA6B100AC}"/>
              </a:ext>
            </a:extLst>
          </p:cNvPr>
          <p:cNvSpPr txBox="1">
            <a:spLocks/>
          </p:cNvSpPr>
          <p:nvPr/>
        </p:nvSpPr>
        <p:spPr>
          <a:xfrm>
            <a:off x="3250856" y="1896205"/>
            <a:ext cx="2442666"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pPr marL="0" lvl="0" indent="0" algn="ctr" rtl="0">
              <a:spcBef>
                <a:spcPts val="0"/>
              </a:spcBef>
              <a:spcAft>
                <a:spcPts val="0"/>
              </a:spcAft>
              <a:buNone/>
            </a:pPr>
            <a:r>
              <a:rPr lang="en-US" dirty="0"/>
              <a:t>Scrum Master</a:t>
            </a:r>
          </a:p>
        </p:txBody>
      </p:sp>
      <p:sp>
        <p:nvSpPr>
          <p:cNvPr id="11" name="Text Placeholder 4">
            <a:extLst>
              <a:ext uri="{FF2B5EF4-FFF2-40B4-BE49-F238E27FC236}">
                <a16:creationId xmlns:a16="http://schemas.microsoft.com/office/drawing/2014/main" id="{794A81A4-4891-91B3-1629-9B493C3B5E86}"/>
              </a:ext>
            </a:extLst>
          </p:cNvPr>
          <p:cNvSpPr txBox="1">
            <a:spLocks/>
          </p:cNvSpPr>
          <p:nvPr/>
        </p:nvSpPr>
        <p:spPr>
          <a:xfrm>
            <a:off x="5800767" y="2521652"/>
            <a:ext cx="2520176" cy="1685112"/>
          </a:xfrm>
          <a:prstGeom prst="rect">
            <a:avLst/>
          </a:prstGeom>
          <a:noFill/>
          <a:ln>
            <a:noFill/>
          </a:ln>
        </p:spPr>
        <p:txBody>
          <a:bodyPr spcFirstLastPara="1" wrap="square" lIns="34275" tIns="34275" rIns="34275" bIns="34275" anchor="t" anchorCtr="0">
            <a:normAutofit fontScale="70000" lnSpcReduction="20000"/>
          </a:bodyPr>
          <a:lstStyle>
            <a:defPPr marR="0" lvl="0" algn="l" rtl="0">
              <a:lnSpc>
                <a:spcPct val="100000"/>
              </a:lnSpc>
              <a:spcBef>
                <a:spcPts val="0"/>
              </a:spcBef>
              <a:spcAft>
                <a:spcPts val="0"/>
              </a:spcAft>
            </a:defPPr>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pPr marL="0" lvl="0" indent="0" algn="ctr" rtl="0">
              <a:spcBef>
                <a:spcPts val="0"/>
              </a:spcBef>
              <a:spcAft>
                <a:spcPts val="0"/>
              </a:spcAft>
              <a:buNone/>
            </a:pPr>
            <a:r>
              <a:rPr lang="en-US" dirty="0">
                <a:solidFill>
                  <a:schemeClr val="bg1">
                    <a:lumMod val="20000"/>
                    <a:lumOff val="80000"/>
                  </a:schemeClr>
                </a:solidFill>
              </a:rPr>
              <a:t>Scrum is all about Team members working autonomously to contribute to the outcome</a:t>
            </a:r>
          </a:p>
          <a:p>
            <a:endParaRPr lang="en-US" dirty="0"/>
          </a:p>
        </p:txBody>
      </p:sp>
    </p:spTree>
    <p:extLst>
      <p:ext uri="{BB962C8B-B14F-4D97-AF65-F5344CB8AC3E}">
        <p14:creationId xmlns:p14="http://schemas.microsoft.com/office/powerpoint/2010/main" val="1018886949"/>
      </p:ext>
    </p:extLst>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1574</Words>
  <Application>Microsoft Office PowerPoint</Application>
  <PresentationFormat>On-screen Show (16:9)</PresentationFormat>
  <Paragraphs>55</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Cabin</vt:lpstr>
      <vt:lpstr>Open Sans</vt:lpstr>
      <vt:lpstr>Abadi</vt:lpstr>
      <vt:lpstr>Arial</vt:lpstr>
      <vt:lpstr>Udacity Template 16x9</vt:lpstr>
      <vt:lpstr>WorldVisitz Mobile Application Agile Delivery Launch</vt:lpstr>
      <vt:lpstr>Topics</vt:lpstr>
      <vt:lpstr>Agile Benefits</vt:lpstr>
      <vt:lpstr>Agile Benefits</vt:lpstr>
      <vt:lpstr>Agile Benefits</vt:lpstr>
      <vt:lpstr>Information radiators</vt:lpstr>
      <vt:lpstr>Burndown Chart</vt:lpstr>
      <vt:lpstr>PowerPoint Presentation</vt:lpstr>
      <vt:lpstr>Team composition</vt:lpstr>
      <vt:lpstr>In any project, clarifying roles and responsibilities among team members and stakeholders is crucial for effective collaboration and clear accountability. In the Scrum framework, there are three key roles: Product Owner (PO), Scrum Master (SM), and Team Members. Product Owner (PO): The Product Owner, in our case John Smith, plays a pivotal role in understanding customer requirements and translating them into actionable work items for the team. Leveraging his extensive market research and product knowledge, John will ensure that the team focuses on delivering value to customers. By closely collaborating with the team and being physically present in the same office, John will foster synergy and facilitate faster and more fluid communication, thereby enhancing the efficiency of the development process.</vt:lpstr>
      <vt:lpstr>Scrum Master (SM): The Scrum Master, for Worldvisitz, will be Jane Doe. In addition to facilitating effective communication within the team, the Scrum Master ensures that team members have everything they need to perform their roles effectively. Jane's role as a good communicator and her ongoing interaction with team members positions her well to identify and address any impediments that may hinder the team's progress. Jane will play a crucial role in fostering collaboration, problem-solving, and continuous improvement within the team, ultimately contributing to its success. Team Members: The rest of the employees are the team members, who form the core execution force of the project. As the pulsating heart of the project, each team member's contribution is vital to achieving project objectives. With clear guidance from the Product Owner and support from the Scrum Master, team members are empowered to collaborate, innovate, and deliver high-quality results.</vt:lpstr>
      <vt:lpstr>Scrum Master (SM): The Scrum Master, for Worldvisitz, will be Jane Doe. In addition to facilitating effective communication within the team, the Scrum Master ensures that team members have everything they need to perform their roles effectively. Jane's role as a good communicator and her ongoing interaction with team members positions her well to identify and address any impediments that may hinder the team's progress. Jane will play a crucial role in fostering collaboration, problem-solving, and continuous improvement within the team, ultimately contributing to its success. Team Members: The rest of the employees are the team members, who form the core execution force of the project. As the pulsating heart of the project, each team member's contribution is vital to achieving project objectives. With clear guidance from the Product Owner and support from the Scrum Master, team members are empowered to collaborate, innovate, and deliver high-quality results.</vt:lpstr>
      <vt:lpstr>In summary, by defining and understanding the roles and responsibilities of each team member, we create a framework for effective collaboration, communication, and success in our project endeavors. Together, let's harness our collective strengths and make this project a resounding success. Good luck, and let's enjoy the journey ahead!</vt:lpstr>
      <vt:lpstr>Ceremony schedule</vt:lpstr>
      <vt:lpstr>Ceremony schedule</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WorldVisitz Mobile Application Agile Delivery Launch</dc:title>
  <dc:creator>mohammad khallaf</dc:creator>
  <cp:lastModifiedBy>mohammad khallaf</cp:lastModifiedBy>
  <cp:revision>2</cp:revision>
  <dcterms:modified xsi:type="dcterms:W3CDTF">2024-03-13T12:35:41Z</dcterms:modified>
</cp:coreProperties>
</file>