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1.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notesSlides/notesSlide1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5.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6.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 id="2147483697" r:id="rId2"/>
    <p:sldMasterId id="2147483698" r:id="rId3"/>
    <p:sldMasterId id="2147483699"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32918400" cy="21945600"/>
  <p:notesSz cx="6858000" cy="9144000"/>
  <p:embeddedFontLst>
    <p:embeddedFont>
      <p:font typeface="Abadi" panose="020B0604020104020204" pitchFamily="34" charset="0"/>
      <p:regular r:id="rId32"/>
    </p:embeddedFont>
    <p:embeddedFont>
      <p:font typeface="Lato" panose="020F0502020204030203" pitchFamily="3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Raleway"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456" y="-5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10.fntdata"/></Relationships>
</file>

<file path=ppt/charts/_rels/chart1.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prog2\Downloads\agile-communication-spreadsheet-template.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prog2\Downloads\davide-nastri-agile-communication-spreadsheet-templ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US" b="0">
                <a:solidFill>
                  <a:srgbClr val="757575"/>
                </a:solidFill>
                <a:latin typeface="+mn-lt"/>
              </a:rPr>
              <a:t>Burn Down Chart</a:t>
            </a:r>
          </a:p>
        </c:rich>
      </c:tx>
      <c:overlay val="0"/>
    </c:title>
    <c:autoTitleDeleted val="0"/>
    <c:plotArea>
      <c:layout/>
      <c:barChart>
        <c:barDir val="col"/>
        <c:grouping val="stacked"/>
        <c:varyColors val="1"/>
        <c:ser>
          <c:idx val="0"/>
          <c:order val="0"/>
          <c:tx>
            <c:strRef>
              <c:f>'Burn Down  Up'!$D$9</c:f>
              <c:strCache>
                <c:ptCount val="1"/>
                <c:pt idx="0">
                  <c:v>Story Points Remaining</c:v>
                </c:pt>
              </c:strCache>
            </c:strRef>
          </c:tx>
          <c:spPr>
            <a:solidFill>
              <a:srgbClr val="4F81BD"/>
            </a:solidFill>
            <a:ln cmpd="sng">
              <a:solidFill>
                <a:srgbClr val="000000"/>
              </a:solidFill>
            </a:ln>
          </c:spPr>
          <c:invertIfNegative val="1"/>
          <c:dLbls>
            <c:spPr>
              <a:noFill/>
              <a:ln>
                <a:noFill/>
              </a:ln>
              <a:effectLst/>
            </c:spPr>
            <c:txPr>
              <a:bodyPr/>
              <a:lstStyle/>
              <a:p>
                <a:pPr lvl="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Up'!$A$10:$A$13</c:f>
              <c:numCache>
                <c:formatCode>General</c:formatCode>
                <c:ptCount val="4"/>
                <c:pt idx="0">
                  <c:v>0</c:v>
                </c:pt>
                <c:pt idx="1">
                  <c:v>1</c:v>
                </c:pt>
                <c:pt idx="2">
                  <c:v>2</c:v>
                </c:pt>
                <c:pt idx="3">
                  <c:v>3</c:v>
                </c:pt>
              </c:numCache>
              <c:extLst/>
            </c:numRef>
          </c:cat>
          <c:val>
            <c:numRef>
              <c:f>'Burn Down  Up'!$D$10:$D$13</c:f>
              <c:numCache>
                <c:formatCode>General</c:formatCode>
                <c:ptCount val="4"/>
                <c:pt idx="0">
                  <c:v>126</c:v>
                </c:pt>
                <c:pt idx="1">
                  <c:v>106</c:v>
                </c:pt>
                <c:pt idx="2">
                  <c:v>83</c:v>
                </c:pt>
                <c:pt idx="3">
                  <c:v>61</c:v>
                </c:pt>
              </c:numCache>
              <c:extLst/>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85A9-4781-8BA8-376F18408416}"/>
            </c:ext>
          </c:extLst>
        </c:ser>
        <c:dLbls>
          <c:showLegendKey val="0"/>
          <c:showVal val="0"/>
          <c:showCatName val="0"/>
          <c:showSerName val="0"/>
          <c:showPercent val="0"/>
          <c:showBubbleSize val="0"/>
        </c:dLbls>
        <c:gapWidth val="150"/>
        <c:overlap val="100"/>
        <c:axId val="1150260509"/>
        <c:axId val="1175149791"/>
      </c:barChart>
      <c:catAx>
        <c:axId val="1150260509"/>
        <c:scaling>
          <c:orientation val="minMax"/>
        </c:scaling>
        <c:delete val="0"/>
        <c:axPos val="b"/>
        <c:title>
          <c:tx>
            <c:rich>
              <a:bodyPr/>
              <a:lstStyle/>
              <a:p>
                <a:pPr lvl="0">
                  <a:defRPr b="0">
                    <a:solidFill>
                      <a:srgbClr val="000000"/>
                    </a:solidFill>
                    <a:latin typeface="+mn-lt"/>
                  </a:defRPr>
                </a:pPr>
                <a:r>
                  <a:rPr lang="en-US" b="0">
                    <a:solidFill>
                      <a:srgbClr val="000000"/>
                    </a:solidFill>
                    <a:latin typeface="+mn-lt"/>
                  </a:rPr>
                  <a:t>Sprint</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175149791"/>
        <c:crosses val="autoZero"/>
        <c:auto val="1"/>
        <c:lblAlgn val="ctr"/>
        <c:lblOffset val="100"/>
        <c:noMultiLvlLbl val="1"/>
      </c:catAx>
      <c:valAx>
        <c:axId val="1175149791"/>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US" b="0">
                    <a:solidFill>
                      <a:srgbClr val="000000"/>
                    </a:solidFill>
                    <a:latin typeface="+mn-lt"/>
                  </a:rPr>
                  <a:t>Story Points Remaining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15026050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Burn Up Chart</a:t>
            </a:r>
          </a:p>
        </c:rich>
      </c:tx>
      <c:overlay val="0"/>
    </c:title>
    <c:autoTitleDeleted val="0"/>
    <c:plotArea>
      <c:layout/>
      <c:barChart>
        <c:barDir val="col"/>
        <c:grouping val="clustered"/>
        <c:varyColors val="1"/>
        <c:ser>
          <c:idx val="0"/>
          <c:order val="0"/>
          <c:tx>
            <c:strRef>
              <c:f>'Burn Down  Up'!$C$9</c:f>
              <c:strCache>
                <c:ptCount val="1"/>
                <c:pt idx="0">
                  <c:v>Cumulative Story Points Completed</c:v>
                </c:pt>
              </c:strCache>
            </c:strRef>
          </c:tx>
          <c:spPr>
            <a:solidFill>
              <a:srgbClr val="4F81BD"/>
            </a:solidFill>
            <a:ln cmpd="sng">
              <a:solidFill>
                <a:srgbClr val="000000"/>
              </a:solidFill>
            </a:ln>
          </c:spPr>
          <c:invertIfNegative val="1"/>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Up'!$A$10:$A$15</c:f>
              <c:numCache>
                <c:formatCode>General</c:formatCode>
                <c:ptCount val="6"/>
                <c:pt idx="0">
                  <c:v>0</c:v>
                </c:pt>
                <c:pt idx="1">
                  <c:v>1</c:v>
                </c:pt>
                <c:pt idx="2">
                  <c:v>2</c:v>
                </c:pt>
                <c:pt idx="3">
                  <c:v>3</c:v>
                </c:pt>
                <c:pt idx="4">
                  <c:v>4</c:v>
                </c:pt>
                <c:pt idx="5">
                  <c:v>5</c:v>
                </c:pt>
              </c:numCache>
              <c:extLst/>
            </c:numRef>
          </c:cat>
          <c:val>
            <c:numRef>
              <c:f>'Burn Down  Up'!$C$10:$C$15</c:f>
              <c:numCache>
                <c:formatCode>General</c:formatCode>
                <c:ptCount val="6"/>
                <c:pt idx="0">
                  <c:v>0</c:v>
                </c:pt>
                <c:pt idx="1">
                  <c:v>20</c:v>
                </c:pt>
                <c:pt idx="2">
                  <c:v>43</c:v>
                </c:pt>
                <c:pt idx="3">
                  <c:v>65</c:v>
                </c:pt>
                <c:pt idx="4">
                  <c:v>86</c:v>
                </c:pt>
                <c:pt idx="5">
                  <c:v>109</c:v>
                </c:pt>
              </c:numCache>
              <c:extLst/>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24D3-4641-A6C6-DE239457F803}"/>
            </c:ext>
          </c:extLst>
        </c:ser>
        <c:dLbls>
          <c:showLegendKey val="0"/>
          <c:showVal val="0"/>
          <c:showCatName val="0"/>
          <c:showSerName val="0"/>
          <c:showPercent val="0"/>
          <c:showBubbleSize val="0"/>
        </c:dLbls>
        <c:gapWidth val="150"/>
        <c:axId val="968831571"/>
        <c:axId val="672441317"/>
      </c:barChart>
      <c:catAx>
        <c:axId val="968831571"/>
        <c:scaling>
          <c:orientation val="minMax"/>
        </c:scaling>
        <c:delete val="0"/>
        <c:axPos val="b"/>
        <c:title>
          <c:tx>
            <c:rich>
              <a:bodyPr/>
              <a:lstStyle/>
              <a:p>
                <a:pPr>
                  <a:defRPr/>
                </a:pPr>
                <a:r>
                  <a:rPr lang="en-US"/>
                  <a:t>Sprint</a:t>
                </a:r>
              </a:p>
            </c:rich>
          </c:tx>
          <c:overlay val="0"/>
        </c:title>
        <c:numFmt formatCode="General" sourceLinked="1"/>
        <c:majorTickMark val="none"/>
        <c:minorTickMark val="none"/>
        <c:tickLblPos val="nextTo"/>
        <c:crossAx val="672441317"/>
        <c:crosses val="autoZero"/>
        <c:auto val="1"/>
        <c:lblAlgn val="ctr"/>
        <c:lblOffset val="100"/>
        <c:noMultiLvlLbl val="1"/>
      </c:catAx>
      <c:valAx>
        <c:axId val="672441317"/>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a:defRPr/>
                </a:pPr>
                <a:r>
                  <a:rPr lang="en-US"/>
                  <a:t>Cumulative Story Points Completed</a:t>
                </a:r>
              </a:p>
            </c:rich>
          </c:tx>
          <c:overlay val="0"/>
        </c:title>
        <c:numFmt formatCode="General" sourceLinked="1"/>
        <c:majorTickMark val="none"/>
        <c:minorTickMark val="none"/>
        <c:tickLblPos val="nextTo"/>
        <c:spPr>
          <a:ln/>
        </c:spPr>
        <c:crossAx val="968831571"/>
        <c:crosses val="autoZero"/>
        <c:crossBetween val="between"/>
      </c:valAx>
    </c:plotArea>
    <c:legend>
      <c:legendPos val="r"/>
      <c:overlay val="0"/>
    </c:legend>
    <c:plotVisOnly val="1"/>
    <c:dispBlanksAs val="zero"/>
    <c:showDLblsOverMax val="1"/>
  </c:chart>
  <c:txPr>
    <a:bodyPr/>
    <a:lstStyle/>
    <a:p>
      <a:pPr>
        <a:defRPr sz="24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Burn Down Chart</a:t>
            </a:r>
          </a:p>
        </c:rich>
      </c:tx>
      <c:overlay val="0"/>
    </c:title>
    <c:autoTitleDeleted val="0"/>
    <c:plotArea>
      <c:layout/>
      <c:barChart>
        <c:barDir val="col"/>
        <c:grouping val="stacked"/>
        <c:varyColors val="1"/>
        <c:ser>
          <c:idx val="0"/>
          <c:order val="0"/>
          <c:tx>
            <c:strRef>
              <c:f>'Burn Down  Up'!$D$9</c:f>
              <c:strCache>
                <c:ptCount val="1"/>
                <c:pt idx="0">
                  <c:v>Story Points Remaining</c:v>
                </c:pt>
              </c:strCache>
            </c:strRef>
          </c:tx>
          <c:spPr>
            <a:solidFill>
              <a:srgbClr val="4F81BD"/>
            </a:solidFill>
            <a:ln cmpd="sng">
              <a:solidFill>
                <a:srgbClr val="000000"/>
              </a:solidFill>
            </a:ln>
          </c:spPr>
          <c:invertIfNegative val="1"/>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Up'!$A$10:$A$16</c:f>
              <c:numCache>
                <c:formatCode>General</c:formatCode>
                <c:ptCount val="7"/>
                <c:pt idx="0">
                  <c:v>0</c:v>
                </c:pt>
                <c:pt idx="1">
                  <c:v>1</c:v>
                </c:pt>
                <c:pt idx="2">
                  <c:v>2</c:v>
                </c:pt>
                <c:pt idx="3">
                  <c:v>3</c:v>
                </c:pt>
                <c:pt idx="4">
                  <c:v>4</c:v>
                </c:pt>
                <c:pt idx="5">
                  <c:v>5</c:v>
                </c:pt>
                <c:pt idx="6">
                  <c:v>6</c:v>
                </c:pt>
              </c:numCache>
            </c:numRef>
          </c:cat>
          <c:val>
            <c:numRef>
              <c:f>'Burn Down  Up'!$D$10:$D$16</c:f>
              <c:numCache>
                <c:formatCode>General</c:formatCode>
                <c:ptCount val="7"/>
                <c:pt idx="0">
                  <c:v>126</c:v>
                </c:pt>
                <c:pt idx="1">
                  <c:v>106</c:v>
                </c:pt>
                <c:pt idx="2">
                  <c:v>83</c:v>
                </c:pt>
                <c:pt idx="3">
                  <c:v>61</c:v>
                </c:pt>
                <c:pt idx="4">
                  <c:v>40</c:v>
                </c:pt>
                <c:pt idx="5">
                  <c:v>22</c:v>
                </c:pt>
                <c:pt idx="6">
                  <c:v>5</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7E48-408B-9ED8-E5C26E0004C5}"/>
            </c:ext>
          </c:extLst>
        </c:ser>
        <c:dLbls>
          <c:showLegendKey val="0"/>
          <c:showVal val="0"/>
          <c:showCatName val="0"/>
          <c:showSerName val="0"/>
          <c:showPercent val="0"/>
          <c:showBubbleSize val="0"/>
        </c:dLbls>
        <c:gapWidth val="150"/>
        <c:overlap val="100"/>
        <c:axId val="1150260509"/>
        <c:axId val="1175149791"/>
      </c:barChart>
      <c:catAx>
        <c:axId val="1150260509"/>
        <c:scaling>
          <c:orientation val="minMax"/>
        </c:scaling>
        <c:delete val="0"/>
        <c:axPos val="b"/>
        <c:title>
          <c:tx>
            <c:rich>
              <a:bodyPr/>
              <a:lstStyle/>
              <a:p>
                <a:pPr>
                  <a:defRPr/>
                </a:pPr>
                <a:r>
                  <a:rPr lang="en-US"/>
                  <a:t>Sprint</a:t>
                </a:r>
              </a:p>
            </c:rich>
          </c:tx>
          <c:overlay val="0"/>
        </c:title>
        <c:numFmt formatCode="General" sourceLinked="1"/>
        <c:majorTickMark val="none"/>
        <c:minorTickMark val="none"/>
        <c:tickLblPos val="nextTo"/>
        <c:crossAx val="1175149791"/>
        <c:crosses val="autoZero"/>
        <c:auto val="1"/>
        <c:lblAlgn val="ctr"/>
        <c:lblOffset val="100"/>
        <c:noMultiLvlLbl val="1"/>
      </c:catAx>
      <c:valAx>
        <c:axId val="1175149791"/>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a:defRPr/>
                </a:pPr>
                <a:r>
                  <a:rPr lang="en-US"/>
                  <a:t>Story Points Remaining</a:t>
                </a:r>
              </a:p>
            </c:rich>
          </c:tx>
          <c:overlay val="0"/>
        </c:title>
        <c:numFmt formatCode="General" sourceLinked="1"/>
        <c:majorTickMark val="none"/>
        <c:minorTickMark val="none"/>
        <c:tickLblPos val="nextTo"/>
        <c:spPr>
          <a:ln/>
        </c:spPr>
        <c:crossAx val="1150260509"/>
        <c:crosses val="autoZero"/>
        <c:crossBetween val="between"/>
      </c:valAx>
    </c:plotArea>
    <c:legend>
      <c:legendPos val="r"/>
      <c:overlay val="0"/>
    </c:legend>
    <c:plotVisOnly val="1"/>
    <c:dispBlanksAs val="zero"/>
    <c:showDLblsOverMax val="1"/>
  </c:chart>
  <c:txPr>
    <a:bodyPr/>
    <a:lstStyle/>
    <a:p>
      <a:pPr>
        <a:defRPr sz="2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Burn Up Chart</a:t>
            </a:r>
          </a:p>
        </c:rich>
      </c:tx>
      <c:overlay val="0"/>
    </c:title>
    <c:autoTitleDeleted val="0"/>
    <c:plotArea>
      <c:layout/>
      <c:barChart>
        <c:barDir val="col"/>
        <c:grouping val="clustered"/>
        <c:varyColors val="1"/>
        <c:ser>
          <c:idx val="0"/>
          <c:order val="0"/>
          <c:tx>
            <c:strRef>
              <c:f>'Burn Down  Up'!$C$9</c:f>
              <c:strCache>
                <c:ptCount val="1"/>
                <c:pt idx="0">
                  <c:v>Cumulative Story Points Completed</c:v>
                </c:pt>
              </c:strCache>
            </c:strRef>
          </c:tx>
          <c:spPr>
            <a:solidFill>
              <a:srgbClr val="4F81BD"/>
            </a:solidFill>
            <a:ln cmpd="sng">
              <a:solidFill>
                <a:srgbClr val="000000"/>
              </a:solidFill>
            </a:ln>
          </c:spPr>
          <c:invertIfNegative val="1"/>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Up'!$A$10:$A$16</c:f>
              <c:numCache>
                <c:formatCode>General</c:formatCode>
                <c:ptCount val="7"/>
                <c:pt idx="0">
                  <c:v>0</c:v>
                </c:pt>
                <c:pt idx="1">
                  <c:v>1</c:v>
                </c:pt>
                <c:pt idx="2">
                  <c:v>2</c:v>
                </c:pt>
                <c:pt idx="3">
                  <c:v>3</c:v>
                </c:pt>
                <c:pt idx="4">
                  <c:v>4</c:v>
                </c:pt>
                <c:pt idx="5">
                  <c:v>5</c:v>
                </c:pt>
                <c:pt idx="6">
                  <c:v>6</c:v>
                </c:pt>
              </c:numCache>
            </c:numRef>
          </c:cat>
          <c:val>
            <c:numRef>
              <c:f>'Burn Down  Up'!$C$10:$C$16</c:f>
              <c:numCache>
                <c:formatCode>General</c:formatCode>
                <c:ptCount val="7"/>
                <c:pt idx="0">
                  <c:v>0</c:v>
                </c:pt>
                <c:pt idx="1">
                  <c:v>20</c:v>
                </c:pt>
                <c:pt idx="2">
                  <c:v>43</c:v>
                </c:pt>
                <c:pt idx="3">
                  <c:v>65</c:v>
                </c:pt>
                <c:pt idx="4">
                  <c:v>86</c:v>
                </c:pt>
                <c:pt idx="5">
                  <c:v>109</c:v>
                </c:pt>
                <c:pt idx="6">
                  <c:v>131</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DF80-448C-8BB4-2465FAF22F25}"/>
            </c:ext>
          </c:extLst>
        </c:ser>
        <c:dLbls>
          <c:showLegendKey val="0"/>
          <c:showVal val="0"/>
          <c:showCatName val="0"/>
          <c:showSerName val="0"/>
          <c:showPercent val="0"/>
          <c:showBubbleSize val="0"/>
        </c:dLbls>
        <c:gapWidth val="150"/>
        <c:axId val="968831571"/>
        <c:axId val="672441317"/>
      </c:barChart>
      <c:catAx>
        <c:axId val="968831571"/>
        <c:scaling>
          <c:orientation val="minMax"/>
        </c:scaling>
        <c:delete val="0"/>
        <c:axPos val="b"/>
        <c:title>
          <c:tx>
            <c:rich>
              <a:bodyPr/>
              <a:lstStyle/>
              <a:p>
                <a:pPr>
                  <a:defRPr/>
                </a:pPr>
                <a:r>
                  <a:rPr lang="en-US"/>
                  <a:t>Sprint</a:t>
                </a:r>
              </a:p>
            </c:rich>
          </c:tx>
          <c:overlay val="0"/>
        </c:title>
        <c:numFmt formatCode="General" sourceLinked="1"/>
        <c:majorTickMark val="none"/>
        <c:minorTickMark val="none"/>
        <c:tickLblPos val="nextTo"/>
        <c:crossAx val="672441317"/>
        <c:crosses val="autoZero"/>
        <c:auto val="1"/>
        <c:lblAlgn val="ctr"/>
        <c:lblOffset val="100"/>
        <c:noMultiLvlLbl val="1"/>
      </c:catAx>
      <c:valAx>
        <c:axId val="672441317"/>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a:defRPr/>
                </a:pPr>
                <a:r>
                  <a:rPr lang="en-US"/>
                  <a:t>Cumulative Story Points Completed</a:t>
                </a:r>
              </a:p>
            </c:rich>
          </c:tx>
          <c:overlay val="0"/>
        </c:title>
        <c:numFmt formatCode="General" sourceLinked="1"/>
        <c:majorTickMark val="none"/>
        <c:minorTickMark val="none"/>
        <c:tickLblPos val="nextTo"/>
        <c:spPr>
          <a:ln/>
        </c:spPr>
        <c:crossAx val="968831571"/>
        <c:crosses val="autoZero"/>
        <c:crossBetween val="between"/>
      </c:valAx>
    </c:plotArea>
    <c:legend>
      <c:legendPos val="r"/>
      <c:overlay val="0"/>
    </c:legend>
    <c:plotVisOnly val="1"/>
    <c:dispBlanksAs val="zero"/>
    <c:showDLblsOverMax val="1"/>
  </c:chart>
  <c:txPr>
    <a:bodyPr/>
    <a:lstStyle/>
    <a:p>
      <a:pPr>
        <a:defRPr sz="24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Burn Up Chart</a:t>
            </a:r>
          </a:p>
        </c:rich>
      </c:tx>
      <c:overlay val="0"/>
    </c:title>
    <c:autoTitleDeleted val="0"/>
    <c:plotArea>
      <c:layout/>
      <c:barChart>
        <c:barDir val="col"/>
        <c:grouping val="clustered"/>
        <c:varyColors val="1"/>
        <c:ser>
          <c:idx val="0"/>
          <c:order val="0"/>
          <c:tx>
            <c:strRef>
              <c:f>'Burn Down  Up'!$C$9</c:f>
              <c:strCache>
                <c:ptCount val="1"/>
                <c:pt idx="0">
                  <c:v>Cumulative Story Points Completed</c:v>
                </c:pt>
              </c:strCache>
            </c:strRef>
          </c:tx>
          <c:spPr>
            <a:solidFill>
              <a:srgbClr val="4F81BD"/>
            </a:solidFill>
            <a:ln cmpd="sng">
              <a:solidFill>
                <a:srgbClr val="000000"/>
              </a:solidFill>
            </a:ln>
          </c:spPr>
          <c:invertIfNegative val="1"/>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Up'!$A$10:$A$16</c:f>
              <c:numCache>
                <c:formatCode>General</c:formatCode>
                <c:ptCount val="7"/>
                <c:pt idx="0">
                  <c:v>0</c:v>
                </c:pt>
                <c:pt idx="1">
                  <c:v>1</c:v>
                </c:pt>
                <c:pt idx="2">
                  <c:v>2</c:v>
                </c:pt>
                <c:pt idx="3">
                  <c:v>3</c:v>
                </c:pt>
                <c:pt idx="4">
                  <c:v>4</c:v>
                </c:pt>
                <c:pt idx="5">
                  <c:v>5</c:v>
                </c:pt>
                <c:pt idx="6">
                  <c:v>6</c:v>
                </c:pt>
              </c:numCache>
            </c:numRef>
          </c:cat>
          <c:val>
            <c:numRef>
              <c:f>'Burn Down  Up'!$C$10:$C$16</c:f>
              <c:numCache>
                <c:formatCode>General</c:formatCode>
                <c:ptCount val="7"/>
                <c:pt idx="0">
                  <c:v>0</c:v>
                </c:pt>
                <c:pt idx="1">
                  <c:v>20</c:v>
                </c:pt>
                <c:pt idx="2">
                  <c:v>43</c:v>
                </c:pt>
                <c:pt idx="3">
                  <c:v>65</c:v>
                </c:pt>
                <c:pt idx="4">
                  <c:v>86</c:v>
                </c:pt>
                <c:pt idx="5">
                  <c:v>109</c:v>
                </c:pt>
                <c:pt idx="6">
                  <c:v>131</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6E50-46AF-9F70-8F084A85AEF0}"/>
            </c:ext>
          </c:extLst>
        </c:ser>
        <c:dLbls>
          <c:showLegendKey val="0"/>
          <c:showVal val="0"/>
          <c:showCatName val="0"/>
          <c:showSerName val="0"/>
          <c:showPercent val="0"/>
          <c:showBubbleSize val="0"/>
        </c:dLbls>
        <c:gapWidth val="150"/>
        <c:axId val="968831571"/>
        <c:axId val="672441317"/>
      </c:barChart>
      <c:catAx>
        <c:axId val="968831571"/>
        <c:scaling>
          <c:orientation val="minMax"/>
        </c:scaling>
        <c:delete val="0"/>
        <c:axPos val="b"/>
        <c:title>
          <c:tx>
            <c:rich>
              <a:bodyPr/>
              <a:lstStyle/>
              <a:p>
                <a:pPr>
                  <a:defRPr/>
                </a:pPr>
                <a:r>
                  <a:rPr lang="en-US"/>
                  <a:t>Sprint</a:t>
                </a:r>
              </a:p>
            </c:rich>
          </c:tx>
          <c:overlay val="0"/>
        </c:title>
        <c:numFmt formatCode="General" sourceLinked="1"/>
        <c:majorTickMark val="none"/>
        <c:minorTickMark val="none"/>
        <c:tickLblPos val="nextTo"/>
        <c:crossAx val="672441317"/>
        <c:crosses val="autoZero"/>
        <c:auto val="1"/>
        <c:lblAlgn val="ctr"/>
        <c:lblOffset val="100"/>
        <c:noMultiLvlLbl val="1"/>
      </c:catAx>
      <c:valAx>
        <c:axId val="672441317"/>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a:defRPr/>
                </a:pPr>
                <a:r>
                  <a:rPr lang="en-US"/>
                  <a:t>Cumulative Story Points Completed</a:t>
                </a:r>
              </a:p>
            </c:rich>
          </c:tx>
          <c:overlay val="0"/>
        </c:title>
        <c:numFmt formatCode="General" sourceLinked="1"/>
        <c:majorTickMark val="none"/>
        <c:minorTickMark val="none"/>
        <c:tickLblPos val="nextTo"/>
        <c:spPr>
          <a:ln/>
        </c:spPr>
        <c:crossAx val="968831571"/>
        <c:crosses val="autoZero"/>
        <c:crossBetween val="between"/>
      </c:valAx>
    </c:plotArea>
    <c:legend>
      <c:legendPos val="r"/>
      <c:overlay val="0"/>
    </c:legend>
    <c:plotVisOnly val="1"/>
    <c:dispBlanksAs val="zero"/>
    <c:showDLblsOverMax val="1"/>
  </c:chart>
  <c:txPr>
    <a:bodyPr/>
    <a:lstStyle/>
    <a:p>
      <a:pPr>
        <a:defRPr sz="24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Burn Down Chart</a:t>
            </a:r>
          </a:p>
        </c:rich>
      </c:tx>
      <c:overlay val="0"/>
    </c:title>
    <c:autoTitleDeleted val="0"/>
    <c:plotArea>
      <c:layout/>
      <c:barChart>
        <c:barDir val="col"/>
        <c:grouping val="stacked"/>
        <c:varyColors val="1"/>
        <c:ser>
          <c:idx val="0"/>
          <c:order val="0"/>
          <c:tx>
            <c:strRef>
              <c:f>'Burn Down  Up'!$D$9</c:f>
              <c:strCache>
                <c:ptCount val="1"/>
                <c:pt idx="0">
                  <c:v>Story Points Remaining</c:v>
                </c:pt>
              </c:strCache>
            </c:strRef>
          </c:tx>
          <c:spPr>
            <a:solidFill>
              <a:srgbClr val="4F81BD"/>
            </a:solidFill>
            <a:ln cmpd="sng">
              <a:solidFill>
                <a:srgbClr val="000000"/>
              </a:solidFill>
            </a:ln>
          </c:spPr>
          <c:invertIfNegative val="1"/>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Up'!$A$10:$A$16</c:f>
              <c:numCache>
                <c:formatCode>General</c:formatCode>
                <c:ptCount val="7"/>
                <c:pt idx="0">
                  <c:v>0</c:v>
                </c:pt>
                <c:pt idx="1">
                  <c:v>1</c:v>
                </c:pt>
                <c:pt idx="2">
                  <c:v>2</c:v>
                </c:pt>
                <c:pt idx="3">
                  <c:v>3</c:v>
                </c:pt>
                <c:pt idx="4">
                  <c:v>4</c:v>
                </c:pt>
                <c:pt idx="5">
                  <c:v>5</c:v>
                </c:pt>
                <c:pt idx="6">
                  <c:v>6</c:v>
                </c:pt>
              </c:numCache>
            </c:numRef>
          </c:cat>
          <c:val>
            <c:numRef>
              <c:f>'Burn Down  Up'!$D$10:$D$16</c:f>
              <c:numCache>
                <c:formatCode>General</c:formatCode>
                <c:ptCount val="7"/>
                <c:pt idx="0">
                  <c:v>126</c:v>
                </c:pt>
                <c:pt idx="1">
                  <c:v>106</c:v>
                </c:pt>
                <c:pt idx="2">
                  <c:v>83</c:v>
                </c:pt>
                <c:pt idx="3">
                  <c:v>61</c:v>
                </c:pt>
                <c:pt idx="4">
                  <c:v>40</c:v>
                </c:pt>
                <c:pt idx="5">
                  <c:v>22</c:v>
                </c:pt>
                <c:pt idx="6">
                  <c:v>5</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5795-4B8B-BF71-C208ECD66573}"/>
            </c:ext>
          </c:extLst>
        </c:ser>
        <c:dLbls>
          <c:showLegendKey val="0"/>
          <c:showVal val="0"/>
          <c:showCatName val="0"/>
          <c:showSerName val="0"/>
          <c:showPercent val="0"/>
          <c:showBubbleSize val="0"/>
        </c:dLbls>
        <c:gapWidth val="150"/>
        <c:overlap val="100"/>
        <c:axId val="1150260509"/>
        <c:axId val="1175149791"/>
      </c:barChart>
      <c:catAx>
        <c:axId val="1150260509"/>
        <c:scaling>
          <c:orientation val="minMax"/>
        </c:scaling>
        <c:delete val="0"/>
        <c:axPos val="b"/>
        <c:title>
          <c:tx>
            <c:rich>
              <a:bodyPr/>
              <a:lstStyle/>
              <a:p>
                <a:pPr>
                  <a:defRPr/>
                </a:pPr>
                <a:r>
                  <a:rPr lang="en-US"/>
                  <a:t>Sprint</a:t>
                </a:r>
              </a:p>
            </c:rich>
          </c:tx>
          <c:overlay val="0"/>
        </c:title>
        <c:numFmt formatCode="General" sourceLinked="1"/>
        <c:majorTickMark val="none"/>
        <c:minorTickMark val="none"/>
        <c:tickLblPos val="nextTo"/>
        <c:crossAx val="1175149791"/>
        <c:crosses val="autoZero"/>
        <c:auto val="1"/>
        <c:lblAlgn val="ctr"/>
        <c:lblOffset val="100"/>
        <c:noMultiLvlLbl val="1"/>
      </c:catAx>
      <c:valAx>
        <c:axId val="1175149791"/>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a:defRPr/>
                </a:pPr>
                <a:r>
                  <a:rPr lang="en-US"/>
                  <a:t>Story Points Remaining</a:t>
                </a:r>
              </a:p>
            </c:rich>
          </c:tx>
          <c:overlay val="0"/>
        </c:title>
        <c:numFmt formatCode="General" sourceLinked="1"/>
        <c:majorTickMark val="none"/>
        <c:minorTickMark val="none"/>
        <c:tickLblPos val="nextTo"/>
        <c:spPr>
          <a:ln/>
        </c:spPr>
        <c:crossAx val="1150260509"/>
        <c:crosses val="autoZero"/>
        <c:crossBetween val="between"/>
      </c:valAx>
    </c:plotArea>
    <c:legend>
      <c:legendPos val="r"/>
      <c:overlay val="0"/>
    </c:legend>
    <c:plotVisOnly val="1"/>
    <c:dispBlanksAs val="zero"/>
    <c:showDLblsOverMax val="1"/>
  </c:chart>
  <c:txPr>
    <a:bodyPr/>
    <a:lstStyle/>
    <a:p>
      <a:pPr>
        <a:defRPr sz="2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US" b="0">
                <a:solidFill>
                  <a:srgbClr val="757575"/>
                </a:solidFill>
                <a:latin typeface="+mn-lt"/>
              </a:rPr>
              <a:t>Burn Up</a:t>
            </a:r>
          </a:p>
        </c:rich>
      </c:tx>
      <c:overlay val="0"/>
    </c:title>
    <c:autoTitleDeleted val="0"/>
    <c:plotArea>
      <c:layout/>
      <c:barChart>
        <c:barDir val="col"/>
        <c:grouping val="percentStacked"/>
        <c:varyColors val="1"/>
        <c:ser>
          <c:idx val="0"/>
          <c:order val="0"/>
          <c:tx>
            <c:strRef>
              <c:f>'Burn Down  Up'!$C$9</c:f>
              <c:strCache>
                <c:ptCount val="1"/>
                <c:pt idx="0">
                  <c:v>Cumulative Story Points Completed</c:v>
                </c:pt>
              </c:strCache>
            </c:strRef>
          </c:tx>
          <c:spPr>
            <a:solidFill>
              <a:srgbClr val="1155CC"/>
            </a:solidFill>
          </c:spPr>
          <c:invertIfNegative val="1"/>
          <c:dLbls>
            <c:spPr>
              <a:noFill/>
              <a:ln>
                <a:noFill/>
              </a:ln>
              <a:effectLst/>
            </c:spPr>
            <c:txPr>
              <a:bodyPr/>
              <a:lstStyle/>
              <a:p>
                <a:pPr lvl="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Up'!$A$10:$A$16</c:f>
              <c:numCache>
                <c:formatCode>General</c:formatCode>
                <c:ptCount val="7"/>
                <c:pt idx="0">
                  <c:v>0</c:v>
                </c:pt>
                <c:pt idx="1">
                  <c:v>1</c:v>
                </c:pt>
                <c:pt idx="2">
                  <c:v>2</c:v>
                </c:pt>
                <c:pt idx="3">
                  <c:v>3</c:v>
                </c:pt>
                <c:pt idx="4">
                  <c:v>4</c:v>
                </c:pt>
                <c:pt idx="5">
                  <c:v>5</c:v>
                </c:pt>
                <c:pt idx="6">
                  <c:v>6</c:v>
                </c:pt>
              </c:numCache>
            </c:numRef>
          </c:cat>
          <c:val>
            <c:numRef>
              <c:f>'Burn Down  Up'!$C$10:$C$16</c:f>
              <c:numCache>
                <c:formatCode>General</c:formatCode>
                <c:ptCount val="7"/>
                <c:pt idx="0">
                  <c:v>0</c:v>
                </c:pt>
                <c:pt idx="1">
                  <c:v>20</c:v>
                </c:pt>
                <c:pt idx="2">
                  <c:v>43</c:v>
                </c:pt>
                <c:pt idx="3">
                  <c:v>65</c:v>
                </c:pt>
                <c:pt idx="4">
                  <c:v>65</c:v>
                </c:pt>
                <c:pt idx="5">
                  <c:v>65</c:v>
                </c:pt>
                <c:pt idx="6">
                  <c:v>65</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38C-44E8-8C8B-5EA5E5F256A2}"/>
            </c:ext>
          </c:extLst>
        </c:ser>
        <c:ser>
          <c:idx val="1"/>
          <c:order val="1"/>
          <c:tx>
            <c:strRef>
              <c:f>'Burn Down  Up'!$D$9</c:f>
              <c:strCache>
                <c:ptCount val="1"/>
                <c:pt idx="0">
                  <c:v>Story Points Remaining</c:v>
                </c:pt>
              </c:strCache>
            </c:strRef>
          </c:tx>
          <c:spPr>
            <a:solidFill>
              <a:srgbClr val="FBBC04"/>
            </a:solidFill>
          </c:spPr>
          <c:invertIfNegative val="1"/>
          <c:dLbls>
            <c:spPr>
              <a:noFill/>
              <a:ln>
                <a:noFill/>
              </a:ln>
              <a:effectLst/>
            </c:spPr>
            <c:txPr>
              <a:bodyPr/>
              <a:lstStyle/>
              <a:p>
                <a:pPr lvl="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Up'!$A$10:$A$16</c:f>
              <c:numCache>
                <c:formatCode>General</c:formatCode>
                <c:ptCount val="7"/>
                <c:pt idx="0">
                  <c:v>0</c:v>
                </c:pt>
                <c:pt idx="1">
                  <c:v>1</c:v>
                </c:pt>
                <c:pt idx="2">
                  <c:v>2</c:v>
                </c:pt>
                <c:pt idx="3">
                  <c:v>3</c:v>
                </c:pt>
                <c:pt idx="4">
                  <c:v>4</c:v>
                </c:pt>
                <c:pt idx="5">
                  <c:v>5</c:v>
                </c:pt>
                <c:pt idx="6">
                  <c:v>6</c:v>
                </c:pt>
              </c:numCache>
            </c:numRef>
          </c:cat>
          <c:val>
            <c:numRef>
              <c:f>'Burn Down  Up'!$D$10:$D$16</c:f>
              <c:numCache>
                <c:formatCode>General</c:formatCode>
                <c:ptCount val="7"/>
                <c:pt idx="0">
                  <c:v>126</c:v>
                </c:pt>
                <c:pt idx="1">
                  <c:v>106</c:v>
                </c:pt>
                <c:pt idx="2">
                  <c:v>83</c:v>
                </c:pt>
                <c:pt idx="3">
                  <c:v>61</c:v>
                </c:pt>
                <c:pt idx="4">
                  <c:v>61</c:v>
                </c:pt>
                <c:pt idx="5">
                  <c:v>61</c:v>
                </c:pt>
                <c:pt idx="6">
                  <c:v>61</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D38C-44E8-8C8B-5EA5E5F256A2}"/>
            </c:ext>
          </c:extLst>
        </c:ser>
        <c:dLbls>
          <c:showLegendKey val="0"/>
          <c:showVal val="0"/>
          <c:showCatName val="0"/>
          <c:showSerName val="0"/>
          <c:showPercent val="0"/>
          <c:showBubbleSize val="0"/>
        </c:dLbls>
        <c:gapWidth val="150"/>
        <c:overlap val="100"/>
        <c:axId val="1279179298"/>
        <c:axId val="77212460"/>
      </c:barChart>
      <c:catAx>
        <c:axId val="1279179298"/>
        <c:scaling>
          <c:orientation val="minMax"/>
        </c:scaling>
        <c:delete val="0"/>
        <c:axPos val="b"/>
        <c:title>
          <c:tx>
            <c:rich>
              <a:bodyPr/>
              <a:lstStyle/>
              <a:p>
                <a:pPr lvl="0">
                  <a:defRPr b="0">
                    <a:solidFill>
                      <a:srgbClr val="000000"/>
                    </a:solidFill>
                    <a:latin typeface="+mn-lt"/>
                  </a:defRPr>
                </a:pPr>
                <a:r>
                  <a:rPr lang="en-US" b="0">
                    <a:solidFill>
                      <a:srgbClr val="000000"/>
                    </a:solidFill>
                    <a:latin typeface="+mn-lt"/>
                  </a:rPr>
                  <a:t>Sprint</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77212460"/>
        <c:crosses val="autoZero"/>
        <c:auto val="1"/>
        <c:lblAlgn val="ctr"/>
        <c:lblOffset val="100"/>
        <c:noMultiLvlLbl val="1"/>
      </c:catAx>
      <c:valAx>
        <c:axId val="77212460"/>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overlay val="0"/>
        </c:title>
        <c:numFmt formatCode="0%" sourceLinked="1"/>
        <c:majorTickMark val="none"/>
        <c:minorTickMark val="none"/>
        <c:tickLblPos val="nextTo"/>
        <c:spPr>
          <a:ln/>
        </c:spPr>
        <c:txPr>
          <a:bodyPr/>
          <a:lstStyle/>
          <a:p>
            <a:pPr lvl="0">
              <a:defRPr b="0">
                <a:solidFill>
                  <a:srgbClr val="000000"/>
                </a:solidFill>
                <a:latin typeface="+mn-lt"/>
              </a:defRPr>
            </a:pPr>
            <a:endParaRPr lang="en-US"/>
          </a:p>
        </c:txPr>
        <c:crossAx val="1279179298"/>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Burn Down Chart</a:t>
            </a:r>
          </a:p>
        </c:rich>
      </c:tx>
      <c:overlay val="0"/>
    </c:title>
    <c:autoTitleDeleted val="0"/>
    <c:plotArea>
      <c:layout/>
      <c:barChart>
        <c:barDir val="col"/>
        <c:grouping val="stacked"/>
        <c:varyColors val="1"/>
        <c:ser>
          <c:idx val="0"/>
          <c:order val="0"/>
          <c:tx>
            <c:strRef>
              <c:f>'Burn Down  Up'!$D$9</c:f>
              <c:strCache>
                <c:ptCount val="1"/>
                <c:pt idx="0">
                  <c:v>Story Points Remaining</c:v>
                </c:pt>
              </c:strCache>
            </c:strRef>
          </c:tx>
          <c:spPr>
            <a:solidFill>
              <a:srgbClr val="4F81BD"/>
            </a:solidFill>
            <a:ln cmpd="sng">
              <a:solidFill>
                <a:srgbClr val="000000"/>
              </a:solidFill>
            </a:ln>
          </c:spPr>
          <c:invertIfNegative val="1"/>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Up'!$A$10:$A$16</c:f>
              <c:numCache>
                <c:formatCode>General</c:formatCode>
                <c:ptCount val="7"/>
                <c:pt idx="0">
                  <c:v>0</c:v>
                </c:pt>
                <c:pt idx="1">
                  <c:v>1</c:v>
                </c:pt>
                <c:pt idx="2">
                  <c:v>2</c:v>
                </c:pt>
                <c:pt idx="3">
                  <c:v>3</c:v>
                </c:pt>
                <c:pt idx="4">
                  <c:v>4</c:v>
                </c:pt>
                <c:pt idx="5">
                  <c:v>5</c:v>
                </c:pt>
                <c:pt idx="6">
                  <c:v>6</c:v>
                </c:pt>
              </c:numCache>
            </c:numRef>
          </c:cat>
          <c:val>
            <c:numRef>
              <c:f>'Burn Down  Up'!$D$10:$D$16</c:f>
              <c:numCache>
                <c:formatCode>General</c:formatCode>
                <c:ptCount val="7"/>
                <c:pt idx="0">
                  <c:v>126</c:v>
                </c:pt>
                <c:pt idx="1">
                  <c:v>106</c:v>
                </c:pt>
                <c:pt idx="2">
                  <c:v>83</c:v>
                </c:pt>
                <c:pt idx="3">
                  <c:v>61</c:v>
                </c:pt>
                <c:pt idx="4">
                  <c:v>40</c:v>
                </c:pt>
                <c:pt idx="5">
                  <c:v>22</c:v>
                </c:pt>
                <c:pt idx="6">
                  <c:v>5</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A0B1-40F2-BDF4-650920D7DD23}"/>
            </c:ext>
          </c:extLst>
        </c:ser>
        <c:dLbls>
          <c:showLegendKey val="0"/>
          <c:showVal val="0"/>
          <c:showCatName val="0"/>
          <c:showSerName val="0"/>
          <c:showPercent val="0"/>
          <c:showBubbleSize val="0"/>
        </c:dLbls>
        <c:gapWidth val="150"/>
        <c:overlap val="100"/>
        <c:axId val="1150260509"/>
        <c:axId val="1175149791"/>
      </c:barChart>
      <c:catAx>
        <c:axId val="1150260509"/>
        <c:scaling>
          <c:orientation val="minMax"/>
        </c:scaling>
        <c:delete val="0"/>
        <c:axPos val="b"/>
        <c:title>
          <c:tx>
            <c:rich>
              <a:bodyPr/>
              <a:lstStyle/>
              <a:p>
                <a:pPr>
                  <a:defRPr/>
                </a:pPr>
                <a:r>
                  <a:rPr lang="en-US"/>
                  <a:t>Sprint</a:t>
                </a:r>
              </a:p>
            </c:rich>
          </c:tx>
          <c:overlay val="0"/>
        </c:title>
        <c:numFmt formatCode="General" sourceLinked="1"/>
        <c:majorTickMark val="none"/>
        <c:minorTickMark val="none"/>
        <c:tickLblPos val="nextTo"/>
        <c:crossAx val="1175149791"/>
        <c:crosses val="autoZero"/>
        <c:auto val="1"/>
        <c:lblAlgn val="ctr"/>
        <c:lblOffset val="100"/>
        <c:noMultiLvlLbl val="1"/>
      </c:catAx>
      <c:valAx>
        <c:axId val="1175149791"/>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a:defRPr/>
                </a:pPr>
                <a:r>
                  <a:rPr lang="en-US"/>
                  <a:t>Story Points Remaining</a:t>
                </a:r>
              </a:p>
            </c:rich>
          </c:tx>
          <c:overlay val="0"/>
        </c:title>
        <c:numFmt formatCode="General" sourceLinked="1"/>
        <c:majorTickMark val="none"/>
        <c:minorTickMark val="none"/>
        <c:tickLblPos val="nextTo"/>
        <c:spPr>
          <a:ln/>
        </c:spPr>
        <c:crossAx val="1150260509"/>
        <c:crosses val="autoZero"/>
        <c:crossBetween val="between"/>
      </c:valAx>
    </c:plotArea>
    <c:legend>
      <c:legendPos val="r"/>
      <c:overlay val="0"/>
    </c:legend>
    <c:plotVisOnly val="1"/>
    <c:dispBlanksAs val="zero"/>
    <c:showDLblsOverMax val="1"/>
  </c:chart>
  <c:txPr>
    <a:bodyPr/>
    <a:lstStyle/>
    <a:p>
      <a:pPr>
        <a:defRPr sz="2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US" b="0">
                <a:solidFill>
                  <a:srgbClr val="757575"/>
                </a:solidFill>
                <a:latin typeface="+mn-lt"/>
              </a:rPr>
              <a:t>Burn Up Chart</a:t>
            </a:r>
          </a:p>
        </c:rich>
      </c:tx>
      <c:overlay val="0"/>
    </c:title>
    <c:autoTitleDeleted val="0"/>
    <c:plotArea>
      <c:layout/>
      <c:barChart>
        <c:barDir val="col"/>
        <c:grouping val="clustered"/>
        <c:varyColors val="1"/>
        <c:ser>
          <c:idx val="0"/>
          <c:order val="0"/>
          <c:tx>
            <c:strRef>
              <c:f>'Burn Down  Up'!$C$9</c:f>
              <c:strCache>
                <c:ptCount val="1"/>
                <c:pt idx="0">
                  <c:v>Cumulative Story Points Completed</c:v>
                </c:pt>
              </c:strCache>
            </c:strRef>
          </c:tx>
          <c:spPr>
            <a:solidFill>
              <a:srgbClr val="4F81BD"/>
            </a:solidFill>
            <a:ln cmpd="sng">
              <a:solidFill>
                <a:srgbClr val="000000"/>
              </a:solidFill>
            </a:ln>
          </c:spPr>
          <c:invertIfNegative val="1"/>
          <c:dLbls>
            <c:spPr>
              <a:noFill/>
              <a:ln>
                <a:noFill/>
              </a:ln>
              <a:effectLst/>
            </c:spPr>
            <c:txPr>
              <a:bodyPr/>
              <a:lstStyle/>
              <a:p>
                <a:pPr lvl="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Up'!$A$10:$A$13</c:f>
              <c:numCache>
                <c:formatCode>General</c:formatCode>
                <c:ptCount val="4"/>
                <c:pt idx="0">
                  <c:v>0</c:v>
                </c:pt>
                <c:pt idx="1">
                  <c:v>1</c:v>
                </c:pt>
                <c:pt idx="2">
                  <c:v>2</c:v>
                </c:pt>
                <c:pt idx="3">
                  <c:v>3</c:v>
                </c:pt>
              </c:numCache>
              <c:extLst/>
            </c:numRef>
          </c:cat>
          <c:val>
            <c:numRef>
              <c:f>'Burn Down  Up'!$C$10:$C$13</c:f>
              <c:numCache>
                <c:formatCode>General</c:formatCode>
                <c:ptCount val="4"/>
                <c:pt idx="0">
                  <c:v>0</c:v>
                </c:pt>
                <c:pt idx="1">
                  <c:v>20</c:v>
                </c:pt>
                <c:pt idx="2">
                  <c:v>43</c:v>
                </c:pt>
                <c:pt idx="3">
                  <c:v>65</c:v>
                </c:pt>
              </c:numCache>
              <c:extLst/>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5B99-4F96-9161-5B0E8AF6F7B2}"/>
            </c:ext>
          </c:extLst>
        </c:ser>
        <c:dLbls>
          <c:showLegendKey val="0"/>
          <c:showVal val="0"/>
          <c:showCatName val="0"/>
          <c:showSerName val="0"/>
          <c:showPercent val="0"/>
          <c:showBubbleSize val="0"/>
        </c:dLbls>
        <c:gapWidth val="150"/>
        <c:axId val="968831571"/>
        <c:axId val="672441317"/>
      </c:barChart>
      <c:catAx>
        <c:axId val="968831571"/>
        <c:scaling>
          <c:orientation val="minMax"/>
        </c:scaling>
        <c:delete val="0"/>
        <c:axPos val="b"/>
        <c:title>
          <c:tx>
            <c:rich>
              <a:bodyPr/>
              <a:lstStyle/>
              <a:p>
                <a:pPr lvl="0">
                  <a:defRPr b="0">
                    <a:solidFill>
                      <a:srgbClr val="000000"/>
                    </a:solidFill>
                    <a:latin typeface="+mn-lt"/>
                  </a:defRPr>
                </a:pPr>
                <a:r>
                  <a:rPr lang="en-US" b="0">
                    <a:solidFill>
                      <a:srgbClr val="000000"/>
                    </a:solidFill>
                    <a:latin typeface="+mn-lt"/>
                  </a:rPr>
                  <a:t>Sprint</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672441317"/>
        <c:crosses val="autoZero"/>
        <c:auto val="1"/>
        <c:lblAlgn val="ctr"/>
        <c:lblOffset val="100"/>
        <c:noMultiLvlLbl val="1"/>
      </c:catAx>
      <c:valAx>
        <c:axId val="672441317"/>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US" b="0">
                    <a:solidFill>
                      <a:srgbClr val="000000"/>
                    </a:solidFill>
                    <a:latin typeface="+mn-lt"/>
                  </a:rPr>
                  <a:t>Cumulative Story Points Completed</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968831571"/>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US" b="0">
                <a:solidFill>
                  <a:srgbClr val="757575"/>
                </a:solidFill>
                <a:latin typeface="+mn-lt"/>
              </a:rPr>
              <a:t>Burn Up Chart</a:t>
            </a:r>
          </a:p>
        </c:rich>
      </c:tx>
      <c:overlay val="0"/>
    </c:title>
    <c:autoTitleDeleted val="0"/>
    <c:plotArea>
      <c:layout/>
      <c:barChart>
        <c:barDir val="col"/>
        <c:grouping val="clustered"/>
        <c:varyColors val="1"/>
        <c:ser>
          <c:idx val="0"/>
          <c:order val="0"/>
          <c:tx>
            <c:strRef>
              <c:f>'Burn Down  Up'!$C$9</c:f>
              <c:strCache>
                <c:ptCount val="1"/>
                <c:pt idx="0">
                  <c:v>Cumulative Story Points Completed</c:v>
                </c:pt>
              </c:strCache>
            </c:strRef>
          </c:tx>
          <c:spPr>
            <a:solidFill>
              <a:srgbClr val="4F81BD"/>
            </a:solidFill>
            <a:ln cmpd="sng">
              <a:solidFill>
                <a:srgbClr val="000000"/>
              </a:solidFill>
            </a:ln>
          </c:spPr>
          <c:invertIfNegative val="1"/>
          <c:dLbls>
            <c:spPr>
              <a:noFill/>
              <a:ln>
                <a:noFill/>
              </a:ln>
              <a:effectLst/>
            </c:spPr>
            <c:txPr>
              <a:bodyPr/>
              <a:lstStyle/>
              <a:p>
                <a:pPr lvl="0">
                  <a:defRPr sz="4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Up'!$A$10:$A$13</c:f>
              <c:numCache>
                <c:formatCode>General</c:formatCode>
                <c:ptCount val="4"/>
                <c:pt idx="0">
                  <c:v>0</c:v>
                </c:pt>
                <c:pt idx="1">
                  <c:v>1</c:v>
                </c:pt>
                <c:pt idx="2">
                  <c:v>2</c:v>
                </c:pt>
                <c:pt idx="3">
                  <c:v>3</c:v>
                </c:pt>
              </c:numCache>
              <c:extLst/>
            </c:numRef>
          </c:cat>
          <c:val>
            <c:numRef>
              <c:f>'Burn Down  Up'!$C$10:$C$13</c:f>
              <c:numCache>
                <c:formatCode>General</c:formatCode>
                <c:ptCount val="4"/>
                <c:pt idx="0">
                  <c:v>0</c:v>
                </c:pt>
                <c:pt idx="1">
                  <c:v>20</c:v>
                </c:pt>
                <c:pt idx="2">
                  <c:v>43</c:v>
                </c:pt>
                <c:pt idx="3">
                  <c:v>65</c:v>
                </c:pt>
              </c:numCache>
              <c:extLst/>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011E-4CF7-AC4D-D7D8E1CFBCA4}"/>
            </c:ext>
          </c:extLst>
        </c:ser>
        <c:dLbls>
          <c:showLegendKey val="0"/>
          <c:showVal val="0"/>
          <c:showCatName val="0"/>
          <c:showSerName val="0"/>
          <c:showPercent val="0"/>
          <c:showBubbleSize val="0"/>
        </c:dLbls>
        <c:gapWidth val="150"/>
        <c:axId val="968831571"/>
        <c:axId val="672441317"/>
      </c:barChart>
      <c:catAx>
        <c:axId val="968831571"/>
        <c:scaling>
          <c:orientation val="minMax"/>
        </c:scaling>
        <c:delete val="0"/>
        <c:axPos val="b"/>
        <c:title>
          <c:tx>
            <c:rich>
              <a:bodyPr/>
              <a:lstStyle/>
              <a:p>
                <a:pPr lvl="0">
                  <a:defRPr b="0">
                    <a:solidFill>
                      <a:srgbClr val="000000"/>
                    </a:solidFill>
                    <a:latin typeface="+mn-lt"/>
                  </a:defRPr>
                </a:pPr>
                <a:r>
                  <a:rPr lang="en-US" b="0">
                    <a:solidFill>
                      <a:srgbClr val="000000"/>
                    </a:solidFill>
                    <a:latin typeface="+mn-lt"/>
                  </a:rPr>
                  <a:t>Sprint</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672441317"/>
        <c:crosses val="autoZero"/>
        <c:auto val="1"/>
        <c:lblAlgn val="ctr"/>
        <c:lblOffset val="100"/>
        <c:noMultiLvlLbl val="1"/>
      </c:catAx>
      <c:valAx>
        <c:axId val="672441317"/>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US" b="0">
                    <a:solidFill>
                      <a:srgbClr val="000000"/>
                    </a:solidFill>
                    <a:latin typeface="+mn-lt"/>
                  </a:rPr>
                  <a:t>Cumulative Story Points Completed</a:t>
                </a:r>
              </a:p>
            </c:rich>
          </c:tx>
          <c:overlay val="0"/>
        </c:title>
        <c:numFmt formatCode="General" sourceLinked="1"/>
        <c:majorTickMark val="none"/>
        <c:minorTickMark val="none"/>
        <c:tickLblPos val="nextTo"/>
        <c:spPr>
          <a:ln/>
        </c:spPr>
        <c:txPr>
          <a:bodyPr/>
          <a:lstStyle/>
          <a:p>
            <a:pPr lvl="0">
              <a:defRPr sz="2800" b="0">
                <a:solidFill>
                  <a:srgbClr val="000000"/>
                </a:solidFill>
                <a:latin typeface="+mn-lt"/>
              </a:defRPr>
            </a:pPr>
            <a:endParaRPr lang="en-US"/>
          </a:p>
        </c:txPr>
        <c:crossAx val="968831571"/>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US" b="0">
                <a:solidFill>
                  <a:srgbClr val="757575"/>
                </a:solidFill>
                <a:latin typeface="+mn-lt"/>
              </a:rPr>
              <a:t>Burn Down Chart</a:t>
            </a:r>
          </a:p>
        </c:rich>
      </c:tx>
      <c:overlay val="0"/>
    </c:title>
    <c:autoTitleDeleted val="0"/>
    <c:plotArea>
      <c:layout/>
      <c:barChart>
        <c:barDir val="col"/>
        <c:grouping val="stacked"/>
        <c:varyColors val="1"/>
        <c:ser>
          <c:idx val="0"/>
          <c:order val="0"/>
          <c:tx>
            <c:strRef>
              <c:f>'Burn Down  Up'!$D$9</c:f>
              <c:strCache>
                <c:ptCount val="1"/>
                <c:pt idx="0">
                  <c:v>Story Points Remaining</c:v>
                </c:pt>
              </c:strCache>
            </c:strRef>
          </c:tx>
          <c:spPr>
            <a:solidFill>
              <a:srgbClr val="4F81BD"/>
            </a:solidFill>
            <a:ln cmpd="sng">
              <a:solidFill>
                <a:srgbClr val="000000"/>
              </a:solidFill>
            </a:ln>
          </c:spPr>
          <c:invertIfNegative val="1"/>
          <c:dLbls>
            <c:spPr>
              <a:noFill/>
              <a:ln>
                <a:noFill/>
              </a:ln>
              <a:effectLst/>
            </c:spPr>
            <c:txPr>
              <a:bodyPr/>
              <a:lstStyle/>
              <a:p>
                <a:pPr lvl="0">
                  <a:defRPr sz="4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Up'!$A$10:$A$14</c:f>
              <c:numCache>
                <c:formatCode>General</c:formatCode>
                <c:ptCount val="5"/>
                <c:pt idx="0">
                  <c:v>0</c:v>
                </c:pt>
                <c:pt idx="1">
                  <c:v>1</c:v>
                </c:pt>
                <c:pt idx="2">
                  <c:v>2</c:v>
                </c:pt>
                <c:pt idx="3">
                  <c:v>3</c:v>
                </c:pt>
                <c:pt idx="4">
                  <c:v>4</c:v>
                </c:pt>
              </c:numCache>
              <c:extLst/>
            </c:numRef>
          </c:cat>
          <c:val>
            <c:numRef>
              <c:f>'Burn Down  Up'!$D$10:$D$14</c:f>
              <c:numCache>
                <c:formatCode>General</c:formatCode>
                <c:ptCount val="5"/>
                <c:pt idx="0">
                  <c:v>126</c:v>
                </c:pt>
                <c:pt idx="1">
                  <c:v>106</c:v>
                </c:pt>
                <c:pt idx="2">
                  <c:v>83</c:v>
                </c:pt>
                <c:pt idx="3">
                  <c:v>61</c:v>
                </c:pt>
                <c:pt idx="4">
                  <c:v>40</c:v>
                </c:pt>
              </c:numCache>
              <c:extLst/>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EE3D-425A-BBD9-C9F1BC35FF69}"/>
            </c:ext>
          </c:extLst>
        </c:ser>
        <c:dLbls>
          <c:showLegendKey val="0"/>
          <c:showVal val="0"/>
          <c:showCatName val="0"/>
          <c:showSerName val="0"/>
          <c:showPercent val="0"/>
          <c:showBubbleSize val="0"/>
        </c:dLbls>
        <c:gapWidth val="150"/>
        <c:overlap val="100"/>
        <c:axId val="1150260509"/>
        <c:axId val="1175149791"/>
      </c:barChart>
      <c:catAx>
        <c:axId val="1150260509"/>
        <c:scaling>
          <c:orientation val="minMax"/>
        </c:scaling>
        <c:delete val="0"/>
        <c:axPos val="b"/>
        <c:title>
          <c:tx>
            <c:rich>
              <a:bodyPr/>
              <a:lstStyle/>
              <a:p>
                <a:pPr lvl="0">
                  <a:defRPr b="0">
                    <a:solidFill>
                      <a:srgbClr val="000000"/>
                    </a:solidFill>
                    <a:latin typeface="+mn-lt"/>
                  </a:defRPr>
                </a:pPr>
                <a:r>
                  <a:rPr lang="en-US" b="0">
                    <a:solidFill>
                      <a:srgbClr val="000000"/>
                    </a:solidFill>
                    <a:latin typeface="+mn-lt"/>
                  </a:rPr>
                  <a:t>Sprint</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175149791"/>
        <c:crosses val="autoZero"/>
        <c:auto val="1"/>
        <c:lblAlgn val="ctr"/>
        <c:lblOffset val="100"/>
        <c:noMultiLvlLbl val="1"/>
      </c:catAx>
      <c:valAx>
        <c:axId val="1175149791"/>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US" b="0">
                    <a:solidFill>
                      <a:srgbClr val="000000"/>
                    </a:solidFill>
                    <a:latin typeface="+mn-lt"/>
                  </a:rPr>
                  <a:t>Story Points Remaining</a:t>
                </a:r>
              </a:p>
            </c:rich>
          </c:tx>
          <c:overlay val="0"/>
        </c:title>
        <c:numFmt formatCode="General" sourceLinked="1"/>
        <c:majorTickMark val="none"/>
        <c:minorTickMark val="none"/>
        <c:tickLblPos val="nextTo"/>
        <c:spPr>
          <a:ln/>
        </c:spPr>
        <c:txPr>
          <a:bodyPr/>
          <a:lstStyle/>
          <a:p>
            <a:pPr lvl="0">
              <a:defRPr sz="2400" b="0">
                <a:solidFill>
                  <a:srgbClr val="000000"/>
                </a:solidFill>
                <a:latin typeface="+mn-lt"/>
              </a:defRPr>
            </a:pPr>
            <a:endParaRPr lang="en-US"/>
          </a:p>
        </c:txPr>
        <c:crossAx val="115026050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Burn Down Chart</a:t>
            </a:r>
          </a:p>
        </c:rich>
      </c:tx>
      <c:overlay val="0"/>
    </c:title>
    <c:autoTitleDeleted val="0"/>
    <c:plotArea>
      <c:layout/>
      <c:barChart>
        <c:barDir val="col"/>
        <c:grouping val="stacked"/>
        <c:varyColors val="1"/>
        <c:ser>
          <c:idx val="0"/>
          <c:order val="0"/>
          <c:tx>
            <c:strRef>
              <c:f>'Burn Down  Up'!$D$9</c:f>
              <c:strCache>
                <c:ptCount val="1"/>
                <c:pt idx="0">
                  <c:v>Story Points Remaining</c:v>
                </c:pt>
              </c:strCache>
            </c:strRef>
          </c:tx>
          <c:spPr>
            <a:solidFill>
              <a:srgbClr val="4F81BD"/>
            </a:solidFill>
            <a:ln cmpd="sng">
              <a:solidFill>
                <a:srgbClr val="000000"/>
              </a:solidFill>
            </a:ln>
          </c:spPr>
          <c:invertIfNegative val="1"/>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Up'!$A$10:$A$14</c:f>
              <c:numCache>
                <c:formatCode>General</c:formatCode>
                <c:ptCount val="5"/>
                <c:pt idx="0">
                  <c:v>0</c:v>
                </c:pt>
                <c:pt idx="1">
                  <c:v>1</c:v>
                </c:pt>
                <c:pt idx="2">
                  <c:v>2</c:v>
                </c:pt>
                <c:pt idx="3">
                  <c:v>3</c:v>
                </c:pt>
                <c:pt idx="4">
                  <c:v>4</c:v>
                </c:pt>
              </c:numCache>
              <c:extLst/>
            </c:numRef>
          </c:cat>
          <c:val>
            <c:numRef>
              <c:f>'Burn Down  Up'!$D$10:$D$14</c:f>
              <c:numCache>
                <c:formatCode>General</c:formatCode>
                <c:ptCount val="5"/>
                <c:pt idx="0">
                  <c:v>126</c:v>
                </c:pt>
                <c:pt idx="1">
                  <c:v>106</c:v>
                </c:pt>
                <c:pt idx="2">
                  <c:v>83</c:v>
                </c:pt>
                <c:pt idx="3">
                  <c:v>61</c:v>
                </c:pt>
                <c:pt idx="4">
                  <c:v>40</c:v>
                </c:pt>
              </c:numCache>
              <c:extLst/>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7EE4-4CDB-817C-43798FF17009}"/>
            </c:ext>
          </c:extLst>
        </c:ser>
        <c:dLbls>
          <c:showLegendKey val="0"/>
          <c:showVal val="0"/>
          <c:showCatName val="0"/>
          <c:showSerName val="0"/>
          <c:showPercent val="0"/>
          <c:showBubbleSize val="0"/>
        </c:dLbls>
        <c:gapWidth val="150"/>
        <c:overlap val="100"/>
        <c:axId val="1150260509"/>
        <c:axId val="1175149791"/>
      </c:barChart>
      <c:catAx>
        <c:axId val="1150260509"/>
        <c:scaling>
          <c:orientation val="minMax"/>
        </c:scaling>
        <c:delete val="0"/>
        <c:axPos val="b"/>
        <c:title>
          <c:tx>
            <c:rich>
              <a:bodyPr/>
              <a:lstStyle/>
              <a:p>
                <a:pPr>
                  <a:defRPr/>
                </a:pPr>
                <a:r>
                  <a:rPr lang="en-US"/>
                  <a:t>Sprint</a:t>
                </a:r>
              </a:p>
            </c:rich>
          </c:tx>
          <c:overlay val="0"/>
        </c:title>
        <c:numFmt formatCode="General" sourceLinked="1"/>
        <c:majorTickMark val="none"/>
        <c:minorTickMark val="none"/>
        <c:tickLblPos val="nextTo"/>
        <c:crossAx val="1175149791"/>
        <c:crosses val="autoZero"/>
        <c:auto val="1"/>
        <c:lblAlgn val="ctr"/>
        <c:lblOffset val="100"/>
        <c:noMultiLvlLbl val="1"/>
      </c:catAx>
      <c:valAx>
        <c:axId val="1175149791"/>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a:defRPr/>
                </a:pPr>
                <a:r>
                  <a:rPr lang="en-US"/>
                  <a:t>Story Points Remaining</a:t>
                </a:r>
              </a:p>
            </c:rich>
          </c:tx>
          <c:overlay val="0"/>
        </c:title>
        <c:numFmt formatCode="General" sourceLinked="1"/>
        <c:majorTickMark val="none"/>
        <c:minorTickMark val="none"/>
        <c:tickLblPos val="nextTo"/>
        <c:spPr>
          <a:ln/>
        </c:spPr>
        <c:crossAx val="1150260509"/>
        <c:crosses val="autoZero"/>
        <c:crossBetween val="between"/>
      </c:valAx>
    </c:plotArea>
    <c:legend>
      <c:legendPos val="r"/>
      <c:overlay val="0"/>
    </c:legend>
    <c:plotVisOnly val="1"/>
    <c:dispBlanksAs val="zero"/>
    <c:showDLblsOverMax val="1"/>
  </c:chart>
  <c:txPr>
    <a:bodyPr/>
    <a:lstStyle/>
    <a:p>
      <a:pPr>
        <a:defRPr sz="20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Burn Up Chart</a:t>
            </a:r>
          </a:p>
        </c:rich>
      </c:tx>
      <c:overlay val="0"/>
    </c:title>
    <c:autoTitleDeleted val="0"/>
    <c:plotArea>
      <c:layout/>
      <c:barChart>
        <c:barDir val="col"/>
        <c:grouping val="clustered"/>
        <c:varyColors val="1"/>
        <c:ser>
          <c:idx val="0"/>
          <c:order val="0"/>
          <c:tx>
            <c:strRef>
              <c:f>'Burn Down  Up'!$C$9</c:f>
              <c:strCache>
                <c:ptCount val="1"/>
                <c:pt idx="0">
                  <c:v>Cumulative Story Points Completed</c:v>
                </c:pt>
              </c:strCache>
            </c:strRef>
          </c:tx>
          <c:spPr>
            <a:solidFill>
              <a:srgbClr val="4F81BD"/>
            </a:solidFill>
            <a:ln cmpd="sng">
              <a:solidFill>
                <a:srgbClr val="000000"/>
              </a:solidFill>
            </a:ln>
          </c:spPr>
          <c:invertIfNegative val="1"/>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Up'!$A$10:$A$14</c:f>
              <c:numCache>
                <c:formatCode>General</c:formatCode>
                <c:ptCount val="5"/>
                <c:pt idx="0">
                  <c:v>0</c:v>
                </c:pt>
                <c:pt idx="1">
                  <c:v>1</c:v>
                </c:pt>
                <c:pt idx="2">
                  <c:v>2</c:v>
                </c:pt>
                <c:pt idx="3">
                  <c:v>3</c:v>
                </c:pt>
                <c:pt idx="4">
                  <c:v>4</c:v>
                </c:pt>
              </c:numCache>
              <c:extLst/>
            </c:numRef>
          </c:cat>
          <c:val>
            <c:numRef>
              <c:f>'Burn Down  Up'!$C$10:$C$14</c:f>
              <c:numCache>
                <c:formatCode>General</c:formatCode>
                <c:ptCount val="5"/>
                <c:pt idx="0">
                  <c:v>0</c:v>
                </c:pt>
                <c:pt idx="1">
                  <c:v>20</c:v>
                </c:pt>
                <c:pt idx="2">
                  <c:v>43</c:v>
                </c:pt>
                <c:pt idx="3">
                  <c:v>65</c:v>
                </c:pt>
                <c:pt idx="4">
                  <c:v>86</c:v>
                </c:pt>
              </c:numCache>
              <c:extLst/>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3502-41AC-A3B1-CC728F3F92A1}"/>
            </c:ext>
          </c:extLst>
        </c:ser>
        <c:dLbls>
          <c:showLegendKey val="0"/>
          <c:showVal val="0"/>
          <c:showCatName val="0"/>
          <c:showSerName val="0"/>
          <c:showPercent val="0"/>
          <c:showBubbleSize val="0"/>
        </c:dLbls>
        <c:gapWidth val="150"/>
        <c:axId val="968831571"/>
        <c:axId val="672441317"/>
      </c:barChart>
      <c:catAx>
        <c:axId val="968831571"/>
        <c:scaling>
          <c:orientation val="minMax"/>
        </c:scaling>
        <c:delete val="0"/>
        <c:axPos val="b"/>
        <c:title>
          <c:tx>
            <c:rich>
              <a:bodyPr/>
              <a:lstStyle/>
              <a:p>
                <a:pPr>
                  <a:defRPr/>
                </a:pPr>
                <a:r>
                  <a:rPr lang="en-US"/>
                  <a:t>Sprint</a:t>
                </a:r>
              </a:p>
            </c:rich>
          </c:tx>
          <c:overlay val="0"/>
        </c:title>
        <c:numFmt formatCode="General" sourceLinked="1"/>
        <c:majorTickMark val="none"/>
        <c:minorTickMark val="none"/>
        <c:tickLblPos val="nextTo"/>
        <c:crossAx val="672441317"/>
        <c:crosses val="autoZero"/>
        <c:auto val="1"/>
        <c:lblAlgn val="ctr"/>
        <c:lblOffset val="100"/>
        <c:noMultiLvlLbl val="1"/>
      </c:catAx>
      <c:valAx>
        <c:axId val="672441317"/>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a:defRPr/>
                </a:pPr>
                <a:r>
                  <a:rPr lang="en-US"/>
                  <a:t>Cumulative Story Points Completed</a:t>
                </a:r>
              </a:p>
            </c:rich>
          </c:tx>
          <c:overlay val="0"/>
        </c:title>
        <c:numFmt formatCode="General" sourceLinked="1"/>
        <c:majorTickMark val="none"/>
        <c:minorTickMark val="none"/>
        <c:tickLblPos val="nextTo"/>
        <c:spPr>
          <a:ln/>
        </c:spPr>
        <c:crossAx val="968831571"/>
        <c:crosses val="autoZero"/>
        <c:crossBetween val="between"/>
      </c:valAx>
    </c:plotArea>
    <c:legend>
      <c:legendPos val="r"/>
      <c:overlay val="0"/>
    </c:legend>
    <c:plotVisOnly val="1"/>
    <c:dispBlanksAs val="zero"/>
    <c:showDLblsOverMax val="1"/>
  </c:chart>
  <c:txPr>
    <a:bodyPr/>
    <a:lstStyle/>
    <a:p>
      <a:pPr>
        <a:defRPr sz="20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Burn Down Chart</a:t>
            </a:r>
          </a:p>
        </c:rich>
      </c:tx>
      <c:overlay val="0"/>
    </c:title>
    <c:autoTitleDeleted val="0"/>
    <c:plotArea>
      <c:layout/>
      <c:barChart>
        <c:barDir val="col"/>
        <c:grouping val="stacked"/>
        <c:varyColors val="1"/>
        <c:ser>
          <c:idx val="0"/>
          <c:order val="0"/>
          <c:tx>
            <c:strRef>
              <c:f>'Burn Down  Up'!$D$9</c:f>
              <c:strCache>
                <c:ptCount val="1"/>
                <c:pt idx="0">
                  <c:v>Story Points Remaining</c:v>
                </c:pt>
              </c:strCache>
            </c:strRef>
          </c:tx>
          <c:spPr>
            <a:solidFill>
              <a:srgbClr val="4F81BD"/>
            </a:solidFill>
            <a:ln cmpd="sng">
              <a:solidFill>
                <a:srgbClr val="000000"/>
              </a:solidFill>
            </a:ln>
          </c:spPr>
          <c:invertIfNegative val="1"/>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Up'!$A$10:$A$15</c:f>
              <c:numCache>
                <c:formatCode>General</c:formatCode>
                <c:ptCount val="6"/>
                <c:pt idx="0">
                  <c:v>0</c:v>
                </c:pt>
                <c:pt idx="1">
                  <c:v>1</c:v>
                </c:pt>
                <c:pt idx="2">
                  <c:v>2</c:v>
                </c:pt>
                <c:pt idx="3">
                  <c:v>3</c:v>
                </c:pt>
                <c:pt idx="4">
                  <c:v>4</c:v>
                </c:pt>
                <c:pt idx="5">
                  <c:v>5</c:v>
                </c:pt>
              </c:numCache>
              <c:extLst/>
            </c:numRef>
          </c:cat>
          <c:val>
            <c:numRef>
              <c:f>'Burn Down  Up'!$D$10:$D$15</c:f>
              <c:numCache>
                <c:formatCode>General</c:formatCode>
                <c:ptCount val="6"/>
                <c:pt idx="0">
                  <c:v>126</c:v>
                </c:pt>
                <c:pt idx="1">
                  <c:v>106</c:v>
                </c:pt>
                <c:pt idx="2">
                  <c:v>83</c:v>
                </c:pt>
                <c:pt idx="3">
                  <c:v>61</c:v>
                </c:pt>
                <c:pt idx="4">
                  <c:v>40</c:v>
                </c:pt>
                <c:pt idx="5">
                  <c:v>22</c:v>
                </c:pt>
              </c:numCache>
              <c:extLst/>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5B52-4F9C-9317-AFFE8F8CD1F4}"/>
            </c:ext>
          </c:extLst>
        </c:ser>
        <c:dLbls>
          <c:showLegendKey val="0"/>
          <c:showVal val="0"/>
          <c:showCatName val="0"/>
          <c:showSerName val="0"/>
          <c:showPercent val="0"/>
          <c:showBubbleSize val="0"/>
        </c:dLbls>
        <c:gapWidth val="150"/>
        <c:overlap val="100"/>
        <c:axId val="1150260509"/>
        <c:axId val="1175149791"/>
      </c:barChart>
      <c:catAx>
        <c:axId val="1150260509"/>
        <c:scaling>
          <c:orientation val="minMax"/>
        </c:scaling>
        <c:delete val="0"/>
        <c:axPos val="b"/>
        <c:title>
          <c:tx>
            <c:rich>
              <a:bodyPr/>
              <a:lstStyle/>
              <a:p>
                <a:pPr>
                  <a:defRPr/>
                </a:pPr>
                <a:r>
                  <a:rPr lang="en-US"/>
                  <a:t>Sprint</a:t>
                </a:r>
              </a:p>
            </c:rich>
          </c:tx>
          <c:overlay val="0"/>
        </c:title>
        <c:numFmt formatCode="General" sourceLinked="1"/>
        <c:majorTickMark val="none"/>
        <c:minorTickMark val="none"/>
        <c:tickLblPos val="nextTo"/>
        <c:crossAx val="1175149791"/>
        <c:crosses val="autoZero"/>
        <c:auto val="1"/>
        <c:lblAlgn val="ctr"/>
        <c:lblOffset val="100"/>
        <c:noMultiLvlLbl val="1"/>
      </c:catAx>
      <c:valAx>
        <c:axId val="1175149791"/>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a:defRPr/>
                </a:pPr>
                <a:r>
                  <a:rPr lang="en-US"/>
                  <a:t>Story Points Remaining</a:t>
                </a:r>
              </a:p>
            </c:rich>
          </c:tx>
          <c:overlay val="0"/>
        </c:title>
        <c:numFmt formatCode="General" sourceLinked="1"/>
        <c:majorTickMark val="none"/>
        <c:minorTickMark val="none"/>
        <c:tickLblPos val="nextTo"/>
        <c:spPr>
          <a:ln/>
        </c:spPr>
        <c:crossAx val="1150260509"/>
        <c:crosses val="autoZero"/>
        <c:crossBetween val="between"/>
      </c:valAx>
    </c:plotArea>
    <c:legend>
      <c:legendPos val="r"/>
      <c:overlay val="0"/>
    </c:legend>
    <c:plotVisOnly val="1"/>
    <c:dispBlanksAs val="zero"/>
    <c:showDLblsOverMax val="1"/>
  </c:chart>
  <c:txPr>
    <a:bodyPr/>
    <a:lstStyle/>
    <a:p>
      <a:pPr>
        <a:defRPr sz="24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Burn Up Chart</a:t>
            </a:r>
          </a:p>
        </c:rich>
      </c:tx>
      <c:overlay val="0"/>
    </c:title>
    <c:autoTitleDeleted val="0"/>
    <c:plotArea>
      <c:layout/>
      <c:barChart>
        <c:barDir val="col"/>
        <c:grouping val="clustered"/>
        <c:varyColors val="1"/>
        <c:ser>
          <c:idx val="0"/>
          <c:order val="0"/>
          <c:tx>
            <c:strRef>
              <c:f>'Burn Down  Up'!$C$9</c:f>
              <c:strCache>
                <c:ptCount val="1"/>
                <c:pt idx="0">
                  <c:v>Cumulative Story Points Completed</c:v>
                </c:pt>
              </c:strCache>
            </c:strRef>
          </c:tx>
          <c:spPr>
            <a:solidFill>
              <a:srgbClr val="4F81BD"/>
            </a:solidFill>
            <a:ln cmpd="sng">
              <a:solidFill>
                <a:srgbClr val="000000"/>
              </a:solidFill>
            </a:ln>
          </c:spPr>
          <c:invertIfNegative val="1"/>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Up'!$A$10:$A$15</c:f>
              <c:numCache>
                <c:formatCode>General</c:formatCode>
                <c:ptCount val="6"/>
                <c:pt idx="0">
                  <c:v>0</c:v>
                </c:pt>
                <c:pt idx="1">
                  <c:v>1</c:v>
                </c:pt>
                <c:pt idx="2">
                  <c:v>2</c:v>
                </c:pt>
                <c:pt idx="3">
                  <c:v>3</c:v>
                </c:pt>
                <c:pt idx="4">
                  <c:v>4</c:v>
                </c:pt>
                <c:pt idx="5">
                  <c:v>5</c:v>
                </c:pt>
              </c:numCache>
              <c:extLst/>
            </c:numRef>
          </c:cat>
          <c:val>
            <c:numRef>
              <c:f>'Burn Down  Up'!$C$10:$C$15</c:f>
              <c:numCache>
                <c:formatCode>General</c:formatCode>
                <c:ptCount val="6"/>
                <c:pt idx="0">
                  <c:v>0</c:v>
                </c:pt>
                <c:pt idx="1">
                  <c:v>20</c:v>
                </c:pt>
                <c:pt idx="2">
                  <c:v>43</c:v>
                </c:pt>
                <c:pt idx="3">
                  <c:v>65</c:v>
                </c:pt>
                <c:pt idx="4">
                  <c:v>86</c:v>
                </c:pt>
                <c:pt idx="5">
                  <c:v>109</c:v>
                </c:pt>
              </c:numCache>
              <c:extLst/>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1794-44BF-AB41-A7C30D7BE61B}"/>
            </c:ext>
          </c:extLst>
        </c:ser>
        <c:dLbls>
          <c:showLegendKey val="0"/>
          <c:showVal val="0"/>
          <c:showCatName val="0"/>
          <c:showSerName val="0"/>
          <c:showPercent val="0"/>
          <c:showBubbleSize val="0"/>
        </c:dLbls>
        <c:gapWidth val="150"/>
        <c:axId val="968831571"/>
        <c:axId val="672441317"/>
      </c:barChart>
      <c:catAx>
        <c:axId val="968831571"/>
        <c:scaling>
          <c:orientation val="minMax"/>
        </c:scaling>
        <c:delete val="0"/>
        <c:axPos val="b"/>
        <c:title>
          <c:tx>
            <c:rich>
              <a:bodyPr/>
              <a:lstStyle/>
              <a:p>
                <a:pPr>
                  <a:defRPr/>
                </a:pPr>
                <a:r>
                  <a:rPr lang="en-US"/>
                  <a:t>Sprint</a:t>
                </a:r>
              </a:p>
            </c:rich>
          </c:tx>
          <c:overlay val="0"/>
        </c:title>
        <c:numFmt formatCode="General" sourceLinked="1"/>
        <c:majorTickMark val="none"/>
        <c:minorTickMark val="none"/>
        <c:tickLblPos val="nextTo"/>
        <c:crossAx val="672441317"/>
        <c:crosses val="autoZero"/>
        <c:auto val="1"/>
        <c:lblAlgn val="ctr"/>
        <c:lblOffset val="100"/>
        <c:noMultiLvlLbl val="1"/>
      </c:catAx>
      <c:valAx>
        <c:axId val="672441317"/>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a:defRPr/>
                </a:pPr>
                <a:r>
                  <a:rPr lang="en-US"/>
                  <a:t>Cumulative Story Points Completed</a:t>
                </a:r>
              </a:p>
            </c:rich>
          </c:tx>
          <c:overlay val="0"/>
        </c:title>
        <c:numFmt formatCode="General" sourceLinked="1"/>
        <c:majorTickMark val="none"/>
        <c:minorTickMark val="none"/>
        <c:tickLblPos val="nextTo"/>
        <c:spPr>
          <a:ln/>
        </c:spPr>
        <c:crossAx val="968831571"/>
        <c:crosses val="autoZero"/>
        <c:crossBetween val="between"/>
      </c:valAx>
    </c:plotArea>
    <c:legend>
      <c:legendPos val="r"/>
      <c:overlay val="0"/>
    </c:legend>
    <c:plotVisOnly val="1"/>
    <c:dispBlanksAs val="zero"/>
    <c:showDLblsOverMax val="1"/>
  </c:chart>
  <c:txPr>
    <a:bodyPr/>
    <a:lstStyle/>
    <a:p>
      <a:pPr>
        <a:defRPr sz="24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Burn Down Chart</a:t>
            </a:r>
          </a:p>
        </c:rich>
      </c:tx>
      <c:overlay val="0"/>
    </c:title>
    <c:autoTitleDeleted val="0"/>
    <c:plotArea>
      <c:layout/>
      <c:barChart>
        <c:barDir val="col"/>
        <c:grouping val="stacked"/>
        <c:varyColors val="1"/>
        <c:ser>
          <c:idx val="0"/>
          <c:order val="0"/>
          <c:tx>
            <c:strRef>
              <c:f>'Burn Down  Up'!$D$9</c:f>
              <c:strCache>
                <c:ptCount val="1"/>
                <c:pt idx="0">
                  <c:v>Story Points Remaining</c:v>
                </c:pt>
              </c:strCache>
            </c:strRef>
          </c:tx>
          <c:spPr>
            <a:solidFill>
              <a:srgbClr val="4F81BD"/>
            </a:solidFill>
            <a:ln cmpd="sng">
              <a:solidFill>
                <a:srgbClr val="000000"/>
              </a:solidFill>
            </a:ln>
          </c:spPr>
          <c:invertIfNegative val="1"/>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Up'!$A$10:$A$15</c:f>
              <c:numCache>
                <c:formatCode>General</c:formatCode>
                <c:ptCount val="6"/>
                <c:pt idx="0">
                  <c:v>0</c:v>
                </c:pt>
                <c:pt idx="1">
                  <c:v>1</c:v>
                </c:pt>
                <c:pt idx="2">
                  <c:v>2</c:v>
                </c:pt>
                <c:pt idx="3">
                  <c:v>3</c:v>
                </c:pt>
                <c:pt idx="4">
                  <c:v>4</c:v>
                </c:pt>
                <c:pt idx="5">
                  <c:v>5</c:v>
                </c:pt>
              </c:numCache>
              <c:extLst/>
            </c:numRef>
          </c:cat>
          <c:val>
            <c:numRef>
              <c:f>'Burn Down  Up'!$D$10:$D$15</c:f>
              <c:numCache>
                <c:formatCode>General</c:formatCode>
                <c:ptCount val="6"/>
                <c:pt idx="0">
                  <c:v>126</c:v>
                </c:pt>
                <c:pt idx="1">
                  <c:v>106</c:v>
                </c:pt>
                <c:pt idx="2">
                  <c:v>83</c:v>
                </c:pt>
                <c:pt idx="3">
                  <c:v>61</c:v>
                </c:pt>
                <c:pt idx="4">
                  <c:v>40</c:v>
                </c:pt>
                <c:pt idx="5">
                  <c:v>22</c:v>
                </c:pt>
              </c:numCache>
              <c:extLst/>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448F-4B42-8F70-DD4544CAAF14}"/>
            </c:ext>
          </c:extLst>
        </c:ser>
        <c:dLbls>
          <c:showLegendKey val="0"/>
          <c:showVal val="0"/>
          <c:showCatName val="0"/>
          <c:showSerName val="0"/>
          <c:showPercent val="0"/>
          <c:showBubbleSize val="0"/>
        </c:dLbls>
        <c:gapWidth val="150"/>
        <c:overlap val="100"/>
        <c:axId val="1150260509"/>
        <c:axId val="1175149791"/>
      </c:barChart>
      <c:catAx>
        <c:axId val="1150260509"/>
        <c:scaling>
          <c:orientation val="minMax"/>
        </c:scaling>
        <c:delete val="0"/>
        <c:axPos val="b"/>
        <c:title>
          <c:tx>
            <c:rich>
              <a:bodyPr/>
              <a:lstStyle/>
              <a:p>
                <a:pPr>
                  <a:defRPr/>
                </a:pPr>
                <a:r>
                  <a:rPr lang="en-US"/>
                  <a:t>Sprint</a:t>
                </a:r>
              </a:p>
            </c:rich>
          </c:tx>
          <c:overlay val="0"/>
        </c:title>
        <c:numFmt formatCode="General" sourceLinked="1"/>
        <c:majorTickMark val="none"/>
        <c:minorTickMark val="none"/>
        <c:tickLblPos val="nextTo"/>
        <c:crossAx val="1175149791"/>
        <c:crosses val="autoZero"/>
        <c:auto val="1"/>
        <c:lblAlgn val="ctr"/>
        <c:lblOffset val="100"/>
        <c:noMultiLvlLbl val="1"/>
      </c:catAx>
      <c:valAx>
        <c:axId val="1175149791"/>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a:defRPr/>
                </a:pPr>
                <a:r>
                  <a:rPr lang="en-US"/>
                  <a:t>Story Points Remaining</a:t>
                </a:r>
              </a:p>
            </c:rich>
          </c:tx>
          <c:overlay val="0"/>
        </c:title>
        <c:numFmt formatCode="General" sourceLinked="1"/>
        <c:majorTickMark val="none"/>
        <c:minorTickMark val="none"/>
        <c:tickLblPos val="nextTo"/>
        <c:spPr>
          <a:ln/>
        </c:spPr>
        <c:crossAx val="1150260509"/>
        <c:crosses val="autoZero"/>
        <c:crossBetween val="between"/>
      </c:valAx>
    </c:plotArea>
    <c:legend>
      <c:legendPos val="r"/>
      <c:overlay val="0"/>
    </c:legend>
    <c:plotVisOnly val="1"/>
    <c:dispBlanksAs val="zero"/>
    <c:showDLblsOverMax val="1"/>
  </c:chart>
  <c:txPr>
    <a:bodyPr/>
    <a:lstStyle/>
    <a:p>
      <a:pPr>
        <a:defRPr sz="24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1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5: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1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2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2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a8a241a0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g11a8a241a09_0_15: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22: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1a8a241a0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g11a8a241a09_0_2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a8a241a0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g11a8a241a09_0_25: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a8a241a0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g11a8a241a09_0_3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3: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645920" y="5135040"/>
            <a:ext cx="29626200" cy="1272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1645920" y="5135040"/>
            <a:ext cx="2962620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1"/>
          <p:cNvSpPr txBox="1">
            <a:spLocks noGrp="1"/>
          </p:cNvSpPr>
          <p:nvPr>
            <p:ph type="body" idx="2"/>
          </p:nvPr>
        </p:nvSpPr>
        <p:spPr>
          <a:xfrm>
            <a:off x="1645920" y="11783160"/>
            <a:ext cx="2962620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2"/>
          <p:cNvSpPr txBox="1">
            <a:spLocks noGrp="1"/>
          </p:cNvSpPr>
          <p:nvPr>
            <p:ph type="body" idx="3"/>
          </p:nvPr>
        </p:nvSpPr>
        <p:spPr>
          <a:xfrm>
            <a:off x="164592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2"/>
          <p:cNvSpPr txBox="1">
            <a:spLocks noGrp="1"/>
          </p:cNvSpPr>
          <p:nvPr>
            <p:ph type="body" idx="4"/>
          </p:nvPr>
        </p:nvSpPr>
        <p:spPr>
          <a:xfrm>
            <a:off x="1682640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1645920" y="513504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2"/>
          </p:nvPr>
        </p:nvSpPr>
        <p:spPr>
          <a:xfrm>
            <a:off x="11662560" y="513504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3"/>
          </p:nvPr>
        </p:nvSpPr>
        <p:spPr>
          <a:xfrm>
            <a:off x="21679200" y="513504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4"/>
          </p:nvPr>
        </p:nvSpPr>
        <p:spPr>
          <a:xfrm>
            <a:off x="1645920" y="1178316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5"/>
          </p:nvPr>
        </p:nvSpPr>
        <p:spPr>
          <a:xfrm>
            <a:off x="11662560" y="1178316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6"/>
          </p:nvPr>
        </p:nvSpPr>
        <p:spPr>
          <a:xfrm>
            <a:off x="21679200" y="1178316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body" idx="1"/>
          </p:nvPr>
        </p:nvSpPr>
        <p:spPr>
          <a:xfrm>
            <a:off x="1645920" y="5135040"/>
            <a:ext cx="2962620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subTitle" idx="1"/>
          </p:nvPr>
        </p:nvSpPr>
        <p:spPr>
          <a:xfrm>
            <a:off x="1645920" y="5135040"/>
            <a:ext cx="29626200" cy="1272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164592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9" name="Google Shape;79;p18"/>
          <p:cNvSpPr txBox="1">
            <a:spLocks noGrp="1"/>
          </p:cNvSpPr>
          <p:nvPr>
            <p:ph type="body" idx="2"/>
          </p:nvPr>
        </p:nvSpPr>
        <p:spPr>
          <a:xfrm>
            <a:off x="1682640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2"/>
        <p:cNvGrpSpPr/>
        <p:nvPr/>
      </p:nvGrpSpPr>
      <p:grpSpPr>
        <a:xfrm>
          <a:off x="0" y="0"/>
          <a:ext cx="0" cy="0"/>
          <a:chOff x="0" y="0"/>
          <a:chExt cx="0" cy="0"/>
        </a:xfrm>
      </p:grpSpPr>
      <p:sp>
        <p:nvSpPr>
          <p:cNvPr id="83" name="Google Shape;83;p20"/>
          <p:cNvSpPr txBox="1">
            <a:spLocks noGrp="1"/>
          </p:cNvSpPr>
          <p:nvPr>
            <p:ph type="subTitle" idx="1"/>
          </p:nvPr>
        </p:nvSpPr>
        <p:spPr>
          <a:xfrm>
            <a:off x="2626200" y="5626080"/>
            <a:ext cx="27677880" cy="105843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21"/>
          <p:cNvSpPr txBox="1">
            <a:spLocks noGrp="1"/>
          </p:cNvSpPr>
          <p:nvPr>
            <p:ph type="body" idx="2"/>
          </p:nvPr>
        </p:nvSpPr>
        <p:spPr>
          <a:xfrm>
            <a:off x="1682640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1"/>
          <p:cNvSpPr txBox="1">
            <a:spLocks noGrp="1"/>
          </p:cNvSpPr>
          <p:nvPr>
            <p:ph type="body" idx="3"/>
          </p:nvPr>
        </p:nvSpPr>
        <p:spPr>
          <a:xfrm>
            <a:off x="164592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body" idx="1"/>
          </p:nvPr>
        </p:nvSpPr>
        <p:spPr>
          <a:xfrm>
            <a:off x="164592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22"/>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2"/>
          <p:cNvSpPr txBox="1">
            <a:spLocks noGrp="1"/>
          </p:cNvSpPr>
          <p:nvPr>
            <p:ph type="body" idx="3"/>
          </p:nvPr>
        </p:nvSpPr>
        <p:spPr>
          <a:xfrm>
            <a:off x="1682640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23"/>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3"/>
          <p:cNvSpPr txBox="1">
            <a:spLocks noGrp="1"/>
          </p:cNvSpPr>
          <p:nvPr>
            <p:ph type="body" idx="3"/>
          </p:nvPr>
        </p:nvSpPr>
        <p:spPr>
          <a:xfrm>
            <a:off x="1645920" y="11783160"/>
            <a:ext cx="2962620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9"/>
        <p:cNvGrpSpPr/>
        <p:nvPr/>
      </p:nvGrpSpPr>
      <p:grpSpPr>
        <a:xfrm>
          <a:off x="0" y="0"/>
          <a:ext cx="0" cy="0"/>
          <a:chOff x="0" y="0"/>
          <a:chExt cx="0" cy="0"/>
        </a:xfrm>
      </p:grpSpPr>
      <p:sp>
        <p:nvSpPr>
          <p:cNvPr id="100" name="Google Shape;100;p24"/>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4"/>
          <p:cNvSpPr txBox="1">
            <a:spLocks noGrp="1"/>
          </p:cNvSpPr>
          <p:nvPr>
            <p:ph type="body" idx="1"/>
          </p:nvPr>
        </p:nvSpPr>
        <p:spPr>
          <a:xfrm>
            <a:off x="1645920" y="5135040"/>
            <a:ext cx="2962620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4"/>
          <p:cNvSpPr txBox="1">
            <a:spLocks noGrp="1"/>
          </p:cNvSpPr>
          <p:nvPr>
            <p:ph type="body" idx="2"/>
          </p:nvPr>
        </p:nvSpPr>
        <p:spPr>
          <a:xfrm>
            <a:off x="1645920" y="11783160"/>
            <a:ext cx="2962620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5"/>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5"/>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5"/>
          <p:cNvSpPr txBox="1">
            <a:spLocks noGrp="1"/>
          </p:cNvSpPr>
          <p:nvPr>
            <p:ph type="body" idx="3"/>
          </p:nvPr>
        </p:nvSpPr>
        <p:spPr>
          <a:xfrm>
            <a:off x="164592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5"/>
          <p:cNvSpPr txBox="1">
            <a:spLocks noGrp="1"/>
          </p:cNvSpPr>
          <p:nvPr>
            <p:ph type="body" idx="4"/>
          </p:nvPr>
        </p:nvSpPr>
        <p:spPr>
          <a:xfrm>
            <a:off x="1682640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6"/>
          <p:cNvSpPr txBox="1">
            <a:spLocks noGrp="1"/>
          </p:cNvSpPr>
          <p:nvPr>
            <p:ph type="body" idx="1"/>
          </p:nvPr>
        </p:nvSpPr>
        <p:spPr>
          <a:xfrm>
            <a:off x="1645920" y="513504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6"/>
          <p:cNvSpPr txBox="1">
            <a:spLocks noGrp="1"/>
          </p:cNvSpPr>
          <p:nvPr>
            <p:ph type="body" idx="2"/>
          </p:nvPr>
        </p:nvSpPr>
        <p:spPr>
          <a:xfrm>
            <a:off x="11662560" y="513504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6"/>
          <p:cNvSpPr txBox="1">
            <a:spLocks noGrp="1"/>
          </p:cNvSpPr>
          <p:nvPr>
            <p:ph type="body" idx="3"/>
          </p:nvPr>
        </p:nvSpPr>
        <p:spPr>
          <a:xfrm>
            <a:off x="21679200" y="513504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6"/>
          <p:cNvSpPr txBox="1">
            <a:spLocks noGrp="1"/>
          </p:cNvSpPr>
          <p:nvPr>
            <p:ph type="body" idx="4"/>
          </p:nvPr>
        </p:nvSpPr>
        <p:spPr>
          <a:xfrm>
            <a:off x="1645920" y="1178316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26"/>
          <p:cNvSpPr txBox="1">
            <a:spLocks noGrp="1"/>
          </p:cNvSpPr>
          <p:nvPr>
            <p:ph type="body" idx="5"/>
          </p:nvPr>
        </p:nvSpPr>
        <p:spPr>
          <a:xfrm>
            <a:off x="11662560" y="1178316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26"/>
          <p:cNvSpPr txBox="1">
            <a:spLocks noGrp="1"/>
          </p:cNvSpPr>
          <p:nvPr>
            <p:ph type="body" idx="6"/>
          </p:nvPr>
        </p:nvSpPr>
        <p:spPr>
          <a:xfrm>
            <a:off x="21679200" y="1178316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1"/>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2"/>
        <p:cNvGrpSpPr/>
        <p:nvPr/>
      </p:nvGrpSpPr>
      <p:grpSpPr>
        <a:xfrm>
          <a:off x="0" y="0"/>
          <a:ext cx="0" cy="0"/>
          <a:chOff x="0" y="0"/>
          <a:chExt cx="0" cy="0"/>
        </a:xfrm>
      </p:grpSpPr>
      <p:sp>
        <p:nvSpPr>
          <p:cNvPr id="123" name="Google Shape;123;p29"/>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9"/>
          <p:cNvSpPr txBox="1">
            <a:spLocks noGrp="1"/>
          </p:cNvSpPr>
          <p:nvPr>
            <p:ph type="subTitle" idx="1"/>
          </p:nvPr>
        </p:nvSpPr>
        <p:spPr>
          <a:xfrm>
            <a:off x="1645920" y="5135040"/>
            <a:ext cx="29626200" cy="1272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5"/>
        <p:cNvGrpSpPr/>
        <p:nvPr/>
      </p:nvGrpSpPr>
      <p:grpSpPr>
        <a:xfrm>
          <a:off x="0" y="0"/>
          <a:ext cx="0" cy="0"/>
          <a:chOff x="0" y="0"/>
          <a:chExt cx="0" cy="0"/>
        </a:xfrm>
      </p:grpSpPr>
      <p:sp>
        <p:nvSpPr>
          <p:cNvPr id="126" name="Google Shape;126;p30"/>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body" idx="1"/>
          </p:nvPr>
        </p:nvSpPr>
        <p:spPr>
          <a:xfrm>
            <a:off x="1645920" y="5135040"/>
            <a:ext cx="2962620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8"/>
        <p:cNvGrpSpPr/>
        <p:nvPr/>
      </p:nvGrpSpPr>
      <p:grpSpPr>
        <a:xfrm>
          <a:off x="0" y="0"/>
          <a:ext cx="0" cy="0"/>
          <a:chOff x="0" y="0"/>
          <a:chExt cx="0" cy="0"/>
        </a:xfrm>
      </p:grpSpPr>
      <p:sp>
        <p:nvSpPr>
          <p:cNvPr id="129" name="Google Shape;129;p31"/>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1"/>
          <p:cNvSpPr txBox="1">
            <a:spLocks noGrp="1"/>
          </p:cNvSpPr>
          <p:nvPr>
            <p:ph type="body" idx="1"/>
          </p:nvPr>
        </p:nvSpPr>
        <p:spPr>
          <a:xfrm>
            <a:off x="164592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31"/>
          <p:cNvSpPr txBox="1">
            <a:spLocks noGrp="1"/>
          </p:cNvSpPr>
          <p:nvPr>
            <p:ph type="body" idx="2"/>
          </p:nvPr>
        </p:nvSpPr>
        <p:spPr>
          <a:xfrm>
            <a:off x="1682640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32"/>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645920" y="5135040"/>
            <a:ext cx="2962620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4"/>
        <p:cNvGrpSpPr/>
        <p:nvPr/>
      </p:nvGrpSpPr>
      <p:grpSpPr>
        <a:xfrm>
          <a:off x="0" y="0"/>
          <a:ext cx="0" cy="0"/>
          <a:chOff x="0" y="0"/>
          <a:chExt cx="0" cy="0"/>
        </a:xfrm>
      </p:grpSpPr>
      <p:sp>
        <p:nvSpPr>
          <p:cNvPr id="135" name="Google Shape;135;p33"/>
          <p:cNvSpPr txBox="1">
            <a:spLocks noGrp="1"/>
          </p:cNvSpPr>
          <p:nvPr>
            <p:ph type="subTitle" idx="1"/>
          </p:nvPr>
        </p:nvSpPr>
        <p:spPr>
          <a:xfrm>
            <a:off x="2626200" y="5626080"/>
            <a:ext cx="27677880" cy="105843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6"/>
        <p:cNvGrpSpPr/>
        <p:nvPr/>
      </p:nvGrpSpPr>
      <p:grpSpPr>
        <a:xfrm>
          <a:off x="0" y="0"/>
          <a:ext cx="0" cy="0"/>
          <a:chOff x="0" y="0"/>
          <a:chExt cx="0" cy="0"/>
        </a:xfrm>
      </p:grpSpPr>
      <p:sp>
        <p:nvSpPr>
          <p:cNvPr id="137" name="Google Shape;137;p34"/>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4"/>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9" name="Google Shape;139;p34"/>
          <p:cNvSpPr txBox="1">
            <a:spLocks noGrp="1"/>
          </p:cNvSpPr>
          <p:nvPr>
            <p:ph type="body" idx="2"/>
          </p:nvPr>
        </p:nvSpPr>
        <p:spPr>
          <a:xfrm>
            <a:off x="1682640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0" name="Google Shape;140;p34"/>
          <p:cNvSpPr txBox="1">
            <a:spLocks noGrp="1"/>
          </p:cNvSpPr>
          <p:nvPr>
            <p:ph type="body" idx="3"/>
          </p:nvPr>
        </p:nvSpPr>
        <p:spPr>
          <a:xfrm>
            <a:off x="164592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1"/>
        <p:cNvGrpSpPr/>
        <p:nvPr/>
      </p:nvGrpSpPr>
      <p:grpSpPr>
        <a:xfrm>
          <a:off x="0" y="0"/>
          <a:ext cx="0" cy="0"/>
          <a:chOff x="0" y="0"/>
          <a:chExt cx="0" cy="0"/>
        </a:xfrm>
      </p:grpSpPr>
      <p:sp>
        <p:nvSpPr>
          <p:cNvPr id="142" name="Google Shape;142;p35"/>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5"/>
          <p:cNvSpPr txBox="1">
            <a:spLocks noGrp="1"/>
          </p:cNvSpPr>
          <p:nvPr>
            <p:ph type="body" idx="1"/>
          </p:nvPr>
        </p:nvSpPr>
        <p:spPr>
          <a:xfrm>
            <a:off x="164592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4" name="Google Shape;144;p35"/>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5" name="Google Shape;145;p35"/>
          <p:cNvSpPr txBox="1">
            <a:spLocks noGrp="1"/>
          </p:cNvSpPr>
          <p:nvPr>
            <p:ph type="body" idx="3"/>
          </p:nvPr>
        </p:nvSpPr>
        <p:spPr>
          <a:xfrm>
            <a:off x="1682640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6"/>
        <p:cNvGrpSpPr/>
        <p:nvPr/>
      </p:nvGrpSpPr>
      <p:grpSpPr>
        <a:xfrm>
          <a:off x="0" y="0"/>
          <a:ext cx="0" cy="0"/>
          <a:chOff x="0" y="0"/>
          <a:chExt cx="0" cy="0"/>
        </a:xfrm>
      </p:grpSpPr>
      <p:sp>
        <p:nvSpPr>
          <p:cNvPr id="147" name="Google Shape;147;p36"/>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6"/>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9" name="Google Shape;149;p36"/>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0" name="Google Shape;150;p36"/>
          <p:cNvSpPr txBox="1">
            <a:spLocks noGrp="1"/>
          </p:cNvSpPr>
          <p:nvPr>
            <p:ph type="body" idx="3"/>
          </p:nvPr>
        </p:nvSpPr>
        <p:spPr>
          <a:xfrm>
            <a:off x="1645920" y="11783160"/>
            <a:ext cx="2962620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1"/>
        <p:cNvGrpSpPr/>
        <p:nvPr/>
      </p:nvGrpSpPr>
      <p:grpSpPr>
        <a:xfrm>
          <a:off x="0" y="0"/>
          <a:ext cx="0" cy="0"/>
          <a:chOff x="0" y="0"/>
          <a:chExt cx="0" cy="0"/>
        </a:xfrm>
      </p:grpSpPr>
      <p:sp>
        <p:nvSpPr>
          <p:cNvPr id="152" name="Google Shape;152;p37"/>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7"/>
          <p:cNvSpPr txBox="1">
            <a:spLocks noGrp="1"/>
          </p:cNvSpPr>
          <p:nvPr>
            <p:ph type="body" idx="1"/>
          </p:nvPr>
        </p:nvSpPr>
        <p:spPr>
          <a:xfrm>
            <a:off x="1645920" y="5135040"/>
            <a:ext cx="2962620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4" name="Google Shape;154;p37"/>
          <p:cNvSpPr txBox="1">
            <a:spLocks noGrp="1"/>
          </p:cNvSpPr>
          <p:nvPr>
            <p:ph type="body" idx="2"/>
          </p:nvPr>
        </p:nvSpPr>
        <p:spPr>
          <a:xfrm>
            <a:off x="1645920" y="11783160"/>
            <a:ext cx="2962620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5"/>
        <p:cNvGrpSpPr/>
        <p:nvPr/>
      </p:nvGrpSpPr>
      <p:grpSpPr>
        <a:xfrm>
          <a:off x="0" y="0"/>
          <a:ext cx="0" cy="0"/>
          <a:chOff x="0" y="0"/>
          <a:chExt cx="0" cy="0"/>
        </a:xfrm>
      </p:grpSpPr>
      <p:sp>
        <p:nvSpPr>
          <p:cNvPr id="156" name="Google Shape;156;p38"/>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8"/>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8" name="Google Shape;158;p38"/>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9" name="Google Shape;159;p38"/>
          <p:cNvSpPr txBox="1">
            <a:spLocks noGrp="1"/>
          </p:cNvSpPr>
          <p:nvPr>
            <p:ph type="body" idx="3"/>
          </p:nvPr>
        </p:nvSpPr>
        <p:spPr>
          <a:xfrm>
            <a:off x="164592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0" name="Google Shape;160;p38"/>
          <p:cNvSpPr txBox="1">
            <a:spLocks noGrp="1"/>
          </p:cNvSpPr>
          <p:nvPr>
            <p:ph type="body" idx="4"/>
          </p:nvPr>
        </p:nvSpPr>
        <p:spPr>
          <a:xfrm>
            <a:off x="1682640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1"/>
        <p:cNvGrpSpPr/>
        <p:nvPr/>
      </p:nvGrpSpPr>
      <p:grpSpPr>
        <a:xfrm>
          <a:off x="0" y="0"/>
          <a:ext cx="0" cy="0"/>
          <a:chOff x="0" y="0"/>
          <a:chExt cx="0" cy="0"/>
        </a:xfrm>
      </p:grpSpPr>
      <p:sp>
        <p:nvSpPr>
          <p:cNvPr id="162" name="Google Shape;162;p39"/>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39"/>
          <p:cNvSpPr txBox="1">
            <a:spLocks noGrp="1"/>
          </p:cNvSpPr>
          <p:nvPr>
            <p:ph type="body" idx="1"/>
          </p:nvPr>
        </p:nvSpPr>
        <p:spPr>
          <a:xfrm>
            <a:off x="1645920" y="513504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4" name="Google Shape;164;p39"/>
          <p:cNvSpPr txBox="1">
            <a:spLocks noGrp="1"/>
          </p:cNvSpPr>
          <p:nvPr>
            <p:ph type="body" idx="2"/>
          </p:nvPr>
        </p:nvSpPr>
        <p:spPr>
          <a:xfrm>
            <a:off x="11662560" y="513504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5" name="Google Shape;165;p39"/>
          <p:cNvSpPr txBox="1">
            <a:spLocks noGrp="1"/>
          </p:cNvSpPr>
          <p:nvPr>
            <p:ph type="body" idx="3"/>
          </p:nvPr>
        </p:nvSpPr>
        <p:spPr>
          <a:xfrm>
            <a:off x="21679200" y="513504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6" name="Google Shape;166;p39"/>
          <p:cNvSpPr txBox="1">
            <a:spLocks noGrp="1"/>
          </p:cNvSpPr>
          <p:nvPr>
            <p:ph type="body" idx="4"/>
          </p:nvPr>
        </p:nvSpPr>
        <p:spPr>
          <a:xfrm>
            <a:off x="1645920" y="1178316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7" name="Google Shape;167;p39"/>
          <p:cNvSpPr txBox="1">
            <a:spLocks noGrp="1"/>
          </p:cNvSpPr>
          <p:nvPr>
            <p:ph type="body" idx="5"/>
          </p:nvPr>
        </p:nvSpPr>
        <p:spPr>
          <a:xfrm>
            <a:off x="11662560" y="1178316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8" name="Google Shape;168;p39"/>
          <p:cNvSpPr txBox="1">
            <a:spLocks noGrp="1"/>
          </p:cNvSpPr>
          <p:nvPr>
            <p:ph type="body" idx="6"/>
          </p:nvPr>
        </p:nvSpPr>
        <p:spPr>
          <a:xfrm>
            <a:off x="21679200" y="1178316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7"/>
        <p:cNvGrpSpPr/>
        <p:nvPr/>
      </p:nvGrpSpPr>
      <p:grpSpPr>
        <a:xfrm>
          <a:off x="0" y="0"/>
          <a:ext cx="0" cy="0"/>
          <a:chOff x="0" y="0"/>
          <a:chExt cx="0" cy="0"/>
        </a:xfrm>
      </p:grpSpPr>
      <p:sp>
        <p:nvSpPr>
          <p:cNvPr id="178" name="Google Shape;178;p41"/>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0"/>
        <p:cNvGrpSpPr/>
        <p:nvPr/>
      </p:nvGrpSpPr>
      <p:grpSpPr>
        <a:xfrm>
          <a:off x="0" y="0"/>
          <a:ext cx="0" cy="0"/>
          <a:chOff x="0" y="0"/>
          <a:chExt cx="0" cy="0"/>
        </a:xfrm>
      </p:grpSpPr>
      <p:sp>
        <p:nvSpPr>
          <p:cNvPr id="181" name="Google Shape;181;p43"/>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43"/>
          <p:cNvSpPr txBox="1">
            <a:spLocks noGrp="1"/>
          </p:cNvSpPr>
          <p:nvPr>
            <p:ph type="subTitle" idx="1"/>
          </p:nvPr>
        </p:nvSpPr>
        <p:spPr>
          <a:xfrm>
            <a:off x="1645920" y="5135040"/>
            <a:ext cx="29626200" cy="1272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164592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5"/>
          <p:cNvSpPr txBox="1">
            <a:spLocks noGrp="1"/>
          </p:cNvSpPr>
          <p:nvPr>
            <p:ph type="body" idx="2"/>
          </p:nvPr>
        </p:nvSpPr>
        <p:spPr>
          <a:xfrm>
            <a:off x="1682640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3"/>
        <p:cNvGrpSpPr/>
        <p:nvPr/>
      </p:nvGrpSpPr>
      <p:grpSpPr>
        <a:xfrm>
          <a:off x="0" y="0"/>
          <a:ext cx="0" cy="0"/>
          <a:chOff x="0" y="0"/>
          <a:chExt cx="0" cy="0"/>
        </a:xfrm>
      </p:grpSpPr>
      <p:sp>
        <p:nvSpPr>
          <p:cNvPr id="184" name="Google Shape;184;p44"/>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44"/>
          <p:cNvSpPr txBox="1">
            <a:spLocks noGrp="1"/>
          </p:cNvSpPr>
          <p:nvPr>
            <p:ph type="body" idx="1"/>
          </p:nvPr>
        </p:nvSpPr>
        <p:spPr>
          <a:xfrm>
            <a:off x="1645920" y="5135040"/>
            <a:ext cx="2962620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6"/>
        <p:cNvGrpSpPr/>
        <p:nvPr/>
      </p:nvGrpSpPr>
      <p:grpSpPr>
        <a:xfrm>
          <a:off x="0" y="0"/>
          <a:ext cx="0" cy="0"/>
          <a:chOff x="0" y="0"/>
          <a:chExt cx="0" cy="0"/>
        </a:xfrm>
      </p:grpSpPr>
      <p:sp>
        <p:nvSpPr>
          <p:cNvPr id="187" name="Google Shape;187;p45"/>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45"/>
          <p:cNvSpPr txBox="1">
            <a:spLocks noGrp="1"/>
          </p:cNvSpPr>
          <p:nvPr>
            <p:ph type="body" idx="1"/>
          </p:nvPr>
        </p:nvSpPr>
        <p:spPr>
          <a:xfrm>
            <a:off x="164592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9" name="Google Shape;189;p45"/>
          <p:cNvSpPr txBox="1">
            <a:spLocks noGrp="1"/>
          </p:cNvSpPr>
          <p:nvPr>
            <p:ph type="body" idx="2"/>
          </p:nvPr>
        </p:nvSpPr>
        <p:spPr>
          <a:xfrm>
            <a:off x="1682640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0"/>
        <p:cNvGrpSpPr/>
        <p:nvPr/>
      </p:nvGrpSpPr>
      <p:grpSpPr>
        <a:xfrm>
          <a:off x="0" y="0"/>
          <a:ext cx="0" cy="0"/>
          <a:chOff x="0" y="0"/>
          <a:chExt cx="0" cy="0"/>
        </a:xfrm>
      </p:grpSpPr>
      <p:sp>
        <p:nvSpPr>
          <p:cNvPr id="191" name="Google Shape;191;p46"/>
          <p:cNvSpPr txBox="1">
            <a:spLocks noGrp="1"/>
          </p:cNvSpPr>
          <p:nvPr>
            <p:ph type="subTitle" idx="1"/>
          </p:nvPr>
        </p:nvSpPr>
        <p:spPr>
          <a:xfrm>
            <a:off x="2626200" y="5626080"/>
            <a:ext cx="27677880" cy="105843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2"/>
        <p:cNvGrpSpPr/>
        <p:nvPr/>
      </p:nvGrpSpPr>
      <p:grpSpPr>
        <a:xfrm>
          <a:off x="0" y="0"/>
          <a:ext cx="0" cy="0"/>
          <a:chOff x="0" y="0"/>
          <a:chExt cx="0" cy="0"/>
        </a:xfrm>
      </p:grpSpPr>
      <p:sp>
        <p:nvSpPr>
          <p:cNvPr id="193" name="Google Shape;193;p47"/>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47"/>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5" name="Google Shape;195;p47"/>
          <p:cNvSpPr txBox="1">
            <a:spLocks noGrp="1"/>
          </p:cNvSpPr>
          <p:nvPr>
            <p:ph type="body" idx="2"/>
          </p:nvPr>
        </p:nvSpPr>
        <p:spPr>
          <a:xfrm>
            <a:off x="1682640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6" name="Google Shape;196;p47"/>
          <p:cNvSpPr txBox="1">
            <a:spLocks noGrp="1"/>
          </p:cNvSpPr>
          <p:nvPr>
            <p:ph type="body" idx="3"/>
          </p:nvPr>
        </p:nvSpPr>
        <p:spPr>
          <a:xfrm>
            <a:off x="164592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164592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0" name="Google Shape;200;p48"/>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1" name="Google Shape;201;p48"/>
          <p:cNvSpPr txBox="1">
            <a:spLocks noGrp="1"/>
          </p:cNvSpPr>
          <p:nvPr>
            <p:ph type="body" idx="3"/>
          </p:nvPr>
        </p:nvSpPr>
        <p:spPr>
          <a:xfrm>
            <a:off x="1682640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2"/>
        <p:cNvGrpSpPr/>
        <p:nvPr/>
      </p:nvGrpSpPr>
      <p:grpSpPr>
        <a:xfrm>
          <a:off x="0" y="0"/>
          <a:ext cx="0" cy="0"/>
          <a:chOff x="0" y="0"/>
          <a:chExt cx="0" cy="0"/>
        </a:xfrm>
      </p:grpSpPr>
      <p:sp>
        <p:nvSpPr>
          <p:cNvPr id="203" name="Google Shape;203;p49"/>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49"/>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5" name="Google Shape;205;p49"/>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6" name="Google Shape;206;p49"/>
          <p:cNvSpPr txBox="1">
            <a:spLocks noGrp="1"/>
          </p:cNvSpPr>
          <p:nvPr>
            <p:ph type="body" idx="3"/>
          </p:nvPr>
        </p:nvSpPr>
        <p:spPr>
          <a:xfrm>
            <a:off x="1645920" y="11783160"/>
            <a:ext cx="2962620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7"/>
        <p:cNvGrpSpPr/>
        <p:nvPr/>
      </p:nvGrpSpPr>
      <p:grpSpPr>
        <a:xfrm>
          <a:off x="0" y="0"/>
          <a:ext cx="0" cy="0"/>
          <a:chOff x="0" y="0"/>
          <a:chExt cx="0" cy="0"/>
        </a:xfrm>
      </p:grpSpPr>
      <p:sp>
        <p:nvSpPr>
          <p:cNvPr id="208" name="Google Shape;208;p50"/>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50"/>
          <p:cNvSpPr txBox="1">
            <a:spLocks noGrp="1"/>
          </p:cNvSpPr>
          <p:nvPr>
            <p:ph type="body" idx="1"/>
          </p:nvPr>
        </p:nvSpPr>
        <p:spPr>
          <a:xfrm>
            <a:off x="1645920" y="5135040"/>
            <a:ext cx="2962620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0" name="Google Shape;210;p50"/>
          <p:cNvSpPr txBox="1">
            <a:spLocks noGrp="1"/>
          </p:cNvSpPr>
          <p:nvPr>
            <p:ph type="body" idx="2"/>
          </p:nvPr>
        </p:nvSpPr>
        <p:spPr>
          <a:xfrm>
            <a:off x="1645920" y="11783160"/>
            <a:ext cx="2962620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1"/>
        <p:cNvGrpSpPr/>
        <p:nvPr/>
      </p:nvGrpSpPr>
      <p:grpSpPr>
        <a:xfrm>
          <a:off x="0" y="0"/>
          <a:ext cx="0" cy="0"/>
          <a:chOff x="0" y="0"/>
          <a:chExt cx="0" cy="0"/>
        </a:xfrm>
      </p:grpSpPr>
      <p:sp>
        <p:nvSpPr>
          <p:cNvPr id="212" name="Google Shape;212;p51"/>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51"/>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4" name="Google Shape;214;p51"/>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5" name="Google Shape;215;p51"/>
          <p:cNvSpPr txBox="1">
            <a:spLocks noGrp="1"/>
          </p:cNvSpPr>
          <p:nvPr>
            <p:ph type="body" idx="3"/>
          </p:nvPr>
        </p:nvSpPr>
        <p:spPr>
          <a:xfrm>
            <a:off x="164592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6" name="Google Shape;216;p51"/>
          <p:cNvSpPr txBox="1">
            <a:spLocks noGrp="1"/>
          </p:cNvSpPr>
          <p:nvPr>
            <p:ph type="body" idx="4"/>
          </p:nvPr>
        </p:nvSpPr>
        <p:spPr>
          <a:xfrm>
            <a:off x="1682640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17"/>
        <p:cNvGrpSpPr/>
        <p:nvPr/>
      </p:nvGrpSpPr>
      <p:grpSpPr>
        <a:xfrm>
          <a:off x="0" y="0"/>
          <a:ext cx="0" cy="0"/>
          <a:chOff x="0" y="0"/>
          <a:chExt cx="0" cy="0"/>
        </a:xfrm>
      </p:grpSpPr>
      <p:sp>
        <p:nvSpPr>
          <p:cNvPr id="218" name="Google Shape;218;p52"/>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52"/>
          <p:cNvSpPr txBox="1">
            <a:spLocks noGrp="1"/>
          </p:cNvSpPr>
          <p:nvPr>
            <p:ph type="body" idx="1"/>
          </p:nvPr>
        </p:nvSpPr>
        <p:spPr>
          <a:xfrm>
            <a:off x="1645920" y="513504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0" name="Google Shape;220;p52"/>
          <p:cNvSpPr txBox="1">
            <a:spLocks noGrp="1"/>
          </p:cNvSpPr>
          <p:nvPr>
            <p:ph type="body" idx="2"/>
          </p:nvPr>
        </p:nvSpPr>
        <p:spPr>
          <a:xfrm>
            <a:off x="11662560" y="513504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1" name="Google Shape;221;p52"/>
          <p:cNvSpPr txBox="1">
            <a:spLocks noGrp="1"/>
          </p:cNvSpPr>
          <p:nvPr>
            <p:ph type="body" idx="3"/>
          </p:nvPr>
        </p:nvSpPr>
        <p:spPr>
          <a:xfrm>
            <a:off x="21679200" y="513504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2" name="Google Shape;222;p52"/>
          <p:cNvSpPr txBox="1">
            <a:spLocks noGrp="1"/>
          </p:cNvSpPr>
          <p:nvPr>
            <p:ph type="body" idx="4"/>
          </p:nvPr>
        </p:nvSpPr>
        <p:spPr>
          <a:xfrm>
            <a:off x="1645920" y="1178316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3" name="Google Shape;223;p52"/>
          <p:cNvSpPr txBox="1">
            <a:spLocks noGrp="1"/>
          </p:cNvSpPr>
          <p:nvPr>
            <p:ph type="body" idx="5"/>
          </p:nvPr>
        </p:nvSpPr>
        <p:spPr>
          <a:xfrm>
            <a:off x="11662560" y="1178316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4" name="Google Shape;224;p52"/>
          <p:cNvSpPr txBox="1">
            <a:spLocks noGrp="1"/>
          </p:cNvSpPr>
          <p:nvPr>
            <p:ph type="body" idx="6"/>
          </p:nvPr>
        </p:nvSpPr>
        <p:spPr>
          <a:xfrm>
            <a:off x="21679200" y="11783160"/>
            <a:ext cx="953928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2626200" y="5626080"/>
            <a:ext cx="27677880" cy="105843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8"/>
          <p:cNvSpPr txBox="1">
            <a:spLocks noGrp="1"/>
          </p:cNvSpPr>
          <p:nvPr>
            <p:ph type="body" idx="2"/>
          </p:nvPr>
        </p:nvSpPr>
        <p:spPr>
          <a:xfrm>
            <a:off x="1682640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8"/>
          <p:cNvSpPr txBox="1">
            <a:spLocks noGrp="1"/>
          </p:cNvSpPr>
          <p:nvPr>
            <p:ph type="body" idx="3"/>
          </p:nvPr>
        </p:nvSpPr>
        <p:spPr>
          <a:xfrm>
            <a:off x="164592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645920" y="5135040"/>
            <a:ext cx="14457240" cy="127278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9"/>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9"/>
          <p:cNvSpPr txBox="1">
            <a:spLocks noGrp="1"/>
          </p:cNvSpPr>
          <p:nvPr>
            <p:ph type="body" idx="3"/>
          </p:nvPr>
        </p:nvSpPr>
        <p:spPr>
          <a:xfrm>
            <a:off x="16826400" y="1178316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2626200" y="5626080"/>
            <a:ext cx="27677880" cy="2283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164592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0"/>
          <p:cNvSpPr txBox="1">
            <a:spLocks noGrp="1"/>
          </p:cNvSpPr>
          <p:nvPr>
            <p:ph type="body" idx="2"/>
          </p:nvPr>
        </p:nvSpPr>
        <p:spPr>
          <a:xfrm>
            <a:off x="16826400" y="5135040"/>
            <a:ext cx="1445724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0"/>
          <p:cNvSpPr txBox="1">
            <a:spLocks noGrp="1"/>
          </p:cNvSpPr>
          <p:nvPr>
            <p:ph type="body" idx="3"/>
          </p:nvPr>
        </p:nvSpPr>
        <p:spPr>
          <a:xfrm>
            <a:off x="1645920" y="11783160"/>
            <a:ext cx="29626200" cy="6071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DEE"/>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32918040" cy="208116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7;p1"/>
          <p:cNvGrpSpPr/>
          <p:nvPr/>
        </p:nvGrpSpPr>
        <p:grpSpPr>
          <a:xfrm>
            <a:off x="1584360" y="5148540"/>
            <a:ext cx="5482980" cy="63540"/>
            <a:chOff x="1584360" y="5148540"/>
            <a:chExt cx="5482980" cy="63540"/>
          </a:xfrm>
        </p:grpSpPr>
        <p:sp>
          <p:nvSpPr>
            <p:cNvPr id="8" name="Google Shape;8;p1"/>
            <p:cNvSpPr/>
            <p:nvPr/>
          </p:nvSpPr>
          <p:spPr>
            <a:xfrm rot="-5400000">
              <a:off x="4971240" y="3115800"/>
              <a:ext cx="63360" cy="412884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3634560" y="3098520"/>
              <a:ext cx="63360" cy="416376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0;p1"/>
          <p:cNvSpPr txBox="1">
            <a:spLocks noGrp="1"/>
          </p:cNvSpPr>
          <p:nvPr>
            <p:ph type="title"/>
          </p:nvPr>
        </p:nvSpPr>
        <p:spPr>
          <a:xfrm>
            <a:off x="2626200" y="5642280"/>
            <a:ext cx="27676800" cy="7102440"/>
          </a:xfrm>
          <a:prstGeom prst="rect">
            <a:avLst/>
          </a:prstGeom>
          <a:noFill/>
          <a:ln>
            <a:noFill/>
          </a:ln>
        </p:spPr>
        <p:txBody>
          <a:bodyPr spcFirstLastPara="1" wrap="square" lIns="349550" tIns="349550" rIns="349550" bIns="34955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sldNum" idx="12"/>
          </p:nvPr>
        </p:nvSpPr>
        <p:spPr>
          <a:xfrm>
            <a:off x="30730680" y="20266200"/>
            <a:ext cx="1974960" cy="1679040"/>
          </a:xfrm>
          <a:prstGeom prst="rect">
            <a:avLst/>
          </a:prstGeom>
          <a:noFill/>
          <a:ln>
            <a:noFill/>
          </a:ln>
        </p:spPr>
        <p:txBody>
          <a:bodyPr spcFirstLastPara="1" wrap="square" lIns="349550" tIns="349550" rIns="349550" bIns="349550" anchor="ctr" anchorCtr="0">
            <a:noAutofit/>
          </a:bodyPr>
          <a:lstStyle>
            <a:lvl1pPr marL="0" marR="0" lvl="0" indent="0" algn="r" rtl="0">
              <a:lnSpc>
                <a:spcPct val="100000"/>
              </a:lnSpc>
              <a:spcBef>
                <a:spcPts val="0"/>
              </a:spcBef>
              <a:buNone/>
              <a:defRPr sz="3800" b="0" i="0" u="none" strike="noStrike" cap="none">
                <a:solidFill>
                  <a:srgbClr val="595959"/>
                </a:solidFill>
                <a:latin typeface="Lato"/>
                <a:ea typeface="Lato"/>
                <a:cs typeface="Lato"/>
                <a:sym typeface="Lato"/>
              </a:defRPr>
            </a:lvl1pPr>
            <a:lvl2pPr marL="0" marR="0" lvl="1" indent="0" algn="r" rtl="0">
              <a:lnSpc>
                <a:spcPct val="100000"/>
              </a:lnSpc>
              <a:spcBef>
                <a:spcPts val="0"/>
              </a:spcBef>
              <a:buNone/>
              <a:defRPr sz="3800" b="0" i="0" u="none" strike="noStrike" cap="none">
                <a:solidFill>
                  <a:srgbClr val="595959"/>
                </a:solidFill>
                <a:latin typeface="Lato"/>
                <a:ea typeface="Lato"/>
                <a:cs typeface="Lato"/>
                <a:sym typeface="Lato"/>
              </a:defRPr>
            </a:lvl2pPr>
            <a:lvl3pPr marL="0" marR="0" lvl="2" indent="0" algn="r" rtl="0">
              <a:lnSpc>
                <a:spcPct val="100000"/>
              </a:lnSpc>
              <a:spcBef>
                <a:spcPts val="0"/>
              </a:spcBef>
              <a:buNone/>
              <a:defRPr sz="3800" b="0" i="0" u="none" strike="noStrike" cap="none">
                <a:solidFill>
                  <a:srgbClr val="595959"/>
                </a:solidFill>
                <a:latin typeface="Lato"/>
                <a:ea typeface="Lato"/>
                <a:cs typeface="Lato"/>
                <a:sym typeface="Lato"/>
              </a:defRPr>
            </a:lvl3pPr>
            <a:lvl4pPr marL="0" marR="0" lvl="3" indent="0" algn="r" rtl="0">
              <a:lnSpc>
                <a:spcPct val="100000"/>
              </a:lnSpc>
              <a:spcBef>
                <a:spcPts val="0"/>
              </a:spcBef>
              <a:buNone/>
              <a:defRPr sz="3800" b="0" i="0" u="none" strike="noStrike" cap="none">
                <a:solidFill>
                  <a:srgbClr val="595959"/>
                </a:solidFill>
                <a:latin typeface="Lato"/>
                <a:ea typeface="Lato"/>
                <a:cs typeface="Lato"/>
                <a:sym typeface="Lato"/>
              </a:defRPr>
            </a:lvl4pPr>
            <a:lvl5pPr marL="0" marR="0" lvl="4" indent="0" algn="r" rtl="0">
              <a:lnSpc>
                <a:spcPct val="100000"/>
              </a:lnSpc>
              <a:spcBef>
                <a:spcPts val="0"/>
              </a:spcBef>
              <a:buNone/>
              <a:defRPr sz="3800" b="0" i="0" u="none" strike="noStrike" cap="none">
                <a:solidFill>
                  <a:srgbClr val="595959"/>
                </a:solidFill>
                <a:latin typeface="Lato"/>
                <a:ea typeface="Lato"/>
                <a:cs typeface="Lato"/>
                <a:sym typeface="Lato"/>
              </a:defRPr>
            </a:lvl5pPr>
            <a:lvl6pPr marL="0" marR="0" lvl="5" indent="0" algn="r" rtl="0">
              <a:lnSpc>
                <a:spcPct val="100000"/>
              </a:lnSpc>
              <a:spcBef>
                <a:spcPts val="0"/>
              </a:spcBef>
              <a:buNone/>
              <a:defRPr sz="3800" b="0" i="0" u="none" strike="noStrike" cap="none">
                <a:solidFill>
                  <a:srgbClr val="595959"/>
                </a:solidFill>
                <a:latin typeface="Lato"/>
                <a:ea typeface="Lato"/>
                <a:cs typeface="Lato"/>
                <a:sym typeface="Lato"/>
              </a:defRPr>
            </a:lvl6pPr>
            <a:lvl7pPr marL="0" marR="0" lvl="6" indent="0" algn="r" rtl="0">
              <a:lnSpc>
                <a:spcPct val="100000"/>
              </a:lnSpc>
              <a:spcBef>
                <a:spcPts val="0"/>
              </a:spcBef>
              <a:buNone/>
              <a:defRPr sz="3800" b="0" i="0" u="none" strike="noStrike" cap="none">
                <a:solidFill>
                  <a:srgbClr val="595959"/>
                </a:solidFill>
                <a:latin typeface="Lato"/>
                <a:ea typeface="Lato"/>
                <a:cs typeface="Lato"/>
                <a:sym typeface="Lato"/>
              </a:defRPr>
            </a:lvl7pPr>
            <a:lvl8pPr marL="0" marR="0" lvl="7" indent="0" algn="r" rtl="0">
              <a:lnSpc>
                <a:spcPct val="100000"/>
              </a:lnSpc>
              <a:spcBef>
                <a:spcPts val="0"/>
              </a:spcBef>
              <a:buNone/>
              <a:defRPr sz="3800" b="0" i="0" u="none" strike="noStrike" cap="none">
                <a:solidFill>
                  <a:srgbClr val="595959"/>
                </a:solidFill>
                <a:latin typeface="Lato"/>
                <a:ea typeface="Lato"/>
                <a:cs typeface="Lato"/>
                <a:sym typeface="Lato"/>
              </a:defRPr>
            </a:lvl8pPr>
            <a:lvl9pPr marL="0" marR="0" lvl="8" indent="0" algn="r" rtl="0">
              <a:lnSpc>
                <a:spcPct val="100000"/>
              </a:lnSpc>
              <a:spcBef>
                <a:spcPts val="0"/>
              </a:spcBef>
              <a:buNone/>
              <a:defRPr sz="3800" b="0" i="0" u="none" strike="noStrike" cap="none">
                <a:solidFill>
                  <a:srgbClr val="595959"/>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2" name="Google Shape;12;p1"/>
          <p:cNvSpPr txBox="1">
            <a:spLocks noGrp="1"/>
          </p:cNvSpPr>
          <p:nvPr>
            <p:ph type="body" idx="1"/>
          </p:nvPr>
        </p:nvSpPr>
        <p:spPr>
          <a:xfrm>
            <a:off x="1645920" y="5135040"/>
            <a:ext cx="29626200" cy="127278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p:nvPr/>
        </p:nvSpPr>
        <p:spPr>
          <a:xfrm>
            <a:off x="0" y="0"/>
            <a:ext cx="32918040" cy="208116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14"/>
          <p:cNvGrpSpPr/>
          <p:nvPr/>
        </p:nvGrpSpPr>
        <p:grpSpPr>
          <a:xfrm>
            <a:off x="1584360" y="5148540"/>
            <a:ext cx="5482980" cy="63540"/>
            <a:chOff x="1584360" y="5148540"/>
            <a:chExt cx="5482980" cy="63540"/>
          </a:xfrm>
        </p:grpSpPr>
        <p:sp>
          <p:nvSpPr>
            <p:cNvPr id="64" name="Google Shape;64;p14"/>
            <p:cNvSpPr/>
            <p:nvPr/>
          </p:nvSpPr>
          <p:spPr>
            <a:xfrm rot="-5400000">
              <a:off x="4971240" y="3115800"/>
              <a:ext cx="63360" cy="412884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rot="-5400000">
              <a:off x="3634560" y="3098520"/>
              <a:ext cx="63360" cy="416376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4"/>
          <p:cNvSpPr txBox="1">
            <a:spLocks noGrp="1"/>
          </p:cNvSpPr>
          <p:nvPr>
            <p:ph type="title"/>
          </p:nvPr>
        </p:nvSpPr>
        <p:spPr>
          <a:xfrm>
            <a:off x="2626200" y="5626080"/>
            <a:ext cx="27678960" cy="2283120"/>
          </a:xfrm>
          <a:prstGeom prst="rect">
            <a:avLst/>
          </a:prstGeom>
          <a:noFill/>
          <a:ln>
            <a:noFill/>
          </a:ln>
        </p:spPr>
        <p:txBody>
          <a:bodyPr spcFirstLastPara="1" wrap="square" lIns="349550" tIns="349550" rIns="349550" bIns="34955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7" name="Google Shape;67;p14"/>
          <p:cNvSpPr txBox="1">
            <a:spLocks noGrp="1"/>
          </p:cNvSpPr>
          <p:nvPr>
            <p:ph type="body" idx="1"/>
          </p:nvPr>
        </p:nvSpPr>
        <p:spPr>
          <a:xfrm>
            <a:off x="2626200" y="8870040"/>
            <a:ext cx="27678960" cy="9646920"/>
          </a:xfrm>
          <a:prstGeom prst="rect">
            <a:avLst/>
          </a:prstGeom>
          <a:noFill/>
          <a:ln>
            <a:noFill/>
          </a:ln>
        </p:spPr>
        <p:txBody>
          <a:bodyPr spcFirstLastPara="1" wrap="square" lIns="349550" tIns="349550" rIns="349550" bIns="3495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8" name="Google Shape;68;p14"/>
          <p:cNvSpPr txBox="1">
            <a:spLocks noGrp="1"/>
          </p:cNvSpPr>
          <p:nvPr>
            <p:ph type="sldNum" idx="12"/>
          </p:nvPr>
        </p:nvSpPr>
        <p:spPr>
          <a:xfrm>
            <a:off x="30730680" y="20266200"/>
            <a:ext cx="1974960" cy="1679040"/>
          </a:xfrm>
          <a:prstGeom prst="rect">
            <a:avLst/>
          </a:prstGeom>
          <a:noFill/>
          <a:ln>
            <a:noFill/>
          </a:ln>
        </p:spPr>
        <p:txBody>
          <a:bodyPr spcFirstLastPara="1" wrap="square" lIns="349550" tIns="349550" rIns="349550" bIns="349550" anchor="ctr" anchorCtr="0">
            <a:noAutofit/>
          </a:bodyPr>
          <a:lstStyle>
            <a:lvl1pPr marL="0" marR="0" lvl="0" indent="0" algn="r" rtl="0">
              <a:lnSpc>
                <a:spcPct val="100000"/>
              </a:lnSpc>
              <a:spcBef>
                <a:spcPts val="0"/>
              </a:spcBef>
              <a:buNone/>
              <a:defRPr sz="3800" b="0" i="0" u="none" strike="noStrike" cap="none">
                <a:solidFill>
                  <a:srgbClr val="595959"/>
                </a:solidFill>
                <a:latin typeface="Lato"/>
                <a:ea typeface="Lato"/>
                <a:cs typeface="Lato"/>
                <a:sym typeface="Lato"/>
              </a:defRPr>
            </a:lvl1pPr>
            <a:lvl2pPr marL="0" marR="0" lvl="1" indent="0" algn="r" rtl="0">
              <a:lnSpc>
                <a:spcPct val="100000"/>
              </a:lnSpc>
              <a:spcBef>
                <a:spcPts val="0"/>
              </a:spcBef>
              <a:buNone/>
              <a:defRPr sz="3800" b="0" i="0" u="none" strike="noStrike" cap="none">
                <a:solidFill>
                  <a:srgbClr val="595959"/>
                </a:solidFill>
                <a:latin typeface="Lato"/>
                <a:ea typeface="Lato"/>
                <a:cs typeface="Lato"/>
                <a:sym typeface="Lato"/>
              </a:defRPr>
            </a:lvl2pPr>
            <a:lvl3pPr marL="0" marR="0" lvl="2" indent="0" algn="r" rtl="0">
              <a:lnSpc>
                <a:spcPct val="100000"/>
              </a:lnSpc>
              <a:spcBef>
                <a:spcPts val="0"/>
              </a:spcBef>
              <a:buNone/>
              <a:defRPr sz="3800" b="0" i="0" u="none" strike="noStrike" cap="none">
                <a:solidFill>
                  <a:srgbClr val="595959"/>
                </a:solidFill>
                <a:latin typeface="Lato"/>
                <a:ea typeface="Lato"/>
                <a:cs typeface="Lato"/>
                <a:sym typeface="Lato"/>
              </a:defRPr>
            </a:lvl3pPr>
            <a:lvl4pPr marL="0" marR="0" lvl="3" indent="0" algn="r" rtl="0">
              <a:lnSpc>
                <a:spcPct val="100000"/>
              </a:lnSpc>
              <a:spcBef>
                <a:spcPts val="0"/>
              </a:spcBef>
              <a:buNone/>
              <a:defRPr sz="3800" b="0" i="0" u="none" strike="noStrike" cap="none">
                <a:solidFill>
                  <a:srgbClr val="595959"/>
                </a:solidFill>
                <a:latin typeface="Lato"/>
                <a:ea typeface="Lato"/>
                <a:cs typeface="Lato"/>
                <a:sym typeface="Lato"/>
              </a:defRPr>
            </a:lvl4pPr>
            <a:lvl5pPr marL="0" marR="0" lvl="4" indent="0" algn="r" rtl="0">
              <a:lnSpc>
                <a:spcPct val="100000"/>
              </a:lnSpc>
              <a:spcBef>
                <a:spcPts val="0"/>
              </a:spcBef>
              <a:buNone/>
              <a:defRPr sz="3800" b="0" i="0" u="none" strike="noStrike" cap="none">
                <a:solidFill>
                  <a:srgbClr val="595959"/>
                </a:solidFill>
                <a:latin typeface="Lato"/>
                <a:ea typeface="Lato"/>
                <a:cs typeface="Lato"/>
                <a:sym typeface="Lato"/>
              </a:defRPr>
            </a:lvl5pPr>
            <a:lvl6pPr marL="0" marR="0" lvl="5" indent="0" algn="r" rtl="0">
              <a:lnSpc>
                <a:spcPct val="100000"/>
              </a:lnSpc>
              <a:spcBef>
                <a:spcPts val="0"/>
              </a:spcBef>
              <a:buNone/>
              <a:defRPr sz="3800" b="0" i="0" u="none" strike="noStrike" cap="none">
                <a:solidFill>
                  <a:srgbClr val="595959"/>
                </a:solidFill>
                <a:latin typeface="Lato"/>
                <a:ea typeface="Lato"/>
                <a:cs typeface="Lato"/>
                <a:sym typeface="Lato"/>
              </a:defRPr>
            </a:lvl6pPr>
            <a:lvl7pPr marL="0" marR="0" lvl="6" indent="0" algn="r" rtl="0">
              <a:lnSpc>
                <a:spcPct val="100000"/>
              </a:lnSpc>
              <a:spcBef>
                <a:spcPts val="0"/>
              </a:spcBef>
              <a:buNone/>
              <a:defRPr sz="3800" b="0" i="0" u="none" strike="noStrike" cap="none">
                <a:solidFill>
                  <a:srgbClr val="595959"/>
                </a:solidFill>
                <a:latin typeface="Lato"/>
                <a:ea typeface="Lato"/>
                <a:cs typeface="Lato"/>
                <a:sym typeface="Lato"/>
              </a:defRPr>
            </a:lvl7pPr>
            <a:lvl8pPr marL="0" marR="0" lvl="7" indent="0" algn="r" rtl="0">
              <a:lnSpc>
                <a:spcPct val="100000"/>
              </a:lnSpc>
              <a:spcBef>
                <a:spcPts val="0"/>
              </a:spcBef>
              <a:buNone/>
              <a:defRPr sz="3800" b="0" i="0" u="none" strike="noStrike" cap="none">
                <a:solidFill>
                  <a:srgbClr val="595959"/>
                </a:solidFill>
                <a:latin typeface="Lato"/>
                <a:ea typeface="Lato"/>
                <a:cs typeface="Lato"/>
                <a:sym typeface="Lato"/>
              </a:defRPr>
            </a:lvl8pPr>
            <a:lvl9pPr marL="0" marR="0" lvl="8" indent="0" algn="r" rtl="0">
              <a:lnSpc>
                <a:spcPct val="100000"/>
              </a:lnSpc>
              <a:spcBef>
                <a:spcPts val="0"/>
              </a:spcBef>
              <a:buNone/>
              <a:defRPr sz="3800" b="0" i="0" u="none" strike="noStrike" cap="none">
                <a:solidFill>
                  <a:srgbClr val="595959"/>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
        <p:cNvGrpSpPr/>
        <p:nvPr/>
      </p:nvGrpSpPr>
      <p:grpSpPr>
        <a:xfrm>
          <a:off x="0" y="0"/>
          <a:ext cx="0" cy="0"/>
          <a:chOff x="0" y="0"/>
          <a:chExt cx="0" cy="0"/>
        </a:xfrm>
      </p:grpSpPr>
      <p:sp>
        <p:nvSpPr>
          <p:cNvPr id="118" name="Google Shape;118;p27"/>
          <p:cNvSpPr txBox="1">
            <a:spLocks noGrp="1"/>
          </p:cNvSpPr>
          <p:nvPr>
            <p:ph type="sldNum" idx="12"/>
          </p:nvPr>
        </p:nvSpPr>
        <p:spPr>
          <a:xfrm>
            <a:off x="30730680" y="20266200"/>
            <a:ext cx="1974960" cy="1679040"/>
          </a:xfrm>
          <a:prstGeom prst="rect">
            <a:avLst/>
          </a:prstGeom>
          <a:noFill/>
          <a:ln>
            <a:noFill/>
          </a:ln>
        </p:spPr>
        <p:txBody>
          <a:bodyPr spcFirstLastPara="1" wrap="square" lIns="349550" tIns="349550" rIns="349550" bIns="349550" anchor="ctr" anchorCtr="0">
            <a:noAutofit/>
          </a:bodyPr>
          <a:lstStyle>
            <a:lvl1pPr marL="0" marR="0" lvl="0" indent="0" algn="r" rtl="0">
              <a:lnSpc>
                <a:spcPct val="100000"/>
              </a:lnSpc>
              <a:spcBef>
                <a:spcPts val="0"/>
              </a:spcBef>
              <a:buNone/>
              <a:defRPr sz="3800" b="0" i="0" u="none" strike="noStrike" cap="none">
                <a:solidFill>
                  <a:srgbClr val="595959"/>
                </a:solidFill>
                <a:latin typeface="Lato"/>
                <a:ea typeface="Lato"/>
                <a:cs typeface="Lato"/>
                <a:sym typeface="Lato"/>
              </a:defRPr>
            </a:lvl1pPr>
            <a:lvl2pPr marL="0" marR="0" lvl="1" indent="0" algn="r" rtl="0">
              <a:lnSpc>
                <a:spcPct val="100000"/>
              </a:lnSpc>
              <a:spcBef>
                <a:spcPts val="0"/>
              </a:spcBef>
              <a:buNone/>
              <a:defRPr sz="3800" b="0" i="0" u="none" strike="noStrike" cap="none">
                <a:solidFill>
                  <a:srgbClr val="595959"/>
                </a:solidFill>
                <a:latin typeface="Lato"/>
                <a:ea typeface="Lato"/>
                <a:cs typeface="Lato"/>
                <a:sym typeface="Lato"/>
              </a:defRPr>
            </a:lvl2pPr>
            <a:lvl3pPr marL="0" marR="0" lvl="2" indent="0" algn="r" rtl="0">
              <a:lnSpc>
                <a:spcPct val="100000"/>
              </a:lnSpc>
              <a:spcBef>
                <a:spcPts val="0"/>
              </a:spcBef>
              <a:buNone/>
              <a:defRPr sz="3800" b="0" i="0" u="none" strike="noStrike" cap="none">
                <a:solidFill>
                  <a:srgbClr val="595959"/>
                </a:solidFill>
                <a:latin typeface="Lato"/>
                <a:ea typeface="Lato"/>
                <a:cs typeface="Lato"/>
                <a:sym typeface="Lato"/>
              </a:defRPr>
            </a:lvl3pPr>
            <a:lvl4pPr marL="0" marR="0" lvl="3" indent="0" algn="r" rtl="0">
              <a:lnSpc>
                <a:spcPct val="100000"/>
              </a:lnSpc>
              <a:spcBef>
                <a:spcPts val="0"/>
              </a:spcBef>
              <a:buNone/>
              <a:defRPr sz="3800" b="0" i="0" u="none" strike="noStrike" cap="none">
                <a:solidFill>
                  <a:srgbClr val="595959"/>
                </a:solidFill>
                <a:latin typeface="Lato"/>
                <a:ea typeface="Lato"/>
                <a:cs typeface="Lato"/>
                <a:sym typeface="Lato"/>
              </a:defRPr>
            </a:lvl4pPr>
            <a:lvl5pPr marL="0" marR="0" lvl="4" indent="0" algn="r" rtl="0">
              <a:lnSpc>
                <a:spcPct val="100000"/>
              </a:lnSpc>
              <a:spcBef>
                <a:spcPts val="0"/>
              </a:spcBef>
              <a:buNone/>
              <a:defRPr sz="3800" b="0" i="0" u="none" strike="noStrike" cap="none">
                <a:solidFill>
                  <a:srgbClr val="595959"/>
                </a:solidFill>
                <a:latin typeface="Lato"/>
                <a:ea typeface="Lato"/>
                <a:cs typeface="Lato"/>
                <a:sym typeface="Lato"/>
              </a:defRPr>
            </a:lvl5pPr>
            <a:lvl6pPr marL="0" marR="0" lvl="5" indent="0" algn="r" rtl="0">
              <a:lnSpc>
                <a:spcPct val="100000"/>
              </a:lnSpc>
              <a:spcBef>
                <a:spcPts val="0"/>
              </a:spcBef>
              <a:buNone/>
              <a:defRPr sz="3800" b="0" i="0" u="none" strike="noStrike" cap="none">
                <a:solidFill>
                  <a:srgbClr val="595959"/>
                </a:solidFill>
                <a:latin typeface="Lato"/>
                <a:ea typeface="Lato"/>
                <a:cs typeface="Lato"/>
                <a:sym typeface="Lato"/>
              </a:defRPr>
            </a:lvl6pPr>
            <a:lvl7pPr marL="0" marR="0" lvl="6" indent="0" algn="r" rtl="0">
              <a:lnSpc>
                <a:spcPct val="100000"/>
              </a:lnSpc>
              <a:spcBef>
                <a:spcPts val="0"/>
              </a:spcBef>
              <a:buNone/>
              <a:defRPr sz="3800" b="0" i="0" u="none" strike="noStrike" cap="none">
                <a:solidFill>
                  <a:srgbClr val="595959"/>
                </a:solidFill>
                <a:latin typeface="Lato"/>
                <a:ea typeface="Lato"/>
                <a:cs typeface="Lato"/>
                <a:sym typeface="Lato"/>
              </a:defRPr>
            </a:lvl7pPr>
            <a:lvl8pPr marL="0" marR="0" lvl="7" indent="0" algn="r" rtl="0">
              <a:lnSpc>
                <a:spcPct val="100000"/>
              </a:lnSpc>
              <a:spcBef>
                <a:spcPts val="0"/>
              </a:spcBef>
              <a:buNone/>
              <a:defRPr sz="3800" b="0" i="0" u="none" strike="noStrike" cap="none">
                <a:solidFill>
                  <a:srgbClr val="595959"/>
                </a:solidFill>
                <a:latin typeface="Lato"/>
                <a:ea typeface="Lato"/>
                <a:cs typeface="Lato"/>
                <a:sym typeface="Lato"/>
              </a:defRPr>
            </a:lvl8pPr>
            <a:lvl9pPr marL="0" marR="0" lvl="8" indent="0" algn="r" rtl="0">
              <a:lnSpc>
                <a:spcPct val="100000"/>
              </a:lnSpc>
              <a:spcBef>
                <a:spcPts val="0"/>
              </a:spcBef>
              <a:buNone/>
              <a:defRPr sz="3800" b="0" i="0" u="none" strike="noStrike" cap="none">
                <a:solidFill>
                  <a:srgbClr val="595959"/>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9" name="Google Shape;119;p27"/>
          <p:cNvSpPr txBox="1">
            <a:spLocks noGrp="1"/>
          </p:cNvSpPr>
          <p:nvPr>
            <p:ph type="title"/>
          </p:nvPr>
        </p:nvSpPr>
        <p:spPr>
          <a:xfrm>
            <a:off x="1645920" y="875520"/>
            <a:ext cx="29626200" cy="36644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0" name="Google Shape;120;p27"/>
          <p:cNvSpPr txBox="1">
            <a:spLocks noGrp="1"/>
          </p:cNvSpPr>
          <p:nvPr>
            <p:ph type="body" idx="1"/>
          </p:nvPr>
        </p:nvSpPr>
        <p:spPr>
          <a:xfrm>
            <a:off x="1645920" y="5135040"/>
            <a:ext cx="29626200" cy="127278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9"/>
        <p:cNvGrpSpPr/>
        <p:nvPr/>
      </p:nvGrpSpPr>
      <p:grpSpPr>
        <a:xfrm>
          <a:off x="0" y="0"/>
          <a:ext cx="0" cy="0"/>
          <a:chOff x="0" y="0"/>
          <a:chExt cx="0" cy="0"/>
        </a:xfrm>
      </p:grpSpPr>
      <p:sp>
        <p:nvSpPr>
          <p:cNvPr id="170" name="Google Shape;170;p40"/>
          <p:cNvSpPr/>
          <p:nvPr/>
        </p:nvSpPr>
        <p:spPr>
          <a:xfrm>
            <a:off x="0" y="0"/>
            <a:ext cx="32918040" cy="208116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40"/>
          <p:cNvGrpSpPr/>
          <p:nvPr/>
        </p:nvGrpSpPr>
        <p:grpSpPr>
          <a:xfrm>
            <a:off x="1584360" y="5148540"/>
            <a:ext cx="5482980" cy="63540"/>
            <a:chOff x="1584360" y="5148540"/>
            <a:chExt cx="5482980" cy="63540"/>
          </a:xfrm>
        </p:grpSpPr>
        <p:sp>
          <p:nvSpPr>
            <p:cNvPr id="172" name="Google Shape;172;p40"/>
            <p:cNvSpPr/>
            <p:nvPr/>
          </p:nvSpPr>
          <p:spPr>
            <a:xfrm rot="-5400000">
              <a:off x="4971240" y="3115800"/>
              <a:ext cx="63360" cy="412884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0"/>
            <p:cNvSpPr/>
            <p:nvPr/>
          </p:nvSpPr>
          <p:spPr>
            <a:xfrm rot="-5400000">
              <a:off x="3634560" y="3098520"/>
              <a:ext cx="63360" cy="416376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40"/>
          <p:cNvSpPr txBox="1">
            <a:spLocks noGrp="1"/>
          </p:cNvSpPr>
          <p:nvPr>
            <p:ph type="title"/>
          </p:nvPr>
        </p:nvSpPr>
        <p:spPr>
          <a:xfrm>
            <a:off x="2626200" y="5626080"/>
            <a:ext cx="27677880" cy="2283120"/>
          </a:xfrm>
          <a:prstGeom prst="rect">
            <a:avLst/>
          </a:prstGeom>
          <a:noFill/>
          <a:ln>
            <a:noFill/>
          </a:ln>
        </p:spPr>
        <p:txBody>
          <a:bodyPr spcFirstLastPara="1" wrap="square" lIns="349550" tIns="349550" rIns="349550" bIns="34955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5" name="Google Shape;175;p40"/>
          <p:cNvSpPr txBox="1">
            <a:spLocks noGrp="1"/>
          </p:cNvSpPr>
          <p:nvPr>
            <p:ph type="sldNum" idx="12"/>
          </p:nvPr>
        </p:nvSpPr>
        <p:spPr>
          <a:xfrm>
            <a:off x="30730680" y="20266200"/>
            <a:ext cx="1974960" cy="1679040"/>
          </a:xfrm>
          <a:prstGeom prst="rect">
            <a:avLst/>
          </a:prstGeom>
          <a:noFill/>
          <a:ln>
            <a:noFill/>
          </a:ln>
        </p:spPr>
        <p:txBody>
          <a:bodyPr spcFirstLastPara="1" wrap="square" lIns="349550" tIns="349550" rIns="349550" bIns="349550" anchor="ctr" anchorCtr="0">
            <a:noAutofit/>
          </a:bodyPr>
          <a:lstStyle>
            <a:lvl1pPr marL="0" marR="0" lvl="0" indent="0" algn="r" rtl="0">
              <a:lnSpc>
                <a:spcPct val="100000"/>
              </a:lnSpc>
              <a:spcBef>
                <a:spcPts val="0"/>
              </a:spcBef>
              <a:buNone/>
              <a:defRPr sz="3800" b="0" i="0" u="none" strike="noStrike" cap="none">
                <a:solidFill>
                  <a:srgbClr val="595959"/>
                </a:solidFill>
                <a:latin typeface="Lato"/>
                <a:ea typeface="Lato"/>
                <a:cs typeface="Lato"/>
                <a:sym typeface="Lato"/>
              </a:defRPr>
            </a:lvl1pPr>
            <a:lvl2pPr marL="0" marR="0" lvl="1" indent="0" algn="r" rtl="0">
              <a:lnSpc>
                <a:spcPct val="100000"/>
              </a:lnSpc>
              <a:spcBef>
                <a:spcPts val="0"/>
              </a:spcBef>
              <a:buNone/>
              <a:defRPr sz="3800" b="0" i="0" u="none" strike="noStrike" cap="none">
                <a:solidFill>
                  <a:srgbClr val="595959"/>
                </a:solidFill>
                <a:latin typeface="Lato"/>
                <a:ea typeface="Lato"/>
                <a:cs typeface="Lato"/>
                <a:sym typeface="Lato"/>
              </a:defRPr>
            </a:lvl2pPr>
            <a:lvl3pPr marL="0" marR="0" lvl="2" indent="0" algn="r" rtl="0">
              <a:lnSpc>
                <a:spcPct val="100000"/>
              </a:lnSpc>
              <a:spcBef>
                <a:spcPts val="0"/>
              </a:spcBef>
              <a:buNone/>
              <a:defRPr sz="3800" b="0" i="0" u="none" strike="noStrike" cap="none">
                <a:solidFill>
                  <a:srgbClr val="595959"/>
                </a:solidFill>
                <a:latin typeface="Lato"/>
                <a:ea typeface="Lato"/>
                <a:cs typeface="Lato"/>
                <a:sym typeface="Lato"/>
              </a:defRPr>
            </a:lvl3pPr>
            <a:lvl4pPr marL="0" marR="0" lvl="3" indent="0" algn="r" rtl="0">
              <a:lnSpc>
                <a:spcPct val="100000"/>
              </a:lnSpc>
              <a:spcBef>
                <a:spcPts val="0"/>
              </a:spcBef>
              <a:buNone/>
              <a:defRPr sz="3800" b="0" i="0" u="none" strike="noStrike" cap="none">
                <a:solidFill>
                  <a:srgbClr val="595959"/>
                </a:solidFill>
                <a:latin typeface="Lato"/>
                <a:ea typeface="Lato"/>
                <a:cs typeface="Lato"/>
                <a:sym typeface="Lato"/>
              </a:defRPr>
            </a:lvl4pPr>
            <a:lvl5pPr marL="0" marR="0" lvl="4" indent="0" algn="r" rtl="0">
              <a:lnSpc>
                <a:spcPct val="100000"/>
              </a:lnSpc>
              <a:spcBef>
                <a:spcPts val="0"/>
              </a:spcBef>
              <a:buNone/>
              <a:defRPr sz="3800" b="0" i="0" u="none" strike="noStrike" cap="none">
                <a:solidFill>
                  <a:srgbClr val="595959"/>
                </a:solidFill>
                <a:latin typeface="Lato"/>
                <a:ea typeface="Lato"/>
                <a:cs typeface="Lato"/>
                <a:sym typeface="Lato"/>
              </a:defRPr>
            </a:lvl5pPr>
            <a:lvl6pPr marL="0" marR="0" lvl="5" indent="0" algn="r" rtl="0">
              <a:lnSpc>
                <a:spcPct val="100000"/>
              </a:lnSpc>
              <a:spcBef>
                <a:spcPts val="0"/>
              </a:spcBef>
              <a:buNone/>
              <a:defRPr sz="3800" b="0" i="0" u="none" strike="noStrike" cap="none">
                <a:solidFill>
                  <a:srgbClr val="595959"/>
                </a:solidFill>
                <a:latin typeface="Lato"/>
                <a:ea typeface="Lato"/>
                <a:cs typeface="Lato"/>
                <a:sym typeface="Lato"/>
              </a:defRPr>
            </a:lvl6pPr>
            <a:lvl7pPr marL="0" marR="0" lvl="6" indent="0" algn="r" rtl="0">
              <a:lnSpc>
                <a:spcPct val="100000"/>
              </a:lnSpc>
              <a:spcBef>
                <a:spcPts val="0"/>
              </a:spcBef>
              <a:buNone/>
              <a:defRPr sz="3800" b="0" i="0" u="none" strike="noStrike" cap="none">
                <a:solidFill>
                  <a:srgbClr val="595959"/>
                </a:solidFill>
                <a:latin typeface="Lato"/>
                <a:ea typeface="Lato"/>
                <a:cs typeface="Lato"/>
                <a:sym typeface="Lato"/>
              </a:defRPr>
            </a:lvl7pPr>
            <a:lvl8pPr marL="0" marR="0" lvl="7" indent="0" algn="r" rtl="0">
              <a:lnSpc>
                <a:spcPct val="100000"/>
              </a:lnSpc>
              <a:spcBef>
                <a:spcPts val="0"/>
              </a:spcBef>
              <a:buNone/>
              <a:defRPr sz="3800" b="0" i="0" u="none" strike="noStrike" cap="none">
                <a:solidFill>
                  <a:srgbClr val="595959"/>
                </a:solidFill>
                <a:latin typeface="Lato"/>
                <a:ea typeface="Lato"/>
                <a:cs typeface="Lato"/>
                <a:sym typeface="Lato"/>
              </a:defRPr>
            </a:lvl8pPr>
            <a:lvl9pPr marL="0" marR="0" lvl="8" indent="0" algn="r" rtl="0">
              <a:lnSpc>
                <a:spcPct val="100000"/>
              </a:lnSpc>
              <a:spcBef>
                <a:spcPts val="0"/>
              </a:spcBef>
              <a:buNone/>
              <a:defRPr sz="3800" b="0" i="0" u="none" strike="noStrike" cap="none">
                <a:solidFill>
                  <a:srgbClr val="595959"/>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76" name="Google Shape;176;p40"/>
          <p:cNvSpPr txBox="1">
            <a:spLocks noGrp="1"/>
          </p:cNvSpPr>
          <p:nvPr>
            <p:ph type="body" idx="1"/>
          </p:nvPr>
        </p:nvSpPr>
        <p:spPr>
          <a:xfrm>
            <a:off x="1645920" y="5135040"/>
            <a:ext cx="29626200" cy="127278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chart" Target="../charts/char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5.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chart" Target="../charts/char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3"/>
          <p:cNvSpPr txBox="1"/>
          <p:nvPr/>
        </p:nvSpPr>
        <p:spPr>
          <a:xfrm>
            <a:off x="4636800" y="6593760"/>
            <a:ext cx="23644440" cy="875772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16100" b="1" i="0" u="none" strike="noStrike" cap="none">
                <a:solidFill>
                  <a:srgbClr val="1A1A1A"/>
                </a:solidFill>
                <a:latin typeface="Raleway"/>
                <a:ea typeface="Raleway"/>
                <a:cs typeface="Raleway"/>
                <a:sym typeface="Raleway"/>
              </a:rPr>
              <a:t>Agile Communication</a:t>
            </a:r>
            <a:endParaRPr sz="16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6100" b="1" i="0" u="none" strike="noStrike" cap="none">
                <a:solidFill>
                  <a:srgbClr val="1A1A1A"/>
                </a:solidFill>
                <a:latin typeface="Raleway"/>
                <a:ea typeface="Raleway"/>
                <a:cs typeface="Raleway"/>
                <a:sym typeface="Raleway"/>
              </a:rPr>
              <a:t>Project </a:t>
            </a:r>
            <a:endParaRPr sz="161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2"/>
          <p:cNvSpPr txBox="1"/>
          <p:nvPr/>
        </p:nvSpPr>
        <p:spPr>
          <a:xfrm>
            <a:off x="1122120" y="1734120"/>
            <a:ext cx="16014960" cy="17870040"/>
          </a:xfrm>
          <a:prstGeom prst="rect">
            <a:avLst/>
          </a:prstGeom>
          <a:noFill/>
          <a:ln>
            <a:noFill/>
          </a:ln>
        </p:spPr>
        <p:txBody>
          <a:bodyPr spcFirstLastPara="1" wrap="square" lIns="349550" tIns="349550" rIns="349550" bIns="349550" anchor="t" anchorCtr="0">
            <a:noAutofit/>
          </a:bodyPr>
          <a:lstStyle/>
          <a:p>
            <a:pPr marL="0" marR="0" lvl="0" indent="0" algn="l" rtl="0">
              <a:lnSpc>
                <a:spcPct val="115000"/>
              </a:lnSpc>
              <a:spcBef>
                <a:spcPts val="0"/>
              </a:spcBef>
              <a:spcAft>
                <a:spcPts val="0"/>
              </a:spcAft>
              <a:buNone/>
            </a:pPr>
            <a:r>
              <a:rPr lang="en" sz="4800" b="1" i="0" u="none" strike="noStrike" cap="none" dirty="0">
                <a:solidFill>
                  <a:srgbClr val="595959"/>
                </a:solidFill>
                <a:latin typeface="Open Sans"/>
                <a:ea typeface="Open Sans"/>
                <a:cs typeface="Open Sans"/>
                <a:sym typeface="Open Sans"/>
              </a:rPr>
              <a:t>What would the BURN DOWN chart look like for Sprints 1-5?</a:t>
            </a:r>
            <a:r>
              <a:rPr lang="en" sz="4800" b="0" i="0" u="none" strike="noStrike" cap="none" dirty="0">
                <a:solidFill>
                  <a:srgbClr val="595959"/>
                </a:solidFill>
                <a:latin typeface="Open Sans"/>
                <a:ea typeface="Open Sans"/>
                <a:cs typeface="Open Sans"/>
                <a:sym typeface="Open Sans"/>
              </a:rPr>
              <a:t> </a:t>
            </a:r>
            <a:br>
              <a:rPr lang="en" sz="4800" dirty="0"/>
            </a:br>
            <a:r>
              <a:rPr lang="en" sz="4800" dirty="0">
                <a:solidFill>
                  <a:srgbClr val="595959"/>
                </a:solidFill>
                <a:latin typeface="Open Sans"/>
                <a:ea typeface="Open Sans"/>
                <a:cs typeface="Open Sans"/>
                <a:sym typeface="Open Sans"/>
              </a:rPr>
              <a:t>Done</a:t>
            </a:r>
            <a:endParaRPr sz="4800" b="0" i="0" u="none" strike="noStrike" cap="none" dirty="0">
              <a:latin typeface="Arial"/>
              <a:ea typeface="Arial"/>
              <a:cs typeface="Arial"/>
              <a:sym typeface="Arial"/>
            </a:endParaRPr>
          </a:p>
          <a:p>
            <a:pPr marL="0" marR="0" lvl="0" indent="0" algn="l" rtl="0">
              <a:lnSpc>
                <a:spcPct val="115000"/>
              </a:lnSpc>
              <a:spcBef>
                <a:spcPts val="6100"/>
              </a:spcBef>
              <a:spcAft>
                <a:spcPts val="0"/>
              </a:spcAft>
              <a:buNone/>
            </a:pPr>
            <a:r>
              <a:rPr lang="en" sz="4800" b="1" i="0" u="none" strike="noStrike" cap="none" dirty="0">
                <a:solidFill>
                  <a:srgbClr val="595959"/>
                </a:solidFill>
                <a:latin typeface="Open Sans"/>
                <a:ea typeface="Open Sans"/>
                <a:cs typeface="Open Sans"/>
                <a:sym typeface="Open Sans"/>
              </a:rPr>
              <a:t>What would the BURN UP charts look like for Sprints 1-5?</a:t>
            </a:r>
            <a:br>
              <a:rPr lang="en" sz="4800" dirty="0"/>
            </a:br>
            <a:r>
              <a:rPr lang="en" sz="4800" dirty="0">
                <a:solidFill>
                  <a:srgbClr val="595959"/>
                </a:solidFill>
                <a:latin typeface="Open Sans"/>
                <a:ea typeface="Open Sans"/>
                <a:cs typeface="Open Sans"/>
                <a:sym typeface="Open Sans"/>
              </a:rPr>
              <a:t>Done</a:t>
            </a:r>
            <a:endParaRPr sz="4800" b="0" i="0" u="none" strike="noStrike" cap="none" dirty="0">
              <a:latin typeface="Arial"/>
              <a:ea typeface="Arial"/>
              <a:cs typeface="Arial"/>
              <a:sym typeface="Arial"/>
            </a:endParaRPr>
          </a:p>
          <a:p>
            <a:pPr marL="0" marR="0" lvl="0" indent="0" algn="l" rtl="0">
              <a:lnSpc>
                <a:spcPct val="115000"/>
              </a:lnSpc>
              <a:spcBef>
                <a:spcPts val="6100"/>
              </a:spcBef>
              <a:spcAft>
                <a:spcPts val="0"/>
              </a:spcAft>
              <a:buNone/>
            </a:pPr>
            <a:r>
              <a:rPr lang="en" sz="4800" b="1" i="0" u="none" strike="noStrike" cap="none" dirty="0">
                <a:solidFill>
                  <a:srgbClr val="595959"/>
                </a:solidFill>
                <a:latin typeface="Open Sans"/>
                <a:ea typeface="Open Sans"/>
                <a:cs typeface="Open Sans"/>
                <a:sym typeface="Open Sans"/>
              </a:rPr>
              <a:t>What Risks did you identify in Sprint 5 and how do they affect the project? (Note: These would be your narrative findings)</a:t>
            </a:r>
            <a:endParaRPr sz="4800" b="0" i="0" u="none" strike="noStrike" cap="none" dirty="0">
              <a:latin typeface="Arial"/>
              <a:ea typeface="Arial"/>
              <a:cs typeface="Arial"/>
              <a:sym typeface="Arial"/>
            </a:endParaRPr>
          </a:p>
          <a:p>
            <a:pPr marL="0" marR="0" lvl="0" indent="0" algn="l" rtl="0">
              <a:lnSpc>
                <a:spcPct val="115000"/>
              </a:lnSpc>
              <a:spcBef>
                <a:spcPts val="6100"/>
              </a:spcBef>
              <a:spcAft>
                <a:spcPts val="0"/>
              </a:spcAft>
              <a:buNone/>
            </a:pPr>
            <a:r>
              <a:rPr lang="en-US" sz="4800" dirty="0">
                <a:solidFill>
                  <a:srgbClr val="595959"/>
                </a:solidFill>
                <a:latin typeface="Open Sans"/>
                <a:ea typeface="Open Sans"/>
                <a:cs typeface="Open Sans"/>
                <a:sym typeface="Open Sans"/>
              </a:rPr>
              <a:t>In Sprint 5, the primary concern revolves around the potential dissatisfaction of end users. Therefore, I've assigned the highest priority to addressing this particular story.</a:t>
            </a:r>
          </a:p>
          <a:p>
            <a:pPr marL="0" marR="0" lvl="0" indent="0" algn="l" rtl="0">
              <a:lnSpc>
                <a:spcPct val="115000"/>
              </a:lnSpc>
              <a:spcBef>
                <a:spcPts val="6100"/>
              </a:spcBef>
              <a:spcAft>
                <a:spcPts val="0"/>
              </a:spcAft>
              <a:buNone/>
            </a:pPr>
            <a:r>
              <a:rPr lang="en" sz="4800" b="1" i="0" u="none" strike="noStrike" cap="none" dirty="0">
                <a:solidFill>
                  <a:srgbClr val="595959"/>
                </a:solidFill>
                <a:latin typeface="Open Sans"/>
                <a:ea typeface="Open Sans"/>
                <a:cs typeface="Open Sans"/>
                <a:sym typeface="Open Sans"/>
              </a:rPr>
              <a:t>How confident are you in delivering all of the user stories by the end of Sprint 6? Justify your answer. </a:t>
            </a:r>
            <a:endParaRPr sz="4800" b="0" i="0" u="none" strike="noStrike" cap="none" dirty="0">
              <a:latin typeface="Arial"/>
              <a:ea typeface="Arial"/>
              <a:cs typeface="Arial"/>
              <a:sym typeface="Arial"/>
            </a:endParaRPr>
          </a:p>
          <a:p>
            <a:pPr marL="0" marR="0" lvl="0" indent="0" algn="l" rtl="0">
              <a:lnSpc>
                <a:spcPct val="115000"/>
              </a:lnSpc>
              <a:spcBef>
                <a:spcPts val="6100"/>
              </a:spcBef>
              <a:spcAft>
                <a:spcPts val="0"/>
              </a:spcAft>
              <a:buNone/>
            </a:pPr>
            <a:r>
              <a:rPr lang="en-US" sz="4800" dirty="0">
                <a:solidFill>
                  <a:srgbClr val="595959"/>
                </a:solidFill>
                <a:latin typeface="Open Sans"/>
                <a:ea typeface="Open Sans"/>
                <a:cs typeface="Open Sans"/>
                <a:sym typeface="Open Sans"/>
              </a:rPr>
              <a:t>I am reasonably confident that we will deliver the stories on time, as our velocity suggests. However, should unexpected challenges arise, we are committed to maximizing the value delivered to our customers under any circumstances.</a:t>
            </a:r>
            <a:r>
              <a:rPr lang="en" sz="4800" dirty="0">
                <a:solidFill>
                  <a:srgbClr val="595959"/>
                </a:solidFill>
                <a:latin typeface="Open Sans"/>
                <a:ea typeface="Open Sans"/>
                <a:cs typeface="Open Sans"/>
                <a:sym typeface="Open Sans"/>
              </a:rPr>
              <a:t>.</a:t>
            </a:r>
            <a:endParaRPr sz="4800" dirty="0">
              <a:solidFill>
                <a:srgbClr val="595959"/>
              </a:solidFill>
              <a:latin typeface="Open Sans"/>
              <a:ea typeface="Open Sans"/>
              <a:cs typeface="Open Sans"/>
              <a:sym typeface="Open Sans"/>
            </a:endParaRPr>
          </a:p>
        </p:txBody>
      </p:sp>
      <p:sp>
        <p:nvSpPr>
          <p:cNvPr id="296" name="Google Shape;296;p62"/>
          <p:cNvSpPr/>
          <p:nvPr/>
        </p:nvSpPr>
        <p:spPr>
          <a:xfrm>
            <a:off x="19225080" y="1734120"/>
            <a:ext cx="11306880" cy="8460720"/>
          </a:xfrm>
          <a:prstGeom prst="rect">
            <a:avLst/>
          </a:prstGeom>
          <a:solidFill>
            <a:schemeClr val="lt2"/>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4000" b="0" i="0" u="none" strike="noStrike" cap="none" dirty="0">
              <a:latin typeface="Arial"/>
              <a:ea typeface="Arial"/>
              <a:cs typeface="Arial"/>
              <a:sym typeface="Arial"/>
            </a:endParaRPr>
          </a:p>
        </p:txBody>
      </p:sp>
      <p:sp>
        <p:nvSpPr>
          <p:cNvPr id="297" name="Google Shape;297;p62"/>
          <p:cNvSpPr/>
          <p:nvPr/>
        </p:nvSpPr>
        <p:spPr>
          <a:xfrm>
            <a:off x="19225080" y="11431080"/>
            <a:ext cx="11306880" cy="8460720"/>
          </a:xfrm>
          <a:prstGeom prst="rect">
            <a:avLst/>
          </a:prstGeom>
          <a:solidFill>
            <a:schemeClr val="lt2"/>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4000" b="0" i="0" u="none" strike="noStrike" cap="none" dirty="0">
              <a:latin typeface="Arial"/>
              <a:ea typeface="Arial"/>
              <a:cs typeface="Arial"/>
              <a:sym typeface="Arial"/>
            </a:endParaRPr>
          </a:p>
        </p:txBody>
      </p:sp>
      <p:sp>
        <p:nvSpPr>
          <p:cNvPr id="298" name="Google Shape;298;p62"/>
          <p:cNvSpPr txBox="1"/>
          <p:nvPr/>
        </p:nvSpPr>
        <p:spPr>
          <a:xfrm>
            <a:off x="321840" y="0"/>
            <a:ext cx="30674160" cy="2151720"/>
          </a:xfrm>
          <a:prstGeom prst="rect">
            <a:avLst/>
          </a:prstGeom>
          <a:noFill/>
          <a:ln>
            <a:noFill/>
          </a:ln>
        </p:spPr>
        <p:txBody>
          <a:bodyPr spcFirstLastPara="1" wrap="square" lIns="349550" tIns="349550" rIns="349550" bIns="349550" anchor="t" anchorCtr="0">
            <a:noAutofit/>
          </a:bodyPr>
          <a:lstStyle/>
          <a:p>
            <a:pPr marL="0" marR="0" lvl="0" indent="0" algn="l" rtl="0">
              <a:lnSpc>
                <a:spcPct val="115000"/>
              </a:lnSpc>
              <a:spcBef>
                <a:spcPts val="0"/>
              </a:spcBef>
              <a:spcAft>
                <a:spcPts val="0"/>
              </a:spcAft>
              <a:buNone/>
            </a:pPr>
            <a:r>
              <a:rPr lang="en" sz="5000" b="0" i="0" u="none" strike="noStrike" cap="none">
                <a:solidFill>
                  <a:srgbClr val="595959"/>
                </a:solidFill>
                <a:latin typeface="Lato"/>
                <a:ea typeface="Lato"/>
                <a:cs typeface="Lato"/>
                <a:sym typeface="Lato"/>
              </a:rPr>
              <a:t>Sprint 5 Questions</a:t>
            </a:r>
            <a:endParaRPr sz="5000" b="0" i="0" u="none" strike="noStrike" cap="none">
              <a:latin typeface="Arial"/>
              <a:ea typeface="Arial"/>
              <a:cs typeface="Arial"/>
              <a:sym typeface="Arial"/>
            </a:endParaRPr>
          </a:p>
        </p:txBody>
      </p:sp>
      <p:graphicFrame>
        <p:nvGraphicFramePr>
          <p:cNvPr id="2" name="Chart 1" title="Chart">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3276162390"/>
              </p:ext>
            </p:extLst>
          </p:nvPr>
        </p:nvGraphicFramePr>
        <p:xfrm>
          <a:off x="19225080" y="1734121"/>
          <a:ext cx="11306880" cy="84607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title="Chart">
            <a:extLst>
              <a:ext uri="{FF2B5EF4-FFF2-40B4-BE49-F238E27FC236}">
                <a16:creationId xmlns:a16="http://schemas.microsoft.com/office/drawing/2014/main" id="{00000000-0008-0000-0100-000005000000}"/>
              </a:ext>
            </a:extLst>
          </p:cNvPr>
          <p:cNvGraphicFramePr>
            <a:graphicFrameLocks/>
          </p:cNvGraphicFramePr>
          <p:nvPr>
            <p:extLst>
              <p:ext uri="{D42A27DB-BD31-4B8C-83A1-F6EECF244321}">
                <p14:modId xmlns:p14="http://schemas.microsoft.com/office/powerpoint/2010/main" val="1821255654"/>
              </p:ext>
            </p:extLst>
          </p:nvPr>
        </p:nvGraphicFramePr>
        <p:xfrm>
          <a:off x="19225080" y="11431080"/>
          <a:ext cx="11306879" cy="846072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3"/>
          <p:cNvSpPr txBox="1"/>
          <p:nvPr/>
        </p:nvSpPr>
        <p:spPr>
          <a:xfrm>
            <a:off x="252675" y="914400"/>
            <a:ext cx="5342100" cy="20116500"/>
          </a:xfrm>
          <a:prstGeom prst="rect">
            <a:avLst/>
          </a:prstGeom>
          <a:noFill/>
          <a:ln w="9525" cap="flat" cmpd="sng">
            <a:solidFill>
              <a:srgbClr val="000000"/>
            </a:solidFill>
            <a:prstDash val="solid"/>
            <a:round/>
            <a:headEnd type="none" w="sm" len="sm"/>
            <a:tailEnd type="none" w="sm" len="sm"/>
          </a:ln>
        </p:spPr>
        <p:txBody>
          <a:bodyPr spcFirstLastPara="1" wrap="square" lIns="349550" tIns="349550" rIns="349550" bIns="349550" anchor="ctr" anchorCtr="0">
            <a:noAutofit/>
          </a:bodyPr>
          <a:lstStyle/>
          <a:p>
            <a:pPr marL="0" lvl="0" indent="0" algn="l" rtl="0">
              <a:spcBef>
                <a:spcPts val="0"/>
              </a:spcBef>
              <a:spcAft>
                <a:spcPts val="0"/>
              </a:spcAft>
              <a:buClr>
                <a:schemeClr val="dk1"/>
              </a:buClr>
              <a:buFont typeface="Arial"/>
              <a:buNone/>
            </a:pPr>
            <a:r>
              <a:rPr lang="en" sz="9600" b="1">
                <a:solidFill>
                  <a:schemeClr val="dk1"/>
                </a:solidFill>
                <a:latin typeface="Raleway"/>
                <a:ea typeface="Raleway"/>
                <a:cs typeface="Raleway"/>
                <a:sym typeface="Raleway"/>
              </a:rPr>
              <a:t>The A-Team</a:t>
            </a:r>
            <a:endParaRPr sz="9600">
              <a:solidFill>
                <a:schemeClr val="dk1"/>
              </a:solidFill>
            </a:endParaRPr>
          </a:p>
          <a:p>
            <a:pPr marL="0" marR="0" lvl="0" indent="0" algn="l" rtl="0">
              <a:lnSpc>
                <a:spcPct val="100000"/>
              </a:lnSpc>
              <a:spcBef>
                <a:spcPts val="0"/>
              </a:spcBef>
              <a:spcAft>
                <a:spcPts val="0"/>
              </a:spcAft>
              <a:buNone/>
            </a:pPr>
            <a:endParaRPr sz="9600" b="1">
              <a:latin typeface="Raleway"/>
              <a:ea typeface="Raleway"/>
              <a:cs typeface="Raleway"/>
              <a:sym typeface="Raleway"/>
            </a:endParaRPr>
          </a:p>
        </p:txBody>
      </p:sp>
      <p:sp>
        <p:nvSpPr>
          <p:cNvPr id="306" name="Google Shape;306;p63"/>
          <p:cNvSpPr txBox="1"/>
          <p:nvPr/>
        </p:nvSpPr>
        <p:spPr>
          <a:xfrm>
            <a:off x="5837050" y="914400"/>
            <a:ext cx="11195400" cy="5113500"/>
          </a:xfrm>
          <a:prstGeom prst="rect">
            <a:avLst/>
          </a:prstGeom>
          <a:noFill/>
          <a:ln w="9525" cap="flat" cmpd="sng">
            <a:solidFill>
              <a:srgbClr val="000000"/>
            </a:solidFill>
            <a:prstDash val="solid"/>
            <a:round/>
            <a:headEnd type="none" w="sm" len="sm"/>
            <a:tailEnd type="none" w="sm" len="sm"/>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9000" b="1" i="0" u="sng" strike="noStrike" cap="none" dirty="0">
                <a:solidFill>
                  <a:srgbClr val="000000"/>
                </a:solidFill>
                <a:latin typeface="Raleway"/>
                <a:ea typeface="Raleway"/>
                <a:cs typeface="Raleway"/>
                <a:sym typeface="Raleway"/>
              </a:rPr>
              <a:t>Sprint 5 Name</a:t>
            </a:r>
            <a:endParaRPr sz="9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9000" b="1" i="0" u="sng" strike="noStrike" cap="none" dirty="0">
                <a:solidFill>
                  <a:srgbClr val="000000"/>
                </a:solidFill>
                <a:latin typeface="Raleway"/>
                <a:ea typeface="Raleway"/>
                <a:cs typeface="Raleway"/>
                <a:sym typeface="Raleway"/>
              </a:rPr>
              <a:t>“</a:t>
            </a:r>
            <a:r>
              <a:rPr lang="en-US" sz="9000" b="1" i="0" u="sng" strike="noStrike" cap="none" dirty="0">
                <a:solidFill>
                  <a:srgbClr val="000000"/>
                </a:solidFill>
                <a:latin typeface="Raleway"/>
                <a:ea typeface="Raleway"/>
                <a:cs typeface="Raleway"/>
                <a:sym typeface="Raleway"/>
              </a:rPr>
              <a:t>Resilient Velocity</a:t>
            </a:r>
            <a:r>
              <a:rPr lang="en" sz="9000" b="1" i="0" u="sng" strike="noStrike" cap="none" dirty="0">
                <a:solidFill>
                  <a:srgbClr val="000000"/>
                </a:solidFill>
                <a:latin typeface="Raleway"/>
                <a:ea typeface="Raleway"/>
                <a:cs typeface="Raleway"/>
                <a:sym typeface="Raleway"/>
              </a:rPr>
              <a:t>“</a:t>
            </a:r>
            <a:endParaRPr sz="9000" b="0" i="0" u="none" strike="noStrike" cap="none" dirty="0">
              <a:solidFill>
                <a:srgbClr val="000000"/>
              </a:solidFill>
              <a:latin typeface="Arial"/>
              <a:ea typeface="Arial"/>
              <a:cs typeface="Arial"/>
              <a:sym typeface="Arial"/>
            </a:endParaRPr>
          </a:p>
        </p:txBody>
      </p:sp>
      <p:sp>
        <p:nvSpPr>
          <p:cNvPr id="307" name="Google Shape;307;p63"/>
          <p:cNvSpPr txBox="1"/>
          <p:nvPr/>
        </p:nvSpPr>
        <p:spPr>
          <a:xfrm>
            <a:off x="5837048" y="6897052"/>
            <a:ext cx="11195400" cy="8151600"/>
          </a:xfrm>
          <a:prstGeom prst="rect">
            <a:avLst/>
          </a:prstGeom>
          <a:noFill/>
          <a:ln w="9525" cap="flat" cmpd="sng">
            <a:solidFill>
              <a:srgbClr val="000000"/>
            </a:solidFill>
            <a:prstDash val="solid"/>
            <a:round/>
            <a:headEnd type="none" w="sm" len="sm"/>
            <a:tailEnd type="none" w="sm" len="sm"/>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9000" b="1" i="0" u="sng" strike="noStrike" cap="none">
                <a:solidFill>
                  <a:srgbClr val="000000"/>
                </a:solidFill>
                <a:latin typeface="Raleway"/>
                <a:ea typeface="Raleway"/>
                <a:cs typeface="Raleway"/>
                <a:sym typeface="Raleway"/>
              </a:rPr>
              <a:t>User Stories in Sprint 5</a:t>
            </a:r>
            <a:endParaRPr sz="9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500" b="1" i="0" u="none" strike="noStrike" cap="none">
                <a:solidFill>
                  <a:srgbClr val="000000"/>
                </a:solidFill>
                <a:latin typeface="Raleway"/>
                <a:ea typeface="Raleway"/>
                <a:cs typeface="Raleway"/>
                <a:sym typeface="Raleway"/>
              </a:rPr>
              <a:t>1. Story</a:t>
            </a:r>
            <a:r>
              <a:rPr lang="en" sz="4500" b="1">
                <a:latin typeface="Raleway"/>
                <a:ea typeface="Raleway"/>
                <a:cs typeface="Raleway"/>
                <a:sym typeface="Raleway"/>
              </a:rPr>
              <a:t> #</a:t>
            </a:r>
            <a:r>
              <a:rPr lang="en" sz="4500" b="1" i="0" u="none" strike="noStrike" cap="none">
                <a:solidFill>
                  <a:srgbClr val="000000"/>
                </a:solidFill>
                <a:latin typeface="Raleway"/>
                <a:ea typeface="Raleway"/>
                <a:cs typeface="Raleway"/>
                <a:sym typeface="Raleway"/>
              </a:rPr>
              <a:t> 22 with </a:t>
            </a:r>
            <a:r>
              <a:rPr lang="en" sz="4500" b="1">
                <a:latin typeface="Raleway"/>
                <a:ea typeface="Raleway"/>
                <a:cs typeface="Raleway"/>
                <a:sym typeface="Raleway"/>
              </a:rPr>
              <a:t>5</a:t>
            </a:r>
            <a:r>
              <a:rPr lang="en" sz="4500" b="1" i="0" u="none" strike="noStrike" cap="none">
                <a:solidFill>
                  <a:srgbClr val="000000"/>
                </a:solidFill>
                <a:latin typeface="Raleway"/>
                <a:ea typeface="Raleway"/>
                <a:cs typeface="Raleway"/>
                <a:sym typeface="Raleway"/>
              </a:rPr>
              <a:t> points</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500" b="1" i="0" u="none" strike="noStrike" cap="none">
                <a:solidFill>
                  <a:srgbClr val="000000"/>
                </a:solidFill>
                <a:latin typeface="Raleway"/>
                <a:ea typeface="Raleway"/>
                <a:cs typeface="Raleway"/>
                <a:sym typeface="Raleway"/>
              </a:rPr>
              <a:t>2. Story # </a:t>
            </a:r>
            <a:r>
              <a:rPr lang="en" sz="4500" b="1">
                <a:latin typeface="Raleway"/>
                <a:ea typeface="Raleway"/>
                <a:cs typeface="Raleway"/>
                <a:sym typeface="Raleway"/>
              </a:rPr>
              <a:t>18</a:t>
            </a:r>
            <a:r>
              <a:rPr lang="en" sz="4500" b="1" i="0" u="none" strike="noStrike" cap="none">
                <a:solidFill>
                  <a:srgbClr val="000000"/>
                </a:solidFill>
                <a:latin typeface="Raleway"/>
                <a:ea typeface="Raleway"/>
                <a:cs typeface="Raleway"/>
                <a:sym typeface="Raleway"/>
              </a:rPr>
              <a:t> with </a:t>
            </a:r>
            <a:r>
              <a:rPr lang="en" sz="4500" b="1">
                <a:latin typeface="Raleway"/>
                <a:ea typeface="Raleway"/>
                <a:cs typeface="Raleway"/>
                <a:sym typeface="Raleway"/>
              </a:rPr>
              <a:t>13</a:t>
            </a:r>
            <a:r>
              <a:rPr lang="en" sz="4500" b="1" i="0" u="none" strike="noStrike" cap="none">
                <a:solidFill>
                  <a:srgbClr val="000000"/>
                </a:solidFill>
                <a:latin typeface="Raleway"/>
                <a:ea typeface="Raleway"/>
                <a:cs typeface="Raleway"/>
                <a:sym typeface="Raleway"/>
              </a:rPr>
              <a:t> points</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500" b="1" i="0" u="none" strike="noStrike" cap="none">
                <a:solidFill>
                  <a:srgbClr val="000000"/>
                </a:solidFill>
                <a:latin typeface="Raleway"/>
                <a:ea typeface="Raleway"/>
                <a:cs typeface="Raleway"/>
                <a:sym typeface="Raleway"/>
              </a:rPr>
              <a:t>3. Story # </a:t>
            </a:r>
            <a:r>
              <a:rPr lang="en" sz="4500" b="1">
                <a:latin typeface="Raleway"/>
                <a:ea typeface="Raleway"/>
                <a:cs typeface="Raleway"/>
                <a:sym typeface="Raleway"/>
              </a:rPr>
              <a:t>17</a:t>
            </a:r>
            <a:r>
              <a:rPr lang="en" sz="4500" b="1" i="0" u="none" strike="noStrike" cap="none">
                <a:solidFill>
                  <a:srgbClr val="000000"/>
                </a:solidFill>
                <a:latin typeface="Raleway"/>
                <a:ea typeface="Raleway"/>
                <a:cs typeface="Raleway"/>
                <a:sym typeface="Raleway"/>
              </a:rPr>
              <a:t> with </a:t>
            </a:r>
            <a:r>
              <a:rPr lang="en" sz="4500" b="1">
                <a:latin typeface="Raleway"/>
                <a:ea typeface="Raleway"/>
                <a:cs typeface="Raleway"/>
                <a:sym typeface="Raleway"/>
              </a:rPr>
              <a:t>5</a:t>
            </a:r>
            <a:r>
              <a:rPr lang="en" sz="4500" b="1" i="0" u="none" strike="noStrike" cap="none">
                <a:solidFill>
                  <a:srgbClr val="000000"/>
                </a:solidFill>
                <a:latin typeface="Raleway"/>
                <a:ea typeface="Raleway"/>
                <a:cs typeface="Raleway"/>
                <a:sym typeface="Raleway"/>
              </a:rPr>
              <a:t> points</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500" b="1" i="0" u="none" strike="noStrike" cap="none">
                <a:solidFill>
                  <a:srgbClr val="000000"/>
                </a:solidFill>
                <a:latin typeface="Raleway"/>
                <a:ea typeface="Raleway"/>
                <a:cs typeface="Raleway"/>
                <a:sym typeface="Raleway"/>
              </a:rPr>
              <a:t>Total Sprint 5 Points: </a:t>
            </a:r>
            <a:r>
              <a:rPr lang="en" sz="4500" b="1">
                <a:latin typeface="Raleway"/>
                <a:ea typeface="Raleway"/>
                <a:cs typeface="Raleway"/>
                <a:sym typeface="Raleway"/>
              </a:rPr>
              <a:t>23</a:t>
            </a:r>
            <a:endParaRPr sz="4500" b="0" i="0" u="none" strike="noStrike" cap="none">
              <a:solidFill>
                <a:srgbClr val="000000"/>
              </a:solidFill>
              <a:latin typeface="Arial"/>
              <a:ea typeface="Arial"/>
              <a:cs typeface="Arial"/>
              <a:sym typeface="Arial"/>
            </a:endParaRPr>
          </a:p>
        </p:txBody>
      </p:sp>
      <p:sp>
        <p:nvSpPr>
          <p:cNvPr id="308" name="Google Shape;308;p63"/>
          <p:cNvSpPr txBox="1"/>
          <p:nvPr/>
        </p:nvSpPr>
        <p:spPr>
          <a:xfrm>
            <a:off x="6192360" y="16522080"/>
            <a:ext cx="25810800" cy="4813500"/>
          </a:xfrm>
          <a:prstGeom prst="rect">
            <a:avLst/>
          </a:prstGeom>
          <a:noFill/>
          <a:ln w="9525" cap="flat" cmpd="sng">
            <a:solidFill>
              <a:srgbClr val="000000"/>
            </a:solidFill>
            <a:prstDash val="solid"/>
            <a:round/>
            <a:headEnd type="none" w="sm" len="sm"/>
            <a:tailEnd type="none" w="sm" len="sm"/>
          </a:ln>
        </p:spPr>
        <p:txBody>
          <a:bodyPr spcFirstLastPara="1" wrap="square" lIns="349550" tIns="349550" rIns="349550" bIns="349550" anchor="ctr" anchorCtr="0">
            <a:noAutofit/>
          </a:bodyPr>
          <a:lstStyle/>
          <a:p>
            <a:pPr marL="0" lvl="0" indent="0" algn="l" rtl="0">
              <a:spcBef>
                <a:spcPts val="0"/>
              </a:spcBef>
              <a:spcAft>
                <a:spcPts val="0"/>
              </a:spcAft>
              <a:buNone/>
            </a:pPr>
            <a:r>
              <a:rPr lang="en-US" sz="3800" b="1" dirty="0">
                <a:solidFill>
                  <a:schemeClr val="dk1"/>
                </a:solidFill>
                <a:latin typeface="Raleway"/>
                <a:ea typeface="Raleway"/>
                <a:cs typeface="Raleway"/>
                <a:sym typeface="Raleway"/>
              </a:rPr>
              <a:t>In Sprint 5, we took feedback from our End Users and utilized it to fortify our website's "Resilient Velocity". We prioritized enhancing website responsiveness, ensuring customers could purchase products swiftly and securely 99.99% of the time. Additionally, we focused on making End Users' feedback readable for continued software improvements, aiming to meet their specific expectations and deliver maximum value.</a:t>
            </a:r>
            <a:endParaRPr sz="6000" b="1" dirty="0">
              <a:latin typeface="Raleway"/>
              <a:ea typeface="Raleway"/>
              <a:cs typeface="Raleway"/>
              <a:sym typeface="Raleway"/>
            </a:endParaRPr>
          </a:p>
        </p:txBody>
      </p:sp>
      <p:sp>
        <p:nvSpPr>
          <p:cNvPr id="309" name="Google Shape;309;p63"/>
          <p:cNvSpPr txBox="1"/>
          <p:nvPr/>
        </p:nvSpPr>
        <p:spPr>
          <a:xfrm>
            <a:off x="18509760" y="8460000"/>
            <a:ext cx="12458880" cy="67464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endParaRPr sz="6800" b="0" i="0" u="none" strike="noStrike" cap="none" dirty="0">
              <a:solidFill>
                <a:srgbClr val="000000"/>
              </a:solidFill>
              <a:latin typeface="Arial"/>
              <a:ea typeface="Arial"/>
              <a:cs typeface="Arial"/>
              <a:sym typeface="Arial"/>
            </a:endParaRPr>
          </a:p>
        </p:txBody>
      </p:sp>
      <p:sp>
        <p:nvSpPr>
          <p:cNvPr id="310" name="Google Shape;310;p63"/>
          <p:cNvSpPr txBox="1"/>
          <p:nvPr/>
        </p:nvSpPr>
        <p:spPr>
          <a:xfrm>
            <a:off x="18509760" y="809280"/>
            <a:ext cx="12458880" cy="67464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550" tIns="349550" rIns="349550" bIns="349550" anchor="ctr" anchorCtr="0">
            <a:noAutofit/>
          </a:bodyPr>
          <a:lstStyle/>
          <a:p>
            <a:pPr marL="0" marR="0" lvl="0" indent="0" algn="l" rtl="0">
              <a:lnSpc>
                <a:spcPct val="100000"/>
              </a:lnSpc>
              <a:spcBef>
                <a:spcPts val="0"/>
              </a:spcBef>
              <a:spcAft>
                <a:spcPts val="0"/>
              </a:spcAft>
              <a:buNone/>
            </a:pPr>
            <a:endParaRPr sz="6800" b="0" i="0" u="none" strike="noStrike" cap="none" dirty="0">
              <a:solidFill>
                <a:srgbClr val="000000"/>
              </a:solidFill>
              <a:latin typeface="Arial"/>
              <a:ea typeface="Arial"/>
              <a:cs typeface="Arial"/>
              <a:sym typeface="Arial"/>
            </a:endParaRPr>
          </a:p>
        </p:txBody>
      </p:sp>
      <p:sp>
        <p:nvSpPr>
          <p:cNvPr id="311" name="Google Shape;311;p63"/>
          <p:cNvSpPr/>
          <p:nvPr/>
        </p:nvSpPr>
        <p:spPr>
          <a:xfrm>
            <a:off x="6192360" y="105840"/>
            <a:ext cx="19385280" cy="7030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100" b="0" i="0" u="none" strike="noStrike" cap="none">
                <a:solidFill>
                  <a:srgbClr val="000000"/>
                </a:solidFill>
                <a:latin typeface="Arial"/>
                <a:ea typeface="Arial"/>
                <a:cs typeface="Arial"/>
                <a:sym typeface="Arial"/>
              </a:rPr>
              <a:t>SPRINT 5 DEMO of Working Product</a:t>
            </a:r>
            <a:endParaRPr sz="3100" b="0" i="0" u="none" strike="noStrike" cap="none">
              <a:latin typeface="Arial"/>
              <a:ea typeface="Arial"/>
              <a:cs typeface="Arial"/>
              <a:sym typeface="Arial"/>
            </a:endParaRPr>
          </a:p>
        </p:txBody>
      </p:sp>
      <p:graphicFrame>
        <p:nvGraphicFramePr>
          <p:cNvPr id="2" name="Chart 1" title="Chart">
            <a:extLst>
              <a:ext uri="{FF2B5EF4-FFF2-40B4-BE49-F238E27FC236}">
                <a16:creationId xmlns:a16="http://schemas.microsoft.com/office/drawing/2014/main" id="{EE587E6B-C733-BE7D-3FBB-6E4B66198959}"/>
              </a:ext>
            </a:extLst>
          </p:cNvPr>
          <p:cNvGraphicFramePr>
            <a:graphicFrameLocks/>
          </p:cNvGraphicFramePr>
          <p:nvPr>
            <p:extLst>
              <p:ext uri="{D42A27DB-BD31-4B8C-83A1-F6EECF244321}">
                <p14:modId xmlns:p14="http://schemas.microsoft.com/office/powerpoint/2010/main" val="3057929967"/>
              </p:ext>
            </p:extLst>
          </p:nvPr>
        </p:nvGraphicFramePr>
        <p:xfrm>
          <a:off x="18263786" y="8460000"/>
          <a:ext cx="12704853" cy="6746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title="Chart">
            <a:extLst>
              <a:ext uri="{FF2B5EF4-FFF2-40B4-BE49-F238E27FC236}">
                <a16:creationId xmlns:a16="http://schemas.microsoft.com/office/drawing/2014/main" id="{0D629453-F798-2904-EA0F-3920E2016D6D}"/>
              </a:ext>
            </a:extLst>
          </p:cNvPr>
          <p:cNvGraphicFramePr>
            <a:graphicFrameLocks/>
          </p:cNvGraphicFramePr>
          <p:nvPr>
            <p:extLst>
              <p:ext uri="{D42A27DB-BD31-4B8C-83A1-F6EECF244321}">
                <p14:modId xmlns:p14="http://schemas.microsoft.com/office/powerpoint/2010/main" val="3175096324"/>
              </p:ext>
            </p:extLst>
          </p:nvPr>
        </p:nvGraphicFramePr>
        <p:xfrm>
          <a:off x="18509758" y="808920"/>
          <a:ext cx="12458881" cy="6746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4"/>
          <p:cNvSpPr txBox="1"/>
          <p:nvPr/>
        </p:nvSpPr>
        <p:spPr>
          <a:xfrm>
            <a:off x="2626200" y="5626080"/>
            <a:ext cx="27678960" cy="228312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9900" b="1" i="0" u="none" strike="noStrike" cap="none">
                <a:solidFill>
                  <a:srgbClr val="1A1A1A"/>
                </a:solidFill>
                <a:latin typeface="Raleway"/>
                <a:ea typeface="Raleway"/>
                <a:cs typeface="Raleway"/>
                <a:sym typeface="Raleway"/>
              </a:rPr>
              <a:t>Agile Communication</a:t>
            </a:r>
            <a:endParaRPr sz="9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9900" b="1" i="0" u="none" strike="noStrike" cap="none">
                <a:solidFill>
                  <a:srgbClr val="1A1A1A"/>
                </a:solidFill>
                <a:latin typeface="Raleway"/>
                <a:ea typeface="Raleway"/>
                <a:cs typeface="Raleway"/>
                <a:sym typeface="Raleway"/>
              </a:rPr>
              <a:t>Project </a:t>
            </a:r>
            <a:endParaRPr sz="9900" b="0" i="0" u="none" strike="noStrike" cap="none">
              <a:solidFill>
                <a:srgbClr val="000000"/>
              </a:solidFill>
              <a:latin typeface="Arial"/>
              <a:ea typeface="Arial"/>
              <a:cs typeface="Arial"/>
              <a:sym typeface="Arial"/>
            </a:endParaRPr>
          </a:p>
        </p:txBody>
      </p:sp>
      <p:sp>
        <p:nvSpPr>
          <p:cNvPr id="319" name="Google Shape;319;p64"/>
          <p:cNvSpPr txBox="1"/>
          <p:nvPr/>
        </p:nvSpPr>
        <p:spPr>
          <a:xfrm>
            <a:off x="2626200" y="8870040"/>
            <a:ext cx="27678960" cy="9646920"/>
          </a:xfrm>
          <a:prstGeom prst="rect">
            <a:avLst/>
          </a:prstGeom>
          <a:noFill/>
          <a:ln>
            <a:noFill/>
          </a:ln>
        </p:spPr>
        <p:txBody>
          <a:bodyPr spcFirstLastPara="1" wrap="square" lIns="349550" tIns="349550" rIns="349550" bIns="349550" anchor="t" anchorCtr="0">
            <a:noAutofit/>
          </a:bodyPr>
          <a:lstStyle/>
          <a:p>
            <a:pPr marL="0" marR="0" lvl="0" indent="0" algn="l" rtl="0">
              <a:lnSpc>
                <a:spcPct val="115000"/>
              </a:lnSpc>
              <a:spcBef>
                <a:spcPts val="0"/>
              </a:spcBef>
              <a:spcAft>
                <a:spcPts val="0"/>
              </a:spcAft>
              <a:buNone/>
            </a:pPr>
            <a:r>
              <a:rPr lang="en" sz="5000" b="0" i="0" u="none" strike="noStrike" cap="none">
                <a:solidFill>
                  <a:srgbClr val="595959"/>
                </a:solidFill>
                <a:latin typeface="Lato"/>
                <a:ea typeface="Lato"/>
                <a:cs typeface="Lato"/>
                <a:sym typeface="Lato"/>
              </a:rPr>
              <a:t>Sprint 6</a:t>
            </a:r>
            <a:endParaRPr sz="50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65"/>
          <p:cNvPicPr preferRelativeResize="0"/>
          <p:nvPr/>
        </p:nvPicPr>
        <p:blipFill>
          <a:blip r:embed="rId3">
            <a:alphaModFix/>
          </a:blip>
          <a:stretch>
            <a:fillRect/>
          </a:stretch>
        </p:blipFill>
        <p:spPr>
          <a:xfrm>
            <a:off x="389525" y="4037358"/>
            <a:ext cx="32139352" cy="1387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66"/>
          <p:cNvSpPr txBox="1"/>
          <p:nvPr/>
        </p:nvSpPr>
        <p:spPr>
          <a:xfrm>
            <a:off x="1122120" y="1734120"/>
            <a:ext cx="16014960" cy="17870040"/>
          </a:xfrm>
          <a:prstGeom prst="rect">
            <a:avLst/>
          </a:prstGeom>
          <a:noFill/>
          <a:ln>
            <a:noFill/>
          </a:ln>
        </p:spPr>
        <p:txBody>
          <a:bodyPr spcFirstLastPara="1" wrap="square" lIns="349550" tIns="349550" rIns="349550" bIns="349550" anchor="t" anchorCtr="0">
            <a:noAutofit/>
          </a:bodyPr>
          <a:lstStyle/>
          <a:p>
            <a:pPr marL="0" marR="0" lvl="0" indent="0" algn="l" rtl="0">
              <a:lnSpc>
                <a:spcPct val="115000"/>
              </a:lnSpc>
              <a:spcBef>
                <a:spcPts val="0"/>
              </a:spcBef>
              <a:spcAft>
                <a:spcPts val="0"/>
              </a:spcAft>
              <a:buNone/>
            </a:pPr>
            <a:endParaRPr sz="3200" b="0" i="0" u="none" strike="noStrike" cap="none">
              <a:latin typeface="Arial"/>
              <a:ea typeface="Arial"/>
              <a:cs typeface="Arial"/>
              <a:sym typeface="Arial"/>
            </a:endParaRPr>
          </a:p>
          <a:p>
            <a:pPr marL="0" marR="0" lvl="0" indent="0" algn="l" rtl="0">
              <a:lnSpc>
                <a:spcPct val="115000"/>
              </a:lnSpc>
              <a:spcBef>
                <a:spcPts val="6100"/>
              </a:spcBef>
              <a:spcAft>
                <a:spcPts val="0"/>
              </a:spcAft>
              <a:buNone/>
            </a:pPr>
            <a:r>
              <a:rPr lang="en" sz="4800" b="1" i="0" u="none" strike="noStrike" cap="none">
                <a:solidFill>
                  <a:srgbClr val="595959"/>
                </a:solidFill>
                <a:latin typeface="Open Sans"/>
                <a:ea typeface="Open Sans"/>
                <a:cs typeface="Open Sans"/>
                <a:sym typeface="Open Sans"/>
              </a:rPr>
              <a:t>What would the BURN DOWN chart look like for Sprints 1-6?</a:t>
            </a:r>
            <a:r>
              <a:rPr lang="en" sz="4800" b="0" i="0" u="none" strike="noStrike" cap="none">
                <a:solidFill>
                  <a:srgbClr val="595959"/>
                </a:solidFill>
                <a:latin typeface="Open Sans"/>
                <a:ea typeface="Open Sans"/>
                <a:cs typeface="Open Sans"/>
                <a:sym typeface="Open Sans"/>
              </a:rPr>
              <a:t> </a:t>
            </a:r>
            <a:r>
              <a:rPr lang="en" sz="4800">
                <a:solidFill>
                  <a:srgbClr val="595959"/>
                </a:solidFill>
                <a:latin typeface="Open Sans"/>
                <a:ea typeface="Open Sans"/>
                <a:cs typeface="Open Sans"/>
                <a:sym typeface="Open Sans"/>
              </a:rPr>
              <a:t>Done</a:t>
            </a:r>
            <a:endParaRPr sz="4800" b="0" i="0" u="none" strike="noStrike" cap="none">
              <a:latin typeface="Arial"/>
              <a:ea typeface="Arial"/>
              <a:cs typeface="Arial"/>
              <a:sym typeface="Arial"/>
            </a:endParaRPr>
          </a:p>
          <a:p>
            <a:pPr marL="0" marR="0" lvl="0" indent="0" algn="l" rtl="0">
              <a:lnSpc>
                <a:spcPct val="115000"/>
              </a:lnSpc>
              <a:spcBef>
                <a:spcPts val="6100"/>
              </a:spcBef>
              <a:spcAft>
                <a:spcPts val="0"/>
              </a:spcAft>
              <a:buNone/>
            </a:pPr>
            <a:r>
              <a:rPr lang="en" sz="4800" b="1" i="0" u="none" strike="noStrike" cap="none">
                <a:solidFill>
                  <a:srgbClr val="595959"/>
                </a:solidFill>
                <a:latin typeface="Open Sans"/>
                <a:ea typeface="Open Sans"/>
                <a:cs typeface="Open Sans"/>
                <a:sym typeface="Open Sans"/>
              </a:rPr>
              <a:t>What would the BURN UP charts look like for Sprints 1-6?</a:t>
            </a:r>
            <a:r>
              <a:rPr lang="en" sz="4800"/>
              <a:t> </a:t>
            </a:r>
            <a:r>
              <a:rPr lang="en" sz="4800">
                <a:solidFill>
                  <a:srgbClr val="595959"/>
                </a:solidFill>
                <a:latin typeface="Open Sans"/>
                <a:ea typeface="Open Sans"/>
                <a:cs typeface="Open Sans"/>
                <a:sym typeface="Open Sans"/>
              </a:rPr>
              <a:t>Done</a:t>
            </a:r>
            <a:endParaRPr sz="4800" b="0" i="0" u="none" strike="noStrike" cap="none">
              <a:latin typeface="Arial"/>
              <a:ea typeface="Arial"/>
              <a:cs typeface="Arial"/>
              <a:sym typeface="Arial"/>
            </a:endParaRPr>
          </a:p>
          <a:p>
            <a:pPr marL="0" marR="0" lvl="0" indent="0" algn="l" rtl="0">
              <a:lnSpc>
                <a:spcPct val="115000"/>
              </a:lnSpc>
              <a:spcBef>
                <a:spcPts val="6100"/>
              </a:spcBef>
              <a:spcAft>
                <a:spcPts val="0"/>
              </a:spcAft>
              <a:buNone/>
            </a:pPr>
            <a:r>
              <a:rPr lang="en" sz="4800" b="1" i="0" u="none" strike="noStrike" cap="none">
                <a:solidFill>
                  <a:srgbClr val="595959"/>
                </a:solidFill>
                <a:latin typeface="Open Sans"/>
                <a:ea typeface="Open Sans"/>
                <a:cs typeface="Open Sans"/>
                <a:sym typeface="Open Sans"/>
              </a:rPr>
              <a:t>Was the Team able to complete all the work in the backlog or did you have to adjust what could be delivered? How would you tell this to Management and justify your answer.</a:t>
            </a:r>
            <a:endParaRPr sz="4800" b="0" i="0" u="none" strike="noStrike" cap="none">
              <a:latin typeface="Arial"/>
              <a:ea typeface="Arial"/>
              <a:cs typeface="Arial"/>
              <a:sym typeface="Arial"/>
            </a:endParaRPr>
          </a:p>
          <a:p>
            <a:pPr marL="0" marR="0" lvl="0" indent="0" algn="l" rtl="0">
              <a:lnSpc>
                <a:spcPct val="115000"/>
              </a:lnSpc>
              <a:spcBef>
                <a:spcPts val="6100"/>
              </a:spcBef>
              <a:spcAft>
                <a:spcPts val="0"/>
              </a:spcAft>
              <a:buNone/>
            </a:pPr>
            <a:r>
              <a:rPr lang="en" sz="4800">
                <a:solidFill>
                  <a:srgbClr val="595959"/>
                </a:solidFill>
                <a:latin typeface="Open Sans"/>
                <a:ea typeface="Open Sans"/>
                <a:cs typeface="Open Sans"/>
                <a:sym typeface="Open Sans"/>
              </a:rPr>
              <a:t>The team was not able to complete all the work because of the ongoing pandemic. We had to adapt and change our plan to bring the most value for our customers. For this reason we gave highest priority to the BOGO story which will help us in changing our business and adapt fastly to this new situation and decided to postpone story 14. This solution allowed us to keep our velocity and guarantee high quality and sustainability.</a:t>
            </a:r>
            <a:endParaRPr sz="4800" b="0" i="0" u="none" strike="noStrike" cap="none">
              <a:latin typeface="Arial"/>
              <a:ea typeface="Arial"/>
              <a:cs typeface="Arial"/>
              <a:sym typeface="Arial"/>
            </a:endParaRPr>
          </a:p>
        </p:txBody>
      </p:sp>
      <p:sp>
        <p:nvSpPr>
          <p:cNvPr id="330" name="Google Shape;330;p66"/>
          <p:cNvSpPr/>
          <p:nvPr/>
        </p:nvSpPr>
        <p:spPr>
          <a:xfrm>
            <a:off x="19225080" y="1734120"/>
            <a:ext cx="11306880" cy="8460720"/>
          </a:xfrm>
          <a:prstGeom prst="rect">
            <a:avLst/>
          </a:prstGeom>
          <a:solidFill>
            <a:schemeClr val="lt2"/>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4000" b="0" i="0" u="none" strike="noStrike" cap="none" dirty="0">
              <a:latin typeface="Arial"/>
              <a:ea typeface="Arial"/>
              <a:cs typeface="Arial"/>
              <a:sym typeface="Arial"/>
            </a:endParaRPr>
          </a:p>
        </p:txBody>
      </p:sp>
      <p:sp>
        <p:nvSpPr>
          <p:cNvPr id="331" name="Google Shape;331;p66"/>
          <p:cNvSpPr/>
          <p:nvPr/>
        </p:nvSpPr>
        <p:spPr>
          <a:xfrm>
            <a:off x="19225080" y="11431080"/>
            <a:ext cx="11306880" cy="8460720"/>
          </a:xfrm>
          <a:prstGeom prst="rect">
            <a:avLst/>
          </a:prstGeom>
          <a:solidFill>
            <a:schemeClr val="lt2"/>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4000" b="0" i="0" u="none" strike="noStrike" cap="none" dirty="0">
              <a:latin typeface="Arial"/>
              <a:ea typeface="Arial"/>
              <a:cs typeface="Arial"/>
              <a:sym typeface="Arial"/>
            </a:endParaRPr>
          </a:p>
        </p:txBody>
      </p:sp>
      <p:graphicFrame>
        <p:nvGraphicFramePr>
          <p:cNvPr id="2" name="Chart 1" title="Chart">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1968273140"/>
              </p:ext>
            </p:extLst>
          </p:nvPr>
        </p:nvGraphicFramePr>
        <p:xfrm>
          <a:off x="19225080" y="1749034"/>
          <a:ext cx="11306880" cy="84458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title="Chart">
            <a:extLst>
              <a:ext uri="{FF2B5EF4-FFF2-40B4-BE49-F238E27FC236}">
                <a16:creationId xmlns:a16="http://schemas.microsoft.com/office/drawing/2014/main" id="{00000000-0008-0000-0100-000005000000}"/>
              </a:ext>
            </a:extLst>
          </p:cNvPr>
          <p:cNvGraphicFramePr>
            <a:graphicFrameLocks/>
          </p:cNvGraphicFramePr>
          <p:nvPr>
            <p:extLst>
              <p:ext uri="{D42A27DB-BD31-4B8C-83A1-F6EECF244321}">
                <p14:modId xmlns:p14="http://schemas.microsoft.com/office/powerpoint/2010/main" val="3492739526"/>
              </p:ext>
            </p:extLst>
          </p:nvPr>
        </p:nvGraphicFramePr>
        <p:xfrm>
          <a:off x="19225080" y="11445994"/>
          <a:ext cx="11306880" cy="844580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67"/>
          <p:cNvSpPr txBox="1"/>
          <p:nvPr/>
        </p:nvSpPr>
        <p:spPr>
          <a:xfrm>
            <a:off x="0" y="914400"/>
            <a:ext cx="5544300" cy="20116500"/>
          </a:xfrm>
          <a:prstGeom prst="rect">
            <a:avLst/>
          </a:prstGeom>
          <a:noFill/>
          <a:ln w="9525" cap="flat" cmpd="sng">
            <a:solidFill>
              <a:srgbClr val="000000"/>
            </a:solidFill>
            <a:prstDash val="solid"/>
            <a:round/>
            <a:headEnd type="none" w="sm" len="sm"/>
            <a:tailEnd type="none" w="sm" len="sm"/>
          </a:ln>
        </p:spPr>
        <p:txBody>
          <a:bodyPr spcFirstLastPara="1" wrap="square" lIns="349550" tIns="349550" rIns="349550" bIns="349550" anchor="ctr" anchorCtr="0">
            <a:noAutofit/>
          </a:bodyPr>
          <a:lstStyle/>
          <a:p>
            <a:pPr marL="0" marR="0" lvl="0" indent="0" algn="l" rtl="0">
              <a:lnSpc>
                <a:spcPct val="100000"/>
              </a:lnSpc>
              <a:spcBef>
                <a:spcPts val="0"/>
              </a:spcBef>
              <a:spcAft>
                <a:spcPts val="0"/>
              </a:spcAft>
              <a:buNone/>
            </a:pPr>
            <a:r>
              <a:rPr lang="en" sz="9600" b="1">
                <a:latin typeface="Raleway"/>
                <a:ea typeface="Raleway"/>
                <a:cs typeface="Raleway"/>
                <a:sym typeface="Raleway"/>
              </a:rPr>
              <a:t>The A-Team</a:t>
            </a:r>
            <a:endParaRPr sz="9600" b="0" i="0" u="none" strike="noStrike" cap="none">
              <a:solidFill>
                <a:srgbClr val="000000"/>
              </a:solidFill>
              <a:latin typeface="Arial"/>
              <a:ea typeface="Arial"/>
              <a:cs typeface="Arial"/>
              <a:sym typeface="Arial"/>
            </a:endParaRPr>
          </a:p>
        </p:txBody>
      </p:sp>
      <p:sp>
        <p:nvSpPr>
          <p:cNvPr id="339" name="Google Shape;339;p67"/>
          <p:cNvSpPr txBox="1"/>
          <p:nvPr/>
        </p:nvSpPr>
        <p:spPr>
          <a:xfrm>
            <a:off x="5837050" y="914400"/>
            <a:ext cx="11195400" cy="4662900"/>
          </a:xfrm>
          <a:prstGeom prst="rect">
            <a:avLst/>
          </a:prstGeom>
          <a:noFill/>
          <a:ln w="9525" cap="flat" cmpd="sng">
            <a:solidFill>
              <a:srgbClr val="000000"/>
            </a:solidFill>
            <a:prstDash val="solid"/>
            <a:round/>
            <a:headEnd type="none" w="sm" len="sm"/>
            <a:tailEnd type="none" w="sm" len="sm"/>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9000" b="1" i="0" u="sng" strike="noStrike" cap="none" dirty="0">
                <a:solidFill>
                  <a:srgbClr val="000000"/>
                </a:solidFill>
                <a:latin typeface="Raleway"/>
                <a:ea typeface="Raleway"/>
                <a:cs typeface="Raleway"/>
                <a:sym typeface="Raleway"/>
              </a:rPr>
              <a:t>Sprint 6 Name</a:t>
            </a:r>
            <a:endParaRPr sz="9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9000" b="1" i="0" u="sng" strike="noStrike" cap="none" dirty="0">
                <a:solidFill>
                  <a:srgbClr val="000000"/>
                </a:solidFill>
                <a:latin typeface="Raleway"/>
                <a:ea typeface="Raleway"/>
                <a:cs typeface="Raleway"/>
                <a:sym typeface="Raleway"/>
              </a:rPr>
              <a:t>“</a:t>
            </a:r>
            <a:r>
              <a:rPr lang="en-US" sz="9000" b="1" u="sng" dirty="0">
                <a:latin typeface="Raleway"/>
                <a:ea typeface="Raleway"/>
                <a:cs typeface="Raleway"/>
                <a:sym typeface="Raleway"/>
              </a:rPr>
              <a:t>"Adapt or Perish"</a:t>
            </a:r>
          </a:p>
          <a:p>
            <a:pPr marL="0" marR="0" lvl="0" indent="0" algn="l" rtl="0">
              <a:lnSpc>
                <a:spcPct val="100000"/>
              </a:lnSpc>
              <a:spcBef>
                <a:spcPts val="0"/>
              </a:spcBef>
              <a:spcAft>
                <a:spcPts val="0"/>
              </a:spcAft>
              <a:buNone/>
            </a:pPr>
            <a:endParaRPr lang="en-US" sz="9000" b="1" u="sng" dirty="0">
              <a:latin typeface="Raleway"/>
              <a:ea typeface="Raleway"/>
              <a:cs typeface="Raleway"/>
              <a:sym typeface="Raleway"/>
            </a:endParaRPr>
          </a:p>
          <a:p>
            <a:pPr marL="0" marR="0" lvl="0" indent="0" algn="l" rtl="0">
              <a:lnSpc>
                <a:spcPct val="100000"/>
              </a:lnSpc>
              <a:spcBef>
                <a:spcPts val="0"/>
              </a:spcBef>
              <a:spcAft>
                <a:spcPts val="0"/>
              </a:spcAft>
              <a:buNone/>
            </a:pPr>
            <a:endParaRPr lang="en-US" sz="9000" b="1" u="sng" dirty="0">
              <a:latin typeface="Raleway"/>
              <a:ea typeface="Raleway"/>
              <a:cs typeface="Raleway"/>
              <a:sym typeface="Raleway"/>
            </a:endParaRPr>
          </a:p>
          <a:p>
            <a:pPr marL="0" marR="0" lvl="0" indent="0" algn="l" rtl="0">
              <a:lnSpc>
                <a:spcPct val="100000"/>
              </a:lnSpc>
              <a:spcBef>
                <a:spcPts val="0"/>
              </a:spcBef>
              <a:spcAft>
                <a:spcPts val="0"/>
              </a:spcAft>
              <a:buNone/>
            </a:pPr>
            <a:endParaRPr lang="en-US" sz="9000" b="1" u="sng" dirty="0">
              <a:latin typeface="Raleway"/>
              <a:ea typeface="Raleway"/>
              <a:cs typeface="Raleway"/>
              <a:sym typeface="Raleway"/>
            </a:endParaRPr>
          </a:p>
          <a:p>
            <a:pPr marL="0" marR="0" lvl="0" indent="0" algn="l" rtl="0">
              <a:lnSpc>
                <a:spcPct val="100000"/>
              </a:lnSpc>
              <a:spcBef>
                <a:spcPts val="0"/>
              </a:spcBef>
              <a:spcAft>
                <a:spcPts val="0"/>
              </a:spcAft>
              <a:buNone/>
            </a:pPr>
            <a:endParaRPr lang="en-US" sz="9000" b="1" u="sng" dirty="0">
              <a:latin typeface="Raleway"/>
              <a:ea typeface="Raleway"/>
              <a:cs typeface="Raleway"/>
              <a:sym typeface="Raleway"/>
            </a:endParaRPr>
          </a:p>
          <a:p>
            <a:pPr marL="0" marR="0" lvl="0" indent="0" algn="l" rtl="0">
              <a:lnSpc>
                <a:spcPct val="100000"/>
              </a:lnSpc>
              <a:spcBef>
                <a:spcPts val="0"/>
              </a:spcBef>
              <a:spcAft>
                <a:spcPts val="0"/>
              </a:spcAft>
              <a:buNone/>
            </a:pPr>
            <a:endParaRPr lang="en-US" sz="9000" b="1" u="sng" dirty="0">
              <a:latin typeface="Raleway"/>
              <a:ea typeface="Raleway"/>
              <a:cs typeface="Raleway"/>
              <a:sym typeface="Raleway"/>
            </a:endParaRPr>
          </a:p>
          <a:p>
            <a:pPr marL="0" marR="0" lvl="0" indent="0" algn="l" rtl="0">
              <a:lnSpc>
                <a:spcPct val="100000"/>
              </a:lnSpc>
              <a:spcBef>
                <a:spcPts val="0"/>
              </a:spcBef>
              <a:spcAft>
                <a:spcPts val="0"/>
              </a:spcAft>
              <a:buNone/>
            </a:pPr>
            <a:endParaRPr lang="en-US" sz="9000" b="1" u="sng" dirty="0">
              <a:latin typeface="Raleway"/>
              <a:ea typeface="Raleway"/>
              <a:cs typeface="Raleway"/>
              <a:sym typeface="Raleway"/>
            </a:endParaRPr>
          </a:p>
          <a:p>
            <a:pPr marL="0" marR="0" lvl="0" indent="0" algn="l" rtl="0">
              <a:lnSpc>
                <a:spcPct val="100000"/>
              </a:lnSpc>
              <a:spcBef>
                <a:spcPts val="0"/>
              </a:spcBef>
              <a:spcAft>
                <a:spcPts val="0"/>
              </a:spcAft>
              <a:buNone/>
            </a:pPr>
            <a:endParaRPr lang="en-US" sz="9000" b="1" u="sng" dirty="0">
              <a:latin typeface="Raleway"/>
              <a:ea typeface="Raleway"/>
              <a:cs typeface="Raleway"/>
              <a:sym typeface="Raleway"/>
            </a:endParaRPr>
          </a:p>
          <a:p>
            <a:pPr marL="0" marR="0" lvl="0" indent="0" algn="l" rtl="0">
              <a:lnSpc>
                <a:spcPct val="100000"/>
              </a:lnSpc>
              <a:spcBef>
                <a:spcPts val="0"/>
              </a:spcBef>
              <a:spcAft>
                <a:spcPts val="0"/>
              </a:spcAft>
              <a:buNone/>
            </a:pPr>
            <a:r>
              <a:rPr lang="en" sz="9000" b="1" i="0" u="sng" strike="noStrike" cap="none" dirty="0">
                <a:solidFill>
                  <a:srgbClr val="000000"/>
                </a:solidFill>
                <a:latin typeface="Raleway"/>
                <a:ea typeface="Raleway"/>
                <a:cs typeface="Raleway"/>
                <a:sym typeface="Raleway"/>
              </a:rPr>
              <a:t>“</a:t>
            </a:r>
            <a:endParaRPr sz="9000" b="0" i="0" u="none" strike="noStrike" cap="none" dirty="0">
              <a:solidFill>
                <a:srgbClr val="000000"/>
              </a:solidFill>
              <a:latin typeface="Arial"/>
              <a:ea typeface="Arial"/>
              <a:cs typeface="Arial"/>
              <a:sym typeface="Arial"/>
            </a:endParaRPr>
          </a:p>
        </p:txBody>
      </p:sp>
      <p:sp>
        <p:nvSpPr>
          <p:cNvPr id="340" name="Google Shape;340;p67"/>
          <p:cNvSpPr txBox="1"/>
          <p:nvPr/>
        </p:nvSpPr>
        <p:spPr>
          <a:xfrm>
            <a:off x="5837048" y="5840852"/>
            <a:ext cx="11195400" cy="8151600"/>
          </a:xfrm>
          <a:prstGeom prst="rect">
            <a:avLst/>
          </a:prstGeom>
          <a:noFill/>
          <a:ln w="9525" cap="flat" cmpd="sng">
            <a:solidFill>
              <a:srgbClr val="000000"/>
            </a:solidFill>
            <a:prstDash val="solid"/>
            <a:round/>
            <a:headEnd type="none" w="sm" len="sm"/>
            <a:tailEnd type="none" w="sm" len="sm"/>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9000" b="1" i="0" u="sng" strike="noStrike" cap="none" dirty="0">
                <a:solidFill>
                  <a:srgbClr val="000000"/>
                </a:solidFill>
                <a:latin typeface="Raleway"/>
                <a:ea typeface="Raleway"/>
                <a:cs typeface="Raleway"/>
                <a:sym typeface="Raleway"/>
              </a:rPr>
              <a:t>User Stories in Sprint 6</a:t>
            </a:r>
            <a:endParaRPr sz="9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500" b="1" i="0" u="none" strike="noStrike" cap="none" dirty="0">
                <a:solidFill>
                  <a:srgbClr val="000000"/>
                </a:solidFill>
                <a:latin typeface="Raleway"/>
                <a:ea typeface="Raleway"/>
                <a:cs typeface="Raleway"/>
                <a:sym typeface="Raleway"/>
              </a:rPr>
              <a:t>1. Story # </a:t>
            </a:r>
            <a:r>
              <a:rPr lang="en" sz="4500" b="1" dirty="0">
                <a:latin typeface="Raleway"/>
                <a:ea typeface="Raleway"/>
                <a:cs typeface="Raleway"/>
                <a:sym typeface="Raleway"/>
              </a:rPr>
              <a:t>23</a:t>
            </a:r>
            <a:r>
              <a:rPr lang="en" sz="4500" b="1" i="0" u="none" strike="noStrike" cap="none" dirty="0">
                <a:solidFill>
                  <a:srgbClr val="000000"/>
                </a:solidFill>
                <a:latin typeface="Raleway"/>
                <a:ea typeface="Raleway"/>
                <a:cs typeface="Raleway"/>
                <a:sym typeface="Raleway"/>
              </a:rPr>
              <a:t> with </a:t>
            </a:r>
            <a:r>
              <a:rPr lang="en" sz="4500" b="1" dirty="0">
                <a:latin typeface="Raleway"/>
                <a:ea typeface="Raleway"/>
                <a:cs typeface="Raleway"/>
                <a:sym typeface="Raleway"/>
              </a:rPr>
              <a:t>5</a:t>
            </a:r>
            <a:r>
              <a:rPr lang="en" sz="4500" b="1" i="0" u="none" strike="noStrike" cap="none" dirty="0">
                <a:solidFill>
                  <a:srgbClr val="000000"/>
                </a:solidFill>
                <a:latin typeface="Raleway"/>
                <a:ea typeface="Raleway"/>
                <a:cs typeface="Raleway"/>
                <a:sym typeface="Raleway"/>
              </a:rPr>
              <a:t> points</a:t>
            </a:r>
            <a:endParaRPr sz="45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500" b="1" i="0" u="none" strike="noStrike" cap="none" dirty="0">
                <a:solidFill>
                  <a:srgbClr val="000000"/>
                </a:solidFill>
                <a:latin typeface="Raleway"/>
                <a:ea typeface="Raleway"/>
                <a:cs typeface="Raleway"/>
                <a:sym typeface="Raleway"/>
              </a:rPr>
              <a:t>2. Story # </a:t>
            </a:r>
            <a:r>
              <a:rPr lang="en" sz="4500" b="1" dirty="0">
                <a:latin typeface="Raleway"/>
                <a:ea typeface="Raleway"/>
                <a:cs typeface="Raleway"/>
                <a:sym typeface="Raleway"/>
              </a:rPr>
              <a:t>20</a:t>
            </a:r>
            <a:r>
              <a:rPr lang="en" sz="4500" b="1" i="0" u="none" strike="noStrike" cap="none" dirty="0">
                <a:solidFill>
                  <a:srgbClr val="000000"/>
                </a:solidFill>
                <a:latin typeface="Raleway"/>
                <a:ea typeface="Raleway"/>
                <a:cs typeface="Raleway"/>
                <a:sym typeface="Raleway"/>
              </a:rPr>
              <a:t> with </a:t>
            </a:r>
            <a:r>
              <a:rPr lang="en" sz="4500" b="1" dirty="0">
                <a:latin typeface="Raleway"/>
                <a:ea typeface="Raleway"/>
                <a:cs typeface="Raleway"/>
                <a:sym typeface="Raleway"/>
              </a:rPr>
              <a:t>8</a:t>
            </a:r>
            <a:r>
              <a:rPr lang="en" sz="4500" b="1" i="0" u="none" strike="noStrike" cap="none" dirty="0">
                <a:solidFill>
                  <a:srgbClr val="000000"/>
                </a:solidFill>
                <a:latin typeface="Raleway"/>
                <a:ea typeface="Raleway"/>
                <a:cs typeface="Raleway"/>
                <a:sym typeface="Raleway"/>
              </a:rPr>
              <a:t> points</a:t>
            </a:r>
            <a:endParaRPr sz="45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500" b="1" i="0" u="none" strike="noStrike" cap="none" dirty="0">
                <a:solidFill>
                  <a:srgbClr val="000000"/>
                </a:solidFill>
                <a:latin typeface="Raleway"/>
                <a:ea typeface="Raleway"/>
                <a:cs typeface="Raleway"/>
                <a:sym typeface="Raleway"/>
              </a:rPr>
              <a:t>3. Story # </a:t>
            </a:r>
            <a:r>
              <a:rPr lang="en" sz="4500" b="1" dirty="0">
                <a:latin typeface="Raleway"/>
                <a:ea typeface="Raleway"/>
                <a:cs typeface="Raleway"/>
                <a:sym typeface="Raleway"/>
              </a:rPr>
              <a:t>21</a:t>
            </a:r>
            <a:r>
              <a:rPr lang="en" sz="4500" b="1" i="0" u="none" strike="noStrike" cap="none" dirty="0">
                <a:solidFill>
                  <a:srgbClr val="000000"/>
                </a:solidFill>
                <a:latin typeface="Raleway"/>
                <a:ea typeface="Raleway"/>
                <a:cs typeface="Raleway"/>
                <a:sym typeface="Raleway"/>
              </a:rPr>
              <a:t> with </a:t>
            </a:r>
            <a:r>
              <a:rPr lang="en" sz="4500" b="1" dirty="0">
                <a:latin typeface="Raleway"/>
                <a:ea typeface="Raleway"/>
                <a:cs typeface="Raleway"/>
                <a:sym typeface="Raleway"/>
              </a:rPr>
              <a:t>1</a:t>
            </a:r>
            <a:r>
              <a:rPr lang="en" sz="4500" b="1" i="0" u="none" strike="noStrike" cap="none" dirty="0">
                <a:solidFill>
                  <a:srgbClr val="000000"/>
                </a:solidFill>
                <a:latin typeface="Raleway"/>
                <a:ea typeface="Raleway"/>
                <a:cs typeface="Raleway"/>
                <a:sym typeface="Raleway"/>
              </a:rPr>
              <a:t> points</a:t>
            </a:r>
            <a:endParaRPr sz="4500" b="1" i="0" u="none" strike="noStrike" cap="none" dirty="0">
              <a:solidFill>
                <a:srgbClr val="000000"/>
              </a:solidFill>
              <a:latin typeface="Raleway"/>
              <a:ea typeface="Raleway"/>
              <a:cs typeface="Raleway"/>
              <a:sym typeface="Raleway"/>
            </a:endParaRPr>
          </a:p>
          <a:p>
            <a:pPr marL="0" lvl="0" indent="0" algn="l" rtl="0">
              <a:spcBef>
                <a:spcPts val="0"/>
              </a:spcBef>
              <a:spcAft>
                <a:spcPts val="0"/>
              </a:spcAft>
              <a:buClr>
                <a:schemeClr val="dk1"/>
              </a:buClr>
              <a:buFont typeface="Arial"/>
              <a:buNone/>
            </a:pPr>
            <a:r>
              <a:rPr lang="en" sz="4500" b="1" dirty="0">
                <a:solidFill>
                  <a:schemeClr val="dk1"/>
                </a:solidFill>
                <a:latin typeface="Raleway"/>
                <a:ea typeface="Raleway"/>
                <a:cs typeface="Raleway"/>
                <a:sym typeface="Raleway"/>
              </a:rPr>
              <a:t>4. Story # 22 with 8 points</a:t>
            </a:r>
            <a:endParaRPr sz="4500" b="1" dirty="0">
              <a:latin typeface="Raleway"/>
              <a:ea typeface="Raleway"/>
              <a:cs typeface="Raleway"/>
              <a:sym typeface="Raleway"/>
            </a:endParaRPr>
          </a:p>
          <a:p>
            <a:pPr marL="0" marR="0" lvl="0" indent="0" algn="l" rtl="0">
              <a:lnSpc>
                <a:spcPct val="100000"/>
              </a:lnSpc>
              <a:spcBef>
                <a:spcPts val="0"/>
              </a:spcBef>
              <a:spcAft>
                <a:spcPts val="0"/>
              </a:spcAft>
              <a:buNone/>
            </a:pPr>
            <a:endParaRPr sz="45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500" b="1" i="0" u="none" strike="noStrike" cap="none" dirty="0">
                <a:solidFill>
                  <a:srgbClr val="000000"/>
                </a:solidFill>
                <a:latin typeface="Raleway"/>
                <a:ea typeface="Raleway"/>
                <a:cs typeface="Raleway"/>
                <a:sym typeface="Raleway"/>
              </a:rPr>
              <a:t>Total Sprint 6 Points: </a:t>
            </a:r>
            <a:r>
              <a:rPr lang="en" sz="4500" b="1" dirty="0">
                <a:latin typeface="Raleway"/>
                <a:ea typeface="Raleway"/>
                <a:cs typeface="Raleway"/>
                <a:sym typeface="Raleway"/>
              </a:rPr>
              <a:t>22</a:t>
            </a:r>
            <a:endParaRPr sz="4500" b="0" i="0" u="none" strike="noStrike" cap="none" dirty="0">
              <a:solidFill>
                <a:srgbClr val="000000"/>
              </a:solidFill>
              <a:latin typeface="Arial"/>
              <a:ea typeface="Arial"/>
              <a:cs typeface="Arial"/>
              <a:sym typeface="Arial"/>
            </a:endParaRPr>
          </a:p>
        </p:txBody>
      </p:sp>
      <p:sp>
        <p:nvSpPr>
          <p:cNvPr id="341" name="Google Shape;341;p67"/>
          <p:cNvSpPr txBox="1"/>
          <p:nvPr/>
        </p:nvSpPr>
        <p:spPr>
          <a:xfrm>
            <a:off x="6192360" y="16217280"/>
            <a:ext cx="25810920" cy="4813560"/>
          </a:xfrm>
          <a:prstGeom prst="rect">
            <a:avLst/>
          </a:prstGeom>
          <a:noFill/>
          <a:ln w="9525" cap="flat" cmpd="sng">
            <a:solidFill>
              <a:srgbClr val="000000"/>
            </a:solidFill>
            <a:prstDash val="solid"/>
            <a:round/>
            <a:headEnd type="none" w="sm" len="sm"/>
            <a:tailEnd type="none" w="sm" len="sm"/>
          </a:ln>
        </p:spPr>
        <p:txBody>
          <a:bodyPr spcFirstLastPara="1" wrap="square" lIns="349550" tIns="349550" rIns="349550" bIns="349550" anchor="ctr" anchorCtr="0">
            <a:noAutofit/>
          </a:bodyPr>
          <a:lstStyle/>
          <a:p>
            <a:pPr marL="0" marR="0" lvl="0" indent="0" algn="l" rtl="0">
              <a:lnSpc>
                <a:spcPct val="100000"/>
              </a:lnSpc>
              <a:spcBef>
                <a:spcPts val="0"/>
              </a:spcBef>
              <a:spcAft>
                <a:spcPts val="0"/>
              </a:spcAft>
              <a:buNone/>
            </a:pPr>
            <a:r>
              <a:rPr lang="en-US" sz="4600" b="1" dirty="0">
                <a:latin typeface="Raleway"/>
                <a:ea typeface="Raleway"/>
                <a:cs typeface="Raleway"/>
                <a:sym typeface="Raleway"/>
              </a:rPr>
              <a:t>Sprint 6 proved challenging due to the enduring pandemic. This unprecedented situation compelled us to prioritize a story enabling business adaptation, while reluctantly postponing one centered around CSR. Despite the adjustments, we're satisfied with the outcome, as delivering value to customers remains our foremost objective. This experience underscored the inevitability of adapting even the most meticulous plans in the face of uncontrollable global circumstances.</a:t>
            </a:r>
            <a:endParaRPr sz="4600" b="0" i="0" u="none" strike="noStrike" cap="none" dirty="0">
              <a:solidFill>
                <a:srgbClr val="000000"/>
              </a:solidFill>
              <a:latin typeface="Arial"/>
              <a:ea typeface="Arial"/>
              <a:cs typeface="Arial"/>
              <a:sym typeface="Arial"/>
            </a:endParaRPr>
          </a:p>
        </p:txBody>
      </p:sp>
      <p:sp>
        <p:nvSpPr>
          <p:cNvPr id="342" name="Google Shape;342;p67"/>
          <p:cNvSpPr txBox="1"/>
          <p:nvPr/>
        </p:nvSpPr>
        <p:spPr>
          <a:xfrm>
            <a:off x="18509760" y="8460000"/>
            <a:ext cx="12458880" cy="67464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endParaRPr sz="6800" b="0" i="0" u="none" strike="noStrike" cap="none" dirty="0">
              <a:solidFill>
                <a:srgbClr val="000000"/>
              </a:solidFill>
              <a:latin typeface="Arial"/>
              <a:ea typeface="Arial"/>
              <a:cs typeface="Arial"/>
              <a:sym typeface="Arial"/>
            </a:endParaRPr>
          </a:p>
        </p:txBody>
      </p:sp>
      <p:sp>
        <p:nvSpPr>
          <p:cNvPr id="343" name="Google Shape;343;p67"/>
          <p:cNvSpPr txBox="1"/>
          <p:nvPr/>
        </p:nvSpPr>
        <p:spPr>
          <a:xfrm>
            <a:off x="18509760" y="809280"/>
            <a:ext cx="12458880" cy="67464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550" tIns="349550" rIns="349550" bIns="349550" anchor="ctr" anchorCtr="0">
            <a:noAutofit/>
          </a:bodyPr>
          <a:lstStyle/>
          <a:p>
            <a:pPr marL="0" marR="0" lvl="0" indent="0" algn="l" rtl="0">
              <a:lnSpc>
                <a:spcPct val="100000"/>
              </a:lnSpc>
              <a:spcBef>
                <a:spcPts val="0"/>
              </a:spcBef>
              <a:spcAft>
                <a:spcPts val="0"/>
              </a:spcAft>
              <a:buNone/>
            </a:pPr>
            <a:endParaRPr sz="6800" b="0" i="0" u="none" strike="noStrike" cap="none" dirty="0">
              <a:solidFill>
                <a:srgbClr val="000000"/>
              </a:solidFill>
              <a:latin typeface="Arial"/>
              <a:ea typeface="Arial"/>
              <a:cs typeface="Arial"/>
              <a:sym typeface="Arial"/>
            </a:endParaRPr>
          </a:p>
        </p:txBody>
      </p:sp>
      <p:sp>
        <p:nvSpPr>
          <p:cNvPr id="344" name="Google Shape;344;p67"/>
          <p:cNvSpPr/>
          <p:nvPr/>
        </p:nvSpPr>
        <p:spPr>
          <a:xfrm>
            <a:off x="6192360" y="105840"/>
            <a:ext cx="19385280" cy="7030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100" b="0" i="0" u="none" strike="noStrike" cap="none" dirty="0">
                <a:solidFill>
                  <a:srgbClr val="000000"/>
                </a:solidFill>
                <a:latin typeface="Arial"/>
                <a:ea typeface="Arial"/>
                <a:cs typeface="Arial"/>
                <a:sym typeface="Arial"/>
              </a:rPr>
              <a:t>SPRINT 6 DEMO of Working Product</a:t>
            </a:r>
            <a:endParaRPr sz="3100" b="0" i="0" u="none" strike="noStrike" cap="none" dirty="0">
              <a:latin typeface="Arial"/>
              <a:ea typeface="Arial"/>
              <a:cs typeface="Arial"/>
              <a:sym typeface="Arial"/>
            </a:endParaRPr>
          </a:p>
        </p:txBody>
      </p:sp>
      <p:sp>
        <p:nvSpPr>
          <p:cNvPr id="2" name="Rectangle 1">
            <a:extLst>
              <a:ext uri="{FF2B5EF4-FFF2-40B4-BE49-F238E27FC236}">
                <a16:creationId xmlns:a16="http://schemas.microsoft.com/office/drawing/2014/main" id="{96692A56-DA38-A0BF-1C3A-391003843B96}"/>
              </a:ext>
            </a:extLst>
          </p:cNvPr>
          <p:cNvSpPr>
            <a:spLocks noChangeArrowheads="1"/>
          </p:cNvSpPr>
          <p:nvPr/>
        </p:nvSpPr>
        <p:spPr bwMode="auto">
          <a:xfrm>
            <a:off x="0" y="0"/>
            <a:ext cx="1186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"Adapt or Perish"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66CEA90E-E02D-3968-45E0-F9504038BE42}"/>
              </a:ext>
            </a:extLst>
          </p:cNvPr>
          <p:cNvSpPr>
            <a:spLocks noChangeArrowheads="1"/>
          </p:cNvSpPr>
          <p:nvPr/>
        </p:nvSpPr>
        <p:spPr bwMode="auto">
          <a:xfrm>
            <a:off x="0" y="0"/>
            <a:ext cx="2074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a:extLst>
              <a:ext uri="{FF2B5EF4-FFF2-40B4-BE49-F238E27FC236}">
                <a16:creationId xmlns:a16="http://schemas.microsoft.com/office/drawing/2014/main" id="{A30089E7-27DA-5E8A-0611-506355E95691}"/>
              </a:ext>
            </a:extLst>
          </p:cNvPr>
          <p:cNvSpPr>
            <a:spLocks noChangeArrowheads="1"/>
          </p:cNvSpPr>
          <p:nvPr/>
        </p:nvSpPr>
        <p:spPr bwMode="auto">
          <a:xfrm>
            <a:off x="0" y="-323165"/>
            <a:ext cx="184731" cy="64633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Abadi" panose="020B0604020104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Chart 4" title="Chart">
            <a:extLst>
              <a:ext uri="{FF2B5EF4-FFF2-40B4-BE49-F238E27FC236}">
                <a16:creationId xmlns:a16="http://schemas.microsoft.com/office/drawing/2014/main" id="{42EF2A79-2529-AE40-7DAA-361CB7921CE3}"/>
              </a:ext>
            </a:extLst>
          </p:cNvPr>
          <p:cNvGraphicFramePr>
            <a:graphicFrameLocks/>
          </p:cNvGraphicFramePr>
          <p:nvPr>
            <p:extLst>
              <p:ext uri="{D42A27DB-BD31-4B8C-83A1-F6EECF244321}">
                <p14:modId xmlns:p14="http://schemas.microsoft.com/office/powerpoint/2010/main" val="2921154065"/>
              </p:ext>
            </p:extLst>
          </p:nvPr>
        </p:nvGraphicFramePr>
        <p:xfrm>
          <a:off x="18509758" y="808920"/>
          <a:ext cx="12458880" cy="6746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title="Chart">
            <a:extLst>
              <a:ext uri="{FF2B5EF4-FFF2-40B4-BE49-F238E27FC236}">
                <a16:creationId xmlns:a16="http://schemas.microsoft.com/office/drawing/2014/main" id="{70CF1A14-E28D-ADC3-4211-68C2554679C9}"/>
              </a:ext>
            </a:extLst>
          </p:cNvPr>
          <p:cNvGraphicFramePr>
            <a:graphicFrameLocks/>
          </p:cNvGraphicFramePr>
          <p:nvPr>
            <p:extLst>
              <p:ext uri="{D42A27DB-BD31-4B8C-83A1-F6EECF244321}">
                <p14:modId xmlns:p14="http://schemas.microsoft.com/office/powerpoint/2010/main" val="4021618077"/>
              </p:ext>
            </p:extLst>
          </p:nvPr>
        </p:nvGraphicFramePr>
        <p:xfrm>
          <a:off x="18509758" y="8460000"/>
          <a:ext cx="12458880" cy="6746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8"/>
          <p:cNvSpPr txBox="1"/>
          <p:nvPr/>
        </p:nvSpPr>
        <p:spPr>
          <a:xfrm>
            <a:off x="789480" y="734400"/>
            <a:ext cx="30674160" cy="913500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6200" b="1" i="0" u="none" strike="noStrike" cap="none" dirty="0">
                <a:solidFill>
                  <a:srgbClr val="000000"/>
                </a:solidFill>
                <a:latin typeface="Open Sans"/>
                <a:ea typeface="Open Sans"/>
                <a:cs typeface="Open Sans"/>
                <a:sym typeface="Open Sans"/>
              </a:rPr>
              <a:t>BVIR for Management Questions</a:t>
            </a:r>
            <a:r>
              <a:rPr lang="en" sz="4800" b="1" i="0" u="none" strike="noStrike" cap="none" dirty="0">
                <a:solidFill>
                  <a:srgbClr val="000000"/>
                </a:solidFill>
                <a:latin typeface="Open Sans"/>
                <a:ea typeface="Open Sans"/>
                <a:cs typeface="Open Sans"/>
                <a:sym typeface="Open Sans"/>
              </a:rPr>
              <a:t> </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Which charts would you want to include in the BVIR that Management would need and why? </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Move the Orange boxes to the correct column below</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4800" dirty="0"/>
              <a:t>The Burn Up Chart serves as an excellent tool for management, vividly illustrating the value being delivered over time. Similarly, the Burn Down Chart, reflecting the team's consistent and sustainable velocity, effectively communicates ongoing progress in the project. Additionally, the Committed vs. Delivered Chart plays a crucial role in ensuring that the team maintains a balance, avoiding the addition of unnecessary features that could inflate costs or falling short of expected deliveries per sprint. However, I suggest excluding the Story Point Cost per Team, as delving into this metric might lead us down a rabbit hole that's best avoided.</a:t>
            </a:r>
            <a:r>
              <a:rPr lang="en" sz="4800" dirty="0"/>
              <a:t>.</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p:txBody>
      </p:sp>
      <p:sp>
        <p:nvSpPr>
          <p:cNvPr id="352" name="Google Shape;352;p68"/>
          <p:cNvSpPr/>
          <p:nvPr/>
        </p:nvSpPr>
        <p:spPr>
          <a:xfrm>
            <a:off x="16126560" y="9869400"/>
            <a:ext cx="63720" cy="11151360"/>
          </a:xfrm>
          <a:custGeom>
            <a:avLst/>
            <a:gdLst/>
            <a:ahLst/>
            <a:cxnLst/>
            <a:rect l="l" t="t" r="r" b="b"/>
            <a:pathLst>
              <a:path w="21600" h="21600" extrusionOk="0">
                <a:moveTo>
                  <a:pt x="0" y="0"/>
                </a:moveTo>
                <a:lnTo>
                  <a:pt x="21600" y="21600"/>
                </a:lnTo>
              </a:path>
            </a:pathLst>
          </a:custGeom>
          <a:noFill/>
          <a:ln w="9525" cap="flat" cmpd="sng">
            <a:solidFill>
              <a:srgbClr val="1A1A1A"/>
            </a:solidFill>
            <a:prstDash val="solid"/>
            <a:round/>
            <a:headEnd type="none" w="sm" len="sm"/>
            <a:tailEnd type="none" w="sm" len="sm"/>
          </a:ln>
        </p:spPr>
      </p:sp>
      <p:sp>
        <p:nvSpPr>
          <p:cNvPr id="353" name="Google Shape;353;p68"/>
          <p:cNvSpPr/>
          <p:nvPr/>
        </p:nvSpPr>
        <p:spPr>
          <a:xfrm>
            <a:off x="3995640" y="9839880"/>
            <a:ext cx="3965400" cy="14605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6000" b="0" i="0" u="none" strike="noStrike" cap="none">
                <a:solidFill>
                  <a:srgbClr val="000000"/>
                </a:solidFill>
                <a:latin typeface="Open Sans"/>
                <a:ea typeface="Open Sans"/>
                <a:cs typeface="Open Sans"/>
                <a:sym typeface="Open Sans"/>
              </a:rPr>
              <a:t>Included</a:t>
            </a:r>
            <a:endParaRPr sz="6000" b="0" i="0" u="none" strike="noStrike" cap="none">
              <a:latin typeface="Arial"/>
              <a:ea typeface="Arial"/>
              <a:cs typeface="Arial"/>
              <a:sym typeface="Arial"/>
            </a:endParaRPr>
          </a:p>
        </p:txBody>
      </p:sp>
      <p:sp>
        <p:nvSpPr>
          <p:cNvPr id="354" name="Google Shape;354;p68"/>
          <p:cNvSpPr/>
          <p:nvPr/>
        </p:nvSpPr>
        <p:spPr>
          <a:xfrm>
            <a:off x="19977480" y="9839880"/>
            <a:ext cx="6234840" cy="14605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6000" b="0" i="0" u="none" strike="noStrike" cap="none">
                <a:solidFill>
                  <a:srgbClr val="000000"/>
                </a:solidFill>
                <a:latin typeface="Open Sans"/>
                <a:ea typeface="Open Sans"/>
                <a:cs typeface="Open Sans"/>
                <a:sym typeface="Open Sans"/>
              </a:rPr>
              <a:t>Not included</a:t>
            </a:r>
            <a:endParaRPr sz="60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6000" b="0" i="0" u="none" strike="noStrike" cap="none">
              <a:latin typeface="Arial"/>
              <a:ea typeface="Arial"/>
              <a:cs typeface="Arial"/>
              <a:sym typeface="Arial"/>
            </a:endParaRPr>
          </a:p>
        </p:txBody>
      </p:sp>
      <p:sp>
        <p:nvSpPr>
          <p:cNvPr id="355" name="Google Shape;355;p68"/>
          <p:cNvSpPr/>
          <p:nvPr/>
        </p:nvSpPr>
        <p:spPr>
          <a:xfrm>
            <a:off x="2489768" y="13080145"/>
            <a:ext cx="6977100" cy="10722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marR="0" lvl="0" indent="0" algn="ctr" rtl="0">
              <a:lnSpc>
                <a:spcPct val="100000"/>
              </a:lnSpc>
              <a:spcBef>
                <a:spcPts val="0"/>
              </a:spcBef>
              <a:spcAft>
                <a:spcPts val="0"/>
              </a:spcAft>
              <a:buNone/>
            </a:pPr>
            <a:r>
              <a:rPr lang="en" sz="4800" b="0" i="0" u="none" strike="noStrike" cap="none">
                <a:solidFill>
                  <a:srgbClr val="1A1A1A"/>
                </a:solidFill>
                <a:latin typeface="Open Sans"/>
                <a:ea typeface="Open Sans"/>
                <a:cs typeface="Open Sans"/>
                <a:sym typeface="Open Sans"/>
              </a:rPr>
              <a:t>Burn Down Charts</a:t>
            </a:r>
            <a:endParaRPr sz="4800" b="0" i="0" u="none" strike="noStrike" cap="none">
              <a:latin typeface="Arial"/>
              <a:ea typeface="Arial"/>
              <a:cs typeface="Arial"/>
              <a:sym typeface="Arial"/>
            </a:endParaRPr>
          </a:p>
        </p:txBody>
      </p:sp>
      <p:sp>
        <p:nvSpPr>
          <p:cNvPr id="356" name="Google Shape;356;p68"/>
          <p:cNvSpPr/>
          <p:nvPr/>
        </p:nvSpPr>
        <p:spPr>
          <a:xfrm>
            <a:off x="2489770" y="11560270"/>
            <a:ext cx="6977100" cy="10722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marR="0" lvl="0" indent="0" algn="ctr" rtl="0">
              <a:lnSpc>
                <a:spcPct val="100000"/>
              </a:lnSpc>
              <a:spcBef>
                <a:spcPts val="0"/>
              </a:spcBef>
              <a:spcAft>
                <a:spcPts val="0"/>
              </a:spcAft>
              <a:buNone/>
            </a:pPr>
            <a:r>
              <a:rPr lang="en" sz="4800" b="0" i="0" u="none" strike="noStrike" cap="none">
                <a:solidFill>
                  <a:srgbClr val="1A1A1A"/>
                </a:solidFill>
                <a:latin typeface="Open Sans"/>
                <a:ea typeface="Open Sans"/>
                <a:cs typeface="Open Sans"/>
                <a:sym typeface="Open Sans"/>
              </a:rPr>
              <a:t>Burn Up Charts</a:t>
            </a:r>
            <a:endParaRPr sz="4800" b="0" i="0" u="none" strike="noStrike" cap="none">
              <a:latin typeface="Arial"/>
              <a:ea typeface="Arial"/>
              <a:cs typeface="Arial"/>
              <a:sym typeface="Arial"/>
            </a:endParaRPr>
          </a:p>
        </p:txBody>
      </p:sp>
      <p:sp>
        <p:nvSpPr>
          <p:cNvPr id="357" name="Google Shape;357;p68"/>
          <p:cNvSpPr/>
          <p:nvPr/>
        </p:nvSpPr>
        <p:spPr>
          <a:xfrm>
            <a:off x="808393" y="15217920"/>
            <a:ext cx="10339800" cy="10722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marR="0" lvl="0" indent="0" algn="ctr" rtl="0">
              <a:lnSpc>
                <a:spcPct val="100000"/>
              </a:lnSpc>
              <a:spcBef>
                <a:spcPts val="0"/>
              </a:spcBef>
              <a:spcAft>
                <a:spcPts val="0"/>
              </a:spcAft>
              <a:buNone/>
            </a:pPr>
            <a:r>
              <a:rPr lang="en" sz="4800" b="0" i="0" u="none" strike="noStrike" cap="none">
                <a:solidFill>
                  <a:srgbClr val="1A1A1A"/>
                </a:solidFill>
                <a:latin typeface="Open Sans"/>
                <a:ea typeface="Open Sans"/>
                <a:cs typeface="Open Sans"/>
                <a:sym typeface="Open Sans"/>
              </a:rPr>
              <a:t>Committed vs. Delivered Chart</a:t>
            </a:r>
            <a:endParaRPr sz="4800" b="0" i="0" u="none" strike="noStrike" cap="none">
              <a:latin typeface="Arial"/>
              <a:ea typeface="Arial"/>
              <a:cs typeface="Arial"/>
              <a:sym typeface="Arial"/>
            </a:endParaRPr>
          </a:p>
        </p:txBody>
      </p:sp>
      <p:sp>
        <p:nvSpPr>
          <p:cNvPr id="358" name="Google Shape;358;p68"/>
          <p:cNvSpPr/>
          <p:nvPr/>
        </p:nvSpPr>
        <p:spPr>
          <a:xfrm>
            <a:off x="18296105" y="15994655"/>
            <a:ext cx="10339800" cy="10722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marR="0" lvl="0" indent="0" algn="ctr" rtl="0">
              <a:lnSpc>
                <a:spcPct val="100000"/>
              </a:lnSpc>
              <a:spcBef>
                <a:spcPts val="0"/>
              </a:spcBef>
              <a:spcAft>
                <a:spcPts val="0"/>
              </a:spcAft>
              <a:buNone/>
            </a:pPr>
            <a:r>
              <a:rPr lang="en" sz="4800" b="0" i="0" u="none" strike="noStrike" cap="none">
                <a:solidFill>
                  <a:srgbClr val="1A1A1A"/>
                </a:solidFill>
                <a:latin typeface="Open Sans"/>
                <a:ea typeface="Open Sans"/>
                <a:cs typeface="Open Sans"/>
                <a:sym typeface="Open Sans"/>
              </a:rPr>
              <a:t>Story Point Cost per Team</a:t>
            </a:r>
            <a:endParaRPr sz="4800" b="0" i="0" u="none" strike="noStrike" cap="none">
              <a:latin typeface="Arial"/>
              <a:ea typeface="Arial"/>
              <a:cs typeface="Arial"/>
              <a:sym typeface="Arial"/>
            </a:endParaRPr>
          </a:p>
          <a:p>
            <a:pPr marL="457200" marR="0" lvl="0" indent="0" algn="ctr" rtl="0">
              <a:lnSpc>
                <a:spcPct val="100000"/>
              </a:lnSpc>
              <a:spcBef>
                <a:spcPts val="0"/>
              </a:spcBef>
              <a:spcAft>
                <a:spcPts val="0"/>
              </a:spcAft>
              <a:buNone/>
            </a:pPr>
            <a:endParaRPr sz="4800" b="0" i="0" u="none" strike="noStrike" cap="none">
              <a:latin typeface="Arial"/>
              <a:ea typeface="Arial"/>
              <a:cs typeface="Arial"/>
              <a:sym typeface="Arial"/>
            </a:endParaRPr>
          </a:p>
          <a:p>
            <a:pPr marL="457200" marR="0" lvl="0" indent="0" algn="ctr" rtl="0">
              <a:lnSpc>
                <a:spcPct val="100000"/>
              </a:lnSpc>
              <a:spcBef>
                <a:spcPts val="0"/>
              </a:spcBef>
              <a:spcAft>
                <a:spcPts val="0"/>
              </a:spcAft>
              <a:buNone/>
            </a:pPr>
            <a:endParaRPr sz="4800" b="0" i="0" u="none" strike="noStrike" cap="non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9"/>
          <p:cNvSpPr txBox="1"/>
          <p:nvPr/>
        </p:nvSpPr>
        <p:spPr>
          <a:xfrm>
            <a:off x="2626200" y="5626080"/>
            <a:ext cx="27678960" cy="228312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6200" b="1" i="0" u="none" strike="noStrike" cap="none" dirty="0">
                <a:solidFill>
                  <a:srgbClr val="1A1A1A"/>
                </a:solidFill>
                <a:latin typeface="Open Sans"/>
                <a:ea typeface="Open Sans"/>
                <a:cs typeface="Open Sans"/>
                <a:sym typeface="Open Sans"/>
              </a:rPr>
              <a:t>Creating the BVIR for Management</a:t>
            </a: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Questions to answer before you start the BVIR</a:t>
            </a:r>
            <a:endParaRPr sz="48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What would tell Management if they want to know the details about actual stories?</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[Select from the choices below]</a:t>
            </a:r>
            <a:endParaRPr sz="48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A1A1A"/>
              </a:buClr>
              <a:buSzPts val="4800"/>
              <a:buFont typeface="Open Sans"/>
              <a:buAutoNum type="arabicPeriod"/>
            </a:pPr>
            <a:r>
              <a:rPr lang="en" sz="4800" b="1" i="0" u="none" strike="noStrike" cap="none" dirty="0">
                <a:solidFill>
                  <a:srgbClr val="1A1A1A"/>
                </a:solidFill>
                <a:latin typeface="Open Sans"/>
                <a:ea typeface="Open Sans"/>
                <a:cs typeface="Open Sans"/>
                <a:sym typeface="Open Sans"/>
              </a:rPr>
              <a:t>"While I understand that you want to get into individual stories and know all the details, we would prefer that Management spends your valuable time guiding and influencing the Roadmap and direction of the project and leave the story delivery to the Teams you have empowered."</a:t>
            </a:r>
            <a:endParaRPr sz="48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A1A1A"/>
              </a:buClr>
              <a:buSzPts val="4800"/>
              <a:buFont typeface="Open Sans"/>
              <a:buAutoNum type="arabicPeriod"/>
            </a:pPr>
            <a:r>
              <a:rPr lang="en" sz="4800" b="1" i="0" u="none" strike="noStrike" cap="none" dirty="0">
                <a:solidFill>
                  <a:srgbClr val="1A1A1A"/>
                </a:solidFill>
                <a:latin typeface="Open Sans"/>
                <a:ea typeface="Open Sans"/>
                <a:cs typeface="Open Sans"/>
                <a:sym typeface="Open Sans"/>
              </a:rPr>
              <a:t>Absolutely, let's get into the details!</a:t>
            </a:r>
            <a:endParaRPr sz="48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A1A1A"/>
              </a:buClr>
              <a:buSzPts val="4800"/>
              <a:buFont typeface="Open Sans"/>
              <a:buAutoNum type="arabicPeriod"/>
            </a:pPr>
            <a:r>
              <a:rPr lang="en" sz="4800" b="1" i="0" u="none" strike="noStrike" cap="none" dirty="0">
                <a:solidFill>
                  <a:srgbClr val="1A1A1A"/>
                </a:solidFill>
                <a:latin typeface="Open Sans"/>
                <a:ea typeface="Open Sans"/>
                <a:cs typeface="Open Sans"/>
                <a:sym typeface="Open Sans"/>
              </a:rPr>
              <a:t>No, that is none of your business</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Which of the above did you choose (1,2,3) and why?</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4800" b="1" dirty="0">
                <a:solidFill>
                  <a:srgbClr val="1A1A1A"/>
                </a:solidFill>
                <a:latin typeface="Open Sans"/>
                <a:ea typeface="Open Sans"/>
                <a:cs typeface="Open Sans"/>
                <a:sym typeface="Open Sans"/>
              </a:rPr>
              <a:t>I would opt for option 1 because it clearly delineates and emphasizes the roles of both Management and the Team within a genuine Agile working environment.</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70"/>
          <p:cNvSpPr txBox="1"/>
          <p:nvPr/>
        </p:nvSpPr>
        <p:spPr>
          <a:xfrm>
            <a:off x="2626200" y="5626080"/>
            <a:ext cx="27677880" cy="228312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6200" b="1" i="0" u="none" strike="noStrike" cap="none" dirty="0">
                <a:solidFill>
                  <a:srgbClr val="1A1A1A"/>
                </a:solidFill>
                <a:latin typeface="Open Sans"/>
                <a:ea typeface="Open Sans"/>
                <a:cs typeface="Open Sans"/>
                <a:sym typeface="Open Sans"/>
              </a:rPr>
              <a:t>Creating the BVIR for Management</a:t>
            </a: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Questions to answer before you start the BVIR</a:t>
            </a:r>
            <a:endParaRPr sz="48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Is it project considered a failure because backlog items still remain? Explain. </a:t>
            </a:r>
            <a:endParaRPr sz="4800" b="1" i="0" u="none" strike="noStrike" cap="none" dirty="0">
              <a:solidFill>
                <a:srgbClr val="1A1A1A"/>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4800" b="1" dirty="0">
              <a:solidFill>
                <a:srgbClr val="1A1A1A"/>
              </a:solidFill>
              <a:latin typeface="Open Sans"/>
              <a:ea typeface="Open Sans"/>
              <a:cs typeface="Open Sans"/>
              <a:sym typeface="Open Sans"/>
            </a:endParaRPr>
          </a:p>
          <a:p>
            <a:pPr marL="0" marR="0" lvl="0" indent="0" algn="l" rtl="0">
              <a:lnSpc>
                <a:spcPct val="100000"/>
              </a:lnSpc>
              <a:spcBef>
                <a:spcPts val="0"/>
              </a:spcBef>
              <a:spcAft>
                <a:spcPts val="0"/>
              </a:spcAft>
              <a:buNone/>
            </a:pPr>
            <a:r>
              <a:rPr lang="en-US" sz="4800" b="1" dirty="0">
                <a:solidFill>
                  <a:srgbClr val="1A1A1A"/>
                </a:solidFill>
                <a:latin typeface="Open Sans"/>
                <a:ea typeface="Open Sans"/>
                <a:cs typeface="Open Sans"/>
                <a:sym typeface="Open Sans"/>
              </a:rPr>
              <a:t>I don't perceive the project as a failure. Despite facing unprecedented challenges such as the pandemic, the project consistently delivered the utmost value to customers. Our primary aim as </a:t>
            </a:r>
            <a:r>
              <a:rPr lang="en-US" sz="4800" b="1" dirty="0" err="1">
                <a:solidFill>
                  <a:srgbClr val="1A1A1A"/>
                </a:solidFill>
                <a:latin typeface="Open Sans"/>
                <a:ea typeface="Open Sans"/>
                <a:cs typeface="Open Sans"/>
                <a:sym typeface="Open Sans"/>
              </a:rPr>
              <a:t>agilists</a:t>
            </a:r>
            <a:r>
              <a:rPr lang="en-US" sz="4800" b="1" dirty="0">
                <a:solidFill>
                  <a:srgbClr val="1A1A1A"/>
                </a:solidFill>
                <a:latin typeface="Open Sans"/>
                <a:ea typeface="Open Sans"/>
                <a:cs typeface="Open Sans"/>
                <a:sym typeface="Open Sans"/>
              </a:rPr>
              <a:t> is to prioritize customer value, and our ability to swiftly adapt and respond to the pandemic while aligning with client objectives reaffirms the success of our efforts. Therefore, I regard our project as successful. I intend to learn from every misstep for future endeavors, striving to anticipate the unpredictable to a greater extent</a:t>
            </a:r>
            <a:r>
              <a:rPr lang="en" sz="4800" b="1" dirty="0">
                <a:solidFill>
                  <a:srgbClr val="1A1A1A"/>
                </a:solidFill>
                <a:latin typeface="Open Sans"/>
                <a:ea typeface="Open Sans"/>
                <a:cs typeface="Open Sans"/>
                <a:sym typeface="Open Sans"/>
              </a:rPr>
              <a:t>.</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71"/>
          <p:cNvSpPr txBox="1"/>
          <p:nvPr/>
        </p:nvSpPr>
        <p:spPr>
          <a:xfrm>
            <a:off x="772200" y="578880"/>
            <a:ext cx="30674160" cy="805140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6200" b="1" i="0" u="none" strike="noStrike" cap="none">
                <a:solidFill>
                  <a:srgbClr val="000000"/>
                </a:solidFill>
                <a:latin typeface="Open Sans"/>
                <a:ea typeface="Open Sans"/>
                <a:cs typeface="Open Sans"/>
                <a:sym typeface="Open Sans"/>
              </a:rPr>
              <a:t>Creating the BVIR for Management</a:t>
            </a:r>
            <a:endParaRPr sz="6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6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a:solidFill>
                  <a:srgbClr val="000000"/>
                </a:solidFill>
                <a:latin typeface="Open Sans"/>
                <a:ea typeface="Open Sans"/>
                <a:cs typeface="Open Sans"/>
                <a:sym typeface="Open Sans"/>
              </a:rPr>
              <a:t>Instructions:</a:t>
            </a:r>
            <a:endParaRPr sz="4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a:solidFill>
                  <a:srgbClr val="000000"/>
                </a:solidFill>
                <a:latin typeface="Open Sans"/>
                <a:ea typeface="Open Sans"/>
                <a:cs typeface="Open Sans"/>
                <a:sym typeface="Open Sans"/>
              </a:rPr>
              <a:t>Start by creating your own BVIR. From the charts and sections below, please drag and drop items you would like to display to convey the story behind the MVP project</a:t>
            </a:r>
            <a:endParaRPr sz="4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a:solidFill>
                  <a:srgbClr val="000000"/>
                </a:solidFill>
                <a:latin typeface="Open Sans"/>
                <a:ea typeface="Open Sans"/>
                <a:cs typeface="Open Sans"/>
                <a:sym typeface="Open Sans"/>
              </a:rPr>
              <a:t>[Cut and paste items from this section and add them to the next slide. Remember to fill in information in the boxes where it is needed]</a:t>
            </a:r>
            <a:endParaRPr sz="4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a:solidFill>
                <a:srgbClr val="000000"/>
              </a:solidFill>
              <a:latin typeface="Arial"/>
              <a:ea typeface="Arial"/>
              <a:cs typeface="Arial"/>
              <a:sym typeface="Arial"/>
            </a:endParaRPr>
          </a:p>
        </p:txBody>
      </p:sp>
      <p:sp>
        <p:nvSpPr>
          <p:cNvPr id="374" name="Google Shape;374;p71"/>
          <p:cNvSpPr/>
          <p:nvPr/>
        </p:nvSpPr>
        <p:spPr>
          <a:xfrm>
            <a:off x="1267920" y="8630640"/>
            <a:ext cx="10251000" cy="2849760"/>
          </a:xfrm>
          <a:prstGeom prst="rect">
            <a:avLst/>
          </a:prstGeom>
          <a:noFill/>
          <a:ln w="9525" cap="flat" cmpd="sng">
            <a:solidFill>
              <a:srgbClr val="000000"/>
            </a:solidFill>
            <a:prstDash val="solid"/>
            <a:round/>
            <a:headEnd type="none" w="sm" len="sm"/>
            <a:tailEnd type="none" w="sm" len="sm"/>
          </a:ln>
        </p:spPr>
        <p:txBody>
          <a:bodyPr spcFirstLastPara="1" wrap="square" lIns="341275" tIns="341275" rIns="341275" bIns="341275" anchor="t" anchorCtr="0">
            <a:noAutofit/>
          </a:bodyPr>
          <a:lstStyle/>
          <a:p>
            <a:pPr marL="0" marR="0" lvl="0" indent="0" algn="ctr" rtl="0">
              <a:lnSpc>
                <a:spcPct val="100000"/>
              </a:lnSpc>
              <a:spcBef>
                <a:spcPts val="0"/>
              </a:spcBef>
              <a:spcAft>
                <a:spcPts val="0"/>
              </a:spcAft>
              <a:buNone/>
            </a:pPr>
            <a:r>
              <a:rPr lang="en" sz="9000" b="0" i="0" u="sng" strike="noStrike" cap="none">
                <a:solidFill>
                  <a:srgbClr val="000000"/>
                </a:solidFill>
                <a:latin typeface="Arial"/>
                <a:ea typeface="Arial"/>
                <a:cs typeface="Arial"/>
                <a:sym typeface="Arial"/>
              </a:rPr>
              <a:t>MVP VISION</a:t>
            </a:r>
            <a:endParaRPr sz="9000" b="0" i="0" u="none" strike="noStrike" cap="none">
              <a:latin typeface="Arial"/>
              <a:ea typeface="Arial"/>
              <a:cs typeface="Arial"/>
              <a:sym typeface="Arial"/>
            </a:endParaRPr>
          </a:p>
        </p:txBody>
      </p:sp>
      <p:sp>
        <p:nvSpPr>
          <p:cNvPr id="375" name="Google Shape;375;p71"/>
          <p:cNvSpPr/>
          <p:nvPr/>
        </p:nvSpPr>
        <p:spPr>
          <a:xfrm>
            <a:off x="12865320" y="8630640"/>
            <a:ext cx="4070520" cy="6484320"/>
          </a:xfrm>
          <a:prstGeom prst="rect">
            <a:avLst/>
          </a:prstGeom>
          <a:noFill/>
          <a:ln w="9525" cap="flat" cmpd="sng">
            <a:solidFill>
              <a:srgbClr val="000000"/>
            </a:solidFill>
            <a:prstDash val="solid"/>
            <a:round/>
            <a:headEnd type="none" w="sm" len="sm"/>
            <a:tailEnd type="none" w="sm" len="sm"/>
          </a:ln>
        </p:spPr>
        <p:txBody>
          <a:bodyPr spcFirstLastPara="1" wrap="square" lIns="341275" tIns="341275" rIns="341275" bIns="341275" anchor="ctr" anchorCtr="0">
            <a:noAutofit/>
          </a:bodyPr>
          <a:lstStyle/>
          <a:p>
            <a:pPr marL="0" marR="0" lvl="0" indent="0" algn="ctr" rtl="0">
              <a:lnSpc>
                <a:spcPct val="100000"/>
              </a:lnSpc>
              <a:spcBef>
                <a:spcPts val="0"/>
              </a:spcBef>
              <a:spcAft>
                <a:spcPts val="0"/>
              </a:spcAft>
              <a:buNone/>
            </a:pPr>
            <a:r>
              <a:rPr lang="en" sz="9600" b="0" i="0" u="none" strike="noStrike" cap="none">
                <a:solidFill>
                  <a:srgbClr val="000000"/>
                </a:solidFill>
                <a:latin typeface="Arial"/>
                <a:ea typeface="Arial"/>
                <a:cs typeface="Arial"/>
                <a:sym typeface="Arial"/>
              </a:rPr>
              <a:t>Team Name</a:t>
            </a:r>
            <a:endParaRPr sz="9600" b="0" i="0" u="none" strike="noStrike" cap="none">
              <a:latin typeface="Arial"/>
              <a:ea typeface="Arial"/>
              <a:cs typeface="Arial"/>
              <a:sym typeface="Arial"/>
            </a:endParaRPr>
          </a:p>
        </p:txBody>
      </p:sp>
      <p:sp>
        <p:nvSpPr>
          <p:cNvPr id="376" name="Google Shape;376;p71"/>
          <p:cNvSpPr/>
          <p:nvPr/>
        </p:nvSpPr>
        <p:spPr>
          <a:xfrm>
            <a:off x="20296800" y="7986960"/>
            <a:ext cx="10251000" cy="3549240"/>
          </a:xfrm>
          <a:prstGeom prst="rect">
            <a:avLst/>
          </a:prstGeom>
          <a:noFill/>
          <a:ln w="9525" cap="flat" cmpd="sng">
            <a:solidFill>
              <a:srgbClr val="000000"/>
            </a:solidFill>
            <a:prstDash val="solid"/>
            <a:round/>
            <a:headEnd type="none" w="sm" len="sm"/>
            <a:tailEnd type="none" w="sm" len="sm"/>
          </a:ln>
        </p:spPr>
        <p:txBody>
          <a:bodyPr spcFirstLastPara="1" wrap="square" lIns="341275" tIns="341275" rIns="341275" bIns="341275" anchor="t" anchorCtr="0">
            <a:noAutofit/>
          </a:bodyPr>
          <a:lstStyle/>
          <a:p>
            <a:pPr marL="0" marR="0" lvl="0" indent="0" algn="ctr" rtl="0">
              <a:lnSpc>
                <a:spcPct val="100000"/>
              </a:lnSpc>
              <a:spcBef>
                <a:spcPts val="0"/>
              </a:spcBef>
              <a:spcAft>
                <a:spcPts val="0"/>
              </a:spcAft>
              <a:buNone/>
            </a:pPr>
            <a:r>
              <a:rPr lang="en" sz="9000" b="0" i="0" u="sng" strike="noStrike" cap="none">
                <a:solidFill>
                  <a:srgbClr val="000000"/>
                </a:solidFill>
                <a:latin typeface="Arial"/>
                <a:ea typeface="Arial"/>
                <a:cs typeface="Arial"/>
                <a:sym typeface="Arial"/>
              </a:rPr>
              <a:t>Roadmap</a:t>
            </a:r>
            <a:endParaRPr sz="9000" b="0" i="0" u="none" strike="noStrike" cap="none">
              <a:latin typeface="Arial"/>
              <a:ea typeface="Arial"/>
              <a:cs typeface="Arial"/>
              <a:sym typeface="Arial"/>
            </a:endParaRPr>
          </a:p>
          <a:p>
            <a:pPr marL="0" marR="0" lvl="0" indent="0" algn="ctr" rtl="0">
              <a:lnSpc>
                <a:spcPct val="100000"/>
              </a:lnSpc>
              <a:spcBef>
                <a:spcPts val="0"/>
              </a:spcBef>
              <a:spcAft>
                <a:spcPts val="0"/>
              </a:spcAft>
              <a:buNone/>
            </a:pPr>
            <a:endParaRPr sz="9000" b="0" i="0" u="none" strike="noStrike" cap="none">
              <a:latin typeface="Arial"/>
              <a:ea typeface="Arial"/>
              <a:cs typeface="Arial"/>
              <a:sym typeface="Arial"/>
            </a:endParaRPr>
          </a:p>
          <a:p>
            <a:pPr marL="0" marR="0" lvl="0" indent="0" algn="ctr" rtl="0">
              <a:lnSpc>
                <a:spcPct val="100000"/>
              </a:lnSpc>
              <a:spcBef>
                <a:spcPts val="0"/>
              </a:spcBef>
              <a:spcAft>
                <a:spcPts val="0"/>
              </a:spcAft>
              <a:buNone/>
            </a:pPr>
            <a:endParaRPr sz="9000" b="0" i="0" u="none" strike="noStrike" cap="none">
              <a:latin typeface="Arial"/>
              <a:ea typeface="Arial"/>
              <a:cs typeface="Arial"/>
              <a:sym typeface="Arial"/>
            </a:endParaRPr>
          </a:p>
        </p:txBody>
      </p:sp>
      <p:sp>
        <p:nvSpPr>
          <p:cNvPr id="377" name="Google Shape;377;p71"/>
          <p:cNvSpPr/>
          <p:nvPr/>
        </p:nvSpPr>
        <p:spPr>
          <a:xfrm>
            <a:off x="21039120" y="12056400"/>
            <a:ext cx="8766000" cy="431676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1275" tIns="341275" rIns="341275" bIns="341275" anchor="ctr" anchorCtr="0">
            <a:noAutofit/>
          </a:bodyPr>
          <a:lstStyle/>
          <a:p>
            <a:pPr marL="0" marR="0" lvl="0" indent="0" algn="ctr" rtl="0">
              <a:lnSpc>
                <a:spcPct val="100000"/>
              </a:lnSpc>
              <a:spcBef>
                <a:spcPts val="0"/>
              </a:spcBef>
              <a:spcAft>
                <a:spcPts val="0"/>
              </a:spcAft>
              <a:buNone/>
            </a:pPr>
            <a:r>
              <a:rPr lang="en" sz="7000" b="0" i="0" u="none" strike="noStrike" cap="none">
                <a:solidFill>
                  <a:srgbClr val="000000"/>
                </a:solidFill>
                <a:latin typeface="Arial"/>
                <a:ea typeface="Arial"/>
                <a:cs typeface="Arial"/>
                <a:sym typeface="Arial"/>
              </a:rPr>
              <a:t>Chart Comparing Sprint Velocity of Teams 1 vs Team 2</a:t>
            </a:r>
            <a:endParaRPr sz="7000" b="0" i="0" u="none" strike="noStrike" cap="none">
              <a:latin typeface="Arial"/>
              <a:ea typeface="Arial"/>
              <a:cs typeface="Arial"/>
              <a:sym typeface="Arial"/>
            </a:endParaRPr>
          </a:p>
        </p:txBody>
      </p:sp>
      <p:sp>
        <p:nvSpPr>
          <p:cNvPr id="378" name="Google Shape;378;p71"/>
          <p:cNvSpPr/>
          <p:nvPr/>
        </p:nvSpPr>
        <p:spPr>
          <a:xfrm>
            <a:off x="10972800" y="16082640"/>
            <a:ext cx="8766000" cy="431676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1275" tIns="341275" rIns="341275" bIns="341275" anchor="ctr" anchorCtr="0">
            <a:noAutofit/>
          </a:bodyPr>
          <a:lstStyle/>
          <a:p>
            <a:pPr marL="0" marR="0" lvl="0" indent="0" algn="ctr" rtl="0">
              <a:lnSpc>
                <a:spcPct val="100000"/>
              </a:lnSpc>
              <a:spcBef>
                <a:spcPts val="0"/>
              </a:spcBef>
              <a:spcAft>
                <a:spcPts val="0"/>
              </a:spcAft>
              <a:buNone/>
            </a:pPr>
            <a:r>
              <a:rPr lang="en" sz="7000" b="0" i="0" u="none" strike="noStrike" cap="none">
                <a:solidFill>
                  <a:srgbClr val="000000"/>
                </a:solidFill>
                <a:latin typeface="Arial"/>
                <a:ea typeface="Arial"/>
                <a:cs typeface="Arial"/>
                <a:sym typeface="Arial"/>
              </a:rPr>
              <a:t>Chart showing cost per story point</a:t>
            </a:r>
            <a:endParaRPr sz="7000" b="0" i="0" u="none" strike="noStrike" cap="none">
              <a:latin typeface="Arial"/>
              <a:ea typeface="Arial"/>
              <a:cs typeface="Arial"/>
              <a:sym typeface="Arial"/>
            </a:endParaRPr>
          </a:p>
        </p:txBody>
      </p:sp>
      <p:pic>
        <p:nvPicPr>
          <p:cNvPr id="379" name="Google Shape;379;p71"/>
          <p:cNvPicPr preferRelativeResize="0"/>
          <p:nvPr/>
        </p:nvPicPr>
        <p:blipFill rotWithShape="1">
          <a:blip r:embed="rId3">
            <a:alphaModFix/>
          </a:blip>
          <a:srcRect/>
          <a:stretch/>
        </p:blipFill>
        <p:spPr>
          <a:xfrm>
            <a:off x="1267920" y="12056400"/>
            <a:ext cx="8236800" cy="4316760"/>
          </a:xfrm>
          <a:prstGeom prst="rect">
            <a:avLst/>
          </a:prstGeom>
          <a:noFill/>
          <a:ln>
            <a:noFill/>
          </a:ln>
        </p:spPr>
      </p:pic>
      <p:pic>
        <p:nvPicPr>
          <p:cNvPr id="380" name="Google Shape;380;p71"/>
          <p:cNvPicPr preferRelativeResize="0"/>
          <p:nvPr/>
        </p:nvPicPr>
        <p:blipFill rotWithShape="1">
          <a:blip r:embed="rId4">
            <a:alphaModFix/>
          </a:blip>
          <a:srcRect/>
          <a:stretch/>
        </p:blipFill>
        <p:spPr>
          <a:xfrm>
            <a:off x="1605960" y="17083080"/>
            <a:ext cx="7560360" cy="3937680"/>
          </a:xfrm>
          <a:prstGeom prst="rect">
            <a:avLst/>
          </a:prstGeom>
          <a:noFill/>
          <a:ln>
            <a:noFill/>
          </a:ln>
        </p:spPr>
      </p:pic>
      <p:pic>
        <p:nvPicPr>
          <p:cNvPr id="381" name="Google Shape;381;p71"/>
          <p:cNvPicPr preferRelativeResize="0"/>
          <p:nvPr/>
        </p:nvPicPr>
        <p:blipFill rotWithShape="1">
          <a:blip r:embed="rId5">
            <a:alphaModFix/>
          </a:blip>
          <a:srcRect/>
          <a:stretch/>
        </p:blipFill>
        <p:spPr>
          <a:xfrm>
            <a:off x="21774240" y="16893720"/>
            <a:ext cx="7296120" cy="43167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54"/>
          <p:cNvSpPr txBox="1"/>
          <p:nvPr/>
        </p:nvSpPr>
        <p:spPr>
          <a:xfrm>
            <a:off x="2626200" y="8870040"/>
            <a:ext cx="27678960" cy="9646920"/>
          </a:xfrm>
          <a:prstGeom prst="rect">
            <a:avLst/>
          </a:prstGeom>
          <a:noFill/>
          <a:ln>
            <a:noFill/>
          </a:ln>
        </p:spPr>
        <p:txBody>
          <a:bodyPr spcFirstLastPara="1" wrap="square" lIns="349550" tIns="349550" rIns="349550" bIns="349550" anchor="t" anchorCtr="0">
            <a:noAutofit/>
          </a:bodyPr>
          <a:lstStyle/>
          <a:p>
            <a:pPr marL="0" marR="0" lvl="0" indent="0" algn="l" rtl="0">
              <a:lnSpc>
                <a:spcPct val="115000"/>
              </a:lnSpc>
              <a:spcBef>
                <a:spcPts val="0"/>
              </a:spcBef>
              <a:spcAft>
                <a:spcPts val="0"/>
              </a:spcAft>
              <a:buNone/>
            </a:pPr>
            <a:r>
              <a:rPr lang="en" sz="5000" b="0" i="0" u="none" strike="noStrike" cap="none">
                <a:solidFill>
                  <a:srgbClr val="595959"/>
                </a:solidFill>
                <a:latin typeface="Lato"/>
                <a:ea typeface="Lato"/>
                <a:cs typeface="Lato"/>
                <a:sym typeface="Lato"/>
              </a:rPr>
              <a:t>Sprints 1-3</a:t>
            </a:r>
            <a:endParaRPr sz="5000" b="0" i="0" u="none" strike="noStrike" cap="none">
              <a:solidFill>
                <a:srgbClr val="000000"/>
              </a:solidFill>
              <a:latin typeface="Arial"/>
              <a:ea typeface="Arial"/>
              <a:cs typeface="Arial"/>
              <a:sym typeface="Arial"/>
            </a:endParaRPr>
          </a:p>
        </p:txBody>
      </p:sp>
      <p:sp>
        <p:nvSpPr>
          <p:cNvPr id="235" name="Google Shape;235;p54"/>
          <p:cNvSpPr txBox="1"/>
          <p:nvPr/>
        </p:nvSpPr>
        <p:spPr>
          <a:xfrm>
            <a:off x="2626200" y="5626080"/>
            <a:ext cx="27678960" cy="228312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9900" b="1" i="0" u="none" strike="noStrike" cap="none">
                <a:solidFill>
                  <a:srgbClr val="1A1A1A"/>
                </a:solidFill>
                <a:latin typeface="Raleway"/>
                <a:ea typeface="Raleway"/>
                <a:cs typeface="Raleway"/>
                <a:sym typeface="Raleway"/>
              </a:rPr>
              <a:t>Agile Communication</a:t>
            </a:r>
            <a:endParaRPr sz="9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9900" b="1" i="0" u="none" strike="noStrike" cap="none">
                <a:solidFill>
                  <a:srgbClr val="1A1A1A"/>
                </a:solidFill>
                <a:latin typeface="Raleway"/>
                <a:ea typeface="Raleway"/>
                <a:cs typeface="Raleway"/>
                <a:sym typeface="Raleway"/>
              </a:rPr>
              <a:t>Project </a:t>
            </a:r>
            <a:endParaRPr sz="99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72"/>
          <p:cNvSpPr txBox="1"/>
          <p:nvPr/>
        </p:nvSpPr>
        <p:spPr>
          <a:xfrm>
            <a:off x="1826640" y="384840"/>
            <a:ext cx="27762480" cy="228312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6200" b="1" i="0" u="none" strike="noStrike" cap="none">
                <a:solidFill>
                  <a:srgbClr val="000000"/>
                </a:solidFill>
                <a:latin typeface="Open Sans"/>
                <a:ea typeface="Open Sans"/>
                <a:cs typeface="Open Sans"/>
                <a:sym typeface="Open Sans"/>
              </a:rPr>
              <a:t>BVIR for Management</a:t>
            </a:r>
            <a:endParaRPr sz="6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6200" b="1" i="0" u="none" strike="noStrike" cap="none">
                <a:solidFill>
                  <a:srgbClr val="000000"/>
                </a:solidFill>
                <a:latin typeface="Open Sans"/>
                <a:ea typeface="Open Sans"/>
                <a:cs typeface="Open Sans"/>
                <a:sym typeface="Open Sans"/>
              </a:rPr>
              <a:t>[Use this slide to create your BVIR. We have not provided a template for this, you get to decide what it looks like using the information from the previous slide]</a:t>
            </a:r>
            <a:endParaRPr sz="6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6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6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6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6200" b="0" i="0" u="none" strike="noStrike" cap="none">
              <a:solidFill>
                <a:srgbClr val="000000"/>
              </a:solidFill>
              <a:latin typeface="Arial"/>
              <a:ea typeface="Arial"/>
              <a:cs typeface="Arial"/>
              <a:sym typeface="Arial"/>
            </a:endParaRPr>
          </a:p>
        </p:txBody>
      </p:sp>
      <p:sp>
        <p:nvSpPr>
          <p:cNvPr id="387" name="Google Shape;387;p72"/>
          <p:cNvSpPr/>
          <p:nvPr/>
        </p:nvSpPr>
        <p:spPr>
          <a:xfrm>
            <a:off x="8495120" y="5669240"/>
            <a:ext cx="10251000" cy="2849700"/>
          </a:xfrm>
          <a:prstGeom prst="rect">
            <a:avLst/>
          </a:prstGeom>
          <a:noFill/>
          <a:ln w="9525" cap="flat" cmpd="sng">
            <a:solidFill>
              <a:srgbClr val="000000"/>
            </a:solidFill>
            <a:prstDash val="solid"/>
            <a:round/>
            <a:headEnd type="none" w="sm" len="sm"/>
            <a:tailEnd type="none" w="sm" len="sm"/>
          </a:ln>
        </p:spPr>
        <p:txBody>
          <a:bodyPr spcFirstLastPara="1" wrap="square" lIns="341275" tIns="341275" rIns="341275" bIns="341275" anchor="t" anchorCtr="0">
            <a:noAutofit/>
          </a:bodyPr>
          <a:lstStyle/>
          <a:p>
            <a:pPr marL="0" marR="0" lvl="0" indent="0" algn="ctr" rtl="0">
              <a:lnSpc>
                <a:spcPct val="100000"/>
              </a:lnSpc>
              <a:spcBef>
                <a:spcPts val="0"/>
              </a:spcBef>
              <a:spcAft>
                <a:spcPts val="0"/>
              </a:spcAft>
              <a:buNone/>
            </a:pPr>
            <a:r>
              <a:rPr lang="en" sz="9000" b="0" i="0" u="sng" strike="noStrike" cap="none">
                <a:solidFill>
                  <a:srgbClr val="000000"/>
                </a:solidFill>
                <a:latin typeface="Arial"/>
                <a:ea typeface="Arial"/>
                <a:cs typeface="Arial"/>
                <a:sym typeface="Arial"/>
              </a:rPr>
              <a:t>MVP VISION</a:t>
            </a:r>
            <a:endParaRPr sz="9000" b="0" i="0" u="none" strike="noStrike" cap="none">
              <a:latin typeface="Arial"/>
              <a:ea typeface="Arial"/>
              <a:cs typeface="Arial"/>
              <a:sym typeface="Arial"/>
            </a:endParaRPr>
          </a:p>
        </p:txBody>
      </p:sp>
      <p:sp>
        <p:nvSpPr>
          <p:cNvPr id="388" name="Google Shape;388;p72"/>
          <p:cNvSpPr/>
          <p:nvPr/>
        </p:nvSpPr>
        <p:spPr>
          <a:xfrm>
            <a:off x="1605945" y="5572190"/>
            <a:ext cx="4070400" cy="6484200"/>
          </a:xfrm>
          <a:prstGeom prst="rect">
            <a:avLst/>
          </a:prstGeom>
          <a:noFill/>
          <a:ln w="9525" cap="flat" cmpd="sng">
            <a:solidFill>
              <a:srgbClr val="000000"/>
            </a:solidFill>
            <a:prstDash val="solid"/>
            <a:round/>
            <a:headEnd type="none" w="sm" len="sm"/>
            <a:tailEnd type="none" w="sm" len="sm"/>
          </a:ln>
        </p:spPr>
        <p:txBody>
          <a:bodyPr spcFirstLastPara="1" wrap="square" lIns="341275" tIns="341275" rIns="341275" bIns="341275" anchor="ctr" anchorCtr="0">
            <a:noAutofit/>
          </a:bodyPr>
          <a:lstStyle/>
          <a:p>
            <a:pPr marL="0" marR="0" lvl="0" indent="0" algn="ctr" rtl="0">
              <a:lnSpc>
                <a:spcPct val="100000"/>
              </a:lnSpc>
              <a:spcBef>
                <a:spcPts val="0"/>
              </a:spcBef>
              <a:spcAft>
                <a:spcPts val="0"/>
              </a:spcAft>
              <a:buNone/>
            </a:pPr>
            <a:r>
              <a:rPr lang="en" sz="9600" b="0" i="0" u="none" strike="noStrike" cap="none">
                <a:solidFill>
                  <a:srgbClr val="000000"/>
                </a:solidFill>
                <a:latin typeface="Arial"/>
                <a:ea typeface="Arial"/>
                <a:cs typeface="Arial"/>
                <a:sym typeface="Arial"/>
              </a:rPr>
              <a:t>Team Name</a:t>
            </a:r>
            <a:endParaRPr sz="9600" b="0" i="0" u="none" strike="noStrike" cap="none">
              <a:latin typeface="Arial"/>
              <a:ea typeface="Arial"/>
              <a:cs typeface="Arial"/>
              <a:sym typeface="Arial"/>
            </a:endParaRPr>
          </a:p>
        </p:txBody>
      </p:sp>
      <p:sp>
        <p:nvSpPr>
          <p:cNvPr id="389" name="Google Shape;389;p72"/>
          <p:cNvSpPr/>
          <p:nvPr/>
        </p:nvSpPr>
        <p:spPr>
          <a:xfrm>
            <a:off x="8495125" y="9372985"/>
            <a:ext cx="10251000" cy="3549300"/>
          </a:xfrm>
          <a:prstGeom prst="rect">
            <a:avLst/>
          </a:prstGeom>
          <a:noFill/>
          <a:ln w="9525" cap="flat" cmpd="sng">
            <a:solidFill>
              <a:srgbClr val="000000"/>
            </a:solidFill>
            <a:prstDash val="solid"/>
            <a:round/>
            <a:headEnd type="none" w="sm" len="sm"/>
            <a:tailEnd type="none" w="sm" len="sm"/>
          </a:ln>
        </p:spPr>
        <p:txBody>
          <a:bodyPr spcFirstLastPara="1" wrap="square" lIns="341275" tIns="341275" rIns="341275" bIns="341275" anchor="t" anchorCtr="0">
            <a:noAutofit/>
          </a:bodyPr>
          <a:lstStyle/>
          <a:p>
            <a:pPr marL="0" marR="0" lvl="0" indent="0" algn="ctr" rtl="0">
              <a:lnSpc>
                <a:spcPct val="100000"/>
              </a:lnSpc>
              <a:spcBef>
                <a:spcPts val="0"/>
              </a:spcBef>
              <a:spcAft>
                <a:spcPts val="0"/>
              </a:spcAft>
              <a:buNone/>
            </a:pPr>
            <a:r>
              <a:rPr lang="en" sz="9000" b="0" i="0" u="sng" strike="noStrike" cap="none">
                <a:solidFill>
                  <a:srgbClr val="000000"/>
                </a:solidFill>
                <a:latin typeface="Arial"/>
                <a:ea typeface="Arial"/>
                <a:cs typeface="Arial"/>
                <a:sym typeface="Arial"/>
              </a:rPr>
              <a:t>Roadmap</a:t>
            </a:r>
            <a:endParaRPr sz="9000" b="0" i="0" u="none" strike="noStrike" cap="none">
              <a:latin typeface="Arial"/>
              <a:ea typeface="Arial"/>
              <a:cs typeface="Arial"/>
              <a:sym typeface="Arial"/>
            </a:endParaRPr>
          </a:p>
          <a:p>
            <a:pPr marL="0" marR="0" lvl="0" indent="0" algn="ctr" rtl="0">
              <a:lnSpc>
                <a:spcPct val="100000"/>
              </a:lnSpc>
              <a:spcBef>
                <a:spcPts val="0"/>
              </a:spcBef>
              <a:spcAft>
                <a:spcPts val="0"/>
              </a:spcAft>
              <a:buNone/>
            </a:pPr>
            <a:endParaRPr sz="9000" b="0" i="0" u="none" strike="noStrike" cap="none">
              <a:latin typeface="Arial"/>
              <a:ea typeface="Arial"/>
              <a:cs typeface="Arial"/>
              <a:sym typeface="Arial"/>
            </a:endParaRPr>
          </a:p>
          <a:p>
            <a:pPr marL="0" marR="0" lvl="0" indent="0" algn="ctr" rtl="0">
              <a:lnSpc>
                <a:spcPct val="100000"/>
              </a:lnSpc>
              <a:spcBef>
                <a:spcPts val="0"/>
              </a:spcBef>
              <a:spcAft>
                <a:spcPts val="0"/>
              </a:spcAft>
              <a:buNone/>
            </a:pPr>
            <a:endParaRPr sz="9000" b="0" i="0" u="none" strike="noStrike" cap="none">
              <a:latin typeface="Arial"/>
              <a:ea typeface="Arial"/>
              <a:cs typeface="Arial"/>
              <a:sym typeface="Arial"/>
            </a:endParaRPr>
          </a:p>
        </p:txBody>
      </p:sp>
      <p:pic>
        <p:nvPicPr>
          <p:cNvPr id="390" name="Google Shape;390;p72"/>
          <p:cNvPicPr preferRelativeResize="0"/>
          <p:nvPr/>
        </p:nvPicPr>
        <p:blipFill rotWithShape="1">
          <a:blip r:embed="rId3">
            <a:alphaModFix/>
          </a:blip>
          <a:srcRect/>
          <a:stretch/>
        </p:blipFill>
        <p:spPr>
          <a:xfrm>
            <a:off x="22215120" y="5669250"/>
            <a:ext cx="8236801" cy="4316759"/>
          </a:xfrm>
          <a:prstGeom prst="rect">
            <a:avLst/>
          </a:prstGeom>
          <a:noFill/>
          <a:ln>
            <a:noFill/>
          </a:ln>
        </p:spPr>
      </p:pic>
      <p:graphicFrame>
        <p:nvGraphicFramePr>
          <p:cNvPr id="2" name="Chart 1" title="Chart">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2653294708"/>
              </p:ext>
            </p:extLst>
          </p:nvPr>
        </p:nvGraphicFramePr>
        <p:xfrm>
          <a:off x="22215120" y="10788406"/>
          <a:ext cx="8236801" cy="320992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73"/>
          <p:cNvSpPr txBox="1"/>
          <p:nvPr/>
        </p:nvSpPr>
        <p:spPr>
          <a:xfrm>
            <a:off x="1826640" y="384840"/>
            <a:ext cx="27762480" cy="1940616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6200" b="1" i="0" u="none" strike="noStrike" cap="none" dirty="0">
                <a:solidFill>
                  <a:srgbClr val="000000"/>
                </a:solidFill>
                <a:latin typeface="Open Sans"/>
                <a:ea typeface="Open Sans"/>
                <a:cs typeface="Open Sans"/>
                <a:sym typeface="Open Sans"/>
              </a:rPr>
              <a:t>BVIR for Management</a:t>
            </a: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6200" b="1" i="0" u="none" strike="noStrike" cap="none" dirty="0">
                <a:solidFill>
                  <a:srgbClr val="000000"/>
                </a:solidFill>
                <a:latin typeface="Open Sans"/>
                <a:ea typeface="Open Sans"/>
                <a:cs typeface="Open Sans"/>
                <a:sym typeface="Open Sans"/>
              </a:rPr>
              <a:t>[Now that you have created your BVIR for management, you need to create a video or written narrative explaining the MVP delivery status.</a:t>
            </a: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6200" b="1" i="0" u="none" strike="noStrike" cap="none" dirty="0">
                <a:solidFill>
                  <a:srgbClr val="000000"/>
                </a:solidFill>
                <a:latin typeface="Open Sans"/>
                <a:ea typeface="Open Sans"/>
                <a:cs typeface="Open Sans"/>
                <a:sym typeface="Open Sans"/>
              </a:rPr>
              <a:t>Use this slide to write your narrative or plan what you want to say in your video. ]</a:t>
            </a: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000000"/>
                </a:solidFill>
                <a:latin typeface="Open Sans"/>
                <a:ea typeface="Open Sans"/>
                <a:cs typeface="Open Sans"/>
                <a:sym typeface="Open Sans"/>
              </a:rPr>
              <a:t>Include (at the minimum) the following:</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A1A1A"/>
              </a:buClr>
              <a:buSzPts val="4800"/>
              <a:buFont typeface="Open Sans"/>
              <a:buAutoNum type="arabicPeriod"/>
            </a:pPr>
            <a:r>
              <a:rPr lang="en" sz="4800" b="1" i="0" u="none" strike="noStrike" cap="none" dirty="0">
                <a:solidFill>
                  <a:srgbClr val="1A1A1A"/>
                </a:solidFill>
                <a:latin typeface="Open Sans"/>
                <a:ea typeface="Open Sans"/>
                <a:cs typeface="Open Sans"/>
                <a:sym typeface="Open Sans"/>
              </a:rPr>
              <a:t>Team Name</a:t>
            </a:r>
            <a:endParaRPr sz="48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A1A1A"/>
              </a:buClr>
              <a:buSzPts val="4800"/>
              <a:buFont typeface="Open Sans"/>
              <a:buAutoNum type="arabicPeriod"/>
            </a:pPr>
            <a:r>
              <a:rPr lang="en" sz="4800" b="1" i="0" u="none" strike="noStrike" cap="none" dirty="0">
                <a:solidFill>
                  <a:srgbClr val="1A1A1A"/>
                </a:solidFill>
                <a:latin typeface="Open Sans"/>
                <a:ea typeface="Open Sans"/>
                <a:cs typeface="Open Sans"/>
                <a:sym typeface="Open Sans"/>
              </a:rPr>
              <a:t>Vision</a:t>
            </a:r>
            <a:endParaRPr sz="48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A1A1A"/>
              </a:buClr>
              <a:buSzPts val="4800"/>
              <a:buFont typeface="Open Sans"/>
              <a:buAutoNum type="arabicPeriod"/>
            </a:pPr>
            <a:r>
              <a:rPr lang="en" sz="4800" b="1" i="0" u="none" strike="noStrike" cap="none" dirty="0">
                <a:solidFill>
                  <a:srgbClr val="1A1A1A"/>
                </a:solidFill>
                <a:latin typeface="Open Sans"/>
                <a:ea typeface="Open Sans"/>
                <a:cs typeface="Open Sans"/>
                <a:sym typeface="Open Sans"/>
              </a:rPr>
              <a:t>Sprint Burn Down Charts for Sprints 1-6</a:t>
            </a:r>
            <a:endParaRPr sz="48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A1A1A"/>
              </a:buClr>
              <a:buSzPts val="4800"/>
              <a:buFont typeface="Open Sans"/>
              <a:buAutoNum type="arabicPeriod"/>
            </a:pPr>
            <a:r>
              <a:rPr lang="en" sz="4800" b="1" i="0" u="none" strike="noStrike" cap="none" dirty="0">
                <a:solidFill>
                  <a:srgbClr val="1A1A1A"/>
                </a:solidFill>
                <a:latin typeface="Open Sans"/>
                <a:ea typeface="Open Sans"/>
                <a:cs typeface="Open Sans"/>
                <a:sym typeface="Open Sans"/>
              </a:rPr>
              <a:t>Sprint Burn Up Charts for Sprints 1-6</a:t>
            </a:r>
            <a:endParaRPr sz="48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A1A1A"/>
              </a:buClr>
              <a:buSzPts val="4800"/>
              <a:buFont typeface="Open Sans"/>
              <a:buAutoNum type="arabicPeriod"/>
            </a:pPr>
            <a:r>
              <a:rPr lang="en" sz="4800" b="1" i="0" u="none" strike="noStrike" cap="none" dirty="0">
                <a:solidFill>
                  <a:srgbClr val="1A1A1A"/>
                </a:solidFill>
                <a:latin typeface="Open Sans"/>
                <a:ea typeface="Open Sans"/>
                <a:cs typeface="Open Sans"/>
                <a:sym typeface="Open Sans"/>
              </a:rPr>
              <a:t>Project status (complete / incomplete)</a:t>
            </a:r>
            <a:endParaRPr sz="4800" b="1" i="0" u="none" strike="noStrike" cap="none" dirty="0">
              <a:solidFill>
                <a:srgbClr val="1A1A1A"/>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4800" b="1" dirty="0">
              <a:solidFill>
                <a:srgbClr val="1A1A1A"/>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4800" b="1" dirty="0">
              <a:solidFill>
                <a:srgbClr val="1A1A1A"/>
              </a:solidFill>
              <a:latin typeface="Open Sans"/>
              <a:ea typeface="Open Sans"/>
              <a:cs typeface="Open Sans"/>
              <a:sym typeface="Open Sans"/>
            </a:endParaRPr>
          </a:p>
          <a:p>
            <a:pPr marL="0" marR="0" lvl="0" indent="0" algn="l" rtl="0">
              <a:lnSpc>
                <a:spcPct val="100000"/>
              </a:lnSpc>
              <a:spcBef>
                <a:spcPts val="0"/>
              </a:spcBef>
              <a:spcAft>
                <a:spcPts val="0"/>
              </a:spcAft>
              <a:buNone/>
            </a:pPr>
            <a:r>
              <a:rPr lang="en" sz="4800" b="1" dirty="0">
                <a:solidFill>
                  <a:srgbClr val="1A1A1A"/>
                </a:solidFill>
                <a:latin typeface="Open Sans"/>
                <a:ea typeface="Open Sans"/>
                <a:cs typeface="Open Sans"/>
                <a:sym typeface="Open Sans"/>
              </a:rPr>
              <a:t>Answers:</a:t>
            </a:r>
            <a:endParaRPr sz="4800" b="1" dirty="0">
              <a:solidFill>
                <a:srgbClr val="1A1A1A"/>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4800" b="1" dirty="0">
              <a:solidFill>
                <a:srgbClr val="1A1A1A"/>
              </a:solidFill>
              <a:latin typeface="Open Sans"/>
              <a:ea typeface="Open Sans"/>
              <a:cs typeface="Open Sans"/>
              <a:sym typeface="Open Sans"/>
            </a:endParaRPr>
          </a:p>
          <a:p>
            <a:pPr marL="457200" marR="0" lvl="0" indent="-533400" algn="l" rtl="0">
              <a:lnSpc>
                <a:spcPct val="100000"/>
              </a:lnSpc>
              <a:spcBef>
                <a:spcPts val="0"/>
              </a:spcBef>
              <a:spcAft>
                <a:spcPts val="0"/>
              </a:spcAft>
              <a:buClr>
                <a:srgbClr val="1A1A1A"/>
              </a:buClr>
              <a:buSzPts val="4800"/>
              <a:buFont typeface="Open Sans"/>
              <a:buAutoNum type="arabicPeriod"/>
            </a:pPr>
            <a:r>
              <a:rPr lang="en" sz="4800" b="1" dirty="0">
                <a:solidFill>
                  <a:srgbClr val="1A1A1A"/>
                </a:solidFill>
                <a:latin typeface="Open Sans"/>
                <a:ea typeface="Open Sans"/>
                <a:cs typeface="Open Sans"/>
                <a:sym typeface="Open Sans"/>
              </a:rPr>
              <a:t>The A-Team</a:t>
            </a:r>
            <a:endParaRPr sz="4800" b="1" dirty="0">
              <a:solidFill>
                <a:srgbClr val="1A1A1A"/>
              </a:solidFill>
              <a:latin typeface="Open Sans"/>
              <a:ea typeface="Open Sans"/>
              <a:cs typeface="Open Sans"/>
              <a:sym typeface="Open Sans"/>
            </a:endParaRPr>
          </a:p>
          <a:p>
            <a:pPr marL="457200" marR="0" lvl="0" indent="-533400" algn="l" rtl="0">
              <a:lnSpc>
                <a:spcPct val="100000"/>
              </a:lnSpc>
              <a:spcBef>
                <a:spcPts val="0"/>
              </a:spcBef>
              <a:spcAft>
                <a:spcPts val="0"/>
              </a:spcAft>
              <a:buClr>
                <a:srgbClr val="1A1A1A"/>
              </a:buClr>
              <a:buSzPts val="4800"/>
              <a:buFont typeface="Open Sans"/>
              <a:buAutoNum type="arabicPeriod"/>
            </a:pPr>
            <a:r>
              <a:rPr lang="en-US" sz="4800" b="1" dirty="0">
                <a:solidFill>
                  <a:srgbClr val="1A1A1A"/>
                </a:solidFill>
                <a:latin typeface="Open Sans"/>
                <a:ea typeface="Open Sans"/>
                <a:cs typeface="Open Sans"/>
                <a:sym typeface="Open Sans"/>
              </a:rPr>
              <a:t>Enable our customers to purchase our software quickly and seamlessly through our new website, ensuring maximum satisfaction.</a:t>
            </a:r>
            <a:endParaRPr sz="4800" b="1" dirty="0">
              <a:solidFill>
                <a:srgbClr val="1A1A1A"/>
              </a:solidFill>
              <a:latin typeface="Open Sans"/>
              <a:ea typeface="Open Sans"/>
              <a:cs typeface="Open Sans"/>
              <a:sym typeface="Open Sans"/>
            </a:endParaRPr>
          </a:p>
          <a:p>
            <a:pPr marL="457200" marR="0" lvl="0" indent="0" algn="l" rtl="0">
              <a:lnSpc>
                <a:spcPct val="100000"/>
              </a:lnSpc>
              <a:spcBef>
                <a:spcPts val="0"/>
              </a:spcBef>
              <a:spcAft>
                <a:spcPts val="0"/>
              </a:spcAft>
              <a:buNone/>
            </a:pPr>
            <a:endParaRPr sz="4800" b="1" dirty="0">
              <a:solidFill>
                <a:srgbClr val="1A1A1A"/>
              </a:solidFill>
              <a:latin typeface="Open Sans"/>
              <a:ea typeface="Open Sans"/>
              <a:cs typeface="Open Sans"/>
              <a:sym typeface="Open Sans"/>
            </a:endParaRPr>
          </a:p>
          <a:p>
            <a:pPr marL="457200" marR="0" lvl="0" indent="0" algn="l" rtl="0">
              <a:lnSpc>
                <a:spcPct val="100000"/>
              </a:lnSpc>
              <a:spcBef>
                <a:spcPts val="0"/>
              </a:spcBef>
              <a:spcAft>
                <a:spcPts val="0"/>
              </a:spcAft>
              <a:buNone/>
            </a:pPr>
            <a:endParaRPr sz="4800" b="1" dirty="0">
              <a:solidFill>
                <a:srgbClr val="1A1A1A"/>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74"/>
          <p:cNvSpPr txBox="1"/>
          <p:nvPr/>
        </p:nvSpPr>
        <p:spPr>
          <a:xfrm>
            <a:off x="1826640" y="384840"/>
            <a:ext cx="27762600" cy="1940610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4800" b="1" dirty="0">
                <a:solidFill>
                  <a:srgbClr val="1A1A1A"/>
                </a:solidFill>
                <a:latin typeface="Open Sans"/>
                <a:ea typeface="Open Sans"/>
                <a:cs typeface="Open Sans"/>
                <a:sym typeface="Open Sans"/>
              </a:rPr>
              <a:t>3.</a:t>
            </a:r>
            <a:endParaRPr sz="4800" b="1" dirty="0">
              <a:solidFill>
                <a:srgbClr val="1A1A1A"/>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4800" b="1" dirty="0">
              <a:solidFill>
                <a:srgbClr val="1A1A1A"/>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4800" b="1" dirty="0">
              <a:solidFill>
                <a:srgbClr val="1A1A1A"/>
              </a:solidFill>
              <a:latin typeface="Open Sans"/>
              <a:ea typeface="Open Sans"/>
              <a:cs typeface="Open Sans"/>
              <a:sym typeface="Open Sans"/>
            </a:endParaRPr>
          </a:p>
          <a:p>
            <a:pPr marL="45720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r>
              <a:rPr lang="en" sz="4800" dirty="0"/>
              <a:t>4. </a:t>
            </a: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r>
              <a:rPr lang="en" sz="4800" dirty="0"/>
              <a:t>5</a:t>
            </a:r>
            <a:r>
              <a:rPr lang="en-US" sz="4800" dirty="0"/>
              <a:t>The project status is considered complete, despite one outstanding story. Our objective was to deliver a Minimum Viable Product (MVP), and I believe that with the current state of the software, we have successfully presented a robust preview of its final form. We are eager to finalize the project and address the postponed story, ensuring that we continue to deliver value to customers, particularly during the challenging period of the pandemic.</a:t>
            </a:r>
            <a:endParaRPr sz="4800" dirty="0"/>
          </a:p>
        </p:txBody>
      </p:sp>
      <p:graphicFrame>
        <p:nvGraphicFramePr>
          <p:cNvPr id="2" name="Chart 1" title="Chart">
            <a:extLst>
              <a:ext uri="{FF2B5EF4-FFF2-40B4-BE49-F238E27FC236}">
                <a16:creationId xmlns:a16="http://schemas.microsoft.com/office/drawing/2014/main" id="{1804736E-E205-E8CB-55B3-078CF3E16D19}"/>
              </a:ext>
            </a:extLst>
          </p:cNvPr>
          <p:cNvGraphicFramePr>
            <a:graphicFrameLocks/>
          </p:cNvGraphicFramePr>
          <p:nvPr>
            <p:extLst>
              <p:ext uri="{D42A27DB-BD31-4B8C-83A1-F6EECF244321}">
                <p14:modId xmlns:p14="http://schemas.microsoft.com/office/powerpoint/2010/main" val="4293261462"/>
              </p:ext>
            </p:extLst>
          </p:nvPr>
        </p:nvGraphicFramePr>
        <p:xfrm>
          <a:off x="18096757" y="7446449"/>
          <a:ext cx="11306880" cy="8445806"/>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EE343F6A-61A9-17C7-07D7-3F239C1D72E1}"/>
              </a:ext>
            </a:extLst>
          </p:cNvPr>
          <p:cNvPicPr>
            <a:picLocks noChangeAspect="1"/>
          </p:cNvPicPr>
          <p:nvPr/>
        </p:nvPicPr>
        <p:blipFill>
          <a:blip r:embed="rId4"/>
          <a:stretch>
            <a:fillRect/>
          </a:stretch>
        </p:blipFill>
        <p:spPr>
          <a:xfrm>
            <a:off x="3819159" y="0"/>
            <a:ext cx="11306175" cy="84486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75"/>
          <p:cNvSpPr txBox="1"/>
          <p:nvPr/>
        </p:nvSpPr>
        <p:spPr>
          <a:xfrm>
            <a:off x="2626200" y="5626080"/>
            <a:ext cx="27677880" cy="228312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6200" b="1" i="0" u="none" strike="noStrike" cap="none" dirty="0">
                <a:solidFill>
                  <a:srgbClr val="1A1A1A"/>
                </a:solidFill>
                <a:latin typeface="Open Sans"/>
                <a:ea typeface="Open Sans"/>
                <a:cs typeface="Open Sans"/>
                <a:sym typeface="Open Sans"/>
              </a:rPr>
              <a:t>Questions from Management (Using Videos would be great!)</a:t>
            </a: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Instructions:</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Watch the videos in the classroom.</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Record your videos or provide your answers below. Remember to justify your answer.</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lvl="0" indent="0" algn="l" rtl="0">
              <a:spcBef>
                <a:spcPts val="0"/>
              </a:spcBef>
              <a:spcAft>
                <a:spcPts val="0"/>
              </a:spcAft>
              <a:buClr>
                <a:schemeClr val="dk1"/>
              </a:buClr>
              <a:buFont typeface="Arial"/>
              <a:buNone/>
            </a:pPr>
            <a:r>
              <a:rPr lang="en" sz="4800" b="1" dirty="0">
                <a:solidFill>
                  <a:schemeClr val="dk2"/>
                </a:solidFill>
                <a:latin typeface="Open Sans"/>
                <a:ea typeface="Open Sans"/>
                <a:cs typeface="Open Sans"/>
                <a:sym typeface="Open Sans"/>
              </a:rPr>
              <a:t>[Video # 1 Answer]</a:t>
            </a:r>
            <a:endParaRPr sz="4800" b="1"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Font typeface="Arial"/>
              <a:buNone/>
            </a:pPr>
            <a:r>
              <a:rPr lang="en-US" sz="4800" b="1" dirty="0">
                <a:solidFill>
                  <a:schemeClr val="dk2"/>
                </a:solidFill>
                <a:latin typeface="Open Sans"/>
                <a:ea typeface="Open Sans"/>
                <a:cs typeface="Open Sans"/>
                <a:sym typeface="Open Sans"/>
              </a:rPr>
              <a:t>The cornerstone of success lies in delivering value to the customer, which holds greater significance than achieving perfection in the product. Our creation embodies substantial value and addresses the customer's needs with utmost priority. I am confident that building upon this foundation will lead to continued success in our endeavors.</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76"/>
          <p:cNvSpPr txBox="1"/>
          <p:nvPr/>
        </p:nvSpPr>
        <p:spPr>
          <a:xfrm>
            <a:off x="2626200" y="5626080"/>
            <a:ext cx="27678000" cy="228300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6200" b="1" i="0" u="none" strike="noStrike" cap="none" dirty="0">
                <a:solidFill>
                  <a:srgbClr val="1A1A1A"/>
                </a:solidFill>
                <a:latin typeface="Open Sans"/>
                <a:ea typeface="Open Sans"/>
                <a:cs typeface="Open Sans"/>
                <a:sym typeface="Open Sans"/>
              </a:rPr>
              <a:t>Questions from Management (Using Videos would be great!)</a:t>
            </a: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Instructions:</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Watch the videos in the classroom.</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Record your videos or provide your answers below. Remember to justify your answer.</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1" dirty="0">
              <a:solidFill>
                <a:srgbClr val="1A1A1A"/>
              </a:solidFill>
              <a:latin typeface="Open Sans"/>
              <a:ea typeface="Open Sans"/>
              <a:cs typeface="Open Sans"/>
              <a:sym typeface="Open Sans"/>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[Video # 2 Answer]</a:t>
            </a:r>
            <a:endParaRPr sz="4800" b="1" i="0" u="none" strike="noStrike" cap="none" dirty="0">
              <a:solidFill>
                <a:srgbClr val="1A1A1A"/>
              </a:solidFill>
              <a:latin typeface="Open Sans"/>
              <a:ea typeface="Open Sans"/>
              <a:cs typeface="Open Sans"/>
              <a:sym typeface="Open Sans"/>
            </a:endParaRPr>
          </a:p>
          <a:p>
            <a:pPr marL="0" marR="0" lvl="0" indent="0" algn="l" rtl="0">
              <a:lnSpc>
                <a:spcPct val="100000"/>
              </a:lnSpc>
              <a:spcBef>
                <a:spcPts val="0"/>
              </a:spcBef>
              <a:spcAft>
                <a:spcPts val="0"/>
              </a:spcAft>
              <a:buNone/>
            </a:pPr>
            <a:r>
              <a:rPr lang="en-US" sz="4800" b="1" dirty="0">
                <a:solidFill>
                  <a:srgbClr val="1A1A1A"/>
                </a:solidFill>
                <a:latin typeface="Open Sans"/>
                <a:ea typeface="Open Sans"/>
                <a:cs typeface="Open Sans"/>
                <a:sym typeface="Open Sans"/>
              </a:rPr>
              <a:t>As </a:t>
            </a:r>
            <a:r>
              <a:rPr lang="en-US" sz="4800" b="1" dirty="0" err="1">
                <a:solidFill>
                  <a:srgbClr val="1A1A1A"/>
                </a:solidFill>
                <a:latin typeface="Open Sans"/>
                <a:ea typeface="Open Sans"/>
                <a:cs typeface="Open Sans"/>
                <a:sym typeface="Open Sans"/>
              </a:rPr>
              <a:t>agilists</a:t>
            </a:r>
            <a:r>
              <a:rPr lang="en-US" sz="4800" b="1" dirty="0">
                <a:solidFill>
                  <a:srgbClr val="1A1A1A"/>
                </a:solidFill>
                <a:latin typeface="Open Sans"/>
                <a:ea typeface="Open Sans"/>
                <a:cs typeface="Open Sans"/>
                <a:sym typeface="Open Sans"/>
              </a:rPr>
              <a:t>, we had to devise a new plan to ensure we could deliver the maximum value to our customers. While the pandemic has introduced new and complex challenges, it has also presented significant opportunities. Disregarding our customers' requests would not only have led to their disappointment but also prevented our software from driving crucial business transformations during this period of upheaval.</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7"/>
          <p:cNvSpPr txBox="1"/>
          <p:nvPr/>
        </p:nvSpPr>
        <p:spPr>
          <a:xfrm>
            <a:off x="2626200" y="5626080"/>
            <a:ext cx="27678000" cy="228300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6200" b="1" i="0" u="none" strike="noStrike" cap="none" dirty="0">
                <a:solidFill>
                  <a:srgbClr val="1A1A1A"/>
                </a:solidFill>
                <a:latin typeface="Open Sans"/>
                <a:ea typeface="Open Sans"/>
                <a:cs typeface="Open Sans"/>
                <a:sym typeface="Open Sans"/>
              </a:rPr>
              <a:t>Questions from Management (Using Videos would be great!)</a:t>
            </a: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Instructions:</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Watch the videos in the classroom.</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Record your videos or provide your answers below. Remember to justify your answer.</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1" dirty="0">
              <a:solidFill>
                <a:srgbClr val="1A1A1A"/>
              </a:solidFill>
              <a:latin typeface="Open Sans"/>
              <a:ea typeface="Open Sans"/>
              <a:cs typeface="Open Sans"/>
              <a:sym typeface="Open Sans"/>
            </a:endParaRPr>
          </a:p>
          <a:p>
            <a:pPr marL="0" lvl="0" indent="0" algn="l" rtl="0">
              <a:spcBef>
                <a:spcPts val="0"/>
              </a:spcBef>
              <a:spcAft>
                <a:spcPts val="0"/>
              </a:spcAft>
              <a:buNone/>
            </a:pPr>
            <a:r>
              <a:rPr lang="en" sz="4800" b="1" dirty="0">
                <a:solidFill>
                  <a:schemeClr val="dk2"/>
                </a:solidFill>
                <a:latin typeface="Open Sans"/>
                <a:ea typeface="Open Sans"/>
                <a:cs typeface="Open Sans"/>
                <a:sym typeface="Open Sans"/>
              </a:rPr>
              <a:t>[Video # 3 Answer]</a:t>
            </a:r>
            <a:endParaRPr sz="4800" b="1" dirty="0">
              <a:solidFill>
                <a:schemeClr val="dk2"/>
              </a:solidFill>
              <a:latin typeface="Open Sans"/>
              <a:ea typeface="Open Sans"/>
              <a:cs typeface="Open Sans"/>
              <a:sym typeface="Open Sans"/>
            </a:endParaRPr>
          </a:p>
          <a:p>
            <a:pPr marL="0" lvl="0" indent="0" algn="l" rtl="0">
              <a:spcBef>
                <a:spcPts val="0"/>
              </a:spcBef>
              <a:spcAft>
                <a:spcPts val="0"/>
              </a:spcAft>
              <a:buNone/>
            </a:pPr>
            <a:r>
              <a:rPr lang="en-US" sz="4800" b="1" dirty="0">
                <a:solidFill>
                  <a:schemeClr val="dk2"/>
                </a:solidFill>
                <a:latin typeface="Open Sans"/>
                <a:ea typeface="Open Sans"/>
                <a:cs typeface="Open Sans"/>
                <a:sym typeface="Open Sans"/>
              </a:rPr>
              <a:t>While I acknowledge the desire for detailed insights into individual stories, we believe it's more beneficial for Management to invest valuable time in guiding and shaping the project roadmap and direction. Story delivery is entrusted to the empowered teams. Adhering to our velocity is crucial because attempting to accelerate beyond it could strain the team and compromise the quality of our output. Such actions could lead to detrimental consequences for the entire company, akin to a dangerous boomerang effect.</a:t>
            </a:r>
            <a:endParaRPr sz="4800" b="1" dirty="0">
              <a:solidFill>
                <a:srgbClr val="1A1A1A"/>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4800" b="1" dirty="0">
              <a:solidFill>
                <a:srgbClr val="1A1A1A"/>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8"/>
          <p:cNvSpPr txBox="1"/>
          <p:nvPr/>
        </p:nvSpPr>
        <p:spPr>
          <a:xfrm>
            <a:off x="2626200" y="5626080"/>
            <a:ext cx="27678000" cy="228300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6200" b="1" i="0" u="none" strike="noStrike" cap="none" dirty="0">
                <a:solidFill>
                  <a:srgbClr val="1A1A1A"/>
                </a:solidFill>
                <a:latin typeface="Open Sans"/>
                <a:ea typeface="Open Sans"/>
                <a:cs typeface="Open Sans"/>
                <a:sym typeface="Open Sans"/>
              </a:rPr>
              <a:t>Questions from Management (Using Videos would be great!)</a:t>
            </a: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6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Instructions:</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Watch the videos in the classroom.</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800" b="1" i="0" u="none" strike="noStrike" cap="none" dirty="0">
                <a:solidFill>
                  <a:srgbClr val="1A1A1A"/>
                </a:solidFill>
                <a:latin typeface="Open Sans"/>
                <a:ea typeface="Open Sans"/>
                <a:cs typeface="Open Sans"/>
                <a:sym typeface="Open Sans"/>
              </a:rPr>
              <a:t>Record your videos or provide your answers below. Remember to justify your answer.</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1" dirty="0">
              <a:solidFill>
                <a:srgbClr val="1A1A1A"/>
              </a:solidFill>
              <a:latin typeface="Open Sans"/>
              <a:ea typeface="Open Sans"/>
              <a:cs typeface="Open Sans"/>
              <a:sym typeface="Open Sans"/>
            </a:endParaRPr>
          </a:p>
          <a:p>
            <a:pPr marL="0" lvl="0" indent="0" algn="l" rtl="0">
              <a:spcBef>
                <a:spcPts val="0"/>
              </a:spcBef>
              <a:spcAft>
                <a:spcPts val="0"/>
              </a:spcAft>
              <a:buNone/>
            </a:pPr>
            <a:r>
              <a:rPr lang="en" sz="4800" b="1" dirty="0">
                <a:solidFill>
                  <a:schemeClr val="dk2"/>
                </a:solidFill>
                <a:latin typeface="Open Sans"/>
                <a:ea typeface="Open Sans"/>
                <a:cs typeface="Open Sans"/>
                <a:sym typeface="Open Sans"/>
              </a:rPr>
              <a:t>[Video # 4 Answer] </a:t>
            </a:r>
            <a:endParaRPr sz="4800" b="1" dirty="0">
              <a:solidFill>
                <a:schemeClr val="dk2"/>
              </a:solidFill>
              <a:latin typeface="Open Sans"/>
              <a:ea typeface="Open Sans"/>
              <a:cs typeface="Open Sans"/>
              <a:sym typeface="Open Sans"/>
            </a:endParaRPr>
          </a:p>
          <a:p>
            <a:pPr marL="0" lvl="0" indent="0" algn="l" rtl="0">
              <a:spcBef>
                <a:spcPts val="0"/>
              </a:spcBef>
              <a:spcAft>
                <a:spcPts val="0"/>
              </a:spcAft>
              <a:buNone/>
            </a:pPr>
            <a:r>
              <a:rPr lang="en-US" sz="4800" b="1" dirty="0">
                <a:solidFill>
                  <a:schemeClr val="dk2"/>
                </a:solidFill>
                <a:latin typeface="Open Sans"/>
                <a:ea typeface="Open Sans"/>
                <a:cs typeface="Open Sans"/>
                <a:sym typeface="Open Sans"/>
              </a:rPr>
              <a:t>I would suggest considering a final sprint, even if it's a short one, perhaps just one week, to address the remaining 5-point story. </a:t>
            </a:r>
            <a:r>
              <a:rPr lang="en-US" sz="4800" b="1">
                <a:solidFill>
                  <a:schemeClr val="dk2"/>
                </a:solidFill>
                <a:latin typeface="Open Sans"/>
                <a:ea typeface="Open Sans"/>
                <a:cs typeface="Open Sans"/>
                <a:sym typeface="Open Sans"/>
              </a:rPr>
              <a:t>This approach would enable us to swiftly wrap up our current tasks and transition seamlessly to the next high-priority project.</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8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5"/>
          <p:cNvSpPr txBox="1"/>
          <p:nvPr/>
        </p:nvSpPr>
        <p:spPr>
          <a:xfrm>
            <a:off x="1122120" y="1525680"/>
            <a:ext cx="16014960" cy="15934320"/>
          </a:xfrm>
          <a:prstGeom prst="rect">
            <a:avLst/>
          </a:prstGeom>
          <a:noFill/>
          <a:ln>
            <a:noFill/>
          </a:ln>
        </p:spPr>
        <p:txBody>
          <a:bodyPr spcFirstLastPara="1" wrap="square" lIns="349550" tIns="349550" rIns="349550" bIns="349550" anchor="t" anchorCtr="0">
            <a:noAutofit/>
          </a:bodyPr>
          <a:lstStyle/>
          <a:p>
            <a:pPr marL="0" marR="0" lvl="0" indent="0" algn="l" rtl="0">
              <a:lnSpc>
                <a:spcPct val="115000"/>
              </a:lnSpc>
              <a:spcBef>
                <a:spcPts val="0"/>
              </a:spcBef>
              <a:spcAft>
                <a:spcPts val="0"/>
              </a:spcAft>
              <a:buNone/>
            </a:pPr>
            <a:r>
              <a:rPr lang="en" sz="4800" b="1" i="0" u="none" strike="noStrike" cap="none" dirty="0">
                <a:solidFill>
                  <a:srgbClr val="595959"/>
                </a:solidFill>
                <a:latin typeface="Open Sans"/>
                <a:ea typeface="Open Sans"/>
                <a:cs typeface="Open Sans"/>
                <a:sym typeface="Open Sans"/>
              </a:rPr>
              <a:t>What is your Velocity for the past 3 sprints?</a:t>
            </a:r>
            <a:endParaRPr sz="4800" b="0" i="0" u="none" strike="noStrike" cap="none" dirty="0">
              <a:latin typeface="Arial"/>
              <a:ea typeface="Arial"/>
              <a:cs typeface="Arial"/>
              <a:sym typeface="Arial"/>
            </a:endParaRPr>
          </a:p>
          <a:p>
            <a:pPr marL="0" marR="0" lvl="0" indent="0" algn="l" rtl="0">
              <a:lnSpc>
                <a:spcPct val="115000"/>
              </a:lnSpc>
              <a:spcBef>
                <a:spcPts val="6100"/>
              </a:spcBef>
              <a:spcAft>
                <a:spcPts val="0"/>
              </a:spcAft>
              <a:buNone/>
            </a:pPr>
            <a:r>
              <a:rPr lang="en" sz="4800" b="0" i="0" u="none" strike="noStrike" cap="none" dirty="0">
                <a:solidFill>
                  <a:srgbClr val="595959"/>
                </a:solidFill>
                <a:latin typeface="Open Sans"/>
                <a:ea typeface="Open Sans"/>
                <a:cs typeface="Open Sans"/>
                <a:sym typeface="Open Sans"/>
              </a:rPr>
              <a:t>21</a:t>
            </a:r>
            <a:endParaRPr sz="4800" b="0" i="0" u="none" strike="noStrike" cap="none" dirty="0">
              <a:latin typeface="Arial"/>
              <a:ea typeface="Arial"/>
              <a:cs typeface="Arial"/>
              <a:sym typeface="Arial"/>
            </a:endParaRPr>
          </a:p>
          <a:p>
            <a:pPr marL="0" marR="0" lvl="0" indent="0" algn="l" rtl="0">
              <a:lnSpc>
                <a:spcPct val="115000"/>
              </a:lnSpc>
              <a:spcBef>
                <a:spcPts val="6100"/>
              </a:spcBef>
              <a:spcAft>
                <a:spcPts val="0"/>
              </a:spcAft>
              <a:buNone/>
            </a:pPr>
            <a:r>
              <a:rPr lang="en" sz="4800" b="1" i="0" u="none" strike="noStrike" cap="none" dirty="0">
                <a:solidFill>
                  <a:srgbClr val="595959"/>
                </a:solidFill>
                <a:latin typeface="Open Sans"/>
                <a:ea typeface="Open Sans"/>
                <a:cs typeface="Open Sans"/>
                <a:sym typeface="Open Sans"/>
              </a:rPr>
              <a:t>How do you know your Velocity is correct?</a:t>
            </a:r>
            <a:endParaRPr sz="4800" b="0" i="0" u="none" strike="noStrike" cap="none" dirty="0">
              <a:latin typeface="Arial"/>
              <a:ea typeface="Arial"/>
              <a:cs typeface="Arial"/>
              <a:sym typeface="Arial"/>
            </a:endParaRPr>
          </a:p>
          <a:p>
            <a:pPr marL="0" marR="0" lvl="0" indent="0" algn="l" rtl="0">
              <a:lnSpc>
                <a:spcPct val="115000"/>
              </a:lnSpc>
              <a:spcBef>
                <a:spcPts val="6100"/>
              </a:spcBef>
              <a:spcAft>
                <a:spcPts val="0"/>
              </a:spcAft>
              <a:buNone/>
            </a:pPr>
            <a:r>
              <a:rPr lang="en-US" sz="4800" b="0" i="0" u="none" strike="noStrike" cap="none" dirty="0">
                <a:solidFill>
                  <a:srgbClr val="595959"/>
                </a:solidFill>
                <a:latin typeface="Open Sans"/>
                <a:ea typeface="Open Sans"/>
                <a:cs typeface="Open Sans"/>
                <a:sym typeface="Open Sans"/>
              </a:rPr>
              <a:t>The velocity is deemed accurate when the team consistently achieves sustainable results.</a:t>
            </a:r>
            <a:endParaRPr lang="en-US" sz="4800" b="0" i="0" u="none" strike="noStrike" cap="none" dirty="0">
              <a:latin typeface="Arial"/>
              <a:ea typeface="Arial"/>
              <a:cs typeface="Arial"/>
              <a:sym typeface="Arial"/>
            </a:endParaRPr>
          </a:p>
          <a:p>
            <a:pPr marL="0" marR="0" lvl="0" indent="0" algn="l" rtl="0">
              <a:lnSpc>
                <a:spcPct val="115000"/>
              </a:lnSpc>
              <a:spcBef>
                <a:spcPts val="6100"/>
              </a:spcBef>
              <a:spcAft>
                <a:spcPts val="0"/>
              </a:spcAft>
              <a:buNone/>
            </a:pPr>
            <a:r>
              <a:rPr lang="en-US" sz="4800" b="1" i="0" u="none" strike="noStrike" cap="none" dirty="0">
                <a:solidFill>
                  <a:srgbClr val="595959"/>
                </a:solidFill>
                <a:latin typeface="Open Sans"/>
                <a:ea typeface="Open Sans"/>
                <a:cs typeface="Open Sans"/>
                <a:sym typeface="Open Sans"/>
              </a:rPr>
              <a:t>What would the BURN DOWN chart look like for Sprints 1-3?</a:t>
            </a:r>
            <a:r>
              <a:rPr lang="en-US" sz="4800" b="0" i="0" u="none" strike="noStrike" cap="none" dirty="0">
                <a:solidFill>
                  <a:srgbClr val="595959"/>
                </a:solidFill>
                <a:latin typeface="Open Sans"/>
                <a:ea typeface="Open Sans"/>
                <a:cs typeface="Open Sans"/>
                <a:sym typeface="Open Sans"/>
              </a:rPr>
              <a:t> </a:t>
            </a:r>
            <a:endParaRPr lang="en-US" sz="4800" b="0" i="0" u="none" strike="noStrike" cap="none" dirty="0">
              <a:latin typeface="Arial"/>
              <a:ea typeface="Arial"/>
              <a:cs typeface="Arial"/>
              <a:sym typeface="Arial"/>
            </a:endParaRPr>
          </a:p>
          <a:p>
            <a:pPr marL="0" marR="0" lvl="0" indent="0" algn="l" rtl="0">
              <a:lnSpc>
                <a:spcPct val="115000"/>
              </a:lnSpc>
              <a:spcBef>
                <a:spcPts val="6100"/>
              </a:spcBef>
              <a:spcAft>
                <a:spcPts val="0"/>
              </a:spcAft>
              <a:buNone/>
            </a:pPr>
            <a:r>
              <a:rPr lang="en" sz="4800" b="0" i="0" u="none" strike="noStrike" cap="none" dirty="0">
                <a:solidFill>
                  <a:srgbClr val="595959"/>
                </a:solidFill>
                <a:latin typeface="Open Sans"/>
                <a:ea typeface="Open Sans"/>
                <a:cs typeface="Open Sans"/>
                <a:sym typeface="Open Sans"/>
              </a:rPr>
              <a:t>Done</a:t>
            </a:r>
            <a:endParaRPr sz="4800" b="0" i="0" u="none" strike="noStrike" cap="none" dirty="0">
              <a:latin typeface="Arial"/>
              <a:ea typeface="Arial"/>
              <a:cs typeface="Arial"/>
              <a:sym typeface="Arial"/>
            </a:endParaRPr>
          </a:p>
          <a:p>
            <a:pPr marL="0" marR="0" lvl="0" indent="0" algn="l" rtl="0">
              <a:lnSpc>
                <a:spcPct val="115000"/>
              </a:lnSpc>
              <a:spcBef>
                <a:spcPts val="6100"/>
              </a:spcBef>
              <a:spcAft>
                <a:spcPts val="0"/>
              </a:spcAft>
              <a:buNone/>
            </a:pPr>
            <a:r>
              <a:rPr lang="en" sz="4800" b="1" i="0" u="none" strike="noStrike" cap="none" dirty="0">
                <a:solidFill>
                  <a:srgbClr val="595959"/>
                </a:solidFill>
                <a:latin typeface="Open Sans"/>
                <a:ea typeface="Open Sans"/>
                <a:cs typeface="Open Sans"/>
                <a:sym typeface="Open Sans"/>
              </a:rPr>
              <a:t>What would the BURN UP charts look like for Sprints 1-3?</a:t>
            </a:r>
            <a:endParaRPr sz="4800" b="0" i="0" u="none" strike="noStrike" cap="none" dirty="0">
              <a:latin typeface="Arial"/>
              <a:ea typeface="Arial"/>
              <a:cs typeface="Arial"/>
              <a:sym typeface="Arial"/>
            </a:endParaRPr>
          </a:p>
          <a:p>
            <a:pPr marL="0" marR="0" lvl="0" indent="0" algn="l" rtl="0">
              <a:lnSpc>
                <a:spcPct val="115000"/>
              </a:lnSpc>
              <a:spcBef>
                <a:spcPts val="6100"/>
              </a:spcBef>
              <a:spcAft>
                <a:spcPts val="0"/>
              </a:spcAft>
              <a:buNone/>
            </a:pPr>
            <a:r>
              <a:rPr lang="en" sz="4800" b="0" i="0" u="none" strike="noStrike" cap="none" dirty="0">
                <a:solidFill>
                  <a:srgbClr val="595959"/>
                </a:solidFill>
                <a:latin typeface="Open Sans"/>
                <a:ea typeface="Open Sans"/>
                <a:cs typeface="Open Sans"/>
                <a:sym typeface="Open Sans"/>
              </a:rPr>
              <a:t>Done</a:t>
            </a:r>
            <a:endParaRPr sz="4800" b="0" i="0" u="none" strike="noStrike" cap="none" dirty="0">
              <a:latin typeface="Arial"/>
              <a:ea typeface="Arial"/>
              <a:cs typeface="Arial"/>
              <a:sym typeface="Arial"/>
            </a:endParaRPr>
          </a:p>
          <a:p>
            <a:pPr marL="0" marR="0" lvl="0" indent="0" algn="l" rtl="0">
              <a:lnSpc>
                <a:spcPct val="115000"/>
              </a:lnSpc>
              <a:spcBef>
                <a:spcPts val="6100"/>
              </a:spcBef>
              <a:spcAft>
                <a:spcPts val="0"/>
              </a:spcAft>
              <a:buNone/>
            </a:pPr>
            <a:r>
              <a:rPr lang="en" sz="4800" b="1" i="0" u="none" strike="noStrike" cap="none" dirty="0">
                <a:solidFill>
                  <a:srgbClr val="595959"/>
                </a:solidFill>
                <a:latin typeface="Open Sans"/>
                <a:ea typeface="Open Sans"/>
                <a:cs typeface="Open Sans"/>
                <a:sym typeface="Open Sans"/>
              </a:rPr>
              <a:t>How many points do you think the Team should commit to for Sprint 4 and justify your answer?</a:t>
            </a:r>
            <a:endParaRPr sz="4800" b="0" i="0" u="none" strike="noStrike" cap="none" dirty="0">
              <a:latin typeface="Arial"/>
              <a:ea typeface="Arial"/>
              <a:cs typeface="Arial"/>
              <a:sym typeface="Arial"/>
            </a:endParaRPr>
          </a:p>
          <a:p>
            <a:pPr marL="0" marR="0" lvl="0" indent="0" algn="l" rtl="0">
              <a:lnSpc>
                <a:spcPct val="115000"/>
              </a:lnSpc>
              <a:spcBef>
                <a:spcPts val="6100"/>
              </a:spcBef>
              <a:spcAft>
                <a:spcPts val="0"/>
              </a:spcAft>
              <a:buNone/>
            </a:pPr>
            <a:r>
              <a:rPr lang="en-US" sz="4800" b="0" i="0" u="none" strike="noStrike" cap="none" dirty="0">
                <a:solidFill>
                  <a:srgbClr val="595959"/>
                </a:solidFill>
                <a:latin typeface="Open Sans"/>
                <a:ea typeface="Open Sans"/>
                <a:cs typeface="Open Sans"/>
                <a:sym typeface="Open Sans"/>
              </a:rPr>
              <a:t>I believe 21 points would be an appropriate number based on the calculated velocity from previous sprints.</a:t>
            </a:r>
            <a:endParaRPr sz="4800" b="0" i="0" u="none" strike="noStrike" cap="none" dirty="0">
              <a:latin typeface="Arial"/>
              <a:ea typeface="Arial"/>
              <a:cs typeface="Arial"/>
              <a:sym typeface="Arial"/>
            </a:endParaRPr>
          </a:p>
        </p:txBody>
      </p:sp>
      <p:sp>
        <p:nvSpPr>
          <p:cNvPr id="241" name="Google Shape;241;p55"/>
          <p:cNvSpPr/>
          <p:nvPr/>
        </p:nvSpPr>
        <p:spPr>
          <a:xfrm>
            <a:off x="19225080" y="2837880"/>
            <a:ext cx="11306880" cy="8460720"/>
          </a:xfrm>
          <a:prstGeom prst="rect">
            <a:avLst/>
          </a:prstGeom>
          <a:solidFill>
            <a:schemeClr val="lt2"/>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4000" b="0" i="0" u="none" strike="noStrike" cap="none" dirty="0">
              <a:latin typeface="Arial"/>
              <a:ea typeface="Arial"/>
              <a:cs typeface="Arial"/>
              <a:sym typeface="Arial"/>
            </a:endParaRPr>
          </a:p>
        </p:txBody>
      </p:sp>
      <p:sp>
        <p:nvSpPr>
          <p:cNvPr id="242" name="Google Shape;242;p55"/>
          <p:cNvSpPr/>
          <p:nvPr/>
        </p:nvSpPr>
        <p:spPr>
          <a:xfrm>
            <a:off x="19225080" y="12341880"/>
            <a:ext cx="11306880" cy="8460720"/>
          </a:xfrm>
          <a:prstGeom prst="rect">
            <a:avLst/>
          </a:prstGeom>
          <a:solidFill>
            <a:schemeClr val="lt2"/>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4000" b="0" i="0" u="none" strike="noStrike" cap="none" dirty="0">
              <a:latin typeface="Arial"/>
              <a:ea typeface="Arial"/>
              <a:cs typeface="Arial"/>
              <a:sym typeface="Arial"/>
            </a:endParaRPr>
          </a:p>
        </p:txBody>
      </p:sp>
      <p:sp>
        <p:nvSpPr>
          <p:cNvPr id="243" name="Google Shape;243;p55"/>
          <p:cNvSpPr txBox="1"/>
          <p:nvPr/>
        </p:nvSpPr>
        <p:spPr>
          <a:xfrm>
            <a:off x="321840" y="0"/>
            <a:ext cx="30674160" cy="2151720"/>
          </a:xfrm>
          <a:prstGeom prst="rect">
            <a:avLst/>
          </a:prstGeom>
          <a:noFill/>
          <a:ln>
            <a:noFill/>
          </a:ln>
        </p:spPr>
        <p:txBody>
          <a:bodyPr spcFirstLastPara="1" wrap="square" lIns="349550" tIns="349550" rIns="349550" bIns="349550" anchor="t" anchorCtr="0">
            <a:noAutofit/>
          </a:bodyPr>
          <a:lstStyle/>
          <a:p>
            <a:pPr marL="0" marR="0" lvl="0" indent="0" algn="l" rtl="0">
              <a:lnSpc>
                <a:spcPct val="115000"/>
              </a:lnSpc>
              <a:spcBef>
                <a:spcPts val="0"/>
              </a:spcBef>
              <a:spcAft>
                <a:spcPts val="0"/>
              </a:spcAft>
              <a:buNone/>
            </a:pPr>
            <a:r>
              <a:rPr lang="en" sz="5000" b="0" i="0" u="none" strike="noStrike" cap="none">
                <a:solidFill>
                  <a:srgbClr val="595959"/>
                </a:solidFill>
                <a:latin typeface="Lato"/>
                <a:ea typeface="Lato"/>
                <a:cs typeface="Lato"/>
                <a:sym typeface="Lato"/>
              </a:rPr>
              <a:t>Sprints 1-3 Questions</a:t>
            </a:r>
            <a:endParaRPr sz="5000" b="0" i="0" u="none" strike="noStrike" cap="none">
              <a:latin typeface="Arial"/>
              <a:ea typeface="Arial"/>
              <a:cs typeface="Arial"/>
              <a:sym typeface="Arial"/>
            </a:endParaRPr>
          </a:p>
        </p:txBody>
      </p:sp>
      <p:graphicFrame>
        <p:nvGraphicFramePr>
          <p:cNvPr id="2" name="Chart 1" title="Chart">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1500910480"/>
              </p:ext>
            </p:extLst>
          </p:nvPr>
        </p:nvGraphicFramePr>
        <p:xfrm>
          <a:off x="19225080" y="2837880"/>
          <a:ext cx="11306880" cy="84607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title="Chart">
            <a:extLst>
              <a:ext uri="{FF2B5EF4-FFF2-40B4-BE49-F238E27FC236}">
                <a16:creationId xmlns:a16="http://schemas.microsoft.com/office/drawing/2014/main" id="{00000000-0008-0000-0100-000005000000}"/>
              </a:ext>
            </a:extLst>
          </p:cNvPr>
          <p:cNvGraphicFramePr>
            <a:graphicFrameLocks/>
          </p:cNvGraphicFramePr>
          <p:nvPr>
            <p:extLst>
              <p:ext uri="{D42A27DB-BD31-4B8C-83A1-F6EECF244321}">
                <p14:modId xmlns:p14="http://schemas.microsoft.com/office/powerpoint/2010/main" val="3174604448"/>
              </p:ext>
            </p:extLst>
          </p:nvPr>
        </p:nvGraphicFramePr>
        <p:xfrm>
          <a:off x="19225080" y="12341880"/>
          <a:ext cx="11306880" cy="846072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6"/>
          <p:cNvSpPr txBox="1"/>
          <p:nvPr/>
        </p:nvSpPr>
        <p:spPr>
          <a:xfrm>
            <a:off x="2626200" y="5626080"/>
            <a:ext cx="27678960" cy="228312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9900" b="1" i="0" u="none" strike="noStrike" cap="none">
                <a:solidFill>
                  <a:srgbClr val="1A1A1A"/>
                </a:solidFill>
                <a:latin typeface="Raleway"/>
                <a:ea typeface="Raleway"/>
                <a:cs typeface="Raleway"/>
                <a:sym typeface="Raleway"/>
              </a:rPr>
              <a:t>Agile Communication</a:t>
            </a:r>
            <a:endParaRPr sz="9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9900" b="1" i="0" u="none" strike="noStrike" cap="none">
                <a:solidFill>
                  <a:srgbClr val="1A1A1A"/>
                </a:solidFill>
                <a:latin typeface="Raleway"/>
                <a:ea typeface="Raleway"/>
                <a:cs typeface="Raleway"/>
                <a:sym typeface="Raleway"/>
              </a:rPr>
              <a:t>Project </a:t>
            </a:r>
            <a:endParaRPr sz="9900" b="0" i="0" u="none" strike="noStrike" cap="none">
              <a:solidFill>
                <a:srgbClr val="000000"/>
              </a:solidFill>
              <a:latin typeface="Arial"/>
              <a:ea typeface="Arial"/>
              <a:cs typeface="Arial"/>
              <a:sym typeface="Arial"/>
            </a:endParaRPr>
          </a:p>
        </p:txBody>
      </p:sp>
      <p:sp>
        <p:nvSpPr>
          <p:cNvPr id="251" name="Google Shape;251;p56"/>
          <p:cNvSpPr txBox="1"/>
          <p:nvPr/>
        </p:nvSpPr>
        <p:spPr>
          <a:xfrm>
            <a:off x="2626200" y="8870040"/>
            <a:ext cx="27678960" cy="9646920"/>
          </a:xfrm>
          <a:prstGeom prst="rect">
            <a:avLst/>
          </a:prstGeom>
          <a:noFill/>
          <a:ln>
            <a:noFill/>
          </a:ln>
        </p:spPr>
        <p:txBody>
          <a:bodyPr spcFirstLastPara="1" wrap="square" lIns="349550" tIns="349550" rIns="349550" bIns="349550" anchor="t" anchorCtr="0">
            <a:noAutofit/>
          </a:bodyPr>
          <a:lstStyle/>
          <a:p>
            <a:pPr marL="0" marR="0" lvl="0" indent="0" algn="l" rtl="0">
              <a:lnSpc>
                <a:spcPct val="115000"/>
              </a:lnSpc>
              <a:spcBef>
                <a:spcPts val="0"/>
              </a:spcBef>
              <a:spcAft>
                <a:spcPts val="0"/>
              </a:spcAft>
              <a:buNone/>
            </a:pPr>
            <a:r>
              <a:rPr lang="en" sz="5000" b="0" i="0" u="none" strike="noStrike" cap="none">
                <a:solidFill>
                  <a:srgbClr val="595959"/>
                </a:solidFill>
                <a:latin typeface="Lato"/>
                <a:ea typeface="Lato"/>
                <a:cs typeface="Lato"/>
                <a:sym typeface="Lato"/>
              </a:rPr>
              <a:t>Sprint 4</a:t>
            </a:r>
            <a:endParaRPr sz="50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57"/>
          <p:cNvPicPr preferRelativeResize="0"/>
          <p:nvPr/>
        </p:nvPicPr>
        <p:blipFill>
          <a:blip r:embed="rId3">
            <a:alphaModFix/>
          </a:blip>
          <a:stretch>
            <a:fillRect/>
          </a:stretch>
        </p:blipFill>
        <p:spPr>
          <a:xfrm>
            <a:off x="2099425" y="2545900"/>
            <a:ext cx="29802851" cy="157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8"/>
          <p:cNvSpPr txBox="1"/>
          <p:nvPr/>
        </p:nvSpPr>
        <p:spPr>
          <a:xfrm>
            <a:off x="242640" y="1138680"/>
            <a:ext cx="19379520" cy="19225080"/>
          </a:xfrm>
          <a:prstGeom prst="rect">
            <a:avLst/>
          </a:prstGeom>
          <a:noFill/>
          <a:ln>
            <a:noFill/>
          </a:ln>
        </p:spPr>
        <p:txBody>
          <a:bodyPr spcFirstLastPara="1" wrap="square" lIns="349550" tIns="349550" rIns="349550" bIns="349550" anchor="t" anchorCtr="0">
            <a:noAutofit/>
          </a:bodyPr>
          <a:lstStyle/>
          <a:p>
            <a:pPr marL="0" marR="0" lvl="0" indent="0" algn="l" rtl="0">
              <a:lnSpc>
                <a:spcPct val="115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6100"/>
              </a:spcBef>
              <a:spcAft>
                <a:spcPts val="0"/>
              </a:spcAft>
              <a:buNone/>
            </a:pPr>
            <a:r>
              <a:rPr lang="en" sz="4800" b="1" i="0" u="none" strike="noStrike" cap="none" dirty="0">
                <a:solidFill>
                  <a:srgbClr val="595959"/>
                </a:solidFill>
                <a:latin typeface="Open Sans"/>
                <a:ea typeface="Open Sans"/>
                <a:cs typeface="Open Sans"/>
                <a:sym typeface="Open Sans"/>
              </a:rPr>
              <a:t>What would the BURN DOWN chart look like for Sprints 1-4?</a:t>
            </a:r>
            <a:r>
              <a:rPr lang="en" sz="4800" b="0" i="0" u="none" strike="noStrike" cap="none" dirty="0">
                <a:solidFill>
                  <a:srgbClr val="595959"/>
                </a:solidFill>
                <a:latin typeface="Open Sans"/>
                <a:ea typeface="Open Sans"/>
                <a:cs typeface="Open Sans"/>
                <a:sym typeface="Open Sans"/>
              </a:rPr>
              <a:t> </a:t>
            </a:r>
            <a:endParaRPr sz="4800" b="0" i="0" u="none" strike="noStrike" cap="none" dirty="0">
              <a:solidFill>
                <a:srgbClr val="000000"/>
              </a:solidFill>
              <a:latin typeface="Arial"/>
              <a:ea typeface="Arial"/>
              <a:cs typeface="Arial"/>
              <a:sym typeface="Arial"/>
            </a:endParaRPr>
          </a:p>
          <a:p>
            <a:pPr marL="0" marR="0" lvl="0" indent="0" algn="l" rtl="0">
              <a:lnSpc>
                <a:spcPct val="115000"/>
              </a:lnSpc>
              <a:spcBef>
                <a:spcPts val="6100"/>
              </a:spcBef>
              <a:spcAft>
                <a:spcPts val="0"/>
              </a:spcAft>
              <a:buNone/>
            </a:pPr>
            <a:r>
              <a:rPr lang="en" sz="4800" dirty="0">
                <a:solidFill>
                  <a:srgbClr val="595959"/>
                </a:solidFill>
                <a:latin typeface="Open Sans"/>
                <a:ea typeface="Open Sans"/>
                <a:cs typeface="Open Sans"/>
                <a:sym typeface="Open Sans"/>
              </a:rPr>
              <a:t>Done</a:t>
            </a:r>
            <a:endParaRPr sz="4800" b="0" i="0" u="none" strike="noStrike" cap="none" dirty="0">
              <a:solidFill>
                <a:srgbClr val="000000"/>
              </a:solidFill>
              <a:latin typeface="Arial"/>
              <a:ea typeface="Arial"/>
              <a:cs typeface="Arial"/>
              <a:sym typeface="Arial"/>
            </a:endParaRPr>
          </a:p>
          <a:p>
            <a:pPr marL="0" marR="0" lvl="0" indent="0" algn="l" rtl="0">
              <a:lnSpc>
                <a:spcPct val="115000"/>
              </a:lnSpc>
              <a:spcBef>
                <a:spcPts val="6100"/>
              </a:spcBef>
              <a:spcAft>
                <a:spcPts val="0"/>
              </a:spcAft>
              <a:buNone/>
            </a:pPr>
            <a:r>
              <a:rPr lang="en" sz="4800" b="1" i="0" u="none" strike="noStrike" cap="none" dirty="0">
                <a:solidFill>
                  <a:srgbClr val="595959"/>
                </a:solidFill>
                <a:latin typeface="Open Sans"/>
                <a:ea typeface="Open Sans"/>
                <a:cs typeface="Open Sans"/>
                <a:sym typeface="Open Sans"/>
              </a:rPr>
              <a:t>What would the BURN UP charts look like for Sprints 1-4?</a:t>
            </a:r>
            <a:endParaRPr sz="4800" b="0" i="0" u="none" strike="noStrike" cap="none" dirty="0">
              <a:solidFill>
                <a:srgbClr val="000000"/>
              </a:solidFill>
              <a:latin typeface="Arial"/>
              <a:ea typeface="Arial"/>
              <a:cs typeface="Arial"/>
              <a:sym typeface="Arial"/>
            </a:endParaRPr>
          </a:p>
          <a:p>
            <a:pPr marL="0" marR="0" lvl="0" indent="0" algn="l" rtl="0">
              <a:lnSpc>
                <a:spcPct val="115000"/>
              </a:lnSpc>
              <a:spcBef>
                <a:spcPts val="6100"/>
              </a:spcBef>
              <a:spcAft>
                <a:spcPts val="0"/>
              </a:spcAft>
              <a:buNone/>
            </a:pPr>
            <a:r>
              <a:rPr lang="en" sz="4800" dirty="0">
                <a:solidFill>
                  <a:srgbClr val="595959"/>
                </a:solidFill>
                <a:latin typeface="Open Sans"/>
                <a:ea typeface="Open Sans"/>
                <a:cs typeface="Open Sans"/>
                <a:sym typeface="Open Sans"/>
              </a:rPr>
              <a:t>Done</a:t>
            </a:r>
            <a:endParaRPr sz="4800" b="0" i="0" u="none" strike="noStrike" cap="none" dirty="0">
              <a:solidFill>
                <a:srgbClr val="000000"/>
              </a:solidFill>
              <a:latin typeface="Arial"/>
              <a:ea typeface="Arial"/>
              <a:cs typeface="Arial"/>
              <a:sym typeface="Arial"/>
            </a:endParaRPr>
          </a:p>
          <a:p>
            <a:pPr marL="0" marR="0" lvl="0" indent="0" algn="l" rtl="0">
              <a:lnSpc>
                <a:spcPct val="115000"/>
              </a:lnSpc>
              <a:spcBef>
                <a:spcPts val="6100"/>
              </a:spcBef>
              <a:spcAft>
                <a:spcPts val="0"/>
              </a:spcAft>
              <a:buNone/>
            </a:pPr>
            <a:r>
              <a:rPr lang="en" sz="4800" b="1" i="0" u="none" strike="noStrike" cap="none" dirty="0">
                <a:solidFill>
                  <a:srgbClr val="595959"/>
                </a:solidFill>
                <a:latin typeface="Open Sans"/>
                <a:ea typeface="Open Sans"/>
                <a:cs typeface="Open Sans"/>
                <a:sym typeface="Open Sans"/>
              </a:rPr>
              <a:t>What Risks did you identify in Sprint 4 and how do they affect the project? (Note: These would be your narrative findings)</a:t>
            </a:r>
            <a:endParaRPr sz="4800" b="0" i="0" u="none" strike="noStrike" cap="none" dirty="0">
              <a:solidFill>
                <a:srgbClr val="000000"/>
              </a:solidFill>
              <a:latin typeface="Arial"/>
              <a:ea typeface="Arial"/>
              <a:cs typeface="Arial"/>
              <a:sym typeface="Arial"/>
            </a:endParaRPr>
          </a:p>
          <a:p>
            <a:pPr marL="0" marR="0" lvl="0" indent="0" algn="l" rtl="0">
              <a:lnSpc>
                <a:spcPct val="115000"/>
              </a:lnSpc>
              <a:spcBef>
                <a:spcPts val="6100"/>
              </a:spcBef>
              <a:spcAft>
                <a:spcPts val="0"/>
              </a:spcAft>
              <a:buNone/>
            </a:pPr>
            <a:r>
              <a:rPr lang="en-US" sz="4800" dirty="0">
                <a:solidFill>
                  <a:srgbClr val="595959"/>
                </a:solidFill>
                <a:latin typeface="Open Sans"/>
                <a:ea typeface="Open Sans"/>
                <a:cs typeface="Open Sans"/>
                <a:sym typeface="Open Sans"/>
              </a:rPr>
              <a:t>Sprint 4 holds critical importance in addressing the significant security risks highlighted by the customer.</a:t>
            </a:r>
          </a:p>
          <a:p>
            <a:pPr marL="0" marR="0" lvl="0" indent="0" algn="l" rtl="0">
              <a:lnSpc>
                <a:spcPct val="115000"/>
              </a:lnSpc>
              <a:spcBef>
                <a:spcPts val="6100"/>
              </a:spcBef>
              <a:spcAft>
                <a:spcPts val="0"/>
              </a:spcAft>
              <a:buNone/>
            </a:pPr>
            <a:r>
              <a:rPr lang="en" sz="4800" b="1" i="0" u="none" strike="noStrike" cap="none" dirty="0">
                <a:solidFill>
                  <a:srgbClr val="595959"/>
                </a:solidFill>
                <a:latin typeface="Open Sans"/>
                <a:ea typeface="Open Sans"/>
                <a:cs typeface="Open Sans"/>
                <a:sym typeface="Open Sans"/>
              </a:rPr>
              <a:t>What Theme or Name did you give to Sprint 4? </a:t>
            </a:r>
            <a:endParaRPr sz="4800" b="0" i="0" u="none" strike="noStrike" cap="none" dirty="0">
              <a:solidFill>
                <a:srgbClr val="000000"/>
              </a:solidFill>
              <a:latin typeface="Arial"/>
              <a:ea typeface="Arial"/>
              <a:cs typeface="Arial"/>
              <a:sym typeface="Arial"/>
            </a:endParaRPr>
          </a:p>
          <a:p>
            <a:pPr marL="0" marR="0" lvl="0" indent="0" algn="l" rtl="0">
              <a:lnSpc>
                <a:spcPct val="115000"/>
              </a:lnSpc>
              <a:spcBef>
                <a:spcPts val="6100"/>
              </a:spcBef>
              <a:spcAft>
                <a:spcPts val="0"/>
              </a:spcAft>
              <a:buNone/>
            </a:pPr>
            <a:r>
              <a:rPr lang="en-US" sz="4800" dirty="0">
                <a:solidFill>
                  <a:srgbClr val="595959"/>
                </a:solidFill>
                <a:latin typeface="Open Sans"/>
                <a:ea typeface="Open Sans"/>
                <a:cs typeface="Open Sans"/>
                <a:sym typeface="Open Sans"/>
              </a:rPr>
              <a:t>Guardian Force</a:t>
            </a:r>
            <a:r>
              <a:rPr lang="en" sz="4800" dirty="0">
                <a:solidFill>
                  <a:srgbClr val="595959"/>
                </a:solidFill>
                <a:latin typeface="Open Sans"/>
                <a:ea typeface="Open Sans"/>
                <a:cs typeface="Open Sans"/>
                <a:sym typeface="Open Sans"/>
              </a:rPr>
              <a:t>!</a:t>
            </a:r>
            <a:endParaRPr sz="4800" b="0" i="0" u="none" strike="noStrike" cap="none" dirty="0">
              <a:solidFill>
                <a:srgbClr val="000000"/>
              </a:solidFill>
              <a:latin typeface="Arial"/>
              <a:ea typeface="Arial"/>
              <a:cs typeface="Arial"/>
              <a:sym typeface="Arial"/>
            </a:endParaRPr>
          </a:p>
        </p:txBody>
      </p:sp>
      <p:sp>
        <p:nvSpPr>
          <p:cNvPr id="262" name="Google Shape;262;p58"/>
          <p:cNvSpPr/>
          <p:nvPr/>
        </p:nvSpPr>
        <p:spPr>
          <a:xfrm>
            <a:off x="19225080" y="1734120"/>
            <a:ext cx="11306880" cy="8460720"/>
          </a:xfrm>
          <a:prstGeom prst="rect">
            <a:avLst/>
          </a:prstGeom>
          <a:solidFill>
            <a:schemeClr val="lt2"/>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4000" b="0" i="0" u="none" strike="noStrike" cap="none" dirty="0">
              <a:latin typeface="Arial"/>
              <a:ea typeface="Arial"/>
              <a:cs typeface="Arial"/>
              <a:sym typeface="Arial"/>
            </a:endParaRPr>
          </a:p>
        </p:txBody>
      </p:sp>
      <p:sp>
        <p:nvSpPr>
          <p:cNvPr id="263" name="Google Shape;263;p58"/>
          <p:cNvSpPr/>
          <p:nvPr/>
        </p:nvSpPr>
        <p:spPr>
          <a:xfrm>
            <a:off x="19225080" y="11431080"/>
            <a:ext cx="11306880" cy="8460720"/>
          </a:xfrm>
          <a:prstGeom prst="rect">
            <a:avLst/>
          </a:prstGeom>
          <a:solidFill>
            <a:schemeClr val="lt2"/>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4000" b="0" i="0" u="none" strike="noStrike" cap="none" dirty="0">
              <a:latin typeface="Arial"/>
              <a:ea typeface="Arial"/>
              <a:cs typeface="Arial"/>
              <a:sym typeface="Arial"/>
            </a:endParaRPr>
          </a:p>
        </p:txBody>
      </p:sp>
      <p:sp>
        <p:nvSpPr>
          <p:cNvPr id="264" name="Google Shape;264;p58"/>
          <p:cNvSpPr txBox="1"/>
          <p:nvPr/>
        </p:nvSpPr>
        <p:spPr>
          <a:xfrm>
            <a:off x="242640" y="0"/>
            <a:ext cx="30674160" cy="2151720"/>
          </a:xfrm>
          <a:prstGeom prst="rect">
            <a:avLst/>
          </a:prstGeom>
          <a:noFill/>
          <a:ln>
            <a:noFill/>
          </a:ln>
        </p:spPr>
        <p:txBody>
          <a:bodyPr spcFirstLastPara="1" wrap="square" lIns="349550" tIns="349550" rIns="349550" bIns="349550" anchor="t" anchorCtr="0">
            <a:noAutofit/>
          </a:bodyPr>
          <a:lstStyle/>
          <a:p>
            <a:pPr marL="0" marR="0" lvl="0" indent="0" algn="l" rtl="0">
              <a:lnSpc>
                <a:spcPct val="115000"/>
              </a:lnSpc>
              <a:spcBef>
                <a:spcPts val="0"/>
              </a:spcBef>
              <a:spcAft>
                <a:spcPts val="0"/>
              </a:spcAft>
              <a:buNone/>
            </a:pPr>
            <a:r>
              <a:rPr lang="en" sz="5000" b="0" i="0" u="none" strike="noStrike" cap="none">
                <a:solidFill>
                  <a:srgbClr val="595959"/>
                </a:solidFill>
                <a:latin typeface="Lato"/>
                <a:ea typeface="Lato"/>
                <a:cs typeface="Lato"/>
                <a:sym typeface="Lato"/>
              </a:rPr>
              <a:t>Sprint 4 Questions</a:t>
            </a:r>
            <a:endParaRPr sz="5000" b="0" i="0" u="none" strike="noStrike" cap="none">
              <a:latin typeface="Arial"/>
              <a:ea typeface="Arial"/>
              <a:cs typeface="Arial"/>
              <a:sym typeface="Arial"/>
            </a:endParaRPr>
          </a:p>
        </p:txBody>
      </p:sp>
      <p:graphicFrame>
        <p:nvGraphicFramePr>
          <p:cNvPr id="2" name="Chart 1" title="Chart">
            <a:extLst>
              <a:ext uri="{FF2B5EF4-FFF2-40B4-BE49-F238E27FC236}">
                <a16:creationId xmlns:a16="http://schemas.microsoft.com/office/drawing/2014/main" id="{00000000-0008-0000-0100-000005000000}"/>
              </a:ext>
            </a:extLst>
          </p:cNvPr>
          <p:cNvGraphicFramePr>
            <a:graphicFrameLocks/>
          </p:cNvGraphicFramePr>
          <p:nvPr>
            <p:extLst>
              <p:ext uri="{D42A27DB-BD31-4B8C-83A1-F6EECF244321}">
                <p14:modId xmlns:p14="http://schemas.microsoft.com/office/powerpoint/2010/main" val="3436212201"/>
              </p:ext>
            </p:extLst>
          </p:nvPr>
        </p:nvGraphicFramePr>
        <p:xfrm>
          <a:off x="19186936" y="11431078"/>
          <a:ext cx="11345024" cy="84607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title="Chart">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2796457526"/>
              </p:ext>
            </p:extLst>
          </p:nvPr>
        </p:nvGraphicFramePr>
        <p:xfrm>
          <a:off x="19225080" y="1734118"/>
          <a:ext cx="11306880" cy="846072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9"/>
          <p:cNvSpPr txBox="1"/>
          <p:nvPr/>
        </p:nvSpPr>
        <p:spPr>
          <a:xfrm>
            <a:off x="198000" y="914400"/>
            <a:ext cx="5639100" cy="20116500"/>
          </a:xfrm>
          <a:prstGeom prst="rect">
            <a:avLst/>
          </a:prstGeom>
          <a:noFill/>
          <a:ln w="9525" cap="flat" cmpd="sng">
            <a:solidFill>
              <a:srgbClr val="000000"/>
            </a:solidFill>
            <a:prstDash val="solid"/>
            <a:round/>
            <a:headEnd type="none" w="sm" len="sm"/>
            <a:tailEnd type="none" w="sm" len="sm"/>
          </a:ln>
        </p:spPr>
        <p:txBody>
          <a:bodyPr spcFirstLastPara="1" wrap="square" lIns="349550" tIns="349550" rIns="349550" bIns="349550" anchor="ctr" anchorCtr="0">
            <a:noAutofit/>
          </a:bodyPr>
          <a:lstStyle/>
          <a:p>
            <a:pPr marL="0" marR="0" lvl="0" indent="0" algn="l" rtl="0">
              <a:lnSpc>
                <a:spcPct val="100000"/>
              </a:lnSpc>
              <a:spcBef>
                <a:spcPts val="0"/>
              </a:spcBef>
              <a:spcAft>
                <a:spcPts val="0"/>
              </a:spcAft>
              <a:buNone/>
            </a:pPr>
            <a:r>
              <a:rPr lang="en" sz="9600" b="1" i="0" u="none" strike="noStrike" cap="none">
                <a:solidFill>
                  <a:srgbClr val="000000"/>
                </a:solidFill>
                <a:latin typeface="Raleway"/>
                <a:ea typeface="Raleway"/>
                <a:cs typeface="Raleway"/>
                <a:sym typeface="Raleway"/>
              </a:rPr>
              <a:t>T</a:t>
            </a:r>
            <a:r>
              <a:rPr lang="en" sz="9600" b="1">
                <a:latin typeface="Raleway"/>
                <a:ea typeface="Raleway"/>
                <a:cs typeface="Raleway"/>
                <a:sym typeface="Raleway"/>
              </a:rPr>
              <a:t>he</a:t>
            </a:r>
            <a:r>
              <a:rPr lang="en" sz="9600" b="1" i="0" u="none" strike="noStrike" cap="none">
                <a:solidFill>
                  <a:srgbClr val="000000"/>
                </a:solidFill>
                <a:latin typeface="Raleway"/>
                <a:ea typeface="Raleway"/>
                <a:cs typeface="Raleway"/>
                <a:sym typeface="Raleway"/>
              </a:rPr>
              <a:t> </a:t>
            </a:r>
            <a:r>
              <a:rPr lang="en" sz="9600" b="1">
                <a:latin typeface="Raleway"/>
                <a:ea typeface="Raleway"/>
                <a:cs typeface="Raleway"/>
                <a:sym typeface="Raleway"/>
              </a:rPr>
              <a:t>A-Team</a:t>
            </a:r>
            <a:endParaRPr sz="9600" b="0" i="0" u="none" strike="noStrike" cap="none">
              <a:solidFill>
                <a:srgbClr val="000000"/>
              </a:solidFill>
              <a:latin typeface="Arial"/>
              <a:ea typeface="Arial"/>
              <a:cs typeface="Arial"/>
              <a:sym typeface="Arial"/>
            </a:endParaRPr>
          </a:p>
        </p:txBody>
      </p:sp>
      <p:sp>
        <p:nvSpPr>
          <p:cNvPr id="272" name="Google Shape;272;p59"/>
          <p:cNvSpPr txBox="1"/>
          <p:nvPr/>
        </p:nvSpPr>
        <p:spPr>
          <a:xfrm>
            <a:off x="5837040" y="914400"/>
            <a:ext cx="11195280" cy="3581280"/>
          </a:xfrm>
          <a:prstGeom prst="rect">
            <a:avLst/>
          </a:prstGeom>
          <a:noFill/>
          <a:ln w="9525" cap="flat" cmpd="sng">
            <a:solidFill>
              <a:srgbClr val="000000"/>
            </a:solidFill>
            <a:prstDash val="solid"/>
            <a:round/>
            <a:headEnd type="none" w="sm" len="sm"/>
            <a:tailEnd type="none" w="sm" len="sm"/>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9000" b="1" i="0" u="sng" strike="noStrike" cap="none" dirty="0">
                <a:solidFill>
                  <a:srgbClr val="000000"/>
                </a:solidFill>
                <a:latin typeface="Raleway"/>
                <a:ea typeface="Raleway"/>
                <a:cs typeface="Raleway"/>
                <a:sym typeface="Raleway"/>
              </a:rPr>
              <a:t>Sprint 4 Name</a:t>
            </a:r>
            <a:endParaRPr sz="9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9000" b="1" i="0" u="sng" strike="noStrike" cap="none" dirty="0">
                <a:solidFill>
                  <a:srgbClr val="000000"/>
                </a:solidFill>
                <a:latin typeface="Raleway"/>
                <a:ea typeface="Raleway"/>
                <a:cs typeface="Raleway"/>
                <a:sym typeface="Raleway"/>
              </a:rPr>
              <a:t>“</a:t>
            </a:r>
            <a:r>
              <a:rPr lang="en-US" sz="9000" b="1" u="sng" dirty="0">
                <a:latin typeface="Raleway"/>
                <a:ea typeface="Raleway"/>
                <a:cs typeface="Raleway"/>
                <a:sym typeface="Raleway"/>
              </a:rPr>
              <a:t>Guardian Force</a:t>
            </a:r>
            <a:r>
              <a:rPr lang="en" sz="9000" b="1" u="sng" dirty="0">
                <a:latin typeface="Raleway"/>
                <a:ea typeface="Raleway"/>
                <a:cs typeface="Raleway"/>
                <a:sym typeface="Raleway"/>
              </a:rPr>
              <a:t>!</a:t>
            </a:r>
            <a:r>
              <a:rPr lang="en" sz="9000" b="1" i="0" u="sng" strike="noStrike" cap="none" dirty="0">
                <a:solidFill>
                  <a:srgbClr val="000000"/>
                </a:solidFill>
                <a:latin typeface="Raleway"/>
                <a:ea typeface="Raleway"/>
                <a:cs typeface="Raleway"/>
                <a:sym typeface="Raleway"/>
              </a:rPr>
              <a:t>“</a:t>
            </a:r>
            <a:endParaRPr sz="9000" b="0" i="0" u="none" strike="noStrike" cap="none" dirty="0">
              <a:solidFill>
                <a:srgbClr val="000000"/>
              </a:solidFill>
              <a:latin typeface="Arial"/>
              <a:ea typeface="Arial"/>
              <a:cs typeface="Arial"/>
              <a:sym typeface="Arial"/>
            </a:endParaRPr>
          </a:p>
        </p:txBody>
      </p:sp>
      <p:sp>
        <p:nvSpPr>
          <p:cNvPr id="273" name="Google Shape;273;p59"/>
          <p:cNvSpPr txBox="1"/>
          <p:nvPr/>
        </p:nvSpPr>
        <p:spPr>
          <a:xfrm>
            <a:off x="5868360" y="5410440"/>
            <a:ext cx="11195280" cy="8151480"/>
          </a:xfrm>
          <a:prstGeom prst="rect">
            <a:avLst/>
          </a:prstGeom>
          <a:noFill/>
          <a:ln w="9525" cap="flat" cmpd="sng">
            <a:solidFill>
              <a:srgbClr val="000000"/>
            </a:solidFill>
            <a:prstDash val="solid"/>
            <a:round/>
            <a:headEnd type="none" w="sm" len="sm"/>
            <a:tailEnd type="none" w="sm" len="sm"/>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9000" b="1" i="0" u="sng" strike="noStrike" cap="none">
                <a:solidFill>
                  <a:srgbClr val="000000"/>
                </a:solidFill>
                <a:latin typeface="Raleway"/>
                <a:ea typeface="Raleway"/>
                <a:cs typeface="Raleway"/>
                <a:sym typeface="Raleway"/>
              </a:rPr>
              <a:t>User Stories in Sprint 4</a:t>
            </a:r>
            <a:endParaRPr sz="9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500" b="1" i="0" u="none" strike="noStrike" cap="none">
                <a:solidFill>
                  <a:srgbClr val="000000"/>
                </a:solidFill>
                <a:latin typeface="Raleway"/>
                <a:ea typeface="Raleway"/>
                <a:cs typeface="Raleway"/>
                <a:sym typeface="Raleway"/>
              </a:rPr>
              <a:t>1. Story # </a:t>
            </a:r>
            <a:r>
              <a:rPr lang="en" sz="4500" b="1">
                <a:latin typeface="Raleway"/>
                <a:ea typeface="Raleway"/>
                <a:cs typeface="Raleway"/>
                <a:sym typeface="Raleway"/>
              </a:rPr>
              <a:t>15</a:t>
            </a:r>
            <a:r>
              <a:rPr lang="en" sz="4500" b="1" i="0" u="none" strike="noStrike" cap="none">
                <a:solidFill>
                  <a:srgbClr val="000000"/>
                </a:solidFill>
                <a:latin typeface="Raleway"/>
                <a:ea typeface="Raleway"/>
                <a:cs typeface="Raleway"/>
                <a:sym typeface="Raleway"/>
              </a:rPr>
              <a:t> with </a:t>
            </a:r>
            <a:r>
              <a:rPr lang="en" sz="4500" b="1">
                <a:latin typeface="Raleway"/>
                <a:ea typeface="Raleway"/>
                <a:cs typeface="Raleway"/>
                <a:sym typeface="Raleway"/>
              </a:rPr>
              <a:t>13</a:t>
            </a:r>
            <a:r>
              <a:rPr lang="en" sz="4500" b="1" i="0" u="none" strike="noStrike" cap="none">
                <a:solidFill>
                  <a:srgbClr val="000000"/>
                </a:solidFill>
                <a:latin typeface="Raleway"/>
                <a:ea typeface="Raleway"/>
                <a:cs typeface="Raleway"/>
                <a:sym typeface="Raleway"/>
              </a:rPr>
              <a:t> points</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500" b="1" i="0" u="none" strike="noStrike" cap="none">
                <a:solidFill>
                  <a:srgbClr val="000000"/>
                </a:solidFill>
                <a:latin typeface="Raleway"/>
                <a:ea typeface="Raleway"/>
                <a:cs typeface="Raleway"/>
                <a:sym typeface="Raleway"/>
              </a:rPr>
              <a:t>2. Story # </a:t>
            </a:r>
            <a:r>
              <a:rPr lang="en" sz="4500" b="1">
                <a:latin typeface="Raleway"/>
                <a:ea typeface="Raleway"/>
                <a:cs typeface="Raleway"/>
                <a:sym typeface="Raleway"/>
              </a:rPr>
              <a:t>21</a:t>
            </a:r>
            <a:r>
              <a:rPr lang="en" sz="4500" b="1" i="0" u="none" strike="noStrike" cap="none">
                <a:solidFill>
                  <a:srgbClr val="000000"/>
                </a:solidFill>
                <a:latin typeface="Raleway"/>
                <a:ea typeface="Raleway"/>
                <a:cs typeface="Raleway"/>
                <a:sym typeface="Raleway"/>
              </a:rPr>
              <a:t> with </a:t>
            </a:r>
            <a:r>
              <a:rPr lang="en" sz="4500" b="1">
                <a:latin typeface="Raleway"/>
                <a:ea typeface="Raleway"/>
                <a:cs typeface="Raleway"/>
                <a:sym typeface="Raleway"/>
              </a:rPr>
              <a:t>8</a:t>
            </a:r>
            <a:r>
              <a:rPr lang="en" sz="4500" b="1" i="0" u="none" strike="noStrike" cap="none">
                <a:solidFill>
                  <a:srgbClr val="000000"/>
                </a:solidFill>
                <a:latin typeface="Raleway"/>
                <a:ea typeface="Raleway"/>
                <a:cs typeface="Raleway"/>
                <a:sym typeface="Raleway"/>
              </a:rPr>
              <a:t> points</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500" b="1" i="0" u="none" strike="noStrike" cap="none">
                <a:solidFill>
                  <a:srgbClr val="000000"/>
                </a:solidFill>
                <a:latin typeface="Raleway"/>
                <a:ea typeface="Raleway"/>
                <a:cs typeface="Raleway"/>
                <a:sym typeface="Raleway"/>
              </a:rPr>
              <a:t>3. Story # x with xx points</a:t>
            </a: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4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4500" b="1" i="0" u="none" strike="noStrike" cap="none">
                <a:solidFill>
                  <a:srgbClr val="000000"/>
                </a:solidFill>
                <a:latin typeface="Raleway"/>
                <a:ea typeface="Raleway"/>
                <a:cs typeface="Raleway"/>
                <a:sym typeface="Raleway"/>
              </a:rPr>
              <a:t>Total Sprint 4 Points: </a:t>
            </a:r>
            <a:r>
              <a:rPr lang="en" sz="4500" b="1">
                <a:latin typeface="Raleway"/>
                <a:ea typeface="Raleway"/>
                <a:cs typeface="Raleway"/>
                <a:sym typeface="Raleway"/>
              </a:rPr>
              <a:t>21</a:t>
            </a:r>
            <a:endParaRPr sz="4500" b="0" i="0" u="none" strike="noStrike" cap="none">
              <a:solidFill>
                <a:srgbClr val="000000"/>
              </a:solidFill>
              <a:latin typeface="Arial"/>
              <a:ea typeface="Arial"/>
              <a:cs typeface="Arial"/>
              <a:sym typeface="Arial"/>
            </a:endParaRPr>
          </a:p>
        </p:txBody>
      </p:sp>
      <p:sp>
        <p:nvSpPr>
          <p:cNvPr id="274" name="Google Shape;274;p59"/>
          <p:cNvSpPr txBox="1"/>
          <p:nvPr/>
        </p:nvSpPr>
        <p:spPr>
          <a:xfrm>
            <a:off x="6192360" y="16910305"/>
            <a:ext cx="25810800" cy="4813500"/>
          </a:xfrm>
          <a:prstGeom prst="rect">
            <a:avLst/>
          </a:prstGeom>
          <a:noFill/>
          <a:ln w="9525" cap="flat" cmpd="sng">
            <a:solidFill>
              <a:srgbClr val="000000"/>
            </a:solidFill>
            <a:prstDash val="solid"/>
            <a:round/>
            <a:headEnd type="none" w="sm" len="sm"/>
            <a:tailEnd type="none" w="sm" len="sm"/>
          </a:ln>
        </p:spPr>
        <p:txBody>
          <a:bodyPr spcFirstLastPara="1" wrap="square" lIns="349550" tIns="349550" rIns="349550" bIns="349550" anchor="ctr" anchorCtr="0">
            <a:noAutofit/>
          </a:bodyPr>
          <a:lstStyle/>
          <a:p>
            <a:pPr marL="0" marR="0" lvl="0" indent="0" algn="l" rtl="0">
              <a:lnSpc>
                <a:spcPct val="100000"/>
              </a:lnSpc>
              <a:spcBef>
                <a:spcPts val="0"/>
              </a:spcBef>
              <a:spcAft>
                <a:spcPts val="0"/>
              </a:spcAft>
              <a:buNone/>
            </a:pPr>
            <a:r>
              <a:rPr lang="en-US" sz="3800" b="1" dirty="0">
                <a:latin typeface="Raleway"/>
                <a:ea typeface="Raleway"/>
                <a:cs typeface="Raleway"/>
                <a:sym typeface="Raleway"/>
              </a:rPr>
              <a:t>Sprint 4 marked a pivotal moment for the A-Team as we focused on fortifying the website's defenses. We diligently scanned for vulnerabilities to safeguard our customers' data and ensured access to Git for security checks on our code. This sprint underscored the importance of engaging security professionals, even with high code quality, to gain fresh insights and enhance our software. Neglecting these aspects would have left our website vulnerable to data breaches.</a:t>
            </a:r>
            <a:endParaRPr sz="3800" b="0" i="0" u="none" strike="noStrike" cap="none" dirty="0">
              <a:solidFill>
                <a:srgbClr val="000000"/>
              </a:solidFill>
              <a:latin typeface="Arial"/>
              <a:ea typeface="Arial"/>
              <a:cs typeface="Arial"/>
              <a:sym typeface="Arial"/>
            </a:endParaRPr>
          </a:p>
        </p:txBody>
      </p:sp>
      <p:sp>
        <p:nvSpPr>
          <p:cNvPr id="275" name="Google Shape;275;p59"/>
          <p:cNvSpPr txBox="1"/>
          <p:nvPr/>
        </p:nvSpPr>
        <p:spPr>
          <a:xfrm>
            <a:off x="18509760" y="8460000"/>
            <a:ext cx="12458880" cy="67464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endParaRPr lang="en-US" sz="6800" b="0" i="0" u="none" strike="noStrike" cap="none" dirty="0">
              <a:solidFill>
                <a:srgbClr val="000000"/>
              </a:solidFill>
              <a:latin typeface="Arial"/>
              <a:ea typeface="Arial"/>
              <a:cs typeface="Arial"/>
              <a:sym typeface="Arial"/>
            </a:endParaRPr>
          </a:p>
        </p:txBody>
      </p:sp>
      <p:sp>
        <p:nvSpPr>
          <p:cNvPr id="276" name="Google Shape;276;p59"/>
          <p:cNvSpPr txBox="1"/>
          <p:nvPr/>
        </p:nvSpPr>
        <p:spPr>
          <a:xfrm>
            <a:off x="18509760" y="809280"/>
            <a:ext cx="12458880" cy="67464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9550" tIns="349550" rIns="349550" bIns="349550" anchor="ctr" anchorCtr="0">
            <a:noAutofit/>
          </a:bodyPr>
          <a:lstStyle/>
          <a:p>
            <a:pPr marL="0" marR="0" lvl="0" indent="0" algn="l" rtl="0">
              <a:lnSpc>
                <a:spcPct val="100000"/>
              </a:lnSpc>
              <a:spcBef>
                <a:spcPts val="0"/>
              </a:spcBef>
              <a:spcAft>
                <a:spcPts val="0"/>
              </a:spcAft>
              <a:buNone/>
            </a:pPr>
            <a:endParaRPr sz="6800" b="0" i="0" u="none" strike="noStrike" cap="none" dirty="0">
              <a:solidFill>
                <a:srgbClr val="000000"/>
              </a:solidFill>
              <a:latin typeface="Arial"/>
              <a:ea typeface="Arial"/>
              <a:cs typeface="Arial"/>
              <a:sym typeface="Arial"/>
            </a:endParaRPr>
          </a:p>
        </p:txBody>
      </p:sp>
      <p:sp>
        <p:nvSpPr>
          <p:cNvPr id="277" name="Google Shape;277;p59"/>
          <p:cNvSpPr/>
          <p:nvPr/>
        </p:nvSpPr>
        <p:spPr>
          <a:xfrm>
            <a:off x="6192360" y="105840"/>
            <a:ext cx="19385280" cy="7030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100" b="0" i="0" u="none" strike="noStrike" cap="none">
                <a:solidFill>
                  <a:srgbClr val="000000"/>
                </a:solidFill>
                <a:latin typeface="Arial"/>
                <a:ea typeface="Arial"/>
                <a:cs typeface="Arial"/>
                <a:sym typeface="Arial"/>
              </a:rPr>
              <a:t>SPRINT 4 DEMO of Working Product</a:t>
            </a:r>
            <a:endParaRPr sz="3100" b="0" i="0" u="none" strike="noStrike" cap="none">
              <a:latin typeface="Arial"/>
              <a:ea typeface="Arial"/>
              <a:cs typeface="Arial"/>
              <a:sym typeface="Arial"/>
            </a:endParaRPr>
          </a:p>
        </p:txBody>
      </p:sp>
      <p:graphicFrame>
        <p:nvGraphicFramePr>
          <p:cNvPr id="2" name="Chart 1" title="Chart">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3783280697"/>
              </p:ext>
            </p:extLst>
          </p:nvPr>
        </p:nvGraphicFramePr>
        <p:xfrm>
          <a:off x="18348111" y="8912352"/>
          <a:ext cx="12620529" cy="66412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title="Chart">
            <a:extLst>
              <a:ext uri="{FF2B5EF4-FFF2-40B4-BE49-F238E27FC236}">
                <a16:creationId xmlns:a16="http://schemas.microsoft.com/office/drawing/2014/main" id="{00000000-0008-0000-0100-000005000000}"/>
              </a:ext>
            </a:extLst>
          </p:cNvPr>
          <p:cNvGraphicFramePr>
            <a:graphicFrameLocks/>
          </p:cNvGraphicFramePr>
          <p:nvPr>
            <p:extLst>
              <p:ext uri="{D42A27DB-BD31-4B8C-83A1-F6EECF244321}">
                <p14:modId xmlns:p14="http://schemas.microsoft.com/office/powerpoint/2010/main" val="8345676"/>
              </p:ext>
            </p:extLst>
          </p:nvPr>
        </p:nvGraphicFramePr>
        <p:xfrm>
          <a:off x="18509760" y="808920"/>
          <a:ext cx="12458880" cy="67467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60"/>
          <p:cNvSpPr txBox="1"/>
          <p:nvPr/>
        </p:nvSpPr>
        <p:spPr>
          <a:xfrm>
            <a:off x="2626200" y="5626080"/>
            <a:ext cx="27678960" cy="2283120"/>
          </a:xfrm>
          <a:prstGeom prst="rect">
            <a:avLst/>
          </a:prstGeom>
          <a:noFill/>
          <a:ln>
            <a:noFill/>
          </a:ln>
        </p:spPr>
        <p:txBody>
          <a:bodyPr spcFirstLastPara="1" wrap="square" lIns="349550" tIns="349550" rIns="349550" bIns="349550" anchor="t" anchorCtr="0">
            <a:noAutofit/>
          </a:bodyPr>
          <a:lstStyle/>
          <a:p>
            <a:pPr marL="0" marR="0" lvl="0" indent="0" algn="l" rtl="0">
              <a:lnSpc>
                <a:spcPct val="100000"/>
              </a:lnSpc>
              <a:spcBef>
                <a:spcPts val="0"/>
              </a:spcBef>
              <a:spcAft>
                <a:spcPts val="0"/>
              </a:spcAft>
              <a:buNone/>
            </a:pPr>
            <a:r>
              <a:rPr lang="en" sz="9900" b="1" i="0" u="none" strike="noStrike" cap="none">
                <a:solidFill>
                  <a:srgbClr val="1A1A1A"/>
                </a:solidFill>
                <a:latin typeface="Raleway"/>
                <a:ea typeface="Raleway"/>
                <a:cs typeface="Raleway"/>
                <a:sym typeface="Raleway"/>
              </a:rPr>
              <a:t>Agile Communication</a:t>
            </a:r>
            <a:endParaRPr sz="9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9900" b="1" i="0" u="none" strike="noStrike" cap="none">
                <a:solidFill>
                  <a:srgbClr val="1A1A1A"/>
                </a:solidFill>
                <a:latin typeface="Raleway"/>
                <a:ea typeface="Raleway"/>
                <a:cs typeface="Raleway"/>
                <a:sym typeface="Raleway"/>
              </a:rPr>
              <a:t>Project </a:t>
            </a:r>
            <a:endParaRPr sz="9900" b="0" i="0" u="none" strike="noStrike" cap="none">
              <a:solidFill>
                <a:srgbClr val="000000"/>
              </a:solidFill>
              <a:latin typeface="Arial"/>
              <a:ea typeface="Arial"/>
              <a:cs typeface="Arial"/>
              <a:sym typeface="Arial"/>
            </a:endParaRPr>
          </a:p>
        </p:txBody>
      </p:sp>
      <p:sp>
        <p:nvSpPr>
          <p:cNvPr id="285" name="Google Shape;285;p60"/>
          <p:cNvSpPr txBox="1"/>
          <p:nvPr/>
        </p:nvSpPr>
        <p:spPr>
          <a:xfrm>
            <a:off x="2626200" y="8870040"/>
            <a:ext cx="27678960" cy="9646920"/>
          </a:xfrm>
          <a:prstGeom prst="rect">
            <a:avLst/>
          </a:prstGeom>
          <a:noFill/>
          <a:ln>
            <a:noFill/>
          </a:ln>
        </p:spPr>
        <p:txBody>
          <a:bodyPr spcFirstLastPara="1" wrap="square" lIns="349550" tIns="349550" rIns="349550" bIns="349550" anchor="t" anchorCtr="0">
            <a:noAutofit/>
          </a:bodyPr>
          <a:lstStyle/>
          <a:p>
            <a:pPr marL="0" marR="0" lvl="0" indent="0" algn="l" rtl="0">
              <a:lnSpc>
                <a:spcPct val="115000"/>
              </a:lnSpc>
              <a:spcBef>
                <a:spcPts val="0"/>
              </a:spcBef>
              <a:spcAft>
                <a:spcPts val="0"/>
              </a:spcAft>
              <a:buNone/>
            </a:pPr>
            <a:r>
              <a:rPr lang="en" sz="5000" b="0" i="0" u="none" strike="noStrike" cap="none">
                <a:solidFill>
                  <a:srgbClr val="595959"/>
                </a:solidFill>
                <a:latin typeface="Lato"/>
                <a:ea typeface="Lato"/>
                <a:cs typeface="Lato"/>
                <a:sym typeface="Lato"/>
              </a:rPr>
              <a:t>Sprint 5</a:t>
            </a:r>
            <a:endParaRPr sz="50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61"/>
          <p:cNvPicPr preferRelativeResize="0"/>
          <p:nvPr/>
        </p:nvPicPr>
        <p:blipFill>
          <a:blip r:embed="rId3">
            <a:alphaModFix/>
          </a:blip>
          <a:stretch>
            <a:fillRect/>
          </a:stretch>
        </p:blipFill>
        <p:spPr>
          <a:xfrm>
            <a:off x="682113" y="4431817"/>
            <a:ext cx="31554176" cy="130819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2155</Words>
  <Application>Microsoft Office PowerPoint</Application>
  <PresentationFormat>Custom</PresentationFormat>
  <Paragraphs>282</Paragraphs>
  <Slides>26</Slides>
  <Notes>26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26</vt:i4>
      </vt:variant>
    </vt:vector>
  </HeadingPairs>
  <TitlesOfParts>
    <vt:vector size="36" baseType="lpstr">
      <vt:lpstr>Arial</vt:lpstr>
      <vt:lpstr>Abadi</vt:lpstr>
      <vt:lpstr>Raleway</vt:lpstr>
      <vt:lpstr>Open Sans</vt:lpstr>
      <vt:lpstr>Times New Roman</vt:lpstr>
      <vt:lpstr>Lato</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mohammad khallaf</cp:lastModifiedBy>
  <cp:revision>3</cp:revision>
  <dcterms:modified xsi:type="dcterms:W3CDTF">2024-03-28T10:54:17Z</dcterms:modified>
</cp:coreProperties>
</file>