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47" r:id="rId2"/>
    <p:sldId id="402" r:id="rId3"/>
    <p:sldId id="404" r:id="rId4"/>
    <p:sldId id="403" r:id="rId5"/>
    <p:sldId id="405" r:id="rId6"/>
    <p:sldId id="409" r:id="rId7"/>
    <p:sldId id="432" r:id="rId8"/>
    <p:sldId id="399" r:id="rId9"/>
    <p:sldId id="433" r:id="rId10"/>
    <p:sldId id="440" r:id="rId11"/>
    <p:sldId id="434" r:id="rId12"/>
    <p:sldId id="435" r:id="rId13"/>
    <p:sldId id="442" r:id="rId14"/>
    <p:sldId id="436" r:id="rId15"/>
    <p:sldId id="437" r:id="rId16"/>
    <p:sldId id="438" r:id="rId17"/>
    <p:sldId id="410" r:id="rId18"/>
    <p:sldId id="380" r:id="rId19"/>
    <p:sldId id="443" r:id="rId20"/>
    <p:sldId id="439" r:id="rId21"/>
    <p:sldId id="408" r:id="rId22"/>
    <p:sldId id="428" r:id="rId23"/>
    <p:sldId id="441" r:id="rId24"/>
    <p:sldId id="445" r:id="rId25"/>
    <p:sldId id="446" r:id="rId26"/>
    <p:sldId id="416" r:id="rId27"/>
    <p:sldId id="417" r:id="rId28"/>
    <p:sldId id="3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D4A"/>
    <a:srgbClr val="5DF986"/>
    <a:srgbClr val="FF7D7D"/>
    <a:srgbClr val="97E4FF"/>
    <a:srgbClr val="FF9393"/>
    <a:srgbClr val="75DBFF"/>
    <a:srgbClr val="FFAFAF"/>
    <a:srgbClr val="FFFFFF"/>
    <a:srgbClr val="B2F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9" autoAdjust="0"/>
    <p:restoredTop sz="89310" autoAdjust="0"/>
  </p:normalViewPr>
  <p:slideViewPr>
    <p:cSldViewPr snapToGrid="0">
      <p:cViewPr varScale="1">
        <p:scale>
          <a:sx n="99" d="100"/>
          <a:sy n="99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Idco-fs-01\idco-drive\Dedicate\Projects\~TEAM\meeting\1-&#1589;&#1608;&#1585;&#1578;&#1580;&#1604;&#1587;&#1575;&#1578;%20&#1601;&#1740;&#1583;&#1604;&#1740;&#1578;&#1740;%20&#1662;&#1585;&#1575;&#1740;&#1605;\Fidelity%20Prime\Fidelity%20weekly%20Report-4030128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pPr>
            <a:r>
              <a:rPr lang="en-US" sz="4800" b="0">
                <a:solidFill>
                  <a:schemeClr val="tx1"/>
                </a:solidFill>
                <a:cs typeface="B Nazanin" panose="00000400000000000000" pitchFamily="2" charset="-78"/>
              </a:rPr>
              <a:t>Task</a:t>
            </a:r>
            <a:r>
              <a:rPr lang="en-US" sz="4800" b="0" baseline="0">
                <a:solidFill>
                  <a:schemeClr val="tx1"/>
                </a:solidFill>
                <a:cs typeface="B Nazanin" panose="00000400000000000000" pitchFamily="2" charset="-78"/>
              </a:rPr>
              <a:t> Activities</a:t>
            </a:r>
            <a:endParaRPr lang="en-US" sz="4800" b="0">
              <a:solidFill>
                <a:schemeClr val="tx1"/>
              </a:solidFill>
              <a:cs typeface="B Nazanin" panose="00000400000000000000" pitchFamily="2" charset="-78"/>
            </a:endParaRPr>
          </a:p>
        </c:rich>
      </c:tx>
      <c:layout>
        <c:manualLayout>
          <c:xMode val="edge"/>
          <c:yMode val="edge"/>
          <c:x val="0.43840753304874258"/>
          <c:y val="3.03135356175048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B Nazanin" panose="00000400000000000000" pitchFamily="2" charset="-78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450734939402913"/>
          <c:y val="0.50365229663810329"/>
          <c:w val="0.19097016682167173"/>
          <c:h val="0.3865131945692336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0.51116</cdr:x>
      <cdr:y>0.52826</cdr:y>
    </cdr:from>
    <cdr:to>
      <cdr:x>0.72717</cdr:x>
      <cdr:y>0.67312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105900" y="5418365"/>
          <a:ext cx="3848100" cy="1485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54C37-D551-4AFF-AEDF-C040CC88E93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F16F7-4BA4-45E5-8462-9CFB65AC1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1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dirty="0">
                <a:latin typeface="Garamond" pitchFamily="18" charset="0"/>
              </a:rPr>
              <a:t>Macro-description of the product with </a:t>
            </a:r>
            <a:r>
              <a:rPr lang="en-US" sz="1200" b="1" u="sng" dirty="0">
                <a:latin typeface="Garamond" pitchFamily="18" charset="0"/>
              </a:rPr>
              <a:t>its Reserve (argumentation + alternative solution).</a:t>
            </a:r>
            <a:endParaRPr lang="en-US" sz="1200" dirty="0">
              <a:latin typeface="Garamond" pitchFamily="18" charset="0"/>
            </a:endParaRPr>
          </a:p>
          <a:p>
            <a:pPr algn="l" rtl="0"/>
            <a:r>
              <a:rPr lang="en-US" sz="1200" dirty="0">
                <a:latin typeface="Garamond" pitchFamily="18" charset="0"/>
              </a:rPr>
              <a:t> (explosion drawing or</a:t>
            </a:r>
            <a:r>
              <a:rPr lang="en-US" sz="1200" baseline="0" dirty="0">
                <a:latin typeface="Garamond" pitchFamily="18" charset="0"/>
              </a:rPr>
              <a:t> </a:t>
            </a:r>
            <a:r>
              <a:rPr lang="en-US" sz="1200" dirty="0">
                <a:latin typeface="Garamond" pitchFamily="18" charset="0"/>
              </a:rPr>
              <a:t>disassemble picture</a:t>
            </a:r>
            <a:r>
              <a:rPr lang="en-US" sz="1200" baseline="0" dirty="0">
                <a:latin typeface="Garamond" pitchFamily="18" charset="0"/>
              </a:rPr>
              <a:t> </a:t>
            </a:r>
            <a:r>
              <a:rPr lang="en-US" sz="1200" dirty="0">
                <a:latin typeface="Garamond" pitchFamily="18" charset="0"/>
              </a:rPr>
              <a:t>of the RFQ should be shown here)</a:t>
            </a:r>
          </a:p>
          <a:p>
            <a:pPr marL="0" indent="0" rtl="0">
              <a:buNone/>
            </a:pPr>
            <a:endParaRPr lang="en-US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7C35E-8A21-4294-BFF4-703231D3A484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603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None/>
            </a:pPr>
            <a:endParaRPr lang="en-US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7C35E-8A21-4294-BFF4-703231D3A484}" type="slidenum">
              <a:rPr lang="fa-IR" smtClean="0"/>
              <a:t>21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6105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None/>
            </a:pPr>
            <a:endParaRPr lang="en-US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7C35E-8A21-4294-BFF4-703231D3A484}" type="slidenum">
              <a:rPr lang="fa-IR" smtClean="0"/>
              <a:t>22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368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None/>
            </a:pPr>
            <a:endParaRPr lang="en-US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7C35E-8A21-4294-BFF4-703231D3A484}" type="slidenum">
              <a:rPr lang="fa-IR" smtClean="0"/>
              <a:t>23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5023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D36F-F982-4686-AEB1-899BA27F468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542-A8F6-41BA-B443-BB959359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D36F-F982-4686-AEB1-899BA27F468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542-A8F6-41BA-B443-BB959359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6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D36F-F982-4686-AEB1-899BA27F468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542-A8F6-41BA-B443-BB959359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5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D36F-F982-4686-AEB1-899BA27F468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542-A8F6-41BA-B443-BB959359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D36F-F982-4686-AEB1-899BA27F468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542-A8F6-41BA-B443-BB959359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3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D36F-F982-4686-AEB1-899BA27F468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542-A8F6-41BA-B443-BB959359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6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D36F-F982-4686-AEB1-899BA27F468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542-A8F6-41BA-B443-BB959359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D36F-F982-4686-AEB1-899BA27F468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542-A8F6-41BA-B443-BB959359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D36F-F982-4686-AEB1-899BA27F468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542-A8F6-41BA-B443-BB959359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D36F-F982-4686-AEB1-899BA27F468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542-A8F6-41BA-B443-BB959359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6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D36F-F982-4686-AEB1-899BA27F468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542-A8F6-41BA-B443-BB959359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0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D36F-F982-4686-AEB1-899BA27F468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03542-A8F6-41BA-B443-BB959359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0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10" Type="http://schemas.openxmlformats.org/officeDocument/2006/relationships/image" Target="../media/image43.png"/><Relationship Id="rId4" Type="http://schemas.openxmlformats.org/officeDocument/2006/relationships/image" Target="../media/image37.jpe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40000">
              <a:schemeClr val="bg1">
                <a:lumMod val="9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634439" y="7020"/>
            <a:ext cx="2395767" cy="1206673"/>
            <a:chOff x="-440852" y="4367244"/>
            <a:chExt cx="3177173" cy="210590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22" t="28290" r="10988" b="15904"/>
            <a:stretch/>
          </p:blipFill>
          <p:spPr>
            <a:xfrm rot="164431">
              <a:off x="445941" y="4367244"/>
              <a:ext cx="1607197" cy="141003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4F50E8F8-CBC6-4A56-A60B-FDBF1E1F1214}"/>
                </a:ext>
              </a:extLst>
            </p:cNvPr>
            <p:cNvSpPr txBox="1">
              <a:spLocks/>
            </p:cNvSpPr>
            <p:nvPr/>
          </p:nvSpPr>
          <p:spPr>
            <a:xfrm>
              <a:off x="-440852" y="5957452"/>
              <a:ext cx="3177173" cy="515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Roboto Slab"/>
                <a:buNone/>
                <a:defRPr sz="4800" b="1" i="0" u="none" strike="noStrike" cap="none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Roboto Slab"/>
                <a:buNone/>
                <a:defRPr sz="6000" b="1" i="0" u="none" strike="noStrike" cap="none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Roboto Slab"/>
                <a:buNone/>
                <a:defRPr sz="6000" b="1" i="0" u="none" strike="noStrike" cap="none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Roboto Slab"/>
                <a:buNone/>
                <a:defRPr sz="6000" b="1" i="0" u="none" strike="noStrike" cap="none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Roboto Slab"/>
                <a:buNone/>
                <a:defRPr sz="6000" b="1" i="0" u="none" strike="noStrike" cap="none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Roboto Slab"/>
                <a:buNone/>
                <a:defRPr sz="6000" b="1" i="0" u="none" strike="noStrike" cap="none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Roboto Slab"/>
                <a:buNone/>
                <a:defRPr sz="6000" b="1" i="0" u="none" strike="noStrike" cap="none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Roboto Slab"/>
                <a:buNone/>
                <a:defRPr sz="6000" b="1" i="0" u="none" strike="noStrike" cap="none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Roboto Slab"/>
                <a:buNone/>
                <a:defRPr sz="6000" b="1" i="0" u="none" strike="noStrike" cap="none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9pPr>
            </a:lstStyle>
            <a:p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Roboto Slab"/>
                <a:buNone/>
                <a:tabLst/>
                <a:defRPr/>
              </a:pPr>
              <a:r>
                <a:rPr kumimoji="0" lang="fa-IR" sz="1400" b="1" i="0" u="none" strike="noStrike" kern="1200" cap="none" spc="0" normalizeH="0" baseline="0" noProof="0" dirty="0">
                  <a:ln w="0"/>
                  <a:solidFill>
                    <a:srgbClr val="00B0F0"/>
                  </a:solidFill>
                  <a:effectLst/>
                  <a:uLnTx/>
                  <a:uFillTx/>
                  <a:latin typeface="F_Titr" panose="05000000000000000000" pitchFamily="2" charset="2"/>
                  <a:cs typeface="B Nazanin" panose="00000400000000000000" pitchFamily="2" charset="-78"/>
                  <a:sym typeface="Roboto Slab"/>
                </a:rPr>
                <a:t>ایران دلکو در اندیشه آسمانی آبی...</a:t>
              </a:r>
              <a:endParaRPr kumimoji="0" lang="en-US" sz="1400" b="1" i="0" u="none" strike="noStrike" kern="1200" cap="none" spc="0" normalizeH="0" baseline="0" noProof="0" dirty="0">
                <a:ln w="0"/>
                <a:solidFill>
                  <a:srgbClr val="00B0F0"/>
                </a:solidFill>
                <a:effectLst/>
                <a:uLnTx/>
                <a:uFillTx/>
                <a:latin typeface="Roboto Slab"/>
                <a:cs typeface="B Nazanin" panose="00000400000000000000" pitchFamily="2" charset="-78"/>
                <a:sym typeface="Roboto Slab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 flipH="1">
            <a:off x="12030206" y="7020"/>
            <a:ext cx="76197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6" y="133000"/>
            <a:ext cx="1404306" cy="53986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38363" y="2132979"/>
            <a:ext cx="10483253" cy="1158726"/>
            <a:chOff x="415451" y="2543285"/>
            <a:chExt cx="7210425" cy="1173503"/>
          </a:xfrm>
        </p:grpSpPr>
        <p:sp>
          <p:nvSpPr>
            <p:cNvPr id="29" name="TextBox 28"/>
            <p:cNvSpPr txBox="1"/>
            <p:nvPr/>
          </p:nvSpPr>
          <p:spPr>
            <a:xfrm>
              <a:off x="2701345" y="3373917"/>
              <a:ext cx="2812212" cy="342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Apr-21-2025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5451" y="2543285"/>
              <a:ext cx="7210425" cy="40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Timeline for whole set of U5 plus Main </a:t>
              </a: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catalytic converter </a:t>
              </a:r>
              <a:r>
                <a:rPr kumimoji="0" lang="en-US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and Exhaust System</a:t>
              </a:r>
              <a:endPara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228" y="4147149"/>
            <a:ext cx="2857500" cy="1600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038" y="4147149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1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306827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chemeClr val="bg1"/>
                </a:solidFill>
              </a:rPr>
              <a:t>Technical Specification (BOM)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12116471" y="0"/>
            <a:ext cx="76197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 flipH="1">
            <a:off x="12116470" y="0"/>
            <a:ext cx="65112" cy="6847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 flipV="1">
            <a:off x="3427" y="6695834"/>
            <a:ext cx="11350373" cy="152008"/>
          </a:xfrm>
          <a:prstGeom prst="rect">
            <a:avLst/>
          </a:prstGeom>
          <a:gradFill>
            <a:gsLst>
              <a:gs pos="29000">
                <a:srgbClr val="9DE3F9"/>
              </a:gs>
              <a:gs pos="100000">
                <a:schemeClr val="accent1">
                  <a:lumMod val="20000"/>
                  <a:lumOff val="8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16584"/>
              </p:ext>
            </p:extLst>
          </p:nvPr>
        </p:nvGraphicFramePr>
        <p:xfrm>
          <a:off x="166319" y="490632"/>
          <a:ext cx="11513595" cy="34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94">
                  <a:extLst>
                    <a:ext uri="{9D8B030D-6E8A-4147-A177-3AD203B41FA5}">
                      <a16:colId xmlns:a16="http://schemas.microsoft.com/office/drawing/2014/main" val="77474312"/>
                    </a:ext>
                  </a:extLst>
                </a:gridCol>
                <a:gridCol w="1663796">
                  <a:extLst>
                    <a:ext uri="{9D8B030D-6E8A-4147-A177-3AD203B41FA5}">
                      <a16:colId xmlns:a16="http://schemas.microsoft.com/office/drawing/2014/main" val="349108884"/>
                    </a:ext>
                  </a:extLst>
                </a:gridCol>
                <a:gridCol w="2482717">
                  <a:extLst>
                    <a:ext uri="{9D8B030D-6E8A-4147-A177-3AD203B41FA5}">
                      <a16:colId xmlns:a16="http://schemas.microsoft.com/office/drawing/2014/main" val="3982572009"/>
                    </a:ext>
                  </a:extLst>
                </a:gridCol>
                <a:gridCol w="1976378">
                  <a:extLst>
                    <a:ext uri="{9D8B030D-6E8A-4147-A177-3AD203B41FA5}">
                      <a16:colId xmlns:a16="http://schemas.microsoft.com/office/drawing/2014/main" val="840601660"/>
                    </a:ext>
                  </a:extLst>
                </a:gridCol>
                <a:gridCol w="1932996">
                  <a:extLst>
                    <a:ext uri="{9D8B030D-6E8A-4147-A177-3AD203B41FA5}">
                      <a16:colId xmlns:a16="http://schemas.microsoft.com/office/drawing/2014/main" val="3869561126"/>
                    </a:ext>
                  </a:extLst>
                </a:gridCol>
                <a:gridCol w="3018514">
                  <a:extLst>
                    <a:ext uri="{9D8B030D-6E8A-4147-A177-3AD203B41FA5}">
                      <a16:colId xmlns:a16="http://schemas.microsoft.com/office/drawing/2014/main" val="3480306091"/>
                    </a:ext>
                  </a:extLst>
                </a:gridCol>
              </a:tblGrid>
              <a:tr h="5713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 name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according to customer's drawing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status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IDCO’s Suggestion</a:t>
                      </a:r>
                      <a:endParaRPr lang="fa-IR" sz="14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Picture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547015"/>
                  </a:ext>
                </a:extLst>
              </a:tr>
              <a:tr h="96200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Monolith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Φ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101.6x123.3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400CPSI/(4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6.5)Mil</a:t>
                      </a: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Not available in Iran Delco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 and local market</a:t>
                      </a:r>
                      <a:endParaRPr lang="fa-IR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Φ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101.6x123.3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400CPSI/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6Mil</a:t>
                      </a: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9732"/>
                  </a:ext>
                </a:extLst>
              </a:tr>
              <a:tr h="8495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3M 100 4070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available in Iran Delco and local market</a:t>
                      </a:r>
                      <a:endParaRPr kumimoji="0" lang="fa-I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Unifrax-ccmax1600gr/m²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34475"/>
                  </a:ext>
                </a:extLst>
              </a:tr>
              <a:tr h="412289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Shell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SUH409L,T=1.2mm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 in Iran Delco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-------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55723"/>
                  </a:ext>
                </a:extLst>
              </a:tr>
              <a:tr h="676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80653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" t="10237" r="11055" b="5234"/>
          <a:stretch/>
        </p:blipFill>
        <p:spPr>
          <a:xfrm>
            <a:off x="9599261" y="1082204"/>
            <a:ext cx="1222455" cy="8847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2086">
            <a:off x="9738524" y="1851935"/>
            <a:ext cx="943927" cy="1226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6" t="10394" r="10069" b="12145"/>
          <a:stretch/>
        </p:blipFill>
        <p:spPr>
          <a:xfrm>
            <a:off x="9599261" y="3013631"/>
            <a:ext cx="1116061" cy="8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6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" y="6675760"/>
            <a:ext cx="12207241" cy="182240"/>
          </a:xfrm>
          <a:prstGeom prst="rect">
            <a:avLst/>
          </a:prstGeom>
          <a:gradFill>
            <a:gsLst>
              <a:gs pos="65000">
                <a:schemeClr val="accent4">
                  <a:lumMod val="20000"/>
                  <a:lumOff val="80000"/>
                </a:schemeClr>
              </a:gs>
              <a:gs pos="43000">
                <a:srgbClr val="565DE7"/>
              </a:gs>
              <a:gs pos="96000">
                <a:schemeClr val="tx1">
                  <a:lumMod val="95000"/>
                  <a:lumOff val="5000"/>
                </a:schemeClr>
              </a:gs>
              <a:gs pos="11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3901" y="1999703"/>
            <a:ext cx="10186945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/>
            <a:endParaRPr lang="fa-IR" sz="5400" dirty="0">
              <a:cs typeface="B Titr" panose="00000700000000000000" pitchFamily="2" charset="-78"/>
            </a:endParaRPr>
          </a:p>
          <a:p>
            <a:pPr algn="ctr">
              <a:defRPr/>
            </a:pPr>
            <a:r>
              <a:rPr lang="en-US" sz="4500" b="1" dirty="0" smtClean="0">
                <a:latin typeface="+mj-lt"/>
              </a:rPr>
              <a:t>2-2-Middle </a:t>
            </a:r>
            <a:r>
              <a:rPr lang="en-US" sz="4500" b="1" dirty="0" smtClean="0">
                <a:latin typeface="+mj-lt"/>
              </a:rPr>
              <a:t>Muffler</a:t>
            </a:r>
            <a:endParaRPr lang="fa-IR" sz="4500" b="1" dirty="0">
              <a:latin typeface="+mj-lt"/>
            </a:endParaRPr>
          </a:p>
          <a:p>
            <a:pPr lvl="0">
              <a:defRPr/>
            </a:pP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75458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306827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chemeClr val="bg1"/>
                </a:solidFill>
              </a:rPr>
              <a:t>Technical Specification (BOM)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12116471" y="0"/>
            <a:ext cx="76197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 flipH="1">
            <a:off x="12116470" y="0"/>
            <a:ext cx="65112" cy="6847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 flipV="1">
            <a:off x="3427" y="6695834"/>
            <a:ext cx="11350373" cy="152008"/>
          </a:xfrm>
          <a:prstGeom prst="rect">
            <a:avLst/>
          </a:prstGeom>
          <a:gradFill>
            <a:gsLst>
              <a:gs pos="29000">
                <a:srgbClr val="9DE3F9"/>
              </a:gs>
              <a:gs pos="100000">
                <a:schemeClr val="accent1">
                  <a:lumMod val="20000"/>
                  <a:lumOff val="8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8220"/>
              </p:ext>
            </p:extLst>
          </p:nvPr>
        </p:nvGraphicFramePr>
        <p:xfrm>
          <a:off x="284706" y="765417"/>
          <a:ext cx="11513595" cy="5485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94">
                  <a:extLst>
                    <a:ext uri="{9D8B030D-6E8A-4147-A177-3AD203B41FA5}">
                      <a16:colId xmlns:a16="http://schemas.microsoft.com/office/drawing/2014/main" val="77474312"/>
                    </a:ext>
                  </a:extLst>
                </a:gridCol>
                <a:gridCol w="1663796">
                  <a:extLst>
                    <a:ext uri="{9D8B030D-6E8A-4147-A177-3AD203B41FA5}">
                      <a16:colId xmlns:a16="http://schemas.microsoft.com/office/drawing/2014/main" val="349108884"/>
                    </a:ext>
                  </a:extLst>
                </a:gridCol>
                <a:gridCol w="2482717">
                  <a:extLst>
                    <a:ext uri="{9D8B030D-6E8A-4147-A177-3AD203B41FA5}">
                      <a16:colId xmlns:a16="http://schemas.microsoft.com/office/drawing/2014/main" val="3982572009"/>
                    </a:ext>
                  </a:extLst>
                </a:gridCol>
                <a:gridCol w="1976378">
                  <a:extLst>
                    <a:ext uri="{9D8B030D-6E8A-4147-A177-3AD203B41FA5}">
                      <a16:colId xmlns:a16="http://schemas.microsoft.com/office/drawing/2014/main" val="840601660"/>
                    </a:ext>
                  </a:extLst>
                </a:gridCol>
                <a:gridCol w="1776509">
                  <a:extLst>
                    <a:ext uri="{9D8B030D-6E8A-4147-A177-3AD203B41FA5}">
                      <a16:colId xmlns:a16="http://schemas.microsoft.com/office/drawing/2014/main" val="3869561126"/>
                    </a:ext>
                  </a:extLst>
                </a:gridCol>
                <a:gridCol w="3175001">
                  <a:extLst>
                    <a:ext uri="{9D8B030D-6E8A-4147-A177-3AD203B41FA5}">
                      <a16:colId xmlns:a16="http://schemas.microsoft.com/office/drawing/2014/main" val="3480306091"/>
                    </a:ext>
                  </a:extLst>
                </a:gridCol>
              </a:tblGrid>
              <a:tr h="58078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 name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according to customer's drawing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status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IDCO’s Suggestion</a:t>
                      </a:r>
                      <a:endParaRPr lang="fa-IR" sz="14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Picture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547015"/>
                  </a:ext>
                </a:extLst>
              </a:tr>
              <a:tr h="579895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Inlet &amp; Outlet flange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Q235B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 in Iran Delco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9732"/>
                  </a:ext>
                </a:extLst>
              </a:tr>
              <a:tr h="398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DIN17100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32760"/>
                  </a:ext>
                </a:extLst>
              </a:tr>
              <a:tr h="431800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Inlet Pipe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SUH 409L,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50x1.2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Not available in Iran Delco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 and local market</a:t>
                      </a:r>
                      <a:endParaRPr lang="fa-IR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*SUS 409L,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50x1.5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34475"/>
                  </a:ext>
                </a:extLst>
              </a:tr>
              <a:tr h="574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07882"/>
                  </a:ext>
                </a:extLst>
              </a:tr>
              <a:tr h="419100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Outlet Pipe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SUH 409L,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50x1.2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Not available in Iran Delco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 and local market</a:t>
                      </a:r>
                      <a:endParaRPr lang="fa-IR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*SUS 409L,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50x1.5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55723"/>
                  </a:ext>
                </a:extLst>
              </a:tr>
              <a:tr h="541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80653"/>
                  </a:ext>
                </a:extLst>
              </a:tr>
              <a:tr h="365256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Exterior shell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SUS439,T=???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Not available in Iran Delco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 and local market</a:t>
                      </a:r>
                      <a:endParaRPr lang="fa-IR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*SUS409,T=0.6mm</a:t>
                      </a: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34058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Interior shell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80665"/>
                  </a:ext>
                </a:extLst>
              </a:tr>
              <a:tr h="543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Hanger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SUH409L,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12,T=1.5mm</a:t>
                      </a: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Not available in Iran Delco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 and local market</a:t>
                      </a:r>
                      <a:endParaRPr lang="fa-IR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*ST37-2,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771213"/>
                  </a:ext>
                </a:extLst>
              </a:tr>
              <a:tr h="543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Hanger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Q235A,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12,T=1.5mm</a:t>
                      </a: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Not available in Iran Delco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 and local market</a:t>
                      </a:r>
                      <a:endParaRPr lang="fa-IR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*ST37-2,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48673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t="6655" r="11474" b="9010"/>
          <a:stretch/>
        </p:blipFill>
        <p:spPr>
          <a:xfrm>
            <a:off x="9525001" y="1398228"/>
            <a:ext cx="987145" cy="6984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" t="8937" b="16793"/>
          <a:stretch/>
        </p:blipFill>
        <p:spPr>
          <a:xfrm>
            <a:off x="9655131" y="2605469"/>
            <a:ext cx="1288815" cy="4713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" t="8097" r="3030" b="20507"/>
          <a:stretch/>
        </p:blipFill>
        <p:spPr>
          <a:xfrm>
            <a:off x="8664508" y="3404921"/>
            <a:ext cx="2849312" cy="810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" r="1484" b="12582"/>
          <a:stretch/>
        </p:blipFill>
        <p:spPr>
          <a:xfrm>
            <a:off x="9638270" y="5425979"/>
            <a:ext cx="1314845" cy="7267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" t="4009" b="10849"/>
          <a:stretch/>
        </p:blipFill>
        <p:spPr>
          <a:xfrm>
            <a:off x="9549413" y="4397450"/>
            <a:ext cx="1413583" cy="74496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9058275" y="4340300"/>
            <a:ext cx="844502" cy="231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17467" y="3026713"/>
            <a:ext cx="346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</a:rPr>
              <a:t>*According </a:t>
            </a:r>
            <a:r>
              <a:rPr lang="en-US" sz="1200" dirty="0">
                <a:solidFill>
                  <a:schemeClr val="dk1"/>
                </a:solidFill>
              </a:rPr>
              <a:t>to </a:t>
            </a:r>
            <a:r>
              <a:rPr lang="en-US" sz="1200" dirty="0"/>
              <a:t>Alternative solution </a:t>
            </a:r>
            <a:r>
              <a:rPr lang="en-US" sz="1200" dirty="0" smtClean="0"/>
              <a:t>-2 </a:t>
            </a:r>
            <a:r>
              <a:rPr lang="en-US" sz="1200" dirty="0"/>
              <a:t>(Slide </a:t>
            </a:r>
            <a:r>
              <a:rPr lang="en-US" sz="1200" dirty="0" smtClean="0"/>
              <a:t>23)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7467" y="3976074"/>
            <a:ext cx="346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</a:rPr>
              <a:t>*According </a:t>
            </a:r>
            <a:r>
              <a:rPr lang="en-US" sz="1200" dirty="0">
                <a:solidFill>
                  <a:schemeClr val="dk1"/>
                </a:solidFill>
              </a:rPr>
              <a:t>to </a:t>
            </a:r>
            <a:r>
              <a:rPr lang="en-US" sz="1200" dirty="0"/>
              <a:t>Alternative solution </a:t>
            </a:r>
            <a:r>
              <a:rPr lang="en-US" sz="1200" dirty="0" smtClean="0"/>
              <a:t>-2 </a:t>
            </a:r>
            <a:r>
              <a:rPr lang="en-US" sz="1200" dirty="0"/>
              <a:t>(Slide </a:t>
            </a:r>
            <a:r>
              <a:rPr lang="en-US" sz="1200" dirty="0" smtClean="0"/>
              <a:t>23)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17467" y="4925435"/>
            <a:ext cx="346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</a:rPr>
              <a:t>*According </a:t>
            </a:r>
            <a:r>
              <a:rPr lang="en-US" sz="1200" dirty="0">
                <a:solidFill>
                  <a:schemeClr val="dk1"/>
                </a:solidFill>
              </a:rPr>
              <a:t>to </a:t>
            </a:r>
            <a:r>
              <a:rPr lang="en-US" sz="1200" dirty="0"/>
              <a:t>Alternative solution </a:t>
            </a:r>
            <a:r>
              <a:rPr lang="en-US" sz="1200" dirty="0" smtClean="0"/>
              <a:t>-1 </a:t>
            </a:r>
            <a:r>
              <a:rPr lang="en-US" sz="1200" dirty="0"/>
              <a:t>(Slide </a:t>
            </a:r>
            <a:r>
              <a:rPr lang="en-US" sz="1200" dirty="0" smtClean="0"/>
              <a:t>22)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23270" y="5180637"/>
            <a:ext cx="352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</a:rPr>
              <a:t>***According </a:t>
            </a:r>
            <a:r>
              <a:rPr lang="en-US" sz="1200" dirty="0">
                <a:solidFill>
                  <a:schemeClr val="dk1"/>
                </a:solidFill>
              </a:rPr>
              <a:t>to </a:t>
            </a:r>
            <a:r>
              <a:rPr lang="en-US" sz="1200" dirty="0"/>
              <a:t>Alternative solution </a:t>
            </a:r>
            <a:r>
              <a:rPr lang="en-US" sz="1200" dirty="0" smtClean="0"/>
              <a:t>-2 </a:t>
            </a:r>
            <a:r>
              <a:rPr lang="en-US" sz="1200" dirty="0"/>
              <a:t>(Slide </a:t>
            </a:r>
            <a:r>
              <a:rPr lang="en-US" sz="1200" dirty="0" smtClean="0"/>
              <a:t>23)</a:t>
            </a:r>
            <a:endParaRPr lang="en-US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4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306827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chemeClr val="bg1"/>
                </a:solidFill>
              </a:rPr>
              <a:t>Technical Specification (BOM)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12116471" y="0"/>
            <a:ext cx="76197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 flipH="1">
            <a:off x="12116470" y="0"/>
            <a:ext cx="65112" cy="6847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 flipV="1">
            <a:off x="3427" y="6695834"/>
            <a:ext cx="11350373" cy="152008"/>
          </a:xfrm>
          <a:prstGeom prst="rect">
            <a:avLst/>
          </a:prstGeom>
          <a:gradFill>
            <a:gsLst>
              <a:gs pos="29000">
                <a:srgbClr val="9DE3F9"/>
              </a:gs>
              <a:gs pos="100000">
                <a:schemeClr val="accent1">
                  <a:lumMod val="20000"/>
                  <a:lumOff val="8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22381"/>
              </p:ext>
            </p:extLst>
          </p:nvPr>
        </p:nvGraphicFramePr>
        <p:xfrm>
          <a:off x="284706" y="765417"/>
          <a:ext cx="11513595" cy="155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94">
                  <a:extLst>
                    <a:ext uri="{9D8B030D-6E8A-4147-A177-3AD203B41FA5}">
                      <a16:colId xmlns:a16="http://schemas.microsoft.com/office/drawing/2014/main" val="77474312"/>
                    </a:ext>
                  </a:extLst>
                </a:gridCol>
                <a:gridCol w="1663796">
                  <a:extLst>
                    <a:ext uri="{9D8B030D-6E8A-4147-A177-3AD203B41FA5}">
                      <a16:colId xmlns:a16="http://schemas.microsoft.com/office/drawing/2014/main" val="349108884"/>
                    </a:ext>
                  </a:extLst>
                </a:gridCol>
                <a:gridCol w="2482717">
                  <a:extLst>
                    <a:ext uri="{9D8B030D-6E8A-4147-A177-3AD203B41FA5}">
                      <a16:colId xmlns:a16="http://schemas.microsoft.com/office/drawing/2014/main" val="3982572009"/>
                    </a:ext>
                  </a:extLst>
                </a:gridCol>
                <a:gridCol w="1976378">
                  <a:extLst>
                    <a:ext uri="{9D8B030D-6E8A-4147-A177-3AD203B41FA5}">
                      <a16:colId xmlns:a16="http://schemas.microsoft.com/office/drawing/2014/main" val="840601660"/>
                    </a:ext>
                  </a:extLst>
                </a:gridCol>
                <a:gridCol w="2020984">
                  <a:extLst>
                    <a:ext uri="{9D8B030D-6E8A-4147-A177-3AD203B41FA5}">
                      <a16:colId xmlns:a16="http://schemas.microsoft.com/office/drawing/2014/main" val="3869561126"/>
                    </a:ext>
                  </a:extLst>
                </a:gridCol>
                <a:gridCol w="2930526">
                  <a:extLst>
                    <a:ext uri="{9D8B030D-6E8A-4147-A177-3AD203B41FA5}">
                      <a16:colId xmlns:a16="http://schemas.microsoft.com/office/drawing/2014/main" val="3480306091"/>
                    </a:ext>
                  </a:extLst>
                </a:gridCol>
              </a:tblGrid>
              <a:tr h="58078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 name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according to customer's drawing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status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IDCO’s Suggestion</a:t>
                      </a:r>
                      <a:endParaRPr lang="fa-IR" sz="14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Picture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547015"/>
                  </a:ext>
                </a:extLst>
              </a:tr>
              <a:tr h="579895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Inlet &amp; Outlet Caps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SUS439,T=???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Thickness are not Available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Not available in Iran Delco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 and local market</a:t>
                      </a:r>
                      <a:endParaRPr lang="fa-IR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*SUS409,T=1.5mm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9732"/>
                  </a:ext>
                </a:extLst>
              </a:tr>
              <a:tr h="398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3276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b="11526"/>
          <a:stretch/>
        </p:blipFill>
        <p:spPr>
          <a:xfrm>
            <a:off x="9477375" y="1372281"/>
            <a:ext cx="1295569" cy="855223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84706" y="2324100"/>
            <a:ext cx="11513595" cy="328303"/>
          </a:xfrm>
          <a:prstGeom prst="rect">
            <a:avLst/>
          </a:prstGeom>
          <a:solidFill>
            <a:srgbClr val="F8F9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Note :The specifications inside the </a:t>
            </a:r>
            <a:r>
              <a:rPr lang="en-US" altLang="en-US" sz="1600" dirty="0" smtClean="0">
                <a:solidFill>
                  <a:srgbClr val="FF0000"/>
                </a:solidFill>
                <a:latin typeface="inherit"/>
              </a:rPr>
              <a:t>Muffler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, including </a:t>
            </a:r>
            <a:r>
              <a:rPr lang="en-US" altLang="en-US" sz="1600" dirty="0" smtClean="0">
                <a:solidFill>
                  <a:srgbClr val="FF0000"/>
                </a:solidFill>
                <a:latin typeface="inherit"/>
              </a:rPr>
              <a:t>Baffles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and </a:t>
            </a:r>
            <a:r>
              <a:rPr lang="en-US" alt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erforated tube</a:t>
            </a:r>
            <a:r>
              <a:rPr lang="en-US" sz="1600" dirty="0">
                <a:solidFill>
                  <a:srgbClr val="FF0000"/>
                </a:solidFill>
                <a:latin typeface="inherit"/>
              </a:rPr>
              <a:t>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are not </a:t>
            </a:r>
            <a:r>
              <a:rPr lang="en-US" sz="1600" dirty="0">
                <a:solidFill>
                  <a:srgbClr val="FF0000"/>
                </a:solidFill>
                <a:latin typeface="inherit"/>
              </a:rPr>
              <a:t>Available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7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" y="6675760"/>
            <a:ext cx="12207241" cy="182240"/>
          </a:xfrm>
          <a:prstGeom prst="rect">
            <a:avLst/>
          </a:prstGeom>
          <a:gradFill>
            <a:gsLst>
              <a:gs pos="65000">
                <a:schemeClr val="accent4">
                  <a:lumMod val="20000"/>
                  <a:lumOff val="80000"/>
                </a:schemeClr>
              </a:gs>
              <a:gs pos="43000">
                <a:srgbClr val="565DE7"/>
              </a:gs>
              <a:gs pos="96000">
                <a:schemeClr val="tx1">
                  <a:lumMod val="95000"/>
                  <a:lumOff val="5000"/>
                </a:schemeClr>
              </a:gs>
              <a:gs pos="11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3901" y="1999703"/>
            <a:ext cx="10186945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/>
            <a:endParaRPr lang="fa-IR" sz="5400" dirty="0">
              <a:cs typeface="B Titr" panose="00000700000000000000" pitchFamily="2" charset="-78"/>
            </a:endParaRPr>
          </a:p>
          <a:p>
            <a:pPr algn="ctr">
              <a:defRPr/>
            </a:pPr>
            <a:r>
              <a:rPr lang="en-US" sz="4500" b="1" dirty="0" smtClean="0">
                <a:latin typeface="+mj-lt"/>
              </a:rPr>
              <a:t>2-3-End </a:t>
            </a:r>
            <a:r>
              <a:rPr lang="en-US" sz="4500" b="1" dirty="0" smtClean="0">
                <a:latin typeface="+mj-lt"/>
              </a:rPr>
              <a:t>Muffler</a:t>
            </a:r>
            <a:endParaRPr lang="fa-IR" sz="4500" b="1" dirty="0">
              <a:latin typeface="+mj-lt"/>
            </a:endParaRPr>
          </a:p>
          <a:p>
            <a:pPr lvl="0">
              <a:defRPr/>
            </a:pP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41403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306827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chemeClr val="bg1"/>
                </a:solidFill>
              </a:rPr>
              <a:t>Technical Specification (BOM)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12116471" y="0"/>
            <a:ext cx="76197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 flipH="1">
            <a:off x="12116470" y="0"/>
            <a:ext cx="65112" cy="6847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 flipV="1">
            <a:off x="3427" y="6695834"/>
            <a:ext cx="11350373" cy="152008"/>
          </a:xfrm>
          <a:prstGeom prst="rect">
            <a:avLst/>
          </a:prstGeom>
          <a:gradFill>
            <a:gsLst>
              <a:gs pos="29000">
                <a:srgbClr val="9DE3F9"/>
              </a:gs>
              <a:gs pos="100000">
                <a:schemeClr val="accent1">
                  <a:lumMod val="20000"/>
                  <a:lumOff val="8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68927"/>
              </p:ext>
            </p:extLst>
          </p:nvPr>
        </p:nvGraphicFramePr>
        <p:xfrm>
          <a:off x="127000" y="498717"/>
          <a:ext cx="11917116" cy="5762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87">
                  <a:extLst>
                    <a:ext uri="{9D8B030D-6E8A-4147-A177-3AD203B41FA5}">
                      <a16:colId xmlns:a16="http://schemas.microsoft.com/office/drawing/2014/main" val="77474312"/>
                    </a:ext>
                  </a:extLst>
                </a:gridCol>
                <a:gridCol w="1722107">
                  <a:extLst>
                    <a:ext uri="{9D8B030D-6E8A-4147-A177-3AD203B41FA5}">
                      <a16:colId xmlns:a16="http://schemas.microsoft.com/office/drawing/2014/main" val="349108884"/>
                    </a:ext>
                  </a:extLst>
                </a:gridCol>
                <a:gridCol w="2569730">
                  <a:extLst>
                    <a:ext uri="{9D8B030D-6E8A-4147-A177-3AD203B41FA5}">
                      <a16:colId xmlns:a16="http://schemas.microsoft.com/office/drawing/2014/main" val="3982572009"/>
                    </a:ext>
                  </a:extLst>
                </a:gridCol>
                <a:gridCol w="2045645">
                  <a:extLst>
                    <a:ext uri="{9D8B030D-6E8A-4147-A177-3AD203B41FA5}">
                      <a16:colId xmlns:a16="http://schemas.microsoft.com/office/drawing/2014/main" val="840601660"/>
                    </a:ext>
                  </a:extLst>
                </a:gridCol>
                <a:gridCol w="1781901">
                  <a:extLst>
                    <a:ext uri="{9D8B030D-6E8A-4147-A177-3AD203B41FA5}">
                      <a16:colId xmlns:a16="http://schemas.microsoft.com/office/drawing/2014/main" val="3869561126"/>
                    </a:ext>
                  </a:extLst>
                </a:gridCol>
                <a:gridCol w="3343146">
                  <a:extLst>
                    <a:ext uri="{9D8B030D-6E8A-4147-A177-3AD203B41FA5}">
                      <a16:colId xmlns:a16="http://schemas.microsoft.com/office/drawing/2014/main" val="3480306091"/>
                    </a:ext>
                  </a:extLst>
                </a:gridCol>
              </a:tblGrid>
              <a:tr h="58078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 name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according to customer's drawing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status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IDCO’s Suggestion</a:t>
                      </a:r>
                      <a:endParaRPr lang="fa-IR" sz="14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Picture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547015"/>
                  </a:ext>
                </a:extLst>
              </a:tr>
              <a:tr h="579895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Inlet Flange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Q235A,T=10mm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 in Iran Delco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9732"/>
                  </a:ext>
                </a:extLst>
              </a:tr>
              <a:tr h="398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DIN17100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32760"/>
                  </a:ext>
                </a:extLst>
              </a:tr>
              <a:tr h="431800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Inlet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Pipe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SUH 409L,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50x1.2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Not available in Iran Delco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 and local market</a:t>
                      </a:r>
                      <a:endParaRPr lang="fa-IR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*SUS 409L,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50x1.5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34475"/>
                  </a:ext>
                </a:extLst>
              </a:tr>
              <a:tr h="574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07882"/>
                  </a:ext>
                </a:extLst>
              </a:tr>
              <a:tr h="480060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Hanger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SUH409L,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12,T=1.5mm</a:t>
                      </a: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Not available in Iran Delco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 and local market</a:t>
                      </a:r>
                      <a:endParaRPr lang="fa-IR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*ST37-2,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55723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Hanger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04134"/>
                  </a:ext>
                </a:extLst>
              </a:tr>
              <a:tr h="365256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Outlet Pipe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SUH 409L,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50x1.2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Not available in Iran Delco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 and local market</a:t>
                      </a:r>
                      <a:endParaRPr lang="fa-IR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*SUS 409L,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50x1.5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34058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80665"/>
                  </a:ext>
                </a:extLst>
              </a:tr>
              <a:tr h="543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Hanger 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Q235A,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12,T=1.5mm</a:t>
                      </a: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Not available in Iran Delco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 and local market</a:t>
                      </a:r>
                      <a:endParaRPr lang="fa-IR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*ST37-2,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771213"/>
                  </a:ext>
                </a:extLst>
              </a:tr>
              <a:tr h="82052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Hanger 4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48673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t="6655" r="11474" b="9010"/>
          <a:stretch/>
        </p:blipFill>
        <p:spPr>
          <a:xfrm>
            <a:off x="9524179" y="1220428"/>
            <a:ext cx="1000667" cy="69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" t="13686" r="2210" b="5555"/>
          <a:stretch/>
        </p:blipFill>
        <p:spPr>
          <a:xfrm>
            <a:off x="9400832" y="2120418"/>
            <a:ext cx="1786307" cy="8179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1" r="2665" b="5172"/>
          <a:stretch/>
        </p:blipFill>
        <p:spPr>
          <a:xfrm>
            <a:off x="9601306" y="4119090"/>
            <a:ext cx="1305098" cy="7066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6171" b="19486"/>
          <a:stretch/>
        </p:blipFill>
        <p:spPr>
          <a:xfrm>
            <a:off x="8919521" y="3411515"/>
            <a:ext cx="1363570" cy="377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92" y="3296178"/>
            <a:ext cx="1396823" cy="5808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882" y="5001503"/>
            <a:ext cx="908135" cy="12333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0" t="3068" r="25886" b="5999"/>
          <a:stretch/>
        </p:blipFill>
        <p:spPr>
          <a:xfrm>
            <a:off x="10906404" y="5015068"/>
            <a:ext cx="440512" cy="11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5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306827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chemeClr val="bg1"/>
                </a:solidFill>
              </a:rPr>
              <a:t>Technical Specification (BOM)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12116471" y="0"/>
            <a:ext cx="76197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 flipH="1">
            <a:off x="12116470" y="0"/>
            <a:ext cx="65112" cy="6847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 flipV="1">
            <a:off x="3427" y="6695834"/>
            <a:ext cx="11350373" cy="152008"/>
          </a:xfrm>
          <a:prstGeom prst="rect">
            <a:avLst/>
          </a:prstGeom>
          <a:gradFill>
            <a:gsLst>
              <a:gs pos="29000">
                <a:srgbClr val="9DE3F9"/>
              </a:gs>
              <a:gs pos="100000">
                <a:schemeClr val="accent1">
                  <a:lumMod val="20000"/>
                  <a:lumOff val="8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6238"/>
              </p:ext>
            </p:extLst>
          </p:nvPr>
        </p:nvGraphicFramePr>
        <p:xfrm>
          <a:off x="127000" y="498717"/>
          <a:ext cx="11917116" cy="3020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87">
                  <a:extLst>
                    <a:ext uri="{9D8B030D-6E8A-4147-A177-3AD203B41FA5}">
                      <a16:colId xmlns:a16="http://schemas.microsoft.com/office/drawing/2014/main" val="77474312"/>
                    </a:ext>
                  </a:extLst>
                </a:gridCol>
                <a:gridCol w="1722107">
                  <a:extLst>
                    <a:ext uri="{9D8B030D-6E8A-4147-A177-3AD203B41FA5}">
                      <a16:colId xmlns:a16="http://schemas.microsoft.com/office/drawing/2014/main" val="349108884"/>
                    </a:ext>
                  </a:extLst>
                </a:gridCol>
                <a:gridCol w="2569730">
                  <a:extLst>
                    <a:ext uri="{9D8B030D-6E8A-4147-A177-3AD203B41FA5}">
                      <a16:colId xmlns:a16="http://schemas.microsoft.com/office/drawing/2014/main" val="3982572009"/>
                    </a:ext>
                  </a:extLst>
                </a:gridCol>
                <a:gridCol w="2045645">
                  <a:extLst>
                    <a:ext uri="{9D8B030D-6E8A-4147-A177-3AD203B41FA5}">
                      <a16:colId xmlns:a16="http://schemas.microsoft.com/office/drawing/2014/main" val="840601660"/>
                    </a:ext>
                  </a:extLst>
                </a:gridCol>
                <a:gridCol w="1781901">
                  <a:extLst>
                    <a:ext uri="{9D8B030D-6E8A-4147-A177-3AD203B41FA5}">
                      <a16:colId xmlns:a16="http://schemas.microsoft.com/office/drawing/2014/main" val="3869561126"/>
                    </a:ext>
                  </a:extLst>
                </a:gridCol>
                <a:gridCol w="3343146">
                  <a:extLst>
                    <a:ext uri="{9D8B030D-6E8A-4147-A177-3AD203B41FA5}">
                      <a16:colId xmlns:a16="http://schemas.microsoft.com/office/drawing/2014/main" val="3480306091"/>
                    </a:ext>
                  </a:extLst>
                </a:gridCol>
              </a:tblGrid>
              <a:tr h="58078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 name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according to customer's drawing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status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IDCO’s Suggestion</a:t>
                      </a:r>
                      <a:endParaRPr lang="fa-IR" sz="14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Picture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547015"/>
                  </a:ext>
                </a:extLst>
              </a:tr>
              <a:tr h="57989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Exterior shell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SUS439,T=???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Thickness are not Available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Not available in Iran Delco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 and local market</a:t>
                      </a:r>
                      <a:endParaRPr lang="fa-IR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*SUS409L,T=0.6mm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97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Interior shell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3276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*SUS409L,T=0.4mm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946874"/>
                  </a:ext>
                </a:extLst>
              </a:tr>
              <a:tr h="6096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Inlet and outlet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Caps</a:t>
                      </a: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SUS439,T=???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Not available in Iran Delco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 and local market</a:t>
                      </a:r>
                      <a:endParaRPr lang="fa-IR" sz="14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*SUS409L,T=1.2mm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27287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62452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5797" r="5481" b="11836"/>
          <a:stretch/>
        </p:blipFill>
        <p:spPr>
          <a:xfrm>
            <a:off x="9451596" y="1446400"/>
            <a:ext cx="1902204" cy="71437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9662629" y="1172383"/>
            <a:ext cx="570177" cy="385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" t="4608" b="8532"/>
          <a:stretch/>
        </p:blipFill>
        <p:spPr>
          <a:xfrm>
            <a:off x="9662629" y="2505915"/>
            <a:ext cx="1140353" cy="852334"/>
          </a:xfrm>
          <a:prstGeom prst="rect">
            <a:avLst/>
          </a:prstGeom>
        </p:spPr>
      </p:pic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26999" y="3534928"/>
            <a:ext cx="11917117" cy="297525"/>
          </a:xfrm>
          <a:prstGeom prst="rect">
            <a:avLst/>
          </a:prstGeom>
          <a:solidFill>
            <a:srgbClr val="F8F9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Note :The specifications inside the </a:t>
            </a:r>
            <a:r>
              <a:rPr lang="en-US" altLang="en-US" sz="1600" dirty="0" smtClean="0">
                <a:solidFill>
                  <a:srgbClr val="FF0000"/>
                </a:solidFill>
                <a:latin typeface="inherit"/>
              </a:rPr>
              <a:t>Muffler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, including </a:t>
            </a:r>
            <a:r>
              <a:rPr lang="en-US" altLang="en-US" sz="1600" dirty="0" smtClean="0">
                <a:solidFill>
                  <a:srgbClr val="FF0000"/>
                </a:solidFill>
                <a:latin typeface="inherit"/>
              </a:rPr>
              <a:t>Baffles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and </a:t>
            </a:r>
            <a:r>
              <a:rPr lang="en-US" altLang="en-US" sz="1600" dirty="0">
                <a:solidFill>
                  <a:srgbClr val="FF0000"/>
                </a:solidFill>
              </a:rPr>
              <a:t>P</a:t>
            </a:r>
            <a:r>
              <a:rPr lang="en-US" sz="1600" dirty="0" smtClean="0">
                <a:solidFill>
                  <a:srgbClr val="FF0000"/>
                </a:solidFill>
              </a:rPr>
              <a:t>erforated tube</a:t>
            </a:r>
            <a:r>
              <a:rPr lang="en-US" sz="1600" dirty="0" smtClean="0">
                <a:solidFill>
                  <a:srgbClr val="FF0000"/>
                </a:solidFill>
                <a:latin typeface="inherit"/>
              </a:rPr>
              <a:t>s,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are not </a:t>
            </a:r>
            <a:r>
              <a:rPr lang="en-US" sz="1600" dirty="0" smtClean="0">
                <a:solidFill>
                  <a:srgbClr val="FF0000"/>
                </a:solidFill>
                <a:latin typeface="inherit"/>
              </a:rPr>
              <a:t>Available</a:t>
            </a:r>
            <a:endParaRPr lang="en-US" sz="1600" dirty="0">
              <a:solidFill>
                <a:srgbClr val="FF0000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" y="6675760"/>
            <a:ext cx="12207241" cy="182240"/>
          </a:xfrm>
          <a:prstGeom prst="rect">
            <a:avLst/>
          </a:prstGeom>
          <a:gradFill>
            <a:gsLst>
              <a:gs pos="65000">
                <a:schemeClr val="accent4">
                  <a:lumMod val="20000"/>
                  <a:lumOff val="80000"/>
                </a:schemeClr>
              </a:gs>
              <a:gs pos="43000">
                <a:srgbClr val="565DE7"/>
              </a:gs>
              <a:gs pos="96000">
                <a:schemeClr val="tx1">
                  <a:lumMod val="95000"/>
                  <a:lumOff val="5000"/>
                </a:schemeClr>
              </a:gs>
              <a:gs pos="11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45626" y="2047328"/>
            <a:ext cx="6007949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/>
            <a:endParaRPr lang="fa-IR" sz="5400" dirty="0">
              <a:cs typeface="B Titr" panose="00000700000000000000" pitchFamily="2" charset="-78"/>
            </a:endParaRPr>
          </a:p>
          <a:p>
            <a:pPr>
              <a:defRPr/>
            </a:pPr>
            <a:r>
              <a:rPr lang="en-US" sz="4500" b="1" dirty="0">
                <a:latin typeface="+mj-lt"/>
              </a:rPr>
              <a:t>3-</a:t>
            </a:r>
            <a:r>
              <a:rPr lang="en-US" sz="4500" dirty="0">
                <a:latin typeface="+mj-lt"/>
              </a:rPr>
              <a:t> Alternative solution </a:t>
            </a:r>
            <a:endParaRPr lang="en-US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7899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0124" y="1430005"/>
            <a:ext cx="11149790" cy="34916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306827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dirty="0"/>
              <a:t>Alternative solution</a:t>
            </a:r>
            <a:endParaRPr lang="en-US" sz="16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12116471" y="0"/>
            <a:ext cx="76197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 flipH="1">
            <a:off x="12116470" y="0"/>
            <a:ext cx="65112" cy="6847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 flipV="1">
            <a:off x="3427" y="6695834"/>
            <a:ext cx="11350373" cy="152008"/>
          </a:xfrm>
          <a:prstGeom prst="rect">
            <a:avLst/>
          </a:prstGeom>
          <a:gradFill>
            <a:gsLst>
              <a:gs pos="29000">
                <a:srgbClr val="9DE3F9"/>
              </a:gs>
              <a:gs pos="100000">
                <a:schemeClr val="accent1">
                  <a:lumMod val="20000"/>
                  <a:lumOff val="8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61156" y="676934"/>
            <a:ext cx="42186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Alternative solution </a:t>
            </a:r>
            <a:r>
              <a:rPr lang="en-US" sz="2000" dirty="0" smtClean="0"/>
              <a:t>-1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59129" y="1426177"/>
            <a:ext cx="185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 smtClean="0"/>
              <a:t>SUS441,T=1.5mm</a:t>
            </a:r>
            <a:endParaRPr lang="en-US" b="1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69979"/>
              </p:ext>
            </p:extLst>
          </p:nvPr>
        </p:nvGraphicFramePr>
        <p:xfrm>
          <a:off x="4252865" y="3301388"/>
          <a:ext cx="3704304" cy="11998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78657">
                  <a:extLst>
                    <a:ext uri="{9D8B030D-6E8A-4147-A177-3AD203B41FA5}">
                      <a16:colId xmlns:a16="http://schemas.microsoft.com/office/drawing/2014/main" val="725829959"/>
                    </a:ext>
                  </a:extLst>
                </a:gridCol>
                <a:gridCol w="1925647">
                  <a:extLst>
                    <a:ext uri="{9D8B030D-6E8A-4147-A177-3AD203B41FA5}">
                      <a16:colId xmlns:a16="http://schemas.microsoft.com/office/drawing/2014/main" val="1866243565"/>
                    </a:ext>
                  </a:extLst>
                </a:gridCol>
              </a:tblGrid>
              <a:tr h="7149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2D&amp;3D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IDCO</a:t>
                      </a:r>
                      <a:r>
                        <a:rPr lang="en-US" sz="1400" b="1" baseline="0" dirty="0"/>
                        <a:t> ‘s</a:t>
                      </a:r>
                      <a:r>
                        <a:rPr lang="en-US" sz="1400" b="1" dirty="0"/>
                        <a:t> Suggestion</a:t>
                      </a:r>
                      <a:endParaRPr lang="fa-IR" sz="1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(Alternative)</a:t>
                      </a:r>
                    </a:p>
                    <a:p>
                      <a:pPr algn="ctr"/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12642"/>
                  </a:ext>
                </a:extLst>
              </a:tr>
              <a:tr h="4849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SUS</a:t>
                      </a:r>
                      <a:r>
                        <a:rPr lang="en-US" sz="1600" baseline="0" dirty="0" smtClean="0"/>
                        <a:t> 441,T=1.5mm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SUS </a:t>
                      </a:r>
                      <a:r>
                        <a:rPr lang="en-US" sz="1600" b="1" dirty="0" smtClean="0">
                          <a:solidFill>
                            <a:srgbClr val="00B0F0"/>
                          </a:solidFill>
                        </a:rPr>
                        <a:t>409L,T=1.5mm</a:t>
                      </a:r>
                      <a:endParaRPr lang="en-US" sz="16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38759"/>
                  </a:ext>
                </a:extLst>
              </a:tr>
            </a:tbl>
          </a:graphicData>
        </a:graphic>
      </p:graphicFrame>
      <p:sp>
        <p:nvSpPr>
          <p:cNvPr id="37" name="Left Brace 36"/>
          <p:cNvSpPr/>
          <p:nvPr/>
        </p:nvSpPr>
        <p:spPr>
          <a:xfrm>
            <a:off x="4408206" y="1797585"/>
            <a:ext cx="495428" cy="1311375"/>
          </a:xfrm>
          <a:prstGeom prst="leftBrace">
            <a:avLst>
              <a:gd name="adj1" fmla="val 8333"/>
              <a:gd name="adj2" fmla="val 4847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727171" y="1911693"/>
            <a:ext cx="312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1-Inlet Cone (Rear </a:t>
            </a:r>
            <a:r>
              <a:rPr lang="en-US" dirty="0"/>
              <a:t>Catalyst)</a:t>
            </a:r>
          </a:p>
          <a:p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7" t="7142" r="9369" b="7394"/>
          <a:stretch/>
        </p:blipFill>
        <p:spPr>
          <a:xfrm>
            <a:off x="7941834" y="1784146"/>
            <a:ext cx="1081176" cy="107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06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0354" y="1673276"/>
            <a:ext cx="3722778" cy="24841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07181" y="1662012"/>
            <a:ext cx="242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SUS439,T=???mm</a:t>
            </a:r>
            <a:endParaRPr lang="en-US" sz="1400" b="1" dirty="0"/>
          </a:p>
        </p:txBody>
      </p:sp>
      <p:sp>
        <p:nvSpPr>
          <p:cNvPr id="174" name="Rectangle 173"/>
          <p:cNvSpPr/>
          <p:nvPr/>
        </p:nvSpPr>
        <p:spPr>
          <a:xfrm>
            <a:off x="3306827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dirty="0"/>
              <a:t>Alternative solution</a:t>
            </a:r>
            <a:endParaRPr lang="en-US" sz="16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12116471" y="0"/>
            <a:ext cx="76197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 flipH="1">
            <a:off x="12116470" y="0"/>
            <a:ext cx="65112" cy="6847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 flipV="1">
            <a:off x="3427" y="6695834"/>
            <a:ext cx="11350373" cy="152008"/>
          </a:xfrm>
          <a:prstGeom prst="rect">
            <a:avLst/>
          </a:prstGeom>
          <a:gradFill>
            <a:gsLst>
              <a:gs pos="29000">
                <a:srgbClr val="9DE3F9"/>
              </a:gs>
              <a:gs pos="100000">
                <a:schemeClr val="accent1">
                  <a:lumMod val="20000"/>
                  <a:lumOff val="8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61156" y="676934"/>
            <a:ext cx="42186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Alternative solution </a:t>
            </a:r>
            <a:r>
              <a:rPr lang="en-US" sz="2000" dirty="0" smtClean="0"/>
              <a:t>-1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68110"/>
              </p:ext>
            </p:extLst>
          </p:nvPr>
        </p:nvGraphicFramePr>
        <p:xfrm>
          <a:off x="6225067" y="1673275"/>
          <a:ext cx="3704304" cy="2484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1783">
                  <a:extLst>
                    <a:ext uri="{9D8B030D-6E8A-4147-A177-3AD203B41FA5}">
                      <a16:colId xmlns:a16="http://schemas.microsoft.com/office/drawing/2014/main" val="725829959"/>
                    </a:ext>
                  </a:extLst>
                </a:gridCol>
                <a:gridCol w="2032521">
                  <a:extLst>
                    <a:ext uri="{9D8B030D-6E8A-4147-A177-3AD203B41FA5}">
                      <a16:colId xmlns:a16="http://schemas.microsoft.com/office/drawing/2014/main" val="1866243565"/>
                    </a:ext>
                  </a:extLst>
                </a:gridCol>
              </a:tblGrid>
              <a:tr h="3289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2D&amp;3D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IDCO</a:t>
                      </a:r>
                      <a:r>
                        <a:rPr lang="en-US" sz="1400" b="1" baseline="0" dirty="0"/>
                        <a:t> ‘s</a:t>
                      </a:r>
                      <a:r>
                        <a:rPr lang="en-US" sz="1400" b="1" dirty="0"/>
                        <a:t> Suggestion</a:t>
                      </a:r>
                      <a:endParaRPr lang="fa-IR" sz="1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(Alternative)</a:t>
                      </a:r>
                    </a:p>
                    <a:p>
                      <a:pPr algn="ctr"/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12642"/>
                  </a:ext>
                </a:extLst>
              </a:tr>
              <a:tr h="8625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SUH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smtClean="0"/>
                        <a:t>439,T=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??mm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SUS </a:t>
                      </a:r>
                      <a:r>
                        <a:rPr lang="en-US" sz="1600" b="1" dirty="0" smtClean="0">
                          <a:solidFill>
                            <a:srgbClr val="00B0F0"/>
                          </a:solidFill>
                        </a:rPr>
                        <a:t>409L,T=0.4mm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B0F0"/>
                          </a:solidFill>
                        </a:rPr>
                        <a:t>SUS 409L,T=0.6mm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B0F0"/>
                          </a:solidFill>
                        </a:rPr>
                        <a:t>SUS 409L,T=1.2mm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B0F0"/>
                          </a:solidFill>
                        </a:rPr>
                        <a:t>SUS 409L,T=1.5mm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/>
                      <a:endParaRPr lang="en-US" sz="16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3875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8150" y="2181253"/>
            <a:ext cx="3120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</a:t>
            </a:r>
            <a:r>
              <a:rPr lang="en-US" dirty="0" smtClean="0">
                <a:solidFill>
                  <a:schemeClr val="dk1"/>
                </a:solidFill>
              </a:rPr>
              <a:t>Exterior and Interior </a:t>
            </a:r>
            <a:r>
              <a:rPr lang="en-US" dirty="0" smtClean="0"/>
              <a:t>shells for middle and End Muffler</a:t>
            </a:r>
          </a:p>
          <a:p>
            <a:r>
              <a:rPr lang="en-US" dirty="0" smtClean="0"/>
              <a:t>2- Inlet and Outlet Caps 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2611295" y="2064278"/>
            <a:ext cx="457783" cy="166807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91455" y="2670497"/>
            <a:ext cx="1478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Thickness are not </a:t>
            </a:r>
            <a:r>
              <a:rPr lang="en-US" sz="1400" dirty="0" smtClean="0">
                <a:solidFill>
                  <a:srgbClr val="FF0000"/>
                </a:solidFill>
              </a:rPr>
              <a:t>Available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44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127330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Table of Contents</a:t>
            </a:r>
            <a:endParaRPr lang="fa-IR" dirty="0">
              <a:latin typeface="Garamond" pitchFamily="18" charset="0"/>
            </a:endParaRPr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883986"/>
              </p:ext>
            </p:extLst>
          </p:nvPr>
        </p:nvGraphicFramePr>
        <p:xfrm>
          <a:off x="2612169" y="1948763"/>
          <a:ext cx="6946823" cy="2579516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694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576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dirty="0"/>
                        <a:t>Contents</a:t>
                      </a:r>
                      <a:endParaRPr lang="fa-IR" sz="2800" b="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61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latin typeface="Garamond" panose="02020404030301010803" pitchFamily="18" charset="0"/>
                        </a:rPr>
                        <a:t>Input Data</a:t>
                      </a:r>
                      <a:endParaRPr lang="fa-IR" sz="1800" dirty="0">
                        <a:latin typeface="Garamond" panose="02020404030301010803" pitchFamily="18" charset="0"/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Technical Specification &amp; Supplier</a:t>
                      </a:r>
                      <a:endParaRPr lang="fa-IR" sz="1800" kern="120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Alternative solution </a:t>
                      </a:r>
                      <a:endParaRPr lang="fa-IR" sz="1800" kern="120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Planning</a:t>
                      </a: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Contacts</a:t>
                      </a:r>
                      <a:endParaRPr lang="fa-IR" sz="1800" kern="120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4009717733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 flipH="1">
            <a:off x="-18039" y="6675760"/>
            <a:ext cx="12207241" cy="182240"/>
          </a:xfrm>
          <a:prstGeom prst="rect">
            <a:avLst/>
          </a:prstGeom>
          <a:gradFill>
            <a:gsLst>
              <a:gs pos="65000">
                <a:schemeClr val="accent4">
                  <a:lumMod val="20000"/>
                  <a:lumOff val="80000"/>
                </a:schemeClr>
              </a:gs>
              <a:gs pos="43000">
                <a:srgbClr val="565DE7"/>
              </a:gs>
              <a:gs pos="96000">
                <a:schemeClr val="tx1">
                  <a:lumMod val="95000"/>
                  <a:lumOff val="5000"/>
                </a:schemeClr>
              </a:gs>
              <a:gs pos="11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0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13" y="1369922"/>
            <a:ext cx="11982204" cy="35801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306827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dirty="0"/>
              <a:t>Alternative solution</a:t>
            </a:r>
            <a:endParaRPr lang="en-US" sz="16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12116471" y="0"/>
            <a:ext cx="76197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 flipH="1">
            <a:off x="12116470" y="0"/>
            <a:ext cx="65112" cy="6847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 flipV="1">
            <a:off x="3427" y="6695834"/>
            <a:ext cx="11350373" cy="152008"/>
          </a:xfrm>
          <a:prstGeom prst="rect">
            <a:avLst/>
          </a:prstGeom>
          <a:gradFill>
            <a:gsLst>
              <a:gs pos="29000">
                <a:srgbClr val="9DE3F9"/>
              </a:gs>
              <a:gs pos="100000">
                <a:schemeClr val="accent1">
                  <a:lumMod val="20000"/>
                  <a:lumOff val="8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61156" y="676934"/>
            <a:ext cx="42186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Alternative solution </a:t>
            </a:r>
            <a:r>
              <a:rPr lang="en-US" sz="2000" dirty="0" smtClean="0"/>
              <a:t>-2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1607" y="1369922"/>
            <a:ext cx="3077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ctr">
              <a:defRPr/>
            </a:pPr>
            <a:r>
              <a:rPr lang="en-US" b="1" dirty="0"/>
              <a:t>Pipe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dk1"/>
                </a:solidFill>
              </a:rPr>
              <a:t>SUH409L</a:t>
            </a:r>
            <a:r>
              <a:rPr lang="en-US" dirty="0">
                <a:solidFill>
                  <a:schemeClr val="dk1"/>
                </a:solidFill>
              </a:rPr>
              <a:t>,</a:t>
            </a:r>
            <a:r>
              <a:rPr lang="en-US" sz="2800" dirty="0">
                <a:solidFill>
                  <a:schemeClr val="dk1"/>
                </a:solidFill>
              </a:rPr>
              <a:t>⌀</a:t>
            </a:r>
            <a:r>
              <a:rPr lang="en-US" dirty="0" smtClean="0">
                <a:solidFill>
                  <a:schemeClr val="dk1"/>
                </a:solidFill>
              </a:rPr>
              <a:t>12,T=1.5mm)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3880444" y="1353030"/>
            <a:ext cx="6877" cy="3502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353680" y="1367746"/>
            <a:ext cx="3114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/>
              <a:t>Pipe </a:t>
            </a:r>
            <a:r>
              <a:rPr lang="en-US" dirty="0"/>
              <a:t>(</a:t>
            </a:r>
            <a:r>
              <a:rPr lang="en-US" dirty="0">
                <a:solidFill>
                  <a:schemeClr val="dk1"/>
                </a:solidFill>
              </a:rPr>
              <a:t>SUH409L,</a:t>
            </a:r>
            <a:r>
              <a:rPr lang="en-US" sz="2800" dirty="0" smtClean="0">
                <a:solidFill>
                  <a:schemeClr val="dk1"/>
                </a:solidFill>
              </a:rPr>
              <a:t>⌀</a:t>
            </a:r>
            <a:r>
              <a:rPr lang="en-US" dirty="0" smtClean="0">
                <a:solidFill>
                  <a:schemeClr val="dk1"/>
                </a:solidFill>
              </a:rPr>
              <a:t>50,T=1.2mm)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1" name="Left Brace 30"/>
          <p:cNvSpPr/>
          <p:nvPr/>
        </p:nvSpPr>
        <p:spPr>
          <a:xfrm>
            <a:off x="176759" y="1751533"/>
            <a:ext cx="330134" cy="166807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1449" y="2109842"/>
            <a:ext cx="3120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1-Hanger1 (Rear </a:t>
            </a:r>
            <a:r>
              <a:rPr lang="en-US" dirty="0"/>
              <a:t>Catalyst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2-Hanger 1 (Middle Muffler)</a:t>
            </a:r>
          </a:p>
          <a:p>
            <a:r>
              <a:rPr lang="en-US" dirty="0" smtClean="0"/>
              <a:t>3-Hanger 1&amp;2 (End Muffler </a:t>
            </a:r>
            <a:r>
              <a:rPr lang="en-US" dirty="0" smtClean="0"/>
              <a:t>)</a:t>
            </a:r>
            <a:endParaRPr lang="en-US" dirty="0" smtClean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61334"/>
              </p:ext>
            </p:extLst>
          </p:nvPr>
        </p:nvGraphicFramePr>
        <p:xfrm>
          <a:off x="61912" y="3682513"/>
          <a:ext cx="3807446" cy="1284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15273">
                  <a:extLst>
                    <a:ext uri="{9D8B030D-6E8A-4147-A177-3AD203B41FA5}">
                      <a16:colId xmlns:a16="http://schemas.microsoft.com/office/drawing/2014/main" val="725829959"/>
                    </a:ext>
                  </a:extLst>
                </a:gridCol>
                <a:gridCol w="1892173">
                  <a:extLst>
                    <a:ext uri="{9D8B030D-6E8A-4147-A177-3AD203B41FA5}">
                      <a16:colId xmlns:a16="http://schemas.microsoft.com/office/drawing/2014/main" val="1866243565"/>
                    </a:ext>
                  </a:extLst>
                </a:gridCol>
              </a:tblGrid>
              <a:tr h="7653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2D&amp;3D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IDCO</a:t>
                      </a:r>
                      <a:r>
                        <a:rPr lang="en-US" sz="1400" b="1" baseline="0" dirty="0"/>
                        <a:t> ‘s</a:t>
                      </a:r>
                      <a:r>
                        <a:rPr lang="en-US" sz="1400" b="1" dirty="0"/>
                        <a:t> Suggestion</a:t>
                      </a:r>
                      <a:endParaRPr lang="fa-IR" sz="1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(Alternative)</a:t>
                      </a:r>
                    </a:p>
                    <a:p>
                      <a:pPr algn="ctr"/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12642"/>
                  </a:ext>
                </a:extLst>
              </a:tr>
              <a:tr h="519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SUH409L,⌀12,T=1.5mm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F0"/>
                          </a:solidFill>
                        </a:rPr>
                        <a:t>ST37-2,</a:t>
                      </a:r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⌀</a:t>
                      </a:r>
                      <a:r>
                        <a:rPr lang="en-US" sz="1400" b="1" dirty="0" smtClean="0">
                          <a:solidFill>
                            <a:srgbClr val="00B0F0"/>
                          </a:solidFill>
                        </a:rPr>
                        <a:t>12</a:t>
                      </a:r>
                      <a:endParaRPr 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38759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08823"/>
              </p:ext>
            </p:extLst>
          </p:nvPr>
        </p:nvGraphicFramePr>
        <p:xfrm>
          <a:off x="3883881" y="3670624"/>
          <a:ext cx="4319736" cy="12794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9220">
                  <a:extLst>
                    <a:ext uri="{9D8B030D-6E8A-4147-A177-3AD203B41FA5}">
                      <a16:colId xmlns:a16="http://schemas.microsoft.com/office/drawing/2014/main" val="725829959"/>
                    </a:ext>
                  </a:extLst>
                </a:gridCol>
                <a:gridCol w="2290516">
                  <a:extLst>
                    <a:ext uri="{9D8B030D-6E8A-4147-A177-3AD203B41FA5}">
                      <a16:colId xmlns:a16="http://schemas.microsoft.com/office/drawing/2014/main" val="1866243565"/>
                    </a:ext>
                  </a:extLst>
                </a:gridCol>
              </a:tblGrid>
              <a:tr h="7623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2D&amp;3D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IDCO</a:t>
                      </a:r>
                      <a:r>
                        <a:rPr lang="en-US" sz="1400" b="1" baseline="0" dirty="0"/>
                        <a:t> ‘s</a:t>
                      </a:r>
                      <a:r>
                        <a:rPr lang="en-US" sz="1400" b="1" dirty="0"/>
                        <a:t> Suggestion</a:t>
                      </a:r>
                      <a:endParaRPr lang="fa-IR" sz="1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(Alternative)</a:t>
                      </a:r>
                    </a:p>
                    <a:p>
                      <a:pPr algn="ctr"/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12642"/>
                  </a:ext>
                </a:extLst>
              </a:tr>
              <a:tr h="5171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SUH409L,</a:t>
                      </a:r>
                      <a:r>
                        <a:rPr lang="en-US" sz="2000" dirty="0" smtClean="0">
                          <a:solidFill>
                            <a:schemeClr val="dk1"/>
                          </a:solidFill>
                        </a:rPr>
                        <a:t>⌀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50,T=1.2mm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F0"/>
                          </a:solidFill>
                        </a:rPr>
                        <a:t>SUH409L,</a:t>
                      </a:r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⌀</a:t>
                      </a:r>
                      <a:r>
                        <a:rPr lang="en-US" sz="1600" b="1" dirty="0" smtClean="0">
                          <a:solidFill>
                            <a:srgbClr val="00B0F0"/>
                          </a:solidFill>
                        </a:rPr>
                        <a:t>50,T=1.5mm</a:t>
                      </a:r>
                      <a:endParaRPr lang="en-US" sz="16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38759"/>
                  </a:ext>
                </a:extLst>
              </a:tr>
            </a:tbl>
          </a:graphicData>
        </a:graphic>
      </p:graphicFrame>
      <p:sp>
        <p:nvSpPr>
          <p:cNvPr id="37" name="Left Brace 36"/>
          <p:cNvSpPr/>
          <p:nvPr/>
        </p:nvSpPr>
        <p:spPr>
          <a:xfrm>
            <a:off x="3983659" y="1876429"/>
            <a:ext cx="330134" cy="166807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6254" y="2291694"/>
            <a:ext cx="398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1-Inlet &amp; outlet Pipes(Middle </a:t>
            </a:r>
            <a:r>
              <a:rPr lang="en-US" dirty="0"/>
              <a:t>Muffler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21495" y="2841431"/>
            <a:ext cx="364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2-Inlet &amp; outlet Pipes(End Muffler)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8210181" y="1387571"/>
            <a:ext cx="6877" cy="3502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91977" y="1387571"/>
            <a:ext cx="4285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b="1" dirty="0"/>
              <a:t>Pipe </a:t>
            </a:r>
            <a:r>
              <a:rPr lang="en-US" dirty="0" smtClean="0"/>
              <a:t>(</a:t>
            </a:r>
            <a:r>
              <a:rPr lang="en-US" dirty="0">
                <a:solidFill>
                  <a:schemeClr val="dk1"/>
                </a:solidFill>
              </a:rPr>
              <a:t>Q235A,</a:t>
            </a:r>
            <a:r>
              <a:rPr lang="en-US" sz="2800" dirty="0">
                <a:solidFill>
                  <a:schemeClr val="dk1"/>
                </a:solidFill>
              </a:rPr>
              <a:t> ⌀</a:t>
            </a:r>
            <a:r>
              <a:rPr lang="en-US" dirty="0" smtClean="0">
                <a:solidFill>
                  <a:schemeClr val="dk1"/>
                </a:solidFill>
              </a:rPr>
              <a:t>12,T=1.5mm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9" name="Left Brace 28"/>
          <p:cNvSpPr/>
          <p:nvPr/>
        </p:nvSpPr>
        <p:spPr>
          <a:xfrm>
            <a:off x="8636653" y="2076997"/>
            <a:ext cx="330134" cy="12213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895249" y="2169452"/>
            <a:ext cx="278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1-Hangers (End and Front Muffler</a:t>
            </a:r>
          </a:p>
          <a:p>
            <a:r>
              <a:rPr lang="en-US" dirty="0" smtClean="0"/>
              <a:t>And main catalyst) 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54615"/>
              </p:ext>
            </p:extLst>
          </p:nvPr>
        </p:nvGraphicFramePr>
        <p:xfrm>
          <a:off x="8203617" y="3656039"/>
          <a:ext cx="3828224" cy="12940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98330">
                  <a:extLst>
                    <a:ext uri="{9D8B030D-6E8A-4147-A177-3AD203B41FA5}">
                      <a16:colId xmlns:a16="http://schemas.microsoft.com/office/drawing/2014/main" val="725829959"/>
                    </a:ext>
                  </a:extLst>
                </a:gridCol>
                <a:gridCol w="2029894">
                  <a:extLst>
                    <a:ext uri="{9D8B030D-6E8A-4147-A177-3AD203B41FA5}">
                      <a16:colId xmlns:a16="http://schemas.microsoft.com/office/drawing/2014/main" val="1866243565"/>
                    </a:ext>
                  </a:extLst>
                </a:gridCol>
              </a:tblGrid>
              <a:tr h="7149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2D&amp;3D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IDCO</a:t>
                      </a:r>
                      <a:r>
                        <a:rPr lang="en-US" sz="1400" b="1" baseline="0" dirty="0"/>
                        <a:t> ‘s</a:t>
                      </a:r>
                      <a:r>
                        <a:rPr lang="en-US" sz="1400" b="1" dirty="0"/>
                        <a:t> Suggestion</a:t>
                      </a:r>
                      <a:endParaRPr lang="fa-IR" sz="1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(Alternative)</a:t>
                      </a:r>
                    </a:p>
                    <a:p>
                      <a:pPr algn="ctr"/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12642"/>
                  </a:ext>
                </a:extLst>
              </a:tr>
              <a:tr h="4849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Q235A,</a:t>
                      </a:r>
                      <a:r>
                        <a:rPr lang="en-US" sz="32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</a:rPr>
                        <a:t>⌀</a:t>
                      </a: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12,T=1.5mm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Q235A,</a:t>
                      </a:r>
                      <a:r>
                        <a:rPr lang="en-US" sz="28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</a:rPr>
                        <a:t>⌀</a:t>
                      </a: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12</a:t>
                      </a:r>
                      <a:endParaRPr 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3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593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7330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Alternative solution</a:t>
            </a:r>
            <a:endParaRPr lang="en-US" sz="16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86" y="564858"/>
            <a:ext cx="96969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Alternative solution </a:t>
            </a:r>
            <a:r>
              <a:rPr lang="en-US" sz="2000" dirty="0" smtClean="0"/>
              <a:t>-3</a:t>
            </a:r>
            <a:endParaRPr lang="en-US" sz="2000" dirty="0"/>
          </a:p>
          <a:p>
            <a:endParaRPr lang="fa-IR" sz="2000" dirty="0"/>
          </a:p>
          <a:p>
            <a:r>
              <a:rPr lang="en-US" sz="1600" dirty="0"/>
              <a:t>               The suggested specifications of  </a:t>
            </a:r>
            <a:r>
              <a:rPr lang="en-US" sz="1600" dirty="0">
                <a:solidFill>
                  <a:schemeClr val="dk1"/>
                </a:solidFill>
              </a:rPr>
              <a:t>Substrate &amp; </a:t>
            </a:r>
            <a:r>
              <a:rPr lang="en-US" sz="1600" dirty="0"/>
              <a:t>Support Mat is as follows :</a:t>
            </a:r>
          </a:p>
          <a:p>
            <a:endParaRPr lang="en-US" sz="2000" dirty="0">
              <a:solidFill>
                <a:schemeClr val="dk1"/>
              </a:solidFill>
            </a:endParaRPr>
          </a:p>
          <a:p>
            <a:endParaRPr lang="en-US" sz="2000" dirty="0">
              <a:latin typeface="Garamond" pitchFamily="18" charset="0"/>
            </a:endParaRPr>
          </a:p>
          <a:p>
            <a:r>
              <a:rPr lang="en-US" sz="2000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04210"/>
              </p:ext>
            </p:extLst>
          </p:nvPr>
        </p:nvGraphicFramePr>
        <p:xfrm>
          <a:off x="1713715" y="1888695"/>
          <a:ext cx="8966985" cy="17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611">
                  <a:extLst>
                    <a:ext uri="{9D8B030D-6E8A-4147-A177-3AD203B41FA5}">
                      <a16:colId xmlns:a16="http://schemas.microsoft.com/office/drawing/2014/main" val="349108884"/>
                    </a:ext>
                  </a:extLst>
                </a:gridCol>
                <a:gridCol w="4587374">
                  <a:extLst>
                    <a:ext uri="{9D8B030D-6E8A-4147-A177-3AD203B41FA5}">
                      <a16:colId xmlns:a16="http://schemas.microsoft.com/office/drawing/2014/main" val="3982572009"/>
                    </a:ext>
                  </a:extLst>
                </a:gridCol>
              </a:tblGrid>
              <a:tr h="5675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 name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IDCO ‘s Suggestion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54701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Support Mat (Rear Catalyst)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  <a:r>
                        <a:rPr lang="en-US" sz="1400" b="1" u="none" strike="noStrike" kern="1200" baseline="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Intumescent 4HP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Unifrax CCMAX 1600 g/m²</a:t>
                      </a:r>
                      <a:endParaRPr lang="fa-IR" sz="1400" b="1" u="none" strike="noStrike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38824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Monolith</a:t>
                      </a:r>
                      <a:r>
                        <a:rPr lang="en-US" sz="1400" b="0" baseline="0" dirty="0" smtClean="0">
                          <a:latin typeface="+mn-lt"/>
                        </a:rPr>
                        <a:t> </a:t>
                      </a:r>
                      <a:r>
                        <a:rPr lang="en-US" sz="1400" b="0" dirty="0" smtClean="0">
                          <a:latin typeface="+mn-lt"/>
                        </a:rPr>
                        <a:t>(Rear Catalyst)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1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Φ</a:t>
                      </a:r>
                      <a:r>
                        <a:rPr lang="en-US" sz="1400" b="1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101.6x123.3 </a:t>
                      </a:r>
                      <a:r>
                        <a:rPr lang="en-US" sz="1400" b="1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400CPSI/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6Mil</a:t>
                      </a:r>
                      <a:endParaRPr lang="en-US" sz="1400" b="1" u="none" strike="noStrike" kern="1200" dirty="0" smtClean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8116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 flipV="1">
            <a:off x="3427" y="6695834"/>
            <a:ext cx="11350373" cy="152008"/>
          </a:xfrm>
          <a:prstGeom prst="rect">
            <a:avLst/>
          </a:prstGeom>
          <a:gradFill>
            <a:gsLst>
              <a:gs pos="29000">
                <a:srgbClr val="9DE3F9"/>
              </a:gs>
              <a:gs pos="100000">
                <a:schemeClr val="accent1">
                  <a:lumMod val="20000"/>
                  <a:lumOff val="8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77A1C-21E2-4FCE-9CFB-24E33915060D}"/>
              </a:ext>
            </a:extLst>
          </p:cNvPr>
          <p:cNvSpPr txBox="1"/>
          <p:nvPr/>
        </p:nvSpPr>
        <p:spPr>
          <a:xfrm>
            <a:off x="1713715" y="3599257"/>
            <a:ext cx="8966985" cy="1354217"/>
          </a:xfrm>
          <a:prstGeom prst="rect">
            <a:avLst/>
          </a:prstGeom>
          <a:noFill/>
          <a:ln>
            <a:solidFill>
              <a:srgbClr val="0E2D4A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</a:rPr>
              <a:t>Note : CC-Max </a:t>
            </a:r>
            <a:r>
              <a:rPr lang="en-US" sz="1600" dirty="0">
                <a:solidFill>
                  <a:srgbClr val="FF0000"/>
                </a:solidFill>
              </a:rPr>
              <a:t>4 HP mat is produced when the </a:t>
            </a:r>
            <a:r>
              <a:rPr lang="en-US" sz="1600" dirty="0" smtClean="0">
                <a:solidFill>
                  <a:srgbClr val="FF0000"/>
                </a:solidFill>
              </a:rPr>
              <a:t>proprietary </a:t>
            </a:r>
            <a:r>
              <a:rPr lang="en-US" sz="1600" dirty="0">
                <a:solidFill>
                  <a:srgbClr val="FF0000"/>
                </a:solidFill>
              </a:rPr>
              <a:t>fiber is converted into a flexible felt-like product. 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</a:rPr>
              <a:t>Note :The </a:t>
            </a:r>
            <a:r>
              <a:rPr lang="en-US" sz="1600" dirty="0">
                <a:solidFill>
                  <a:srgbClr val="FF0000"/>
                </a:solidFill>
              </a:rPr>
              <a:t>material is thermally stable and engineered to maintain a controlled holding force on the substrate across a wide temperature range from ambient to 1250°C (inlet gas temperature</a:t>
            </a:r>
            <a:r>
              <a:rPr lang="en-US" sz="1600" dirty="0" smtClean="0">
                <a:solidFill>
                  <a:srgbClr val="FF0000"/>
                </a:solidFill>
              </a:rPr>
              <a:t>).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30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7330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Alternative solution</a:t>
            </a:r>
            <a:endParaRPr lang="en-US" sz="16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199" y="548223"/>
            <a:ext cx="117987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Alternative solution </a:t>
            </a:r>
            <a:r>
              <a:rPr lang="en-US" sz="2000" dirty="0" smtClean="0"/>
              <a:t>-4</a:t>
            </a:r>
          </a:p>
          <a:p>
            <a:endParaRPr lang="fa-IR" sz="2000" dirty="0"/>
          </a:p>
          <a:p>
            <a:r>
              <a:rPr lang="en-US" sz="1600" dirty="0"/>
              <a:t>The suggested specifications of  </a:t>
            </a:r>
            <a:r>
              <a:rPr lang="en-US" sz="1600" dirty="0" smtClean="0">
                <a:solidFill>
                  <a:schemeClr val="dk1"/>
                </a:solidFill>
              </a:rPr>
              <a:t>Sensor Boss </a:t>
            </a:r>
            <a:r>
              <a:rPr lang="en-US" sz="1600" dirty="0" smtClean="0"/>
              <a:t>is </a:t>
            </a:r>
            <a:r>
              <a:rPr lang="en-US" sz="1600" dirty="0"/>
              <a:t>as follows 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169250"/>
              </p:ext>
            </p:extLst>
          </p:nvPr>
        </p:nvGraphicFramePr>
        <p:xfrm>
          <a:off x="2101827" y="2163413"/>
          <a:ext cx="6348260" cy="176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341">
                  <a:extLst>
                    <a:ext uri="{9D8B030D-6E8A-4147-A177-3AD203B41FA5}">
                      <a16:colId xmlns:a16="http://schemas.microsoft.com/office/drawing/2014/main" val="77474312"/>
                    </a:ext>
                  </a:extLst>
                </a:gridCol>
                <a:gridCol w="1982313">
                  <a:extLst>
                    <a:ext uri="{9D8B030D-6E8A-4147-A177-3AD203B41FA5}">
                      <a16:colId xmlns:a16="http://schemas.microsoft.com/office/drawing/2014/main" val="349108884"/>
                    </a:ext>
                  </a:extLst>
                </a:gridCol>
                <a:gridCol w="3641606">
                  <a:extLst>
                    <a:ext uri="{9D8B030D-6E8A-4147-A177-3AD203B41FA5}">
                      <a16:colId xmlns:a16="http://schemas.microsoft.com/office/drawing/2014/main" val="3982572009"/>
                    </a:ext>
                  </a:extLst>
                </a:gridCol>
              </a:tblGrid>
              <a:tr h="5675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 name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IDCO ‘s Suggestion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547015"/>
                  </a:ext>
                </a:extLst>
              </a:tr>
              <a:tr h="11995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 Boss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 304, EN10088-2</a:t>
                      </a:r>
                      <a:endParaRPr lang="fa-IR" sz="1400" b="1" u="none" strike="noStrike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5572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 flipV="1">
            <a:off x="3427" y="6695834"/>
            <a:ext cx="11350373" cy="152008"/>
          </a:xfrm>
          <a:prstGeom prst="rect">
            <a:avLst/>
          </a:prstGeom>
          <a:gradFill>
            <a:gsLst>
              <a:gs pos="29000">
                <a:srgbClr val="9DE3F9"/>
              </a:gs>
              <a:gs pos="100000">
                <a:schemeClr val="accent1">
                  <a:lumMod val="20000"/>
                  <a:lumOff val="8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8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7330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Alternative solution</a:t>
            </a:r>
            <a:endParaRPr lang="en-US" sz="16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199" y="548223"/>
            <a:ext cx="117987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Alternative solution </a:t>
            </a:r>
            <a:r>
              <a:rPr lang="en-US" sz="2000" dirty="0" smtClean="0"/>
              <a:t>-</a:t>
            </a:r>
            <a:r>
              <a:rPr lang="fa-IR" sz="2000" dirty="0" smtClean="0"/>
              <a:t>5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a-IR" sz="2000" dirty="0"/>
          </a:p>
          <a:p>
            <a:r>
              <a:rPr lang="en-US" sz="1600" dirty="0">
                <a:solidFill>
                  <a:srgbClr val="0E2D4A"/>
                </a:solidFill>
              </a:rPr>
              <a:t>According to the dimensions of </a:t>
            </a:r>
            <a:r>
              <a:rPr lang="en-US" sz="1600" dirty="0" smtClean="0">
                <a:solidFill>
                  <a:srgbClr val="0E2D4A"/>
                </a:solidFill>
              </a:rPr>
              <a:t>the U5 plus Mufflers</a:t>
            </a:r>
            <a:r>
              <a:rPr lang="fa-IR" sz="1600" dirty="0" smtClean="0">
                <a:solidFill>
                  <a:srgbClr val="0E2D4A"/>
                </a:solidFill>
              </a:rPr>
              <a:t> </a:t>
            </a:r>
            <a:r>
              <a:rPr lang="en-US" sz="1600" dirty="0">
                <a:solidFill>
                  <a:srgbClr val="0E2D4A"/>
                </a:solidFill>
              </a:rPr>
              <a:t>and existing </a:t>
            </a:r>
            <a:r>
              <a:rPr lang="en-US" sz="1600" dirty="0" smtClean="0">
                <a:solidFill>
                  <a:srgbClr val="0E2D4A"/>
                </a:solidFill>
              </a:rPr>
              <a:t>Mufflers </a:t>
            </a:r>
            <a:r>
              <a:rPr lang="en-US" sz="1600" dirty="0">
                <a:solidFill>
                  <a:srgbClr val="0E2D4A"/>
                </a:solidFill>
              </a:rPr>
              <a:t>of Iran </a:t>
            </a:r>
            <a:r>
              <a:rPr lang="en-US" sz="1600" dirty="0" smtClean="0">
                <a:solidFill>
                  <a:srgbClr val="0E2D4A"/>
                </a:solidFill>
              </a:rPr>
              <a:t>Delco, </a:t>
            </a:r>
            <a:r>
              <a:rPr lang="en-US" sz="1600" dirty="0" smtClean="0"/>
              <a:t>The </a:t>
            </a:r>
            <a:r>
              <a:rPr lang="en-US" sz="1600" dirty="0"/>
              <a:t>suggested specifications </a:t>
            </a:r>
            <a:r>
              <a:rPr lang="en-US" sz="1600" dirty="0" smtClean="0"/>
              <a:t>is </a:t>
            </a:r>
            <a:r>
              <a:rPr lang="en-US" sz="1600" dirty="0"/>
              <a:t>as follows :</a:t>
            </a:r>
          </a:p>
        </p:txBody>
      </p:sp>
      <p:sp>
        <p:nvSpPr>
          <p:cNvPr id="15" name="Rectangle 14"/>
          <p:cNvSpPr/>
          <p:nvPr/>
        </p:nvSpPr>
        <p:spPr>
          <a:xfrm flipV="1">
            <a:off x="3427" y="6695834"/>
            <a:ext cx="11350373" cy="152008"/>
          </a:xfrm>
          <a:prstGeom prst="rect">
            <a:avLst/>
          </a:prstGeom>
          <a:gradFill>
            <a:gsLst>
              <a:gs pos="29000">
                <a:srgbClr val="9DE3F9"/>
              </a:gs>
              <a:gs pos="100000">
                <a:schemeClr val="accent1">
                  <a:lumMod val="20000"/>
                  <a:lumOff val="8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430" y="1689831"/>
            <a:ext cx="11982204" cy="48281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9" idx="0"/>
            <a:endCxn id="9" idx="2"/>
          </p:cNvCxnSpPr>
          <p:nvPr/>
        </p:nvCxnSpPr>
        <p:spPr>
          <a:xfrm>
            <a:off x="6066532" y="1689831"/>
            <a:ext cx="0" cy="4828199"/>
          </a:xfrm>
          <a:prstGeom prst="line">
            <a:avLst/>
          </a:prstGeom>
          <a:ln w="12700">
            <a:solidFill>
              <a:srgbClr val="0E2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-15623" y="4012185"/>
            <a:ext cx="11982204" cy="0"/>
          </a:xfrm>
          <a:prstGeom prst="line">
            <a:avLst/>
          </a:prstGeom>
          <a:ln w="12700">
            <a:solidFill>
              <a:srgbClr val="0E2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5797" r="5481" b="11836"/>
          <a:stretch/>
        </p:blipFill>
        <p:spPr>
          <a:xfrm rot="655979">
            <a:off x="240324" y="4627078"/>
            <a:ext cx="3220389" cy="12094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" t="3459" r="1705" b="12893"/>
          <a:stretch/>
        </p:blipFill>
        <p:spPr>
          <a:xfrm rot="1270367">
            <a:off x="523618" y="2290799"/>
            <a:ext cx="2397723" cy="1260463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V="1">
            <a:off x="578925" y="4209945"/>
            <a:ext cx="239394" cy="296625"/>
          </a:xfrm>
          <a:prstGeom prst="line">
            <a:avLst/>
          </a:prstGeom>
          <a:ln>
            <a:solidFill>
              <a:srgbClr val="0E2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711890" y="4730139"/>
            <a:ext cx="164622" cy="184278"/>
          </a:xfrm>
          <a:prstGeom prst="line">
            <a:avLst/>
          </a:prstGeom>
          <a:ln>
            <a:solidFill>
              <a:srgbClr val="0E2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2000" y="4275925"/>
            <a:ext cx="2069587" cy="490178"/>
          </a:xfrm>
          <a:prstGeom prst="straightConnector1">
            <a:avLst/>
          </a:prstGeom>
          <a:ln>
            <a:solidFill>
              <a:srgbClr val="0E2D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714881">
            <a:off x="1524400" y="4220368"/>
            <a:ext cx="107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526.2mm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01467" y="2058183"/>
            <a:ext cx="81130" cy="182879"/>
          </a:xfrm>
          <a:prstGeom prst="line">
            <a:avLst/>
          </a:prstGeom>
          <a:ln>
            <a:solidFill>
              <a:srgbClr val="0E2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876290" y="2553264"/>
            <a:ext cx="73285" cy="166257"/>
          </a:xfrm>
          <a:prstGeom prst="line">
            <a:avLst/>
          </a:prstGeom>
          <a:ln>
            <a:solidFill>
              <a:srgbClr val="0E2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58528" y="2098617"/>
            <a:ext cx="2063454" cy="514656"/>
          </a:xfrm>
          <a:prstGeom prst="straightConnector1">
            <a:avLst/>
          </a:prstGeom>
          <a:ln>
            <a:solidFill>
              <a:srgbClr val="0E2D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714881">
            <a:off x="1710564" y="2035011"/>
            <a:ext cx="107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299mm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143542" y="2603469"/>
            <a:ext cx="164622" cy="184278"/>
          </a:xfrm>
          <a:prstGeom prst="line">
            <a:avLst/>
          </a:prstGeom>
          <a:ln>
            <a:solidFill>
              <a:srgbClr val="0E2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2" t="7333" b="10000"/>
          <a:stretch/>
        </p:blipFill>
        <p:spPr>
          <a:xfrm>
            <a:off x="3969876" y="2534416"/>
            <a:ext cx="1567667" cy="1015164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 flipV="1">
            <a:off x="4024876" y="2410875"/>
            <a:ext cx="8303" cy="495247"/>
          </a:xfrm>
          <a:prstGeom prst="line">
            <a:avLst/>
          </a:prstGeom>
          <a:ln>
            <a:solidFill>
              <a:srgbClr val="0E2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5484299" y="2433698"/>
            <a:ext cx="1440" cy="602397"/>
          </a:xfrm>
          <a:prstGeom prst="line">
            <a:avLst/>
          </a:prstGeom>
          <a:ln>
            <a:solidFill>
              <a:srgbClr val="0E2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017522" y="2457922"/>
            <a:ext cx="1472473" cy="28747"/>
          </a:xfrm>
          <a:prstGeom prst="straightConnector1">
            <a:avLst/>
          </a:prstGeom>
          <a:ln>
            <a:solidFill>
              <a:srgbClr val="0E2D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07781" y="2147348"/>
            <a:ext cx="107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162.4mm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63235" y="2534416"/>
            <a:ext cx="0" cy="1015164"/>
          </a:xfrm>
          <a:prstGeom prst="straightConnector1">
            <a:avLst/>
          </a:prstGeom>
          <a:ln>
            <a:solidFill>
              <a:srgbClr val="0E2D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56668" y="2881355"/>
            <a:ext cx="992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117.7mm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r="6139" b="4423"/>
          <a:stretch/>
        </p:blipFill>
        <p:spPr>
          <a:xfrm>
            <a:off x="3925337" y="4358257"/>
            <a:ext cx="1705115" cy="1480930"/>
          </a:xfrm>
          <a:prstGeom prst="rect">
            <a:avLst/>
          </a:prstGeom>
        </p:spPr>
      </p:pic>
      <p:cxnSp>
        <p:nvCxnSpPr>
          <p:cNvPr id="76" name="Straight Connector 75"/>
          <p:cNvCxnSpPr/>
          <p:nvPr/>
        </p:nvCxnSpPr>
        <p:spPr>
          <a:xfrm flipV="1">
            <a:off x="3956669" y="4112904"/>
            <a:ext cx="32572" cy="928225"/>
          </a:xfrm>
          <a:prstGeom prst="line">
            <a:avLst/>
          </a:prstGeom>
          <a:ln>
            <a:solidFill>
              <a:srgbClr val="0E2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606387" y="4209945"/>
            <a:ext cx="24065" cy="1098415"/>
          </a:xfrm>
          <a:prstGeom prst="line">
            <a:avLst/>
          </a:prstGeom>
          <a:ln>
            <a:solidFill>
              <a:srgbClr val="0E2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980344" y="4261403"/>
            <a:ext cx="1650108" cy="71260"/>
          </a:xfrm>
          <a:prstGeom prst="straightConnector1">
            <a:avLst/>
          </a:prstGeom>
          <a:ln>
            <a:solidFill>
              <a:srgbClr val="0E2D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58029" y="3979972"/>
            <a:ext cx="107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207.3mm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4387850" y="4480017"/>
            <a:ext cx="303411" cy="1246260"/>
          </a:xfrm>
          <a:prstGeom prst="straightConnector1">
            <a:avLst/>
          </a:prstGeom>
          <a:ln>
            <a:solidFill>
              <a:srgbClr val="0E2D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531447" y="4986014"/>
            <a:ext cx="844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163.8mm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20" y="2228642"/>
            <a:ext cx="2768506" cy="1519803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 rot="236912">
            <a:off x="7499680" y="4877688"/>
            <a:ext cx="76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655mm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2" t="7333" b="10000"/>
          <a:stretch/>
        </p:blipFill>
        <p:spPr>
          <a:xfrm>
            <a:off x="9829508" y="2151034"/>
            <a:ext cx="1567667" cy="804460"/>
          </a:xfrm>
          <a:prstGeom prst="rect">
            <a:avLst/>
          </a:prstGeom>
        </p:spPr>
      </p:pic>
      <p:cxnSp>
        <p:nvCxnSpPr>
          <p:cNvPr id="116" name="Straight Connector 115"/>
          <p:cNvCxnSpPr/>
          <p:nvPr/>
        </p:nvCxnSpPr>
        <p:spPr>
          <a:xfrm flipV="1">
            <a:off x="9844284" y="2019461"/>
            <a:ext cx="8303" cy="495247"/>
          </a:xfrm>
          <a:prstGeom prst="line">
            <a:avLst/>
          </a:prstGeom>
          <a:ln>
            <a:solidFill>
              <a:srgbClr val="0E2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11350455" y="2058838"/>
            <a:ext cx="2958" cy="483517"/>
          </a:xfrm>
          <a:prstGeom prst="line">
            <a:avLst/>
          </a:prstGeom>
          <a:ln>
            <a:solidFill>
              <a:srgbClr val="0E2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127189" y="1755934"/>
            <a:ext cx="107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150mm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9844284" y="2085131"/>
            <a:ext cx="1509609" cy="26973"/>
          </a:xfrm>
          <a:prstGeom prst="straightConnector1">
            <a:avLst/>
          </a:prstGeom>
          <a:ln>
            <a:solidFill>
              <a:srgbClr val="0E2D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14" idx="2"/>
          </p:cNvCxnSpPr>
          <p:nvPr/>
        </p:nvCxnSpPr>
        <p:spPr>
          <a:xfrm>
            <a:off x="10605026" y="2179669"/>
            <a:ext cx="8316" cy="775825"/>
          </a:xfrm>
          <a:prstGeom prst="straightConnector1">
            <a:avLst/>
          </a:prstGeom>
          <a:ln>
            <a:solidFill>
              <a:srgbClr val="0E2D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784624" y="2438168"/>
            <a:ext cx="107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85mm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 flipH="1" flipV="1">
            <a:off x="6671825" y="2603469"/>
            <a:ext cx="24858" cy="204944"/>
          </a:xfrm>
          <a:prstGeom prst="line">
            <a:avLst/>
          </a:prstGeom>
          <a:ln>
            <a:solidFill>
              <a:srgbClr val="0E2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 flipV="1">
            <a:off x="8795028" y="2063711"/>
            <a:ext cx="32096" cy="203373"/>
          </a:xfrm>
          <a:prstGeom prst="line">
            <a:avLst/>
          </a:prstGeom>
          <a:ln>
            <a:solidFill>
              <a:srgbClr val="0E2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6684254" y="2108547"/>
            <a:ext cx="2124329" cy="573212"/>
          </a:xfrm>
          <a:prstGeom prst="straightConnector1">
            <a:avLst/>
          </a:prstGeom>
          <a:ln>
            <a:solidFill>
              <a:srgbClr val="0E2D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rot="20780858">
            <a:off x="7015115" y="2084935"/>
            <a:ext cx="107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310mm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8757816" y="5227893"/>
            <a:ext cx="37212" cy="275027"/>
          </a:xfrm>
          <a:prstGeom prst="line">
            <a:avLst/>
          </a:prstGeom>
          <a:ln>
            <a:solidFill>
              <a:srgbClr val="0E2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650268" y="5081380"/>
            <a:ext cx="21557" cy="289514"/>
          </a:xfrm>
          <a:prstGeom prst="line">
            <a:avLst/>
          </a:prstGeom>
          <a:ln>
            <a:solidFill>
              <a:srgbClr val="0E2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643070" y="5226137"/>
            <a:ext cx="2184054" cy="82223"/>
          </a:xfrm>
          <a:prstGeom prst="straightConnector1">
            <a:avLst/>
          </a:prstGeom>
          <a:ln>
            <a:solidFill>
              <a:srgbClr val="0E2D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t="22111" r="7268" b="26655"/>
          <a:stretch/>
        </p:blipFill>
        <p:spPr>
          <a:xfrm>
            <a:off x="6402809" y="5280467"/>
            <a:ext cx="2990413" cy="115162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498" y="4244083"/>
            <a:ext cx="2113347" cy="13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91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" y="6675760"/>
            <a:ext cx="12207241" cy="182240"/>
          </a:xfrm>
          <a:prstGeom prst="rect">
            <a:avLst/>
          </a:prstGeom>
          <a:gradFill>
            <a:gsLst>
              <a:gs pos="65000">
                <a:schemeClr val="accent4">
                  <a:lumMod val="20000"/>
                  <a:lumOff val="80000"/>
                </a:schemeClr>
              </a:gs>
              <a:gs pos="43000">
                <a:srgbClr val="565DE7"/>
              </a:gs>
              <a:gs pos="96000">
                <a:schemeClr val="tx1">
                  <a:lumMod val="95000"/>
                  <a:lumOff val="5000"/>
                </a:schemeClr>
              </a:gs>
              <a:gs pos="11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4151" y="2104478"/>
            <a:ext cx="6007949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/>
            <a:endParaRPr lang="fa-IR" sz="5400" dirty="0">
              <a:cs typeface="B Titr" panose="00000700000000000000" pitchFamily="2" charset="-78"/>
            </a:endParaRPr>
          </a:p>
          <a:p>
            <a:pPr algn="ctr"/>
            <a:r>
              <a:rPr lang="fa-IR" sz="4500" b="1" dirty="0" smtClean="0">
                <a:latin typeface="+mj-lt"/>
              </a:rPr>
              <a:t>4</a:t>
            </a:r>
            <a:r>
              <a:rPr lang="en-US" sz="4500" b="1" dirty="0" smtClean="0">
                <a:latin typeface="+mj-lt"/>
              </a:rPr>
              <a:t>-</a:t>
            </a:r>
            <a:r>
              <a:rPr lang="en-US" sz="4500" dirty="0" smtClean="0">
                <a:latin typeface="+mj-lt"/>
              </a:rPr>
              <a:t> Planning </a:t>
            </a:r>
            <a:endParaRPr lang="fa-IR" sz="4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4085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3306827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Catalyst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IDCO ‘s Suggestion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12116471" y="0"/>
            <a:ext cx="76197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 flipH="1">
            <a:off x="12116470" y="0"/>
            <a:ext cx="65112" cy="6847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 flipV="1">
            <a:off x="3427" y="6695834"/>
            <a:ext cx="11350373" cy="152008"/>
          </a:xfrm>
          <a:prstGeom prst="rect">
            <a:avLst/>
          </a:prstGeom>
          <a:gradFill>
            <a:gsLst>
              <a:gs pos="29000">
                <a:srgbClr val="9DE3F9"/>
              </a:gs>
              <a:gs pos="100000">
                <a:schemeClr val="accent1">
                  <a:lumMod val="20000"/>
                  <a:lumOff val="8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7725" y="4415855"/>
            <a:ext cx="11025005" cy="208378"/>
          </a:xfrm>
          <a:prstGeom prst="rect">
            <a:avLst/>
          </a:prstGeom>
          <a:gradFill flip="none" rotWithShape="1">
            <a:gsLst>
              <a:gs pos="0">
                <a:srgbClr val="5DF986"/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>
              <a:ln>
                <a:noFill/>
              </a:ln>
              <a:solidFill>
                <a:srgbClr val="55CF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2157" y="4392218"/>
            <a:ext cx="310637" cy="241540"/>
          </a:xfrm>
          <a:prstGeom prst="ellipse">
            <a:avLst/>
          </a:prstGeom>
          <a:solidFill>
            <a:srgbClr val="55CFF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430868" y="4395684"/>
            <a:ext cx="310637" cy="24154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8670" y="4383308"/>
            <a:ext cx="630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M2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6652" y="4396805"/>
            <a:ext cx="630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M3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74634" y="4383308"/>
            <a:ext cx="798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M4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00688" y="4385931"/>
            <a:ext cx="630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M1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graphicFrame>
        <p:nvGraphicFramePr>
          <p:cNvPr id="158" name="Table 157"/>
          <p:cNvGraphicFramePr>
            <a:graphicFrameLocks noGrp="1"/>
          </p:cNvGraphicFramePr>
          <p:nvPr>
            <p:extLst/>
          </p:nvPr>
        </p:nvGraphicFramePr>
        <p:xfrm>
          <a:off x="56411" y="570551"/>
          <a:ext cx="5622202" cy="91579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41305">
                  <a:extLst>
                    <a:ext uri="{9D8B030D-6E8A-4147-A177-3AD203B41FA5}">
                      <a16:colId xmlns:a16="http://schemas.microsoft.com/office/drawing/2014/main" val="379967106"/>
                    </a:ext>
                  </a:extLst>
                </a:gridCol>
                <a:gridCol w="1488509">
                  <a:extLst>
                    <a:ext uri="{9D8B030D-6E8A-4147-A177-3AD203B41FA5}">
                      <a16:colId xmlns:a16="http://schemas.microsoft.com/office/drawing/2014/main" val="2182216332"/>
                    </a:ext>
                  </a:extLst>
                </a:gridCol>
                <a:gridCol w="1592388">
                  <a:extLst>
                    <a:ext uri="{9D8B030D-6E8A-4147-A177-3AD203B41FA5}">
                      <a16:colId xmlns:a16="http://schemas.microsoft.com/office/drawing/2014/main" val="3428452979"/>
                    </a:ext>
                  </a:extLst>
                </a:gridCol>
              </a:tblGrid>
              <a:tr h="42500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1">
                        <a:defRPr/>
                      </a:pPr>
                      <a:r>
                        <a:rPr lang="en-US" sz="1400" b="1" kern="0" dirty="0" smtClean="0">
                          <a:solidFill>
                            <a:srgbClr val="FF0000"/>
                          </a:solidFill>
                          <a:cs typeface="B Titr" panose="00000700000000000000" pitchFamily="2" charset="-78"/>
                        </a:rPr>
                        <a:t>Off</a:t>
                      </a:r>
                      <a:r>
                        <a:rPr lang="en-US" sz="1400" b="1" kern="0" baseline="0" dirty="0" smtClean="0">
                          <a:solidFill>
                            <a:srgbClr val="FF0000"/>
                          </a:solidFill>
                          <a:cs typeface="B Titr" panose="00000700000000000000" pitchFamily="2" charset="-78"/>
                        </a:rPr>
                        <a:t> tools Sample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cs typeface="B Titr" panose="000007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75835"/>
                  </a:ext>
                </a:extLst>
              </a:tr>
              <a:tr h="4907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dirty="0" smtClean="0">
                          <a:solidFill>
                            <a:schemeClr val="tx1"/>
                          </a:solidFill>
                          <a:effectLst/>
                          <a:cs typeface="B Titr" panose="00000700000000000000" pitchFamily="2" charset="-78"/>
                        </a:rPr>
                        <a:t>whole set of U5 plus Main </a:t>
                      </a:r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catalytic converter </a:t>
                      </a:r>
                      <a:r>
                        <a:rPr lang="en-US" sz="1200" b="1" i="0" dirty="0" smtClean="0">
                          <a:solidFill>
                            <a:schemeClr val="tx1"/>
                          </a:solidFill>
                          <a:effectLst/>
                          <a:cs typeface="B Titr" panose="00000700000000000000" pitchFamily="2" charset="-78"/>
                        </a:rPr>
                        <a:t>and Exhaust</a:t>
                      </a: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  <a:effectLst/>
                          <a:cs typeface="B Titr" panose="00000700000000000000" pitchFamily="2" charset="-78"/>
                        </a:rPr>
                        <a:t> System</a:t>
                      </a: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 </a:t>
                      </a: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211502"/>
                  </a:ext>
                </a:extLst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Planning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17669" y="6075520"/>
            <a:ext cx="10129667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Estimated planning is based on alternative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solutions</a:t>
            </a:r>
            <a:r>
              <a:rPr kumimoji="0" lang="fa-I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including</a:t>
            </a:r>
            <a:r>
              <a:rPr kumimoji="0" lang="fa-I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carry over the Middle and end Mufflers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1640783" y="4613056"/>
            <a:ext cx="6578" cy="697895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 flipV="1">
            <a:off x="1034639" y="2616615"/>
            <a:ext cx="4937" cy="1783626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grpSp>
        <p:nvGrpSpPr>
          <p:cNvPr id="75" name="Group 74"/>
          <p:cNvGrpSpPr/>
          <p:nvPr/>
        </p:nvGrpSpPr>
        <p:grpSpPr>
          <a:xfrm>
            <a:off x="1912749" y="4913564"/>
            <a:ext cx="1723254" cy="258284"/>
            <a:chOff x="742012" y="2029161"/>
            <a:chExt cx="1971222" cy="607751"/>
          </a:xfrm>
          <a:solidFill>
            <a:schemeClr val="accent2"/>
          </a:solidFill>
        </p:grpSpPr>
        <p:sp>
          <p:nvSpPr>
            <p:cNvPr id="94" name="Chevron 93"/>
            <p:cNvSpPr/>
            <p:nvPr/>
          </p:nvSpPr>
          <p:spPr>
            <a:xfrm>
              <a:off x="742012" y="2029161"/>
              <a:ext cx="1970469" cy="607751"/>
            </a:xfrm>
            <a:prstGeom prst="chevron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4851" y="2100797"/>
              <a:ext cx="1918383" cy="5069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Catalyst destruction and extraction</a:t>
              </a:r>
            </a:p>
          </p:txBody>
        </p:sp>
      </p:grpSp>
      <p:cxnSp>
        <p:nvCxnSpPr>
          <p:cNvPr id="96" name="Straight Connector 95"/>
          <p:cNvCxnSpPr/>
          <p:nvPr/>
        </p:nvCxnSpPr>
        <p:spPr>
          <a:xfrm flipH="1">
            <a:off x="2143995" y="3690772"/>
            <a:ext cx="2120" cy="76026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cxnSp>
        <p:nvCxnSpPr>
          <p:cNvPr id="109" name="Straight Connector 108"/>
          <p:cNvCxnSpPr/>
          <p:nvPr/>
        </p:nvCxnSpPr>
        <p:spPr>
          <a:xfrm flipV="1">
            <a:off x="2821056" y="4635048"/>
            <a:ext cx="3691" cy="260766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grpSp>
        <p:nvGrpSpPr>
          <p:cNvPr id="110" name="Group 109"/>
          <p:cNvGrpSpPr/>
          <p:nvPr/>
        </p:nvGrpSpPr>
        <p:grpSpPr>
          <a:xfrm>
            <a:off x="915043" y="5278320"/>
            <a:ext cx="1364189" cy="247585"/>
            <a:chOff x="551689" y="2029161"/>
            <a:chExt cx="2479538" cy="607751"/>
          </a:xfrm>
          <a:solidFill>
            <a:schemeClr val="accent2"/>
          </a:solidFill>
        </p:grpSpPr>
        <p:sp>
          <p:nvSpPr>
            <p:cNvPr id="111" name="Chevron 110"/>
            <p:cNvSpPr/>
            <p:nvPr/>
          </p:nvSpPr>
          <p:spPr>
            <a:xfrm>
              <a:off x="551689" y="2029161"/>
              <a:ext cx="2460601" cy="607751"/>
            </a:xfrm>
            <a:prstGeom prst="chevron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74476" y="2050559"/>
              <a:ext cx="2456751" cy="5288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Contract with the customer</a:t>
              </a:r>
            </a:p>
          </p:txBody>
        </p:sp>
      </p:grpSp>
      <p:cxnSp>
        <p:nvCxnSpPr>
          <p:cNvPr id="113" name="Straight Connector 112"/>
          <p:cNvCxnSpPr/>
          <p:nvPr/>
        </p:nvCxnSpPr>
        <p:spPr>
          <a:xfrm flipV="1">
            <a:off x="4494400" y="3246787"/>
            <a:ext cx="760" cy="1159397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grpSp>
        <p:nvGrpSpPr>
          <p:cNvPr id="114" name="Group 113"/>
          <p:cNvGrpSpPr/>
          <p:nvPr/>
        </p:nvGrpSpPr>
        <p:grpSpPr>
          <a:xfrm>
            <a:off x="1532539" y="3426913"/>
            <a:ext cx="1322411" cy="247585"/>
            <a:chOff x="419547" y="2026564"/>
            <a:chExt cx="2721232" cy="607751"/>
          </a:xfrm>
          <a:solidFill>
            <a:schemeClr val="accent2"/>
          </a:solidFill>
        </p:grpSpPr>
        <p:sp>
          <p:nvSpPr>
            <p:cNvPr id="115" name="Chevron 114"/>
            <p:cNvSpPr/>
            <p:nvPr/>
          </p:nvSpPr>
          <p:spPr>
            <a:xfrm>
              <a:off x="419547" y="2026564"/>
              <a:ext cx="2666409" cy="607751"/>
            </a:xfrm>
            <a:prstGeom prst="chevron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64931" y="2050559"/>
              <a:ext cx="2675848" cy="5288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Contract with the</a:t>
              </a:r>
              <a:r>
                <a:rPr kumimoji="0" lang="fa-I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 </a:t>
              </a: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Supplier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39157" y="2376329"/>
            <a:ext cx="1248888" cy="267096"/>
            <a:chOff x="386357" y="1995291"/>
            <a:chExt cx="2624545" cy="706821"/>
          </a:xfrm>
          <a:solidFill>
            <a:schemeClr val="accent2"/>
          </a:solidFill>
        </p:grpSpPr>
        <p:sp>
          <p:nvSpPr>
            <p:cNvPr id="119" name="Chevron 118"/>
            <p:cNvSpPr/>
            <p:nvPr/>
          </p:nvSpPr>
          <p:spPr>
            <a:xfrm>
              <a:off x="386357" y="1995291"/>
              <a:ext cx="2580301" cy="706821"/>
            </a:xfrm>
            <a:prstGeom prst="chevron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97163" y="2100797"/>
              <a:ext cx="2513739" cy="5701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Preparation of </a:t>
              </a: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Proposal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endParaRPr>
            </a:p>
          </p:txBody>
        </p:sp>
      </p:grpSp>
      <p:cxnSp>
        <p:nvCxnSpPr>
          <p:cNvPr id="124" name="Straight Connector 123"/>
          <p:cNvCxnSpPr/>
          <p:nvPr/>
        </p:nvCxnSpPr>
        <p:spPr>
          <a:xfrm flipH="1" flipV="1">
            <a:off x="3790950" y="4002997"/>
            <a:ext cx="2237" cy="419274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grpSp>
        <p:nvGrpSpPr>
          <p:cNvPr id="132" name="Group 131"/>
          <p:cNvGrpSpPr/>
          <p:nvPr/>
        </p:nvGrpSpPr>
        <p:grpSpPr>
          <a:xfrm>
            <a:off x="589885" y="2992355"/>
            <a:ext cx="1494569" cy="267096"/>
            <a:chOff x="386357" y="1995291"/>
            <a:chExt cx="2580301" cy="706821"/>
          </a:xfrm>
          <a:solidFill>
            <a:schemeClr val="accent2"/>
          </a:solidFill>
        </p:grpSpPr>
        <p:sp>
          <p:nvSpPr>
            <p:cNvPr id="133" name="Chevron 132"/>
            <p:cNvSpPr/>
            <p:nvPr/>
          </p:nvSpPr>
          <p:spPr>
            <a:xfrm>
              <a:off x="386357" y="1995291"/>
              <a:ext cx="2580301" cy="706821"/>
            </a:xfrm>
            <a:prstGeom prst="chevron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48509" y="2100797"/>
              <a:ext cx="2411052" cy="5701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Preparation </a:t>
              </a: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of price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analysis</a:t>
              </a:r>
            </a:p>
          </p:txBody>
        </p:sp>
      </p:grpSp>
      <p:cxnSp>
        <p:nvCxnSpPr>
          <p:cNvPr id="143" name="Straight Connector 142"/>
          <p:cNvCxnSpPr/>
          <p:nvPr/>
        </p:nvCxnSpPr>
        <p:spPr>
          <a:xfrm flipV="1">
            <a:off x="1401507" y="3241101"/>
            <a:ext cx="760" cy="1159397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grpSp>
        <p:nvGrpSpPr>
          <p:cNvPr id="144" name="Group 143"/>
          <p:cNvGrpSpPr/>
          <p:nvPr/>
        </p:nvGrpSpPr>
        <p:grpSpPr>
          <a:xfrm>
            <a:off x="3252946" y="2976233"/>
            <a:ext cx="2528383" cy="285105"/>
            <a:chOff x="296090" y="1996511"/>
            <a:chExt cx="2917847" cy="754480"/>
          </a:xfrm>
          <a:solidFill>
            <a:schemeClr val="accent2"/>
          </a:solidFill>
        </p:grpSpPr>
        <p:sp>
          <p:nvSpPr>
            <p:cNvPr id="145" name="Chevron 144"/>
            <p:cNvSpPr/>
            <p:nvPr/>
          </p:nvSpPr>
          <p:spPr>
            <a:xfrm>
              <a:off x="296090" y="1996511"/>
              <a:ext cx="2897809" cy="754480"/>
            </a:xfrm>
            <a:prstGeom prst="chevron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30343" y="2102364"/>
              <a:ext cx="2883594" cy="5701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Prototype Manufacturing and replacement in CKD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992471" y="3776484"/>
            <a:ext cx="1664237" cy="247585"/>
            <a:chOff x="256895" y="2029161"/>
            <a:chExt cx="3024902" cy="607751"/>
          </a:xfrm>
          <a:solidFill>
            <a:schemeClr val="accent2"/>
          </a:solidFill>
        </p:grpSpPr>
        <p:sp>
          <p:nvSpPr>
            <p:cNvPr id="155" name="Chevron 154"/>
            <p:cNvSpPr/>
            <p:nvPr/>
          </p:nvSpPr>
          <p:spPr>
            <a:xfrm>
              <a:off x="256895" y="2029161"/>
              <a:ext cx="2991395" cy="607751"/>
            </a:xfrm>
            <a:prstGeom prst="chevron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23906" y="2050559"/>
              <a:ext cx="2957891" cy="5288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Product definition on the Sina site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136123" y="5039182"/>
            <a:ext cx="1311685" cy="247585"/>
            <a:chOff x="742012" y="2029161"/>
            <a:chExt cx="1970469" cy="607751"/>
          </a:xfrm>
          <a:solidFill>
            <a:schemeClr val="accent2"/>
          </a:solidFill>
        </p:grpSpPr>
        <p:sp>
          <p:nvSpPr>
            <p:cNvPr id="164" name="Chevron 163"/>
            <p:cNvSpPr/>
            <p:nvPr/>
          </p:nvSpPr>
          <p:spPr>
            <a:xfrm>
              <a:off x="742012" y="2029161"/>
              <a:ext cx="1970469" cy="607751"/>
            </a:xfrm>
            <a:prstGeom prst="chevron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04136" y="2067575"/>
              <a:ext cx="1902879" cy="5288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Approval of </a:t>
              </a: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Emission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 test</a:t>
              </a:r>
            </a:p>
          </p:txBody>
        </p:sp>
      </p:grpSp>
      <p:cxnSp>
        <p:nvCxnSpPr>
          <p:cNvPr id="166" name="Straight Connector 165"/>
          <p:cNvCxnSpPr/>
          <p:nvPr/>
        </p:nvCxnSpPr>
        <p:spPr>
          <a:xfrm flipH="1" flipV="1">
            <a:off x="5762692" y="4635557"/>
            <a:ext cx="2237" cy="419274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grpSp>
        <p:nvGrpSpPr>
          <p:cNvPr id="167" name="Group 166"/>
          <p:cNvGrpSpPr/>
          <p:nvPr/>
        </p:nvGrpSpPr>
        <p:grpSpPr>
          <a:xfrm>
            <a:off x="8785100" y="3024387"/>
            <a:ext cx="2014627" cy="247585"/>
            <a:chOff x="256895" y="2029161"/>
            <a:chExt cx="3006780" cy="607751"/>
          </a:xfrm>
          <a:solidFill>
            <a:schemeClr val="accent2"/>
          </a:solidFill>
        </p:grpSpPr>
        <p:sp>
          <p:nvSpPr>
            <p:cNvPr id="168" name="Chevron 167"/>
            <p:cNvSpPr/>
            <p:nvPr/>
          </p:nvSpPr>
          <p:spPr>
            <a:xfrm>
              <a:off x="256895" y="2029161"/>
              <a:ext cx="2991395" cy="607751"/>
            </a:xfrm>
            <a:prstGeom prst="chevron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42026" y="2050559"/>
              <a:ext cx="2921649" cy="5288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Sending TA results to the Standard Center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6751255" y="2795550"/>
            <a:ext cx="907833" cy="247585"/>
            <a:chOff x="256895" y="2029161"/>
            <a:chExt cx="2991395" cy="607751"/>
          </a:xfrm>
          <a:solidFill>
            <a:schemeClr val="accent2"/>
          </a:solidFill>
        </p:grpSpPr>
        <p:sp>
          <p:nvSpPr>
            <p:cNvPr id="171" name="Chevron 170"/>
            <p:cNvSpPr/>
            <p:nvPr/>
          </p:nvSpPr>
          <p:spPr>
            <a:xfrm>
              <a:off x="256895" y="2029161"/>
              <a:ext cx="2991395" cy="607751"/>
            </a:xfrm>
            <a:prstGeom prst="chevron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55398" y="2050559"/>
              <a:ext cx="2694902" cy="5288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Approval of </a:t>
              </a: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endParaRPr>
            </a:p>
          </p:txBody>
        </p:sp>
      </p:grpSp>
      <p:cxnSp>
        <p:nvCxnSpPr>
          <p:cNvPr id="173" name="Straight Connector 172"/>
          <p:cNvCxnSpPr/>
          <p:nvPr/>
        </p:nvCxnSpPr>
        <p:spPr>
          <a:xfrm flipH="1" flipV="1">
            <a:off x="7205172" y="3058749"/>
            <a:ext cx="2236" cy="1357106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cxnSp>
        <p:nvCxnSpPr>
          <p:cNvPr id="175" name="Straight Connector 174"/>
          <p:cNvCxnSpPr/>
          <p:nvPr/>
        </p:nvCxnSpPr>
        <p:spPr>
          <a:xfrm flipH="1" flipV="1">
            <a:off x="9808369" y="3238758"/>
            <a:ext cx="4763" cy="1179461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grpSp>
        <p:nvGrpSpPr>
          <p:cNvPr id="176" name="Group 175"/>
          <p:cNvGrpSpPr/>
          <p:nvPr/>
        </p:nvGrpSpPr>
        <p:grpSpPr>
          <a:xfrm>
            <a:off x="7743876" y="5230198"/>
            <a:ext cx="1393210" cy="381284"/>
            <a:chOff x="742012" y="2029161"/>
            <a:chExt cx="1970469" cy="639221"/>
          </a:xfrm>
          <a:solidFill>
            <a:srgbClr val="FFAFAF"/>
          </a:solidFill>
        </p:grpSpPr>
        <p:sp>
          <p:nvSpPr>
            <p:cNvPr id="177" name="Chevron 176"/>
            <p:cNvSpPr/>
            <p:nvPr/>
          </p:nvSpPr>
          <p:spPr>
            <a:xfrm>
              <a:off x="742012" y="2029161"/>
              <a:ext cx="1970469" cy="607751"/>
            </a:xfrm>
            <a:prstGeom prst="chevron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848086" y="2100798"/>
              <a:ext cx="1811936" cy="5675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The end of manufacturing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 production fixtures</a:t>
              </a:r>
            </a:p>
          </p:txBody>
        </p:sp>
      </p:grpSp>
      <p:cxnSp>
        <p:nvCxnSpPr>
          <p:cNvPr id="179" name="Straight Connector 178"/>
          <p:cNvCxnSpPr/>
          <p:nvPr/>
        </p:nvCxnSpPr>
        <p:spPr>
          <a:xfrm flipV="1">
            <a:off x="8440481" y="4613056"/>
            <a:ext cx="1" cy="617142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9563424" y="3664704"/>
            <a:ext cx="1393210" cy="381283"/>
            <a:chOff x="742012" y="2029161"/>
            <a:chExt cx="1970469" cy="639219"/>
          </a:xfrm>
          <a:solidFill>
            <a:srgbClr val="FFAFAF"/>
          </a:solidFill>
        </p:grpSpPr>
        <p:sp>
          <p:nvSpPr>
            <p:cNvPr id="181" name="Chevron 180"/>
            <p:cNvSpPr/>
            <p:nvPr/>
          </p:nvSpPr>
          <p:spPr>
            <a:xfrm>
              <a:off x="742012" y="2029161"/>
              <a:ext cx="1970469" cy="607751"/>
            </a:xfrm>
            <a:prstGeom prst="chevron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48084" y="2100796"/>
              <a:ext cx="1811936" cy="5675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The end of manufacturing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 checking fixtures</a:t>
              </a:r>
            </a:p>
          </p:txBody>
        </p:sp>
      </p:grpSp>
      <p:cxnSp>
        <p:nvCxnSpPr>
          <p:cNvPr id="183" name="Straight Connector 182"/>
          <p:cNvCxnSpPr/>
          <p:nvPr/>
        </p:nvCxnSpPr>
        <p:spPr>
          <a:xfrm flipV="1">
            <a:off x="10260029" y="4011707"/>
            <a:ext cx="1" cy="422918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grpSp>
        <p:nvGrpSpPr>
          <p:cNvPr id="185" name="Group 184"/>
          <p:cNvGrpSpPr/>
          <p:nvPr/>
        </p:nvGrpSpPr>
        <p:grpSpPr>
          <a:xfrm>
            <a:off x="9833691" y="5047445"/>
            <a:ext cx="601423" cy="229659"/>
            <a:chOff x="742012" y="2029161"/>
            <a:chExt cx="1970469" cy="607751"/>
          </a:xfrm>
          <a:solidFill>
            <a:srgbClr val="97E4FF"/>
          </a:solidFill>
        </p:grpSpPr>
        <p:sp>
          <p:nvSpPr>
            <p:cNvPr id="186" name="Chevron 185"/>
            <p:cNvSpPr/>
            <p:nvPr/>
          </p:nvSpPr>
          <p:spPr>
            <a:xfrm>
              <a:off x="742012" y="2029161"/>
              <a:ext cx="1970469" cy="607751"/>
            </a:xfrm>
            <a:prstGeom prst="chevron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413871" y="2043081"/>
              <a:ext cx="626757" cy="5701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OTS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endParaRPr>
            </a:p>
          </p:txBody>
        </p:sp>
      </p:grpSp>
      <p:cxnSp>
        <p:nvCxnSpPr>
          <p:cNvPr id="188" name="Straight Connector 187"/>
          <p:cNvCxnSpPr/>
          <p:nvPr/>
        </p:nvCxnSpPr>
        <p:spPr>
          <a:xfrm flipV="1">
            <a:off x="10094904" y="4607639"/>
            <a:ext cx="1" cy="422918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cxnSp>
        <p:nvCxnSpPr>
          <p:cNvPr id="190" name="Straight Connector 189"/>
          <p:cNvCxnSpPr/>
          <p:nvPr/>
        </p:nvCxnSpPr>
        <p:spPr>
          <a:xfrm flipV="1">
            <a:off x="11164486" y="2344254"/>
            <a:ext cx="1" cy="2070853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grpSp>
        <p:nvGrpSpPr>
          <p:cNvPr id="191" name="Group 190"/>
          <p:cNvGrpSpPr/>
          <p:nvPr/>
        </p:nvGrpSpPr>
        <p:grpSpPr>
          <a:xfrm>
            <a:off x="10872970" y="2146670"/>
            <a:ext cx="601423" cy="229659"/>
            <a:chOff x="742012" y="2029161"/>
            <a:chExt cx="1970469" cy="607751"/>
          </a:xfrm>
          <a:solidFill>
            <a:srgbClr val="97E4FF"/>
          </a:solidFill>
        </p:grpSpPr>
        <p:sp>
          <p:nvSpPr>
            <p:cNvPr id="192" name="Chevron 191"/>
            <p:cNvSpPr/>
            <p:nvPr/>
          </p:nvSpPr>
          <p:spPr>
            <a:xfrm>
              <a:off x="742012" y="2029161"/>
              <a:ext cx="1970469" cy="607751"/>
            </a:xfrm>
            <a:prstGeom prst="chevron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43757" y="2043081"/>
              <a:ext cx="1166995" cy="5701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SOP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endParaRPr>
            </a:p>
          </p:txBody>
        </p:sp>
      </p:grpSp>
      <p:cxnSp>
        <p:nvCxnSpPr>
          <p:cNvPr id="194" name="Straight Connector 193"/>
          <p:cNvCxnSpPr/>
          <p:nvPr/>
        </p:nvCxnSpPr>
        <p:spPr>
          <a:xfrm flipV="1">
            <a:off x="1710574" y="4137811"/>
            <a:ext cx="2329" cy="277076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grpSp>
        <p:nvGrpSpPr>
          <p:cNvPr id="195" name="Group 194"/>
          <p:cNvGrpSpPr/>
          <p:nvPr/>
        </p:nvGrpSpPr>
        <p:grpSpPr>
          <a:xfrm>
            <a:off x="1216582" y="3892789"/>
            <a:ext cx="1128031" cy="247585"/>
            <a:chOff x="742012" y="2029161"/>
            <a:chExt cx="2050300" cy="607751"/>
          </a:xfrm>
          <a:solidFill>
            <a:schemeClr val="accent2"/>
          </a:solidFill>
        </p:grpSpPr>
        <p:sp>
          <p:nvSpPr>
            <p:cNvPr id="196" name="Chevron 195"/>
            <p:cNvSpPr/>
            <p:nvPr/>
          </p:nvSpPr>
          <p:spPr>
            <a:xfrm>
              <a:off x="742012" y="2029161"/>
              <a:ext cx="1970469" cy="607751"/>
            </a:xfrm>
            <a:prstGeom prst="chevron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813391" y="2050559"/>
              <a:ext cx="1978921" cy="5288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Inquiry from Supplier</a:t>
              </a:r>
            </a:p>
          </p:txBody>
        </p:sp>
      </p:grpSp>
      <p:cxnSp>
        <p:nvCxnSpPr>
          <p:cNvPr id="198" name="Straight Connector 197"/>
          <p:cNvCxnSpPr/>
          <p:nvPr/>
        </p:nvCxnSpPr>
        <p:spPr>
          <a:xfrm flipV="1">
            <a:off x="3067905" y="2307663"/>
            <a:ext cx="15094" cy="2114609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miter lim="800000"/>
          </a:ln>
          <a:effectLst/>
        </p:spPr>
      </p:cxnSp>
      <p:grpSp>
        <p:nvGrpSpPr>
          <p:cNvPr id="199" name="Group 198"/>
          <p:cNvGrpSpPr/>
          <p:nvPr/>
        </p:nvGrpSpPr>
        <p:grpSpPr>
          <a:xfrm>
            <a:off x="2112395" y="2082164"/>
            <a:ext cx="1866976" cy="229659"/>
            <a:chOff x="742012" y="2029161"/>
            <a:chExt cx="1876656" cy="607751"/>
          </a:xfrm>
          <a:solidFill>
            <a:schemeClr val="accent2"/>
          </a:solidFill>
        </p:grpSpPr>
        <p:sp>
          <p:nvSpPr>
            <p:cNvPr id="200" name="Chevron 199"/>
            <p:cNvSpPr/>
            <p:nvPr/>
          </p:nvSpPr>
          <p:spPr>
            <a:xfrm>
              <a:off x="742012" y="2029161"/>
              <a:ext cx="1865337" cy="607751"/>
            </a:xfrm>
            <a:prstGeom prst="chevron">
              <a:avLst/>
            </a:prstGeom>
            <a:solidFill>
              <a:srgbClr val="5DF98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86282" y="2039998"/>
              <a:ext cx="1832386" cy="5701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B Titr" panose="00000700000000000000" pitchFamily="2" charset="-78"/>
                </a:rPr>
                <a:t>Starting the Manufacturing Equipment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endParaRPr>
            </a:p>
          </p:txBody>
        </p:sp>
      </p:grpSp>
      <p:pic>
        <p:nvPicPr>
          <p:cNvPr id="202" name="Picture 20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5"/>
          <a:stretch/>
        </p:blipFill>
        <p:spPr>
          <a:xfrm>
            <a:off x="7324943" y="1453539"/>
            <a:ext cx="2405864" cy="7305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6" r="1894"/>
          <a:stretch/>
        </p:blipFill>
        <p:spPr>
          <a:xfrm>
            <a:off x="8534209" y="651253"/>
            <a:ext cx="2598963" cy="671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4" name="Picture 20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" r="1420" b="4187"/>
          <a:stretch/>
        </p:blipFill>
        <p:spPr>
          <a:xfrm>
            <a:off x="6138371" y="646233"/>
            <a:ext cx="1633352" cy="680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3" y="53743"/>
            <a:ext cx="963191" cy="33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8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" y="6675760"/>
            <a:ext cx="12207241" cy="182240"/>
          </a:xfrm>
          <a:prstGeom prst="rect">
            <a:avLst/>
          </a:prstGeom>
          <a:gradFill>
            <a:gsLst>
              <a:gs pos="65000">
                <a:schemeClr val="accent4">
                  <a:lumMod val="20000"/>
                  <a:lumOff val="80000"/>
                </a:schemeClr>
              </a:gs>
              <a:gs pos="43000">
                <a:srgbClr val="565DE7"/>
              </a:gs>
              <a:gs pos="96000">
                <a:schemeClr val="tx1">
                  <a:lumMod val="95000"/>
                  <a:lumOff val="5000"/>
                </a:schemeClr>
              </a:gs>
              <a:gs pos="11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4151" y="2104478"/>
            <a:ext cx="6007949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/>
            <a:endParaRPr lang="fa-IR" sz="5400" dirty="0">
              <a:cs typeface="B Titr" panose="00000700000000000000" pitchFamily="2" charset="-78"/>
            </a:endParaRPr>
          </a:p>
          <a:p>
            <a:pPr algn="ctr"/>
            <a:r>
              <a:rPr lang="en-US" sz="4500" b="1" dirty="0" smtClean="0">
                <a:latin typeface="+mj-lt"/>
              </a:rPr>
              <a:t>5-</a:t>
            </a:r>
            <a:r>
              <a:rPr lang="en-US" sz="4500" dirty="0" smtClean="0">
                <a:latin typeface="+mj-lt"/>
              </a:rPr>
              <a:t> </a:t>
            </a:r>
            <a:r>
              <a:rPr lang="en-US" sz="4500" dirty="0">
                <a:latin typeface="+mj-lt"/>
              </a:rPr>
              <a:t>Contacts</a:t>
            </a:r>
            <a:endParaRPr lang="fa-IR" sz="4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5413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3306827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b="1" kern="0" dirty="0">
                <a:solidFill>
                  <a:schemeClr val="bg1"/>
                </a:solidFill>
                <a:cs typeface="B Titr" panose="00000700000000000000" pitchFamily="2" charset="-78"/>
              </a:rPr>
              <a:t>Catalyst </a:t>
            </a:r>
            <a:r>
              <a:rPr lang="en-US" b="1" dirty="0">
                <a:solidFill>
                  <a:schemeClr val="bg1"/>
                </a:solidFill>
              </a:rPr>
              <a:t>IDCO ‘s Suggestion</a:t>
            </a:r>
            <a:endParaRPr lang="en-US" sz="16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12116471" y="0"/>
            <a:ext cx="76197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 flipH="1">
            <a:off x="12116470" y="0"/>
            <a:ext cx="65112" cy="6847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 flipV="1">
            <a:off x="3427" y="6695834"/>
            <a:ext cx="11350373" cy="152008"/>
          </a:xfrm>
          <a:prstGeom prst="rect">
            <a:avLst/>
          </a:prstGeom>
          <a:gradFill>
            <a:gsLst>
              <a:gs pos="29000">
                <a:srgbClr val="9DE3F9"/>
              </a:gs>
              <a:gs pos="100000">
                <a:schemeClr val="accent1">
                  <a:lumMod val="20000"/>
                  <a:lumOff val="8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612658" y="6434224"/>
            <a:ext cx="543739" cy="954107"/>
          </a:xfrm>
          <a:prstGeom prst="rect">
            <a:avLst/>
          </a:prstGeom>
          <a:noFill/>
          <a:ln w="15875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fa-I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E2D4A"/>
                </a:solidFill>
              </a:rPr>
              <a:t>Contacts</a:t>
            </a:r>
            <a:endParaRPr lang="en-US" sz="2000" b="1" dirty="0">
              <a:solidFill>
                <a:srgbClr val="0E2D4A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1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333192"/>
              </p:ext>
            </p:extLst>
          </p:nvPr>
        </p:nvGraphicFramePr>
        <p:xfrm>
          <a:off x="182193" y="1818222"/>
          <a:ext cx="11682370" cy="3650315"/>
        </p:xfrm>
        <a:graphic>
          <a:graphicData uri="http://schemas.openxmlformats.org/drawingml/2006/table">
            <a:tbl>
              <a:tblPr rtl="1" firstRow="1" bandRow="1">
                <a:tableStyleId>{6E25E649-3F16-4E02-A733-19D2CDBF48F0}</a:tableStyleId>
              </a:tblPr>
              <a:tblGrid>
                <a:gridCol w="3158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4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248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/>
                        <a:t>Email</a:t>
                      </a:r>
                      <a:endParaRPr lang="fa-IR" sz="1800" b="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/>
                        <a:t>Tel</a:t>
                      </a:r>
                      <a:endParaRPr lang="fa-IR" sz="1800" b="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/>
                        <a:t>Name</a:t>
                      </a:r>
                      <a:endParaRPr lang="fa-IR" sz="1800" b="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Position</a:t>
                      </a:r>
                      <a:endParaRPr lang="fa-IR" sz="1800" b="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NO</a:t>
                      </a:r>
                      <a:endParaRPr lang="fa-IR" sz="1800" b="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m.molavizadeh@irandelco.com</a:t>
                      </a:r>
                      <a:endParaRPr lang="fa-IR" sz="1400" kern="1200" dirty="0">
                        <a:solidFill>
                          <a:schemeClr val="dk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09121163927</a:t>
                      </a:r>
                      <a:endParaRPr lang="fa-IR" sz="140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Mohammad Molavizedeh</a:t>
                      </a:r>
                      <a:endParaRPr lang="fa-IR" sz="180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algn="ctr" defTabSz="1279698" rtl="0" eaLnBrk="1" latinLnBrk="0" hangingPunct="1"/>
                      <a:r>
                        <a:rPr lang="en-US" sz="1800" kern="1200" dirty="0"/>
                        <a:t>CEO </a:t>
                      </a:r>
                      <a:endParaRPr lang="fa-IR" sz="1800" kern="1200" dirty="0">
                        <a:solidFill>
                          <a:schemeClr val="tx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>
                          <a:latin typeface="Garamond" pitchFamily="18" charset="0"/>
                        </a:rPr>
                        <a:t>Coating@irandelco.com</a:t>
                      </a:r>
                      <a:endParaRPr lang="fa-IR" sz="140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09127206522</a:t>
                      </a:r>
                      <a:endParaRPr lang="fa-I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Nasrin Ebrahimabadi</a:t>
                      </a:r>
                      <a:endParaRPr lang="fa-IR" sz="180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/>
                        <a:t>Coating</a:t>
                      </a:r>
                      <a:r>
                        <a:rPr lang="en-US" sz="1800" kern="1200" baseline="0" dirty="0"/>
                        <a:t> deputy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27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>
                          <a:latin typeface="Garamond" pitchFamily="18" charset="0"/>
                        </a:rPr>
                        <a:t>Canning@irandelco.com</a:t>
                      </a:r>
                      <a:endParaRPr lang="fa-IR" sz="140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09124721376</a:t>
                      </a:r>
                      <a:endParaRPr lang="fa-I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Davood</a:t>
                      </a:r>
                      <a:r>
                        <a:rPr lang="en-US" sz="1800" baseline="0" dirty="0"/>
                        <a:t> Akbari</a:t>
                      </a:r>
                      <a:endParaRPr lang="fa-IR" sz="180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Canning</a:t>
                      </a:r>
                      <a:r>
                        <a:rPr lang="en-US" sz="1800" kern="1200" baseline="0" dirty="0"/>
                        <a:t> deputy</a:t>
                      </a:r>
                      <a:endParaRPr lang="en-US" sz="1800" kern="1200" dirty="0"/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>
                          <a:latin typeface="Garamond" pitchFamily="18" charset="0"/>
                        </a:rPr>
                        <a:t>Eng@irandelco.com</a:t>
                      </a:r>
                      <a:endParaRPr lang="fa-IR" sz="140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09121867368</a:t>
                      </a:r>
                      <a:endParaRPr lang="fa-I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Kamran Rangani</a:t>
                      </a:r>
                      <a:endParaRPr lang="fa-IR" sz="180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Technical and</a:t>
                      </a:r>
                      <a:r>
                        <a:rPr lang="en-US" sz="1800" kern="1200" baseline="0" dirty="0"/>
                        <a:t> Engineering</a:t>
                      </a:r>
                      <a:r>
                        <a:rPr lang="en-US" sz="1800" kern="1200" dirty="0"/>
                        <a:t> manger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>
                          <a:latin typeface="Garamond" pitchFamily="18" charset="0"/>
                        </a:rPr>
                        <a:t>Kamalzadeh@irandelco.com</a:t>
                      </a:r>
                      <a:endParaRPr lang="fa-IR" sz="140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09123955439</a:t>
                      </a:r>
                      <a:endParaRPr lang="fa-I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Ladan Kamalzadeh</a:t>
                      </a:r>
                      <a:endParaRPr lang="fa-IR" sz="180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R&amp;D manger</a:t>
                      </a:r>
                      <a:endParaRPr lang="fa-IR" sz="180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latin typeface="Garamond" pitchFamily="18" charset="0"/>
                        </a:rPr>
                        <a:t>Ahmadimoghaddam@irandelco.com</a:t>
                      </a:r>
                      <a:endParaRPr lang="fa-IR" sz="160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09124600230</a:t>
                      </a: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Sara Ahmadimoghaddam</a:t>
                      </a:r>
                      <a:endParaRPr lang="fa-I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Sales and marketing manager</a:t>
                      </a:r>
                      <a:endParaRPr lang="fa-IR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fa-I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207237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latin typeface="Garamond" pitchFamily="18" charset="0"/>
                        </a:rPr>
                        <a:t>Rezazadeh@irandelco.com</a:t>
                      </a:r>
                      <a:endParaRPr lang="fa-IR" sz="160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09127177836</a:t>
                      </a: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Amir Hossein Rezazadeh</a:t>
                      </a:r>
                      <a:endParaRPr lang="fa-I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effectLst/>
                        </a:rPr>
                        <a:t>Projects Coordinator</a:t>
                      </a:r>
                      <a:endParaRPr lang="fa-IR" sz="1800" dirty="0">
                        <a:latin typeface="Garamond" pitchFamily="18" charset="0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7</a:t>
                      </a:r>
                      <a:endParaRPr lang="fa-I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Matin@irandelco.com</a:t>
                      </a:r>
                      <a:endParaRPr lang="fa-IR" sz="1600" kern="1200" dirty="0">
                        <a:solidFill>
                          <a:schemeClr val="dk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09122838095</a:t>
                      </a:r>
                      <a:endParaRPr lang="fa-I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800" kern="1200" dirty="0"/>
                        <a:t>Mohammad Matin</a:t>
                      </a:r>
                      <a:endParaRPr lang="fa-IR" sz="1800" kern="1200" dirty="0">
                        <a:solidFill>
                          <a:schemeClr val="tx1"/>
                        </a:solidFill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 Of Quality Assurance</a:t>
                      </a:r>
                      <a:endParaRPr lang="fa-I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fa-IR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501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/>
        </p:nvGraphicFramePr>
        <p:xfrm>
          <a:off x="-6248398" y="-2670176"/>
          <a:ext cx="24688799" cy="1219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1497306"/>
            <a:ext cx="12192000" cy="281432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0" y="4467798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314" name="Picture 2" descr="Address icon png images | PNGW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74" y="5664644"/>
            <a:ext cx="595207" cy="5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2480" y="6134002"/>
            <a:ext cx="3332066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67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Shams Abad Industrial City - Tehran - Iran</a:t>
            </a:r>
            <a:endParaRPr lang="en-US" sz="14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18" name="Picture 6" descr="Simple Phone Icon In Circle transparent PNG - Stick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14" y="5796041"/>
            <a:ext cx="473972" cy="47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37886" y="6108386"/>
            <a:ext cx="1868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Tel: </a:t>
            </a:r>
            <a:r>
              <a:rPr lang="en-US" sz="1600" dirty="0"/>
              <a:t>+982156230240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6343" y="2453195"/>
            <a:ext cx="5907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E2D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Technical and engineering department</a:t>
            </a:r>
            <a:endParaRPr lang="en-US" sz="2800" b="1" dirty="0">
              <a:solidFill>
                <a:srgbClr val="0E2D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2246" y="3257717"/>
            <a:ext cx="2654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B Titr" panose="00000700000000000000" pitchFamily="2" charset="-78"/>
              </a:rPr>
              <a:t>Apr-2025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cs typeface="B Titr" panose="00000700000000000000" pitchFamily="2" charset="-78"/>
            </a:endParaRPr>
          </a:p>
        </p:txBody>
      </p:sp>
      <p:pic>
        <p:nvPicPr>
          <p:cNvPr id="2050" name="Picture 2" descr="World Wide Web and everything that exists there!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30" y="5759309"/>
            <a:ext cx="540169" cy="54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174199" y="6103321"/>
            <a:ext cx="22479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www.Irandelco.com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412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" y="6675760"/>
            <a:ext cx="12207241" cy="182240"/>
          </a:xfrm>
          <a:prstGeom prst="rect">
            <a:avLst/>
          </a:prstGeom>
          <a:gradFill>
            <a:gsLst>
              <a:gs pos="65000">
                <a:schemeClr val="accent4">
                  <a:lumMod val="20000"/>
                  <a:lumOff val="80000"/>
                </a:schemeClr>
              </a:gs>
              <a:gs pos="43000">
                <a:srgbClr val="565DE7"/>
              </a:gs>
              <a:gs pos="96000">
                <a:schemeClr val="tx1">
                  <a:lumMod val="95000"/>
                  <a:lumOff val="5000"/>
                </a:schemeClr>
              </a:gs>
              <a:gs pos="11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86373" y="1856828"/>
            <a:ext cx="10186945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endParaRPr lang="fa-IR" sz="5400" dirty="0">
              <a:cs typeface="B Titr" panose="00000700000000000000" pitchFamily="2" charset="-78"/>
            </a:endParaRPr>
          </a:p>
          <a:p>
            <a:pPr algn="ctr" rtl="1"/>
            <a:r>
              <a:rPr lang="en-US" sz="4400" b="1" dirty="0">
                <a:latin typeface="+mj-lt"/>
              </a:rPr>
              <a:t>1-Input data 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2195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127330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kern="0" dirty="0">
                <a:solidFill>
                  <a:schemeClr val="bg1"/>
                </a:solidFill>
                <a:cs typeface="B Titr" panose="00000700000000000000" pitchFamily="2" charset="-78"/>
              </a:rPr>
              <a:t>Input data</a:t>
            </a:r>
            <a:endParaRPr lang="en-US" sz="16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12116471" y="0"/>
            <a:ext cx="76197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 flipH="1">
            <a:off x="12116470" y="0"/>
            <a:ext cx="65112" cy="6847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 flipV="1">
            <a:off x="12952" y="6705359"/>
            <a:ext cx="11350373" cy="152008"/>
          </a:xfrm>
          <a:prstGeom prst="rect">
            <a:avLst/>
          </a:prstGeom>
          <a:gradFill>
            <a:gsLst>
              <a:gs pos="29000">
                <a:srgbClr val="9DE3F9"/>
              </a:gs>
              <a:gs pos="100000">
                <a:schemeClr val="accent1">
                  <a:lumMod val="20000"/>
                  <a:lumOff val="8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06903"/>
              </p:ext>
            </p:extLst>
          </p:nvPr>
        </p:nvGraphicFramePr>
        <p:xfrm>
          <a:off x="585506" y="480151"/>
          <a:ext cx="10996894" cy="517997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548594">
                  <a:extLst>
                    <a:ext uri="{9D8B030D-6E8A-4147-A177-3AD203B41FA5}">
                      <a16:colId xmlns:a16="http://schemas.microsoft.com/office/drawing/2014/main" val="4187476936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val="1100570810"/>
                    </a:ext>
                  </a:extLst>
                </a:gridCol>
              </a:tblGrid>
              <a:tr h="766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</a:t>
                      </a:r>
                      <a:r>
                        <a:rPr lang="en-US" baseline="0" dirty="0"/>
                        <a:t> Name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Version</a:t>
                      </a:r>
                      <a:endParaRPr lang="fa-IR" sz="1800" b="1" dirty="0">
                        <a:latin typeface="Garamond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64670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u="none" dirty="0" smtClean="0">
                          <a:effectLst/>
                        </a:rPr>
                        <a:t>2D U5 plus </a:t>
                      </a:r>
                      <a:r>
                        <a:rPr lang="en-US" i="0" u="none" baseline="0" dirty="0" smtClean="0">
                          <a:effectLst/>
                        </a:rPr>
                        <a:t>Rear </a:t>
                      </a:r>
                      <a:r>
                        <a:rPr lang="en-US" sz="1800" i="0" u="none" dirty="0" smtClean="0">
                          <a:effectLst/>
                          <a:cs typeface="B Titr" panose="00000700000000000000" pitchFamily="2" charset="-78"/>
                        </a:rPr>
                        <a:t>Catalytic Converter</a:t>
                      </a:r>
                      <a:endParaRPr lang="en-US" i="0" u="none" dirty="0" smtClean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A00079193_DWG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0174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u="none" dirty="0" smtClean="0">
                          <a:effectLst/>
                        </a:rPr>
                        <a:t>2D U5 plus </a:t>
                      </a:r>
                      <a:r>
                        <a:rPr lang="en-US" i="0" u="none" baseline="0" dirty="0" smtClean="0">
                          <a:effectLst/>
                        </a:rPr>
                        <a:t>Middle Muffler</a:t>
                      </a:r>
                      <a:endParaRPr lang="en-US" i="0" u="none" dirty="0" smtClean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A00059476_DWG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42574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u="none" dirty="0" smtClean="0">
                          <a:effectLst/>
                        </a:rPr>
                        <a:t>2D U5 plus </a:t>
                      </a:r>
                      <a:r>
                        <a:rPr lang="en-US" i="0" u="none" baseline="0" dirty="0" smtClean="0">
                          <a:effectLst/>
                        </a:rPr>
                        <a:t>End Muffler</a:t>
                      </a:r>
                      <a:endParaRPr lang="en-US" i="0" u="none" dirty="0" smtClean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A00108775_DWG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3872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i="0" u="none" dirty="0">
                          <a:effectLst/>
                        </a:rPr>
                        <a:t>3D</a:t>
                      </a:r>
                      <a:r>
                        <a:rPr lang="en-US" i="0" u="none" baseline="0" dirty="0">
                          <a:effectLst/>
                        </a:rPr>
                        <a:t> Model</a:t>
                      </a:r>
                      <a:r>
                        <a:rPr lang="fa-IR" i="0" u="none" baseline="0" dirty="0">
                          <a:effectLst/>
                        </a:rPr>
                        <a:t> </a:t>
                      </a:r>
                      <a:r>
                        <a:rPr lang="en-US" i="0" u="none" baseline="0" dirty="0">
                          <a:effectLst/>
                        </a:rPr>
                        <a:t>of </a:t>
                      </a:r>
                      <a:r>
                        <a:rPr lang="en-US" sz="1800" i="0" u="none" dirty="0" smtClean="0">
                          <a:effectLst/>
                          <a:cs typeface="B Titr" panose="00000700000000000000" pitchFamily="2" charset="-78"/>
                        </a:rPr>
                        <a:t>U5 plus Rear </a:t>
                      </a:r>
                      <a:r>
                        <a:rPr lang="en-US" sz="1800" i="0" u="none" dirty="0">
                          <a:effectLst/>
                          <a:cs typeface="B Titr" panose="00000700000000000000" pitchFamily="2" charset="-78"/>
                        </a:rPr>
                        <a:t>Catalytic Converter</a:t>
                      </a:r>
                      <a:endParaRPr lang="en-US" i="0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u="none" dirty="0" smtClean="0">
                          <a:effectLst/>
                        </a:rPr>
                        <a:t>A00079193_002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68483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i="0" u="none" dirty="0" smtClean="0">
                          <a:effectLst/>
                        </a:rPr>
                        <a:t>3D</a:t>
                      </a:r>
                      <a:r>
                        <a:rPr lang="en-US" i="0" u="none" baseline="0" dirty="0" smtClean="0">
                          <a:effectLst/>
                        </a:rPr>
                        <a:t> Model</a:t>
                      </a:r>
                      <a:r>
                        <a:rPr lang="fa-IR" i="0" u="none" baseline="0" dirty="0" smtClean="0">
                          <a:effectLst/>
                        </a:rPr>
                        <a:t> </a:t>
                      </a:r>
                      <a:r>
                        <a:rPr lang="en-US" i="0" u="none" baseline="0" dirty="0" smtClean="0">
                          <a:effectLst/>
                        </a:rPr>
                        <a:t>of </a:t>
                      </a:r>
                      <a:r>
                        <a:rPr lang="en-US" sz="1800" i="0" u="none" dirty="0" smtClean="0">
                          <a:effectLst/>
                          <a:cs typeface="B Titr" panose="00000700000000000000" pitchFamily="2" charset="-78"/>
                        </a:rPr>
                        <a:t>U5 plus Middle</a:t>
                      </a:r>
                      <a:r>
                        <a:rPr lang="en-US" sz="1800" i="0" u="none" baseline="0" dirty="0" smtClean="0">
                          <a:effectLst/>
                          <a:cs typeface="B Titr" panose="00000700000000000000" pitchFamily="2" charset="-78"/>
                        </a:rPr>
                        <a:t> Muffler </a:t>
                      </a:r>
                      <a:endParaRPr lang="en-US" i="0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A00059476_005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058045"/>
                  </a:ext>
                </a:extLst>
              </a:tr>
              <a:tr h="794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u="none" dirty="0" smtClean="0">
                          <a:effectLst/>
                        </a:rPr>
                        <a:t>3D</a:t>
                      </a:r>
                      <a:r>
                        <a:rPr lang="en-US" i="0" u="none" baseline="0" dirty="0" smtClean="0">
                          <a:effectLst/>
                        </a:rPr>
                        <a:t> Model</a:t>
                      </a:r>
                      <a:r>
                        <a:rPr lang="fa-IR" i="0" u="none" baseline="0" dirty="0" smtClean="0">
                          <a:effectLst/>
                        </a:rPr>
                        <a:t> </a:t>
                      </a:r>
                      <a:r>
                        <a:rPr lang="en-US" i="0" u="none" baseline="0" dirty="0" smtClean="0">
                          <a:effectLst/>
                        </a:rPr>
                        <a:t>of </a:t>
                      </a:r>
                      <a:r>
                        <a:rPr lang="en-US" sz="1800" i="0" u="none" dirty="0" smtClean="0">
                          <a:effectLst/>
                          <a:cs typeface="B Titr" panose="00000700000000000000" pitchFamily="2" charset="-78"/>
                        </a:rPr>
                        <a:t>U5 plus End</a:t>
                      </a:r>
                      <a:r>
                        <a:rPr lang="en-US" sz="1800" i="0" u="none" baseline="0" dirty="0" smtClean="0">
                          <a:effectLst/>
                          <a:cs typeface="B Titr" panose="00000700000000000000" pitchFamily="2" charset="-78"/>
                        </a:rPr>
                        <a:t> Muffler </a:t>
                      </a:r>
                      <a:endParaRPr lang="en-US" i="0" u="none" dirty="0" smtClean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A00108775_002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341515"/>
                  </a:ext>
                </a:extLst>
              </a:tr>
              <a:tr h="794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 Of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SOR-C40D-14040110-006-D C40D-v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SOR-C40D-C03-172024-0005 C40D-C03-e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SOR-C40D-F09-2020-00009678-merge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77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31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7330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kern="0" dirty="0">
                <a:solidFill>
                  <a:schemeClr val="bg1"/>
                </a:solidFill>
                <a:cs typeface="B Titr" panose="00000700000000000000" pitchFamily="2" charset="-78"/>
              </a:rPr>
              <a:t>Product</a:t>
            </a:r>
            <a:endParaRPr lang="en-US" sz="16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350" y="564258"/>
            <a:ext cx="3024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Pictures of the </a:t>
            </a:r>
            <a:r>
              <a:rPr lang="en-US" sz="2000" dirty="0" smtClean="0"/>
              <a:t>Products 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 flipV="1">
            <a:off x="3427" y="6695834"/>
            <a:ext cx="11350373" cy="152008"/>
          </a:xfrm>
          <a:prstGeom prst="rect">
            <a:avLst/>
          </a:prstGeom>
          <a:gradFill>
            <a:gsLst>
              <a:gs pos="29000">
                <a:srgbClr val="9DE3F9"/>
              </a:gs>
              <a:gs pos="100000">
                <a:schemeClr val="accent1">
                  <a:lumMod val="20000"/>
                  <a:lumOff val="8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3350" y="964367"/>
            <a:ext cx="11910766" cy="546985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6085581" y="3699295"/>
            <a:ext cx="3152" cy="2734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1"/>
            <a:endCxn id="2" idx="3"/>
          </p:cNvCxnSpPr>
          <p:nvPr/>
        </p:nvCxnSpPr>
        <p:spPr>
          <a:xfrm>
            <a:off x="133350" y="3699296"/>
            <a:ext cx="11910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5"/>
          <a:stretch/>
        </p:blipFill>
        <p:spPr>
          <a:xfrm>
            <a:off x="6185523" y="4161484"/>
            <a:ext cx="5761804" cy="17495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6" r="1894"/>
          <a:stretch/>
        </p:blipFill>
        <p:spPr>
          <a:xfrm>
            <a:off x="207685" y="4353802"/>
            <a:ext cx="5806714" cy="13648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" r="1420" b="4187"/>
          <a:stretch/>
        </p:blipFill>
        <p:spPr>
          <a:xfrm>
            <a:off x="3820875" y="1372180"/>
            <a:ext cx="4729295" cy="197167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33350" y="3699295"/>
            <a:ext cx="5955383" cy="272630"/>
          </a:xfrm>
          <a:prstGeom prst="rect">
            <a:avLst/>
          </a:prstGeom>
          <a:solidFill>
            <a:srgbClr val="97E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 Muffler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88733" y="3699295"/>
            <a:ext cx="5955383" cy="272630"/>
          </a:xfrm>
          <a:prstGeom prst="rect">
            <a:avLst/>
          </a:prstGeom>
          <a:solidFill>
            <a:srgbClr val="97E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 Muffler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07890" y="983458"/>
            <a:ext cx="5955383" cy="272630"/>
          </a:xfrm>
          <a:prstGeom prst="rect">
            <a:avLst/>
          </a:prstGeom>
          <a:solidFill>
            <a:srgbClr val="97E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Rear </a:t>
            </a:r>
            <a:r>
              <a:rPr lang="en-US" dirty="0">
                <a:solidFill>
                  <a:schemeClr val="tx1"/>
                </a:solidFill>
                <a:cs typeface="B Titr" panose="00000700000000000000" pitchFamily="2" charset="-78"/>
              </a:rPr>
              <a:t>Catalytic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en-US" dirty="0">
                <a:solidFill>
                  <a:schemeClr val="tx1"/>
                </a:solidFill>
                <a:cs typeface="B Titr" panose="00000700000000000000" pitchFamily="2" charset="-78"/>
              </a:rPr>
              <a:t>Converter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33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" y="6675760"/>
            <a:ext cx="12207241" cy="182240"/>
          </a:xfrm>
          <a:prstGeom prst="rect">
            <a:avLst/>
          </a:prstGeom>
          <a:gradFill>
            <a:gsLst>
              <a:gs pos="65000">
                <a:schemeClr val="accent4">
                  <a:lumMod val="20000"/>
                  <a:lumOff val="80000"/>
                </a:schemeClr>
              </a:gs>
              <a:gs pos="43000">
                <a:srgbClr val="565DE7"/>
              </a:gs>
              <a:gs pos="96000">
                <a:schemeClr val="tx1">
                  <a:lumMod val="95000"/>
                  <a:lumOff val="5000"/>
                </a:schemeClr>
              </a:gs>
              <a:gs pos="11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3901" y="1999703"/>
            <a:ext cx="10186945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/>
            <a:endParaRPr lang="fa-IR" sz="5400" dirty="0">
              <a:cs typeface="B Titr" panose="00000700000000000000" pitchFamily="2" charset="-78"/>
            </a:endParaRPr>
          </a:p>
          <a:p>
            <a:pPr algn="ctr">
              <a:defRPr/>
            </a:pPr>
            <a:r>
              <a:rPr lang="en-US" sz="4500" b="1" dirty="0">
                <a:latin typeface="+mj-lt"/>
              </a:rPr>
              <a:t>2-Technical Specification &amp; Supplier</a:t>
            </a:r>
            <a:endParaRPr lang="fa-IR" sz="4500" b="1" dirty="0">
              <a:latin typeface="+mj-lt"/>
            </a:endParaRPr>
          </a:p>
          <a:p>
            <a:pPr lvl="0">
              <a:defRPr/>
            </a:pP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4748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" y="6675760"/>
            <a:ext cx="12207241" cy="182240"/>
          </a:xfrm>
          <a:prstGeom prst="rect">
            <a:avLst/>
          </a:prstGeom>
          <a:gradFill>
            <a:gsLst>
              <a:gs pos="65000">
                <a:schemeClr val="accent4">
                  <a:lumMod val="20000"/>
                  <a:lumOff val="80000"/>
                </a:schemeClr>
              </a:gs>
              <a:gs pos="43000">
                <a:srgbClr val="565DE7"/>
              </a:gs>
              <a:gs pos="96000">
                <a:schemeClr val="tx1">
                  <a:lumMod val="95000"/>
                  <a:lumOff val="5000"/>
                </a:schemeClr>
              </a:gs>
              <a:gs pos="11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3901" y="1999703"/>
            <a:ext cx="10186945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/>
            <a:endParaRPr lang="fa-IR" sz="5400" dirty="0">
              <a:cs typeface="B Titr" panose="00000700000000000000" pitchFamily="2" charset="-78"/>
            </a:endParaRPr>
          </a:p>
          <a:p>
            <a:pPr algn="ctr">
              <a:defRPr/>
            </a:pPr>
            <a:r>
              <a:rPr lang="en-US" sz="4500" b="1" dirty="0" smtClean="0">
                <a:latin typeface="+mj-lt"/>
              </a:rPr>
              <a:t>2-1-Rear </a:t>
            </a:r>
            <a:r>
              <a:rPr lang="en-US" sz="4500" b="1" dirty="0" smtClean="0">
                <a:latin typeface="+mj-lt"/>
              </a:rPr>
              <a:t>Catalyst </a:t>
            </a:r>
            <a:endParaRPr lang="fa-IR" sz="4500" b="1" dirty="0">
              <a:latin typeface="+mj-lt"/>
            </a:endParaRPr>
          </a:p>
          <a:p>
            <a:pPr lvl="0">
              <a:defRPr/>
            </a:pP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52184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306827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chemeClr val="bg1"/>
                </a:solidFill>
              </a:rPr>
              <a:t>Technical Specification (BOM)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12116471" y="0"/>
            <a:ext cx="76197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 flipH="1">
            <a:off x="12116470" y="0"/>
            <a:ext cx="65112" cy="6847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 flipV="1">
            <a:off x="3427" y="6695834"/>
            <a:ext cx="11350373" cy="152008"/>
          </a:xfrm>
          <a:prstGeom prst="rect">
            <a:avLst/>
          </a:prstGeom>
          <a:gradFill>
            <a:gsLst>
              <a:gs pos="29000">
                <a:srgbClr val="9DE3F9"/>
              </a:gs>
              <a:gs pos="100000">
                <a:schemeClr val="accent1">
                  <a:lumMod val="20000"/>
                  <a:lumOff val="8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02231"/>
              </p:ext>
            </p:extLst>
          </p:nvPr>
        </p:nvGraphicFramePr>
        <p:xfrm>
          <a:off x="284706" y="765417"/>
          <a:ext cx="11513595" cy="511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94">
                  <a:extLst>
                    <a:ext uri="{9D8B030D-6E8A-4147-A177-3AD203B41FA5}">
                      <a16:colId xmlns:a16="http://schemas.microsoft.com/office/drawing/2014/main" val="77474312"/>
                    </a:ext>
                  </a:extLst>
                </a:gridCol>
                <a:gridCol w="1663796">
                  <a:extLst>
                    <a:ext uri="{9D8B030D-6E8A-4147-A177-3AD203B41FA5}">
                      <a16:colId xmlns:a16="http://schemas.microsoft.com/office/drawing/2014/main" val="349108884"/>
                    </a:ext>
                  </a:extLst>
                </a:gridCol>
                <a:gridCol w="2482717">
                  <a:extLst>
                    <a:ext uri="{9D8B030D-6E8A-4147-A177-3AD203B41FA5}">
                      <a16:colId xmlns:a16="http://schemas.microsoft.com/office/drawing/2014/main" val="3982572009"/>
                    </a:ext>
                  </a:extLst>
                </a:gridCol>
                <a:gridCol w="1976378">
                  <a:extLst>
                    <a:ext uri="{9D8B030D-6E8A-4147-A177-3AD203B41FA5}">
                      <a16:colId xmlns:a16="http://schemas.microsoft.com/office/drawing/2014/main" val="840601660"/>
                    </a:ext>
                  </a:extLst>
                </a:gridCol>
                <a:gridCol w="1721565">
                  <a:extLst>
                    <a:ext uri="{9D8B030D-6E8A-4147-A177-3AD203B41FA5}">
                      <a16:colId xmlns:a16="http://schemas.microsoft.com/office/drawing/2014/main" val="3869561126"/>
                    </a:ext>
                  </a:extLst>
                </a:gridCol>
                <a:gridCol w="3229945">
                  <a:extLst>
                    <a:ext uri="{9D8B030D-6E8A-4147-A177-3AD203B41FA5}">
                      <a16:colId xmlns:a16="http://schemas.microsoft.com/office/drawing/2014/main" val="3480306091"/>
                    </a:ext>
                  </a:extLst>
                </a:gridCol>
              </a:tblGrid>
              <a:tr h="58078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 name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according to customer's drawing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status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IDCO’s Suggestion</a:t>
                      </a:r>
                      <a:endParaRPr lang="fa-IR" sz="14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Picture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547015"/>
                  </a:ext>
                </a:extLst>
              </a:tr>
              <a:tr h="579895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Inlet Flange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SUS441,T=2mm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 in Iran Delco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-------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9732"/>
                  </a:ext>
                </a:extLst>
              </a:tr>
              <a:tr h="398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32760"/>
                  </a:ext>
                </a:extLst>
              </a:tr>
              <a:tr h="431800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Inlet Pipe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SUH 409L,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45x1.5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 in Iran Delco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-------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34475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07882"/>
                  </a:ext>
                </a:extLst>
              </a:tr>
              <a:tr h="419100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 Boss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SUS304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 in Iran Delco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-------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55723"/>
                  </a:ext>
                </a:extLst>
              </a:tr>
              <a:tr h="307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80653"/>
                  </a:ext>
                </a:extLst>
              </a:tr>
              <a:tr h="365256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Flexible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45.3x100‐SUS </a:t>
                      </a:r>
                      <a:r>
                        <a:rPr lang="fa-I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 in Iran Delco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-------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34058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80665"/>
                  </a:ext>
                </a:extLst>
              </a:tr>
              <a:tr h="458189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 Pipe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SUH 409L,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45x1.5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 in Iran Delco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-------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771213"/>
                  </a:ext>
                </a:extLst>
              </a:tr>
              <a:tr h="62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67254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6011" r="4463" b="10962"/>
          <a:stretch/>
        </p:blipFill>
        <p:spPr>
          <a:xfrm>
            <a:off x="9393360" y="1434894"/>
            <a:ext cx="1499904" cy="856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5" t="4287" r="10141" b="14912"/>
          <a:stretch/>
        </p:blipFill>
        <p:spPr>
          <a:xfrm>
            <a:off x="9631324" y="2379510"/>
            <a:ext cx="1023975" cy="802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5" t="10265" r="10284" b="13796"/>
          <a:stretch/>
        </p:blipFill>
        <p:spPr>
          <a:xfrm>
            <a:off x="9918926" y="3305465"/>
            <a:ext cx="607960" cy="5830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5" t="13297" r="2787" b="10717"/>
          <a:stretch/>
        </p:blipFill>
        <p:spPr>
          <a:xfrm>
            <a:off x="9701615" y="4038581"/>
            <a:ext cx="995521" cy="7247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1849" r="2604" b="18142"/>
          <a:stretch/>
        </p:blipFill>
        <p:spPr>
          <a:xfrm>
            <a:off x="9581925" y="5031731"/>
            <a:ext cx="1234900" cy="6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-10418" y="0"/>
            <a:ext cx="12192000" cy="450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306827" y="40433"/>
            <a:ext cx="591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chemeClr val="bg1"/>
                </a:solidFill>
              </a:rPr>
              <a:t>Technical Specification (BOM)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12116471" y="0"/>
            <a:ext cx="76197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 flipH="1">
            <a:off x="12116470" y="0"/>
            <a:ext cx="65112" cy="6847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 flipV="1">
            <a:off x="3427" y="6695834"/>
            <a:ext cx="11350373" cy="152008"/>
          </a:xfrm>
          <a:prstGeom prst="rect">
            <a:avLst/>
          </a:prstGeom>
          <a:gradFill>
            <a:gsLst>
              <a:gs pos="29000">
                <a:srgbClr val="9DE3F9"/>
              </a:gs>
              <a:gs pos="100000">
                <a:schemeClr val="accent1">
                  <a:lumMod val="20000"/>
                  <a:lumOff val="8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95896"/>
              </p:ext>
            </p:extLst>
          </p:nvPr>
        </p:nvGraphicFramePr>
        <p:xfrm>
          <a:off x="166319" y="490632"/>
          <a:ext cx="11513595" cy="617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94">
                  <a:extLst>
                    <a:ext uri="{9D8B030D-6E8A-4147-A177-3AD203B41FA5}">
                      <a16:colId xmlns:a16="http://schemas.microsoft.com/office/drawing/2014/main" val="77474312"/>
                    </a:ext>
                  </a:extLst>
                </a:gridCol>
                <a:gridCol w="1663796">
                  <a:extLst>
                    <a:ext uri="{9D8B030D-6E8A-4147-A177-3AD203B41FA5}">
                      <a16:colId xmlns:a16="http://schemas.microsoft.com/office/drawing/2014/main" val="349108884"/>
                    </a:ext>
                  </a:extLst>
                </a:gridCol>
                <a:gridCol w="2482717">
                  <a:extLst>
                    <a:ext uri="{9D8B030D-6E8A-4147-A177-3AD203B41FA5}">
                      <a16:colId xmlns:a16="http://schemas.microsoft.com/office/drawing/2014/main" val="3982572009"/>
                    </a:ext>
                  </a:extLst>
                </a:gridCol>
                <a:gridCol w="1976378">
                  <a:extLst>
                    <a:ext uri="{9D8B030D-6E8A-4147-A177-3AD203B41FA5}">
                      <a16:colId xmlns:a16="http://schemas.microsoft.com/office/drawing/2014/main" val="840601660"/>
                    </a:ext>
                  </a:extLst>
                </a:gridCol>
                <a:gridCol w="1932996">
                  <a:extLst>
                    <a:ext uri="{9D8B030D-6E8A-4147-A177-3AD203B41FA5}">
                      <a16:colId xmlns:a16="http://schemas.microsoft.com/office/drawing/2014/main" val="3869561126"/>
                    </a:ext>
                  </a:extLst>
                </a:gridCol>
                <a:gridCol w="3018514">
                  <a:extLst>
                    <a:ext uri="{9D8B030D-6E8A-4147-A177-3AD203B41FA5}">
                      <a16:colId xmlns:a16="http://schemas.microsoft.com/office/drawing/2014/main" val="3480306091"/>
                    </a:ext>
                  </a:extLst>
                </a:gridCol>
              </a:tblGrid>
              <a:tr h="5713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 name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according to customer's drawing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status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IDCO’s Suggestion</a:t>
                      </a:r>
                      <a:endParaRPr lang="fa-IR" sz="14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Picture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547015"/>
                  </a:ext>
                </a:extLst>
              </a:tr>
              <a:tr h="570471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Hunger1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SUH409L,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12,T=1.5mm</a:t>
                      </a: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Not available in Iran Delco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 and local market</a:t>
                      </a:r>
                      <a:endParaRPr lang="fa-IR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*ST37-2,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9732"/>
                  </a:ext>
                </a:extLst>
              </a:tr>
              <a:tr h="3915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32760"/>
                  </a:ext>
                </a:extLst>
              </a:tr>
              <a:tr h="424783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Hunger 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Q235A,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 in Iran Delco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-------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34475"/>
                  </a:ext>
                </a:extLst>
              </a:tr>
              <a:tr h="424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DIN17100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07882"/>
                  </a:ext>
                </a:extLst>
              </a:tr>
              <a:tr h="412289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Inlet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SUS441,T=1.5mm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Not available in Iran Delco and local market</a:t>
                      </a:r>
                      <a:endParaRPr kumimoji="0" lang="fa-I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**SUS409L,T=1.5mm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55723"/>
                  </a:ext>
                </a:extLst>
              </a:tr>
              <a:tr h="384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80653"/>
                  </a:ext>
                </a:extLst>
              </a:tr>
              <a:tr h="359320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Outlet Cone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SUS409,T=1.5mm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 in Iran Delco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-------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34058"/>
                  </a:ext>
                </a:extLst>
              </a:tr>
              <a:tr h="3255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80665"/>
                  </a:ext>
                </a:extLst>
              </a:tr>
              <a:tr h="450743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Outlet Pipe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SUH 409L,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⌀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45x1.5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 in Iran Delco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-------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771213"/>
                  </a:ext>
                </a:extLst>
              </a:tr>
              <a:tr h="619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En10088-2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672543"/>
                  </a:ext>
                </a:extLst>
              </a:tr>
              <a:tr h="619491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Outlet Flange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Q235B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 in Iran Delco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231246"/>
                  </a:ext>
                </a:extLst>
              </a:tr>
              <a:tr h="619491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DIN17100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4" marR="5944" marT="5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3366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5" t="13926" r="11517" b="12016"/>
          <a:stretch/>
        </p:blipFill>
        <p:spPr>
          <a:xfrm>
            <a:off x="9334501" y="1127896"/>
            <a:ext cx="889000" cy="7476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1680" r="14396"/>
          <a:stretch/>
        </p:blipFill>
        <p:spPr>
          <a:xfrm>
            <a:off x="9223332" y="2136563"/>
            <a:ext cx="1189432" cy="6332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7" t="7142" r="9369" b="7394"/>
          <a:stretch/>
        </p:blipFill>
        <p:spPr>
          <a:xfrm>
            <a:off x="9334501" y="3093970"/>
            <a:ext cx="1081176" cy="1074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b="17506"/>
          <a:stretch/>
        </p:blipFill>
        <p:spPr>
          <a:xfrm>
            <a:off x="8925526" y="4520502"/>
            <a:ext cx="1899126" cy="653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t="6655" r="11474" b="9010"/>
          <a:stretch/>
        </p:blipFill>
        <p:spPr>
          <a:xfrm>
            <a:off x="9334501" y="5525728"/>
            <a:ext cx="1339752" cy="9478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60380" y="3423921"/>
            <a:ext cx="3508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</a:rPr>
              <a:t>**According </a:t>
            </a:r>
            <a:r>
              <a:rPr lang="en-US" sz="1200" dirty="0">
                <a:solidFill>
                  <a:schemeClr val="dk1"/>
                </a:solidFill>
              </a:rPr>
              <a:t>to </a:t>
            </a:r>
            <a:r>
              <a:rPr lang="en-US" sz="1200" dirty="0"/>
              <a:t>Alternative solution </a:t>
            </a:r>
            <a:r>
              <a:rPr lang="en-US" sz="1200" dirty="0" smtClean="0"/>
              <a:t>-1(Slide 21)</a:t>
            </a:r>
          </a:p>
        </p:txBody>
      </p:sp>
    </p:spTree>
    <p:extLst>
      <p:ext uri="{BB962C8B-B14F-4D97-AF65-F5344CB8AC3E}">
        <p14:creationId xmlns:p14="http://schemas.microsoft.com/office/powerpoint/2010/main" val="327077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17077</TotalTime>
  <Words>1401</Words>
  <Application>Microsoft Office PowerPoint</Application>
  <PresentationFormat>Widescreen</PresentationFormat>
  <Paragraphs>462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B Nazanin</vt:lpstr>
      <vt:lpstr>B Titr</vt:lpstr>
      <vt:lpstr>Calibri</vt:lpstr>
      <vt:lpstr>Calibri Light</vt:lpstr>
      <vt:lpstr>F_Titr</vt:lpstr>
      <vt:lpstr>Garamond</vt:lpstr>
      <vt:lpstr>inherit</vt:lpstr>
      <vt:lpstr>Roboto Slab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Hossein Rezazadeh</dc:creator>
  <cp:lastModifiedBy>Amir Hossein Rezazadeh</cp:lastModifiedBy>
  <cp:revision>593</cp:revision>
  <cp:lastPrinted>2023-10-29T03:58:35Z</cp:lastPrinted>
  <dcterms:created xsi:type="dcterms:W3CDTF">2022-11-05T07:38:17Z</dcterms:created>
  <dcterms:modified xsi:type="dcterms:W3CDTF">2025-04-21T06:24:41Z</dcterms:modified>
</cp:coreProperties>
</file>