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0" r:id="rId2"/>
    <p:sldId id="365" r:id="rId3"/>
    <p:sldId id="357" r:id="rId4"/>
    <p:sldId id="352" r:id="rId5"/>
    <p:sldId id="353" r:id="rId6"/>
    <p:sldId id="354" r:id="rId7"/>
    <p:sldId id="355" r:id="rId8"/>
    <p:sldId id="356" r:id="rId9"/>
    <p:sldId id="358" r:id="rId10"/>
    <p:sldId id="359" r:id="rId11"/>
    <p:sldId id="360" r:id="rId12"/>
    <p:sldId id="361" r:id="rId13"/>
    <p:sldId id="362" r:id="rId14"/>
    <p:sldId id="363" r:id="rId15"/>
    <p:sldId id="36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393"/>
    <a:srgbClr val="97E4FF"/>
    <a:srgbClr val="75DBFF"/>
    <a:srgbClr val="5DF986"/>
    <a:srgbClr val="FFAFAF"/>
    <a:srgbClr val="FF7D7D"/>
    <a:srgbClr val="FFFFFF"/>
    <a:srgbClr val="0E2D4A"/>
    <a:srgbClr val="B2FC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00" autoAdjust="0"/>
    <p:restoredTop sz="94660"/>
  </p:normalViewPr>
  <p:slideViewPr>
    <p:cSldViewPr snapToGrid="0">
      <p:cViewPr varScale="1">
        <p:scale>
          <a:sx n="115" d="100"/>
          <a:sy n="115" d="100"/>
        </p:scale>
        <p:origin x="22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intermittent</c:v>
                </c:pt>
              </c:strCache>
            </c:strRef>
          </c:tx>
          <c:spPr>
            <a:ln w="28575" cap="rnd">
              <a:solidFill>
                <a:srgbClr val="75DBFF"/>
              </a:solidFill>
              <a:round/>
            </a:ln>
            <a:effectLst/>
          </c:spPr>
          <c:marker>
            <c:symbol val="x"/>
            <c:size val="5"/>
            <c:spPr>
              <a:solidFill>
                <a:schemeClr val="tx1"/>
              </a:solidFill>
              <a:ln w="9525">
                <a:solidFill>
                  <a:schemeClr val="tx1"/>
                </a:solidFill>
              </a:ln>
              <a:effectLst/>
            </c:spPr>
          </c:marker>
          <c:dLbls>
            <c:dLbl>
              <c:idx val="13"/>
              <c:layout>
                <c:manualLayout>
                  <c:x val="-1.5876310696233534E-2"/>
                  <c:y val="-6.79898046606875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9AA-49FB-9A7B-7F3B3D17F02F}"/>
                </c:ext>
              </c:extLst>
            </c:dLbl>
            <c:dLbl>
              <c:idx val="14"/>
              <c:layout>
                <c:manualLayout>
                  <c:x val="-2.1022602656114744E-2"/>
                  <c:y val="-4.774396689976334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9AA-49FB-9A7B-7F3B3D17F02F}"/>
                </c:ext>
              </c:extLst>
            </c:dLbl>
            <c:dLbl>
              <c:idx val="15"/>
              <c:layout>
                <c:manualLayout>
                  <c:x val="-2.2309175646085137E-2"/>
                  <c:y val="-5.063622943703817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9AA-49FB-9A7B-7F3B3D17F02F}"/>
                </c:ext>
              </c:extLst>
            </c:dLbl>
            <c:dLbl>
              <c:idx val="16"/>
              <c:layout>
                <c:manualLayout>
                  <c:x val="-2.2768965512159265E-2"/>
                  <c:y val="-5.93130170488628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9AA-49FB-9A7B-7F3B3D17F02F}"/>
                </c:ext>
              </c:extLst>
            </c:dLbl>
            <c:dLbl>
              <c:idx val="17"/>
              <c:layout>
                <c:manualLayout>
                  <c:x val="-1.9780786589297321E-2"/>
                  <c:y val="-5.931301704886289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39AA-49FB-9A7B-7F3B3D17F02F}"/>
                </c:ext>
              </c:extLst>
            </c:dLbl>
            <c:dLbl>
              <c:idx val="18"/>
              <c:layout>
                <c:manualLayout>
                  <c:x val="-2.8742040595936744E-2"/>
                  <c:y val="-5.06362294370382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39AA-49FB-9A7B-7F3B3D17F02F}"/>
                </c:ext>
              </c:extLst>
            </c:dLbl>
            <c:dLbl>
              <c:idx val="19"/>
              <c:layout>
                <c:manualLayout>
                  <c:x val="-3.5535145982979945E-2"/>
                  <c:y val="-4.485170436248845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39AA-49FB-9A7B-7F3B3D17F02F}"/>
                </c:ext>
              </c:extLst>
            </c:dLbl>
            <c:dLbl>
              <c:idx val="20"/>
              <c:layout>
                <c:manualLayout>
                  <c:x val="-3.002395355775421E-2"/>
                  <c:y val="-3.039039167611393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39AA-49FB-9A7B-7F3B3D17F02F}"/>
                </c:ext>
              </c:extLst>
            </c:dLbl>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Sheet1!$A$2:$A$22</c:f>
              <c:numCache>
                <c:formatCode>General</c:formatCode>
                <c:ptCount val="21"/>
                <c:pt idx="0">
                  <c:v>201</c:v>
                </c:pt>
                <c:pt idx="1">
                  <c:v>202</c:v>
                </c:pt>
                <c:pt idx="2">
                  <c:v>301</c:v>
                </c:pt>
                <c:pt idx="3">
                  <c:v>302</c:v>
                </c:pt>
                <c:pt idx="4">
                  <c:v>304</c:v>
                </c:pt>
                <c:pt idx="5">
                  <c:v>308</c:v>
                </c:pt>
                <c:pt idx="6">
                  <c:v>309</c:v>
                </c:pt>
                <c:pt idx="7">
                  <c:v>310</c:v>
                </c:pt>
                <c:pt idx="8">
                  <c:v>316</c:v>
                </c:pt>
                <c:pt idx="9">
                  <c:v>317</c:v>
                </c:pt>
                <c:pt idx="10">
                  <c:v>321</c:v>
                </c:pt>
                <c:pt idx="11">
                  <c:v>330</c:v>
                </c:pt>
                <c:pt idx="12">
                  <c:v>347</c:v>
                </c:pt>
                <c:pt idx="13">
                  <c:v>410</c:v>
                </c:pt>
                <c:pt idx="14">
                  <c:v>416</c:v>
                </c:pt>
                <c:pt idx="15">
                  <c:v>420</c:v>
                </c:pt>
                <c:pt idx="16">
                  <c:v>440</c:v>
                </c:pt>
                <c:pt idx="17">
                  <c:v>405</c:v>
                </c:pt>
                <c:pt idx="18">
                  <c:v>430</c:v>
                </c:pt>
                <c:pt idx="19">
                  <c:v>442</c:v>
                </c:pt>
                <c:pt idx="20">
                  <c:v>446</c:v>
                </c:pt>
              </c:numCache>
            </c:numRef>
          </c:cat>
          <c:val>
            <c:numRef>
              <c:f>Sheet1!$B$2:$B$22</c:f>
              <c:numCache>
                <c:formatCode>General</c:formatCode>
                <c:ptCount val="21"/>
                <c:pt idx="0">
                  <c:v>815</c:v>
                </c:pt>
                <c:pt idx="1">
                  <c:v>815</c:v>
                </c:pt>
                <c:pt idx="2">
                  <c:v>840</c:v>
                </c:pt>
                <c:pt idx="3">
                  <c:v>870</c:v>
                </c:pt>
                <c:pt idx="4">
                  <c:v>870</c:v>
                </c:pt>
                <c:pt idx="5">
                  <c:v>925</c:v>
                </c:pt>
                <c:pt idx="6">
                  <c:v>980</c:v>
                </c:pt>
                <c:pt idx="7">
                  <c:v>1035</c:v>
                </c:pt>
                <c:pt idx="8">
                  <c:v>870</c:v>
                </c:pt>
                <c:pt idx="9">
                  <c:v>870</c:v>
                </c:pt>
                <c:pt idx="10">
                  <c:v>870</c:v>
                </c:pt>
                <c:pt idx="11">
                  <c:v>1035</c:v>
                </c:pt>
                <c:pt idx="12">
                  <c:v>870</c:v>
                </c:pt>
                <c:pt idx="13">
                  <c:v>815</c:v>
                </c:pt>
                <c:pt idx="14">
                  <c:v>760</c:v>
                </c:pt>
                <c:pt idx="15">
                  <c:v>735</c:v>
                </c:pt>
                <c:pt idx="16">
                  <c:v>815</c:v>
                </c:pt>
                <c:pt idx="17">
                  <c:v>815</c:v>
                </c:pt>
                <c:pt idx="18">
                  <c:v>870</c:v>
                </c:pt>
                <c:pt idx="19">
                  <c:v>1035</c:v>
                </c:pt>
                <c:pt idx="20">
                  <c:v>1175</c:v>
                </c:pt>
              </c:numCache>
            </c:numRef>
          </c:val>
          <c:smooth val="0"/>
          <c:extLst>
            <c:ext xmlns:c16="http://schemas.microsoft.com/office/drawing/2014/chart" uri="{C3380CC4-5D6E-409C-BE32-E72D297353CC}">
              <c16:uniqueId val="{00000008-39AA-49FB-9A7B-7F3B3D17F02F}"/>
            </c:ext>
          </c:extLst>
        </c:ser>
        <c:ser>
          <c:idx val="1"/>
          <c:order val="1"/>
          <c:tx>
            <c:strRef>
              <c:f>Sheet1!$C$1</c:f>
              <c:strCache>
                <c:ptCount val="1"/>
                <c:pt idx="0">
                  <c:v>Continuous</c:v>
                </c:pt>
              </c:strCache>
            </c:strRef>
          </c:tx>
          <c:spPr>
            <a:ln w="28575" cap="rnd">
              <a:solidFill>
                <a:srgbClr val="FF0000"/>
              </a:solidFill>
              <a:round/>
            </a:ln>
            <a:effectLst/>
          </c:spPr>
          <c:marker>
            <c:symbol val="triangle"/>
            <c:size val="5"/>
            <c:spPr>
              <a:solidFill>
                <a:schemeClr val="tx1"/>
              </a:solidFill>
              <a:ln w="9525">
                <a:solidFill>
                  <a:schemeClr val="tx1"/>
                </a:solidFill>
              </a:ln>
              <a:effectLst/>
            </c:spPr>
          </c:marker>
          <c:dLbls>
            <c:dLbl>
              <c:idx val="13"/>
              <c:layout>
                <c:manualLayout>
                  <c:x val="-1.9736029666144534E-2"/>
                  <c:y val="3.906717928793862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39AA-49FB-9A7B-7F3B3D17F02F}"/>
                </c:ext>
              </c:extLst>
            </c:dLbl>
            <c:dLbl>
              <c:idx val="14"/>
              <c:layout>
                <c:manualLayout>
                  <c:x val="-1.973602966614444E-2"/>
                  <c:y val="3.906717928793862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39AA-49FB-9A7B-7F3B3D17F02F}"/>
                </c:ext>
              </c:extLst>
            </c:dLbl>
            <c:dLbl>
              <c:idx val="15"/>
              <c:layout>
                <c:manualLayout>
                  <c:x val="-1.8449456676174231E-2"/>
                  <c:y val="5.352849197431306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39AA-49FB-9A7B-7F3B3D17F02F}"/>
                </c:ext>
              </c:extLst>
            </c:dLbl>
            <c:dLbl>
              <c:idx val="16"/>
              <c:layout>
                <c:manualLayout>
                  <c:x val="-1.7767531915245795E-2"/>
                  <c:y val="5.931301704886289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39AA-49FB-9A7B-7F3B3D17F02F}"/>
                </c:ext>
              </c:extLst>
            </c:dLbl>
            <c:dLbl>
              <c:idx val="17"/>
              <c:layout>
                <c:manualLayout>
                  <c:x val="-1.7201805286911669E-2"/>
                  <c:y val="4.77439668997632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39AA-49FB-9A7B-7F3B3D17F02F}"/>
                </c:ext>
              </c:extLst>
            </c:dLbl>
            <c:dLbl>
              <c:idx val="18"/>
              <c:layout>
                <c:manualLayout>
                  <c:x val="-5.5837267764713011E-3"/>
                  <c:y val="3.906717928793862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39AA-49FB-9A7B-7F3B3D17F02F}"/>
                </c:ext>
              </c:extLst>
            </c:dLbl>
            <c:dLbl>
              <c:idx val="19"/>
              <c:layout>
                <c:manualLayout>
                  <c:x val="-8.156872756411717E-3"/>
                  <c:y val="2.460586660156419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39AA-49FB-9A7B-7F3B3D17F02F}"/>
                </c:ext>
              </c:extLst>
            </c:dLbl>
            <c:dLbl>
              <c:idx val="20"/>
              <c:layout>
                <c:manualLayout>
                  <c:x val="-1.3298504688140278E-2"/>
                  <c:y val="4.195944182521351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39AA-49FB-9A7B-7F3B3D17F02F}"/>
                </c:ext>
              </c:extLst>
            </c:dLbl>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Sheet1!$A$2:$A$22</c:f>
              <c:numCache>
                <c:formatCode>General</c:formatCode>
                <c:ptCount val="21"/>
                <c:pt idx="0">
                  <c:v>201</c:v>
                </c:pt>
                <c:pt idx="1">
                  <c:v>202</c:v>
                </c:pt>
                <c:pt idx="2">
                  <c:v>301</c:v>
                </c:pt>
                <c:pt idx="3">
                  <c:v>302</c:v>
                </c:pt>
                <c:pt idx="4">
                  <c:v>304</c:v>
                </c:pt>
                <c:pt idx="5">
                  <c:v>308</c:v>
                </c:pt>
                <c:pt idx="6">
                  <c:v>309</c:v>
                </c:pt>
                <c:pt idx="7">
                  <c:v>310</c:v>
                </c:pt>
                <c:pt idx="8">
                  <c:v>316</c:v>
                </c:pt>
                <c:pt idx="9">
                  <c:v>317</c:v>
                </c:pt>
                <c:pt idx="10">
                  <c:v>321</c:v>
                </c:pt>
                <c:pt idx="11">
                  <c:v>330</c:v>
                </c:pt>
                <c:pt idx="12">
                  <c:v>347</c:v>
                </c:pt>
                <c:pt idx="13">
                  <c:v>410</c:v>
                </c:pt>
                <c:pt idx="14">
                  <c:v>416</c:v>
                </c:pt>
                <c:pt idx="15">
                  <c:v>420</c:v>
                </c:pt>
                <c:pt idx="16">
                  <c:v>440</c:v>
                </c:pt>
                <c:pt idx="17">
                  <c:v>405</c:v>
                </c:pt>
                <c:pt idx="18">
                  <c:v>430</c:v>
                </c:pt>
                <c:pt idx="19">
                  <c:v>442</c:v>
                </c:pt>
                <c:pt idx="20">
                  <c:v>446</c:v>
                </c:pt>
              </c:numCache>
            </c:numRef>
          </c:cat>
          <c:val>
            <c:numRef>
              <c:f>Sheet1!$C$2:$C$22</c:f>
              <c:numCache>
                <c:formatCode>General</c:formatCode>
                <c:ptCount val="21"/>
                <c:pt idx="0">
                  <c:v>845</c:v>
                </c:pt>
                <c:pt idx="1">
                  <c:v>845</c:v>
                </c:pt>
                <c:pt idx="2">
                  <c:v>900</c:v>
                </c:pt>
                <c:pt idx="3">
                  <c:v>925</c:v>
                </c:pt>
                <c:pt idx="4">
                  <c:v>952</c:v>
                </c:pt>
                <c:pt idx="5">
                  <c:v>980</c:v>
                </c:pt>
                <c:pt idx="6">
                  <c:v>1095</c:v>
                </c:pt>
                <c:pt idx="7">
                  <c:v>1150</c:v>
                </c:pt>
                <c:pt idx="8">
                  <c:v>925</c:v>
                </c:pt>
                <c:pt idx="9">
                  <c:v>925</c:v>
                </c:pt>
                <c:pt idx="10">
                  <c:v>925</c:v>
                </c:pt>
                <c:pt idx="11">
                  <c:v>1150</c:v>
                </c:pt>
                <c:pt idx="12">
                  <c:v>925</c:v>
                </c:pt>
                <c:pt idx="13">
                  <c:v>705</c:v>
                </c:pt>
                <c:pt idx="14">
                  <c:v>675</c:v>
                </c:pt>
                <c:pt idx="15">
                  <c:v>620</c:v>
                </c:pt>
                <c:pt idx="16">
                  <c:v>760</c:v>
                </c:pt>
                <c:pt idx="17">
                  <c:v>705</c:v>
                </c:pt>
                <c:pt idx="18">
                  <c:v>815</c:v>
                </c:pt>
                <c:pt idx="19">
                  <c:v>980</c:v>
                </c:pt>
                <c:pt idx="20">
                  <c:v>1095</c:v>
                </c:pt>
              </c:numCache>
            </c:numRef>
          </c:val>
          <c:smooth val="0"/>
          <c:extLst>
            <c:ext xmlns:c16="http://schemas.microsoft.com/office/drawing/2014/chart" uri="{C3380CC4-5D6E-409C-BE32-E72D297353CC}">
              <c16:uniqueId val="{00000010-39AA-49FB-9A7B-7F3B3D17F02F}"/>
            </c:ext>
          </c:extLst>
        </c:ser>
        <c:dLbls>
          <c:showLegendKey val="0"/>
          <c:showVal val="0"/>
          <c:showCatName val="0"/>
          <c:showSerName val="0"/>
          <c:showPercent val="0"/>
          <c:showBubbleSize val="0"/>
        </c:dLbls>
        <c:marker val="1"/>
        <c:smooth val="0"/>
        <c:axId val="824928639"/>
        <c:axId val="824931551"/>
      </c:lineChart>
      <c:catAx>
        <c:axId val="8249286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824931551"/>
        <c:crosses val="autoZero"/>
        <c:auto val="1"/>
        <c:lblAlgn val="ctr"/>
        <c:lblOffset val="100"/>
        <c:noMultiLvlLbl val="0"/>
      </c:catAx>
      <c:valAx>
        <c:axId val="824931551"/>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82492863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5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43D36F-F982-4686-AEB1-899BA27F468F}"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03542-A8F6-41BA-B443-BB9593591171}" type="slidenum">
              <a:rPr lang="en-US" smtClean="0"/>
              <a:t>‹#›</a:t>
            </a:fld>
            <a:endParaRPr lang="en-US"/>
          </a:p>
        </p:txBody>
      </p:sp>
    </p:spTree>
    <p:extLst>
      <p:ext uri="{BB962C8B-B14F-4D97-AF65-F5344CB8AC3E}">
        <p14:creationId xmlns:p14="http://schemas.microsoft.com/office/powerpoint/2010/main" val="208737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43D36F-F982-4686-AEB1-899BA27F468F}"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03542-A8F6-41BA-B443-BB9593591171}" type="slidenum">
              <a:rPr lang="en-US" smtClean="0"/>
              <a:t>‹#›</a:t>
            </a:fld>
            <a:endParaRPr lang="en-US"/>
          </a:p>
        </p:txBody>
      </p:sp>
    </p:spTree>
    <p:extLst>
      <p:ext uri="{BB962C8B-B14F-4D97-AF65-F5344CB8AC3E}">
        <p14:creationId xmlns:p14="http://schemas.microsoft.com/office/powerpoint/2010/main" val="4130568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43D36F-F982-4686-AEB1-899BA27F468F}"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03542-A8F6-41BA-B443-BB9593591171}" type="slidenum">
              <a:rPr lang="en-US" smtClean="0"/>
              <a:t>‹#›</a:t>
            </a:fld>
            <a:endParaRPr lang="en-US"/>
          </a:p>
        </p:txBody>
      </p:sp>
    </p:spTree>
    <p:extLst>
      <p:ext uri="{BB962C8B-B14F-4D97-AF65-F5344CB8AC3E}">
        <p14:creationId xmlns:p14="http://schemas.microsoft.com/office/powerpoint/2010/main" val="3561757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43D36F-F982-4686-AEB1-899BA27F468F}"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03542-A8F6-41BA-B443-BB9593591171}" type="slidenum">
              <a:rPr lang="en-US" smtClean="0"/>
              <a:t>‹#›</a:t>
            </a:fld>
            <a:endParaRPr lang="en-US"/>
          </a:p>
        </p:txBody>
      </p:sp>
    </p:spTree>
    <p:extLst>
      <p:ext uri="{BB962C8B-B14F-4D97-AF65-F5344CB8AC3E}">
        <p14:creationId xmlns:p14="http://schemas.microsoft.com/office/powerpoint/2010/main" val="1470012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43D36F-F982-4686-AEB1-899BA27F468F}"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503542-A8F6-41BA-B443-BB9593591171}" type="slidenum">
              <a:rPr lang="en-US" smtClean="0"/>
              <a:t>‹#›</a:t>
            </a:fld>
            <a:endParaRPr lang="en-US"/>
          </a:p>
        </p:txBody>
      </p:sp>
    </p:spTree>
    <p:extLst>
      <p:ext uri="{BB962C8B-B14F-4D97-AF65-F5344CB8AC3E}">
        <p14:creationId xmlns:p14="http://schemas.microsoft.com/office/powerpoint/2010/main" val="1280838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43D36F-F982-4686-AEB1-899BA27F468F}"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503542-A8F6-41BA-B443-BB9593591171}" type="slidenum">
              <a:rPr lang="en-US" smtClean="0"/>
              <a:t>‹#›</a:t>
            </a:fld>
            <a:endParaRPr lang="en-US"/>
          </a:p>
        </p:txBody>
      </p:sp>
    </p:spTree>
    <p:extLst>
      <p:ext uri="{BB962C8B-B14F-4D97-AF65-F5344CB8AC3E}">
        <p14:creationId xmlns:p14="http://schemas.microsoft.com/office/powerpoint/2010/main" val="2822261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43D36F-F982-4686-AEB1-899BA27F468F}" type="datetimeFigureOut">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503542-A8F6-41BA-B443-BB9593591171}" type="slidenum">
              <a:rPr lang="en-US" smtClean="0"/>
              <a:t>‹#›</a:t>
            </a:fld>
            <a:endParaRPr lang="en-US"/>
          </a:p>
        </p:txBody>
      </p:sp>
    </p:spTree>
    <p:extLst>
      <p:ext uri="{BB962C8B-B14F-4D97-AF65-F5344CB8AC3E}">
        <p14:creationId xmlns:p14="http://schemas.microsoft.com/office/powerpoint/2010/main" val="1071328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43D36F-F982-4686-AEB1-899BA27F468F}"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503542-A8F6-41BA-B443-BB9593591171}" type="slidenum">
              <a:rPr lang="en-US" smtClean="0"/>
              <a:t>‹#›</a:t>
            </a:fld>
            <a:endParaRPr lang="en-US"/>
          </a:p>
        </p:txBody>
      </p:sp>
    </p:spTree>
    <p:extLst>
      <p:ext uri="{BB962C8B-B14F-4D97-AF65-F5344CB8AC3E}">
        <p14:creationId xmlns:p14="http://schemas.microsoft.com/office/powerpoint/2010/main" val="1786794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43D36F-F982-4686-AEB1-899BA27F468F}" type="datetimeFigureOut">
              <a:rPr lang="en-US" smtClean="0"/>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503542-A8F6-41BA-B443-BB9593591171}" type="slidenum">
              <a:rPr lang="en-US" smtClean="0"/>
              <a:t>‹#›</a:t>
            </a:fld>
            <a:endParaRPr lang="en-US"/>
          </a:p>
        </p:txBody>
      </p:sp>
    </p:spTree>
    <p:extLst>
      <p:ext uri="{BB962C8B-B14F-4D97-AF65-F5344CB8AC3E}">
        <p14:creationId xmlns:p14="http://schemas.microsoft.com/office/powerpoint/2010/main" val="2972966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43D36F-F982-4686-AEB1-899BA27F468F}"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503542-A8F6-41BA-B443-BB9593591171}" type="slidenum">
              <a:rPr lang="en-US" smtClean="0"/>
              <a:t>‹#›</a:t>
            </a:fld>
            <a:endParaRPr lang="en-US"/>
          </a:p>
        </p:txBody>
      </p:sp>
    </p:spTree>
    <p:extLst>
      <p:ext uri="{BB962C8B-B14F-4D97-AF65-F5344CB8AC3E}">
        <p14:creationId xmlns:p14="http://schemas.microsoft.com/office/powerpoint/2010/main" val="1152667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43D36F-F982-4686-AEB1-899BA27F468F}"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503542-A8F6-41BA-B443-BB9593591171}" type="slidenum">
              <a:rPr lang="en-US" smtClean="0"/>
              <a:t>‹#›</a:t>
            </a:fld>
            <a:endParaRPr lang="en-US"/>
          </a:p>
        </p:txBody>
      </p:sp>
    </p:spTree>
    <p:extLst>
      <p:ext uri="{BB962C8B-B14F-4D97-AF65-F5344CB8AC3E}">
        <p14:creationId xmlns:p14="http://schemas.microsoft.com/office/powerpoint/2010/main" val="3831800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43D36F-F982-4686-AEB1-899BA27F468F}" type="datetimeFigureOut">
              <a:rPr lang="en-US" smtClean="0"/>
              <a:t>11/6/2023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503542-A8F6-41BA-B443-BB9593591171}" type="slidenum">
              <a:rPr lang="en-US" smtClean="0"/>
              <a:t>‹#›</a:t>
            </a:fld>
            <a:endParaRPr lang="en-US"/>
          </a:p>
        </p:txBody>
      </p:sp>
    </p:spTree>
    <p:extLst>
      <p:ext uri="{BB962C8B-B14F-4D97-AF65-F5344CB8AC3E}">
        <p14:creationId xmlns:p14="http://schemas.microsoft.com/office/powerpoint/2010/main" val="1657007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emf"/><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8.png"/><Relationship Id="rId4" Type="http://schemas.openxmlformats.org/officeDocument/2006/relationships/image" Target="../media/image19.emf"/></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8000">
              <a:schemeClr val="bg1"/>
            </a:gs>
            <a:gs pos="40000">
              <a:schemeClr val="bg1">
                <a:lumMod val="95000"/>
              </a:schemeClr>
            </a:gs>
            <a:gs pos="100000">
              <a:schemeClr val="tx1">
                <a:lumMod val="95000"/>
                <a:lumOff val="5000"/>
              </a:schemeClr>
            </a:gs>
          </a:gsLst>
          <a:lin ang="5400000" scaled="1"/>
        </a:gradFill>
        <a:effectLst/>
      </p:bgPr>
    </p:bg>
    <p:spTree>
      <p:nvGrpSpPr>
        <p:cNvPr id="1" name=""/>
        <p:cNvGrpSpPr/>
        <p:nvPr/>
      </p:nvGrpSpPr>
      <p:grpSpPr>
        <a:xfrm>
          <a:off x="0" y="0"/>
          <a:ext cx="0" cy="0"/>
          <a:chOff x="0" y="0"/>
          <a:chExt cx="0" cy="0"/>
        </a:xfrm>
      </p:grpSpPr>
      <p:grpSp>
        <p:nvGrpSpPr>
          <p:cNvPr id="5" name="Group 4"/>
          <p:cNvGrpSpPr/>
          <p:nvPr/>
        </p:nvGrpSpPr>
        <p:grpSpPr>
          <a:xfrm>
            <a:off x="65330" y="1920240"/>
            <a:ext cx="6807228" cy="1318797"/>
            <a:chOff x="415451" y="2543285"/>
            <a:chExt cx="7210425" cy="1335614"/>
          </a:xfrm>
        </p:grpSpPr>
        <p:sp>
          <p:nvSpPr>
            <p:cNvPr id="10" name="TextBox 9"/>
            <p:cNvSpPr txBox="1"/>
            <p:nvPr/>
          </p:nvSpPr>
          <p:spPr>
            <a:xfrm>
              <a:off x="2450449" y="3473687"/>
              <a:ext cx="2812212" cy="405212"/>
            </a:xfrm>
            <a:prstGeom prst="rect">
              <a:avLst/>
            </a:prstGeom>
            <a:noFill/>
          </p:spPr>
          <p:txBody>
            <a:bodyPr wrap="square" rtlCol="0">
              <a:spAutoFit/>
            </a:bodyPr>
            <a:lstStyle/>
            <a:p>
              <a:pPr algn="ctr"/>
              <a:r>
                <a:rPr lang="en-US" sz="2000" i="1" dirty="0" smtClean="0">
                  <a:effectLst>
                    <a:outerShdw blurRad="38100" dist="38100" dir="2700000" algn="tl">
                      <a:srgbClr val="000000">
                        <a:alpha val="43137"/>
                      </a:srgbClr>
                    </a:outerShdw>
                  </a:effectLst>
                  <a:cs typeface="B Titr" panose="00000700000000000000" pitchFamily="2" charset="-78"/>
                </a:rPr>
                <a:t>November 2023</a:t>
              </a:r>
              <a:endParaRPr lang="en-US" sz="2000" i="1" dirty="0">
                <a:effectLst>
                  <a:outerShdw blurRad="38100" dist="38100" dir="2700000" algn="tl">
                    <a:srgbClr val="000000">
                      <a:alpha val="43137"/>
                    </a:srgbClr>
                  </a:outerShdw>
                </a:effectLst>
                <a:cs typeface="B Titr" panose="00000700000000000000" pitchFamily="2" charset="-78"/>
              </a:endParaRPr>
            </a:p>
          </p:txBody>
        </p:sp>
        <p:sp>
          <p:nvSpPr>
            <p:cNvPr id="23" name="TextBox 22"/>
            <p:cNvSpPr txBox="1"/>
            <p:nvPr/>
          </p:nvSpPr>
          <p:spPr>
            <a:xfrm>
              <a:off x="415451" y="2543285"/>
              <a:ext cx="7210425" cy="841594"/>
            </a:xfrm>
            <a:prstGeom prst="rect">
              <a:avLst/>
            </a:prstGeom>
            <a:noFill/>
          </p:spPr>
          <p:txBody>
            <a:bodyPr wrap="square" rtlCol="0">
              <a:spAutoFit/>
            </a:bodyPr>
            <a:lstStyle/>
            <a:p>
              <a:pPr algn="ctr"/>
              <a:r>
                <a:rPr lang="en-US" sz="2400" i="1" dirty="0" smtClean="0">
                  <a:effectLst>
                    <a:outerShdw blurRad="38100" dist="38100" dir="2700000" algn="tl">
                      <a:srgbClr val="000000">
                        <a:alpha val="43137"/>
                      </a:srgbClr>
                    </a:outerShdw>
                  </a:effectLst>
                  <a:cs typeface="B Titr" panose="00000700000000000000" pitchFamily="2" charset="-78"/>
                </a:rPr>
                <a:t>Proposal </a:t>
              </a:r>
              <a:r>
                <a:rPr lang="en-US" sz="2400" i="1" dirty="0">
                  <a:effectLst>
                    <a:outerShdw blurRad="38100" dist="38100" dir="2700000" algn="tl">
                      <a:srgbClr val="000000">
                        <a:alpha val="43137"/>
                      </a:srgbClr>
                    </a:outerShdw>
                  </a:effectLst>
                  <a:cs typeface="B Titr" panose="00000700000000000000" pitchFamily="2" charset="-78"/>
                </a:rPr>
                <a:t>for </a:t>
              </a:r>
              <a:r>
                <a:rPr lang="en-US" sz="2400" i="1" dirty="0" smtClean="0">
                  <a:effectLst>
                    <a:outerShdw blurRad="38100" dist="38100" dir="2700000" algn="tl">
                      <a:srgbClr val="000000">
                        <a:alpha val="43137"/>
                      </a:srgbClr>
                    </a:outerShdw>
                  </a:effectLst>
                  <a:cs typeface="B Titr" panose="00000700000000000000" pitchFamily="2" charset="-78"/>
                </a:rPr>
                <a:t>whole set of </a:t>
              </a:r>
              <a:r>
                <a:rPr lang="en-US" sz="2400" i="1" dirty="0" smtClean="0">
                  <a:effectLst>
                    <a:outerShdw blurRad="38100" dist="38100" dir="2700000" algn="tl">
                      <a:srgbClr val="000000">
                        <a:alpha val="43137"/>
                      </a:srgbClr>
                    </a:outerShdw>
                  </a:effectLst>
                  <a:cs typeface="B Titr" panose="00000700000000000000" pitchFamily="2" charset="-78"/>
                </a:rPr>
                <a:t>Fidelity Prime </a:t>
              </a:r>
              <a:r>
                <a:rPr lang="en-US" sz="2400" i="1" dirty="0">
                  <a:effectLst>
                    <a:outerShdw blurRad="38100" dist="38100" dir="2700000" algn="tl">
                      <a:srgbClr val="000000">
                        <a:alpha val="43137"/>
                      </a:srgbClr>
                    </a:outerShdw>
                  </a:effectLst>
                  <a:cs typeface="B Titr" panose="00000700000000000000" pitchFamily="2" charset="-78"/>
                </a:rPr>
                <a:t>Catalytic </a:t>
              </a:r>
              <a:r>
                <a:rPr lang="en-US" sz="2400" i="1" dirty="0" smtClean="0">
                  <a:effectLst>
                    <a:outerShdw blurRad="38100" dist="38100" dir="2700000" algn="tl">
                      <a:srgbClr val="000000">
                        <a:alpha val="43137"/>
                      </a:srgbClr>
                    </a:outerShdw>
                  </a:effectLst>
                  <a:cs typeface="B Titr" panose="00000700000000000000" pitchFamily="2" charset="-78"/>
                </a:rPr>
                <a:t>Converter and Front Muffler </a:t>
              </a:r>
              <a:endParaRPr lang="en-US" sz="2400" i="1" dirty="0">
                <a:effectLst>
                  <a:outerShdw blurRad="38100" dist="38100" dir="2700000" algn="tl">
                    <a:srgbClr val="000000">
                      <a:alpha val="43137"/>
                    </a:srgbClr>
                  </a:outerShdw>
                </a:effectLst>
                <a:cs typeface="B Titr" panose="00000700000000000000" pitchFamily="2" charset="-78"/>
              </a:endParaRPr>
            </a:p>
          </p:txBody>
        </p:sp>
      </p:grpSp>
      <p:grpSp>
        <p:nvGrpSpPr>
          <p:cNvPr id="11" name="Group 10"/>
          <p:cNvGrpSpPr/>
          <p:nvPr/>
        </p:nvGrpSpPr>
        <p:grpSpPr>
          <a:xfrm>
            <a:off x="5107512" y="2305165"/>
            <a:ext cx="6876849" cy="4054360"/>
            <a:chOff x="4770418" y="2297948"/>
            <a:chExt cx="7403043" cy="4491903"/>
          </a:xfrm>
          <a:blipFill>
            <a:blip r:embed="rId2"/>
            <a:stretch>
              <a:fillRect/>
            </a:stretch>
          </a:blipFill>
        </p:grpSpPr>
        <p:grpSp>
          <p:nvGrpSpPr>
            <p:cNvPr id="9" name="Group 8"/>
            <p:cNvGrpSpPr/>
            <p:nvPr/>
          </p:nvGrpSpPr>
          <p:grpSpPr>
            <a:xfrm rot="20799529">
              <a:off x="4770418" y="2297948"/>
              <a:ext cx="7403043" cy="2548296"/>
              <a:chOff x="4436362" y="1673207"/>
              <a:chExt cx="7403043" cy="3297219"/>
            </a:xfrm>
            <a:grpFill/>
          </p:grpSpPr>
          <p:grpSp>
            <p:nvGrpSpPr>
              <p:cNvPr id="8" name="Group 7"/>
              <p:cNvGrpSpPr/>
              <p:nvPr/>
            </p:nvGrpSpPr>
            <p:grpSpPr>
              <a:xfrm>
                <a:off x="4436362" y="1673207"/>
                <a:ext cx="6931482" cy="3186474"/>
                <a:chOff x="4760212" y="1712175"/>
                <a:chExt cx="6931482" cy="3186474"/>
              </a:xfrm>
              <a:grpFill/>
            </p:grpSpPr>
            <p:sp>
              <p:nvSpPr>
                <p:cNvPr id="4" name="Rounded Rectangle 3"/>
                <p:cNvSpPr/>
                <p:nvPr/>
              </p:nvSpPr>
              <p:spPr>
                <a:xfrm rot="19640471">
                  <a:off x="4760212" y="1712175"/>
                  <a:ext cx="5922464" cy="592497"/>
                </a:xfrm>
                <a:prstGeom prst="roundRect">
                  <a:avLst>
                    <a:gd name="adj" fmla="val 50000"/>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4990000" y="2359898"/>
                  <a:ext cx="6701694" cy="2538751"/>
                  <a:chOff x="5764485" y="1984781"/>
                  <a:chExt cx="6701694" cy="2538751"/>
                </a:xfrm>
                <a:grpFill/>
              </p:grpSpPr>
              <p:sp>
                <p:nvSpPr>
                  <p:cNvPr id="14" name="Rounded Rectangle 13"/>
                  <p:cNvSpPr/>
                  <p:nvPr/>
                </p:nvSpPr>
                <p:spPr>
                  <a:xfrm rot="19640471">
                    <a:off x="5764485" y="1984781"/>
                    <a:ext cx="5863482" cy="592497"/>
                  </a:xfrm>
                  <a:prstGeom prst="roundRect">
                    <a:avLst>
                      <a:gd name="adj" fmla="val 50000"/>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19640471">
                    <a:off x="6049582" y="2440834"/>
                    <a:ext cx="6214795" cy="1008441"/>
                  </a:xfrm>
                  <a:prstGeom prst="roundRect">
                    <a:avLst>
                      <a:gd name="adj" fmla="val 50000"/>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rot="19640471">
                    <a:off x="7015219" y="3271739"/>
                    <a:ext cx="5450960" cy="1251793"/>
                  </a:xfrm>
                  <a:prstGeom prst="roundRect">
                    <a:avLst>
                      <a:gd name="adj" fmla="val 50000"/>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0" name="Rounded Rectangle 19"/>
              <p:cNvSpPr/>
              <p:nvPr/>
            </p:nvSpPr>
            <p:spPr>
              <a:xfrm rot="19640471">
                <a:off x="7414509" y="4304030"/>
                <a:ext cx="4424896" cy="666396"/>
              </a:xfrm>
              <a:prstGeom prst="roundRect">
                <a:avLst>
                  <a:gd name="adj" fmla="val 50000"/>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ounded Rectangle 21"/>
            <p:cNvSpPr/>
            <p:nvPr/>
          </p:nvSpPr>
          <p:spPr>
            <a:xfrm rot="18840000">
              <a:off x="8458100" y="4264870"/>
              <a:ext cx="4424897" cy="625065"/>
            </a:xfrm>
            <a:prstGeom prst="roundRect">
              <a:avLst>
                <a:gd name="adj" fmla="val 50000"/>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p:cNvGrpSpPr/>
          <p:nvPr/>
        </p:nvGrpSpPr>
        <p:grpSpPr>
          <a:xfrm>
            <a:off x="9516533" y="5403721"/>
            <a:ext cx="2599938" cy="1404530"/>
            <a:chOff x="-577906" y="4761018"/>
            <a:chExt cx="3177173" cy="2029104"/>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l="16322" t="28290" r="10988" b="15904"/>
            <a:stretch/>
          </p:blipFill>
          <p:spPr>
            <a:xfrm rot="772748">
              <a:off x="680526" y="4761018"/>
              <a:ext cx="1547865" cy="1357984"/>
            </a:xfrm>
            <a:prstGeom prst="ellipse">
              <a:avLst/>
            </a:prstGeom>
            <a:ln>
              <a:noFill/>
            </a:ln>
            <a:effectLst>
              <a:softEdge rad="112500"/>
            </a:effectLst>
          </p:spPr>
        </p:pic>
        <p:sp>
          <p:nvSpPr>
            <p:cNvPr id="19" name="Title 1">
              <a:extLst>
                <a:ext uri="{FF2B5EF4-FFF2-40B4-BE49-F238E27FC236}">
                  <a16:creationId xmlns:a16="http://schemas.microsoft.com/office/drawing/2014/main" id="{4F50E8F8-CBC6-4A56-A60B-FDBF1E1F1214}"/>
                </a:ext>
              </a:extLst>
            </p:cNvPr>
            <p:cNvSpPr txBox="1">
              <a:spLocks/>
            </p:cNvSpPr>
            <p:nvPr/>
          </p:nvSpPr>
          <p:spPr>
            <a:xfrm>
              <a:off x="-577906" y="6274426"/>
              <a:ext cx="3177173" cy="515696"/>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4800"/>
                <a:buFont typeface="Roboto Slab"/>
                <a:buNone/>
                <a:defRPr sz="4800" b="1" i="0" u="none" strike="noStrike" cap="none">
                  <a:solidFill>
                    <a:srgbClr val="FFFFFF"/>
                  </a:solidFill>
                  <a:latin typeface="Roboto Slab"/>
                  <a:ea typeface="Roboto Slab"/>
                  <a:cs typeface="Roboto Slab"/>
                  <a:sym typeface="Roboto Slab"/>
                </a:defRPr>
              </a:lvl1pPr>
              <a:lvl2pPr marR="0" lvl="1"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2pPr>
              <a:lvl3pPr marR="0" lvl="2"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3pPr>
              <a:lvl4pPr marR="0" lvl="3"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4pPr>
              <a:lvl5pPr marR="0" lvl="4"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5pPr>
              <a:lvl6pPr marR="0" lvl="5"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6pPr>
              <a:lvl7pPr marR="0" lvl="6"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7pPr>
              <a:lvl8pPr marR="0" lvl="7"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8pPr>
              <a:lvl9pPr marR="0" lvl="8" algn="ctr" rtl="0">
                <a:lnSpc>
                  <a:spcPct val="100000"/>
                </a:lnSpc>
                <a:spcBef>
                  <a:spcPts val="0"/>
                </a:spcBef>
                <a:spcAft>
                  <a:spcPts val="0"/>
                </a:spcAft>
                <a:buClr>
                  <a:srgbClr val="FFFFFF"/>
                </a:buClr>
                <a:buSzPts val="6000"/>
                <a:buFont typeface="Roboto Slab"/>
                <a:buNone/>
                <a:defRPr sz="6000" b="1" i="0" u="none" strike="noStrike" cap="none">
                  <a:solidFill>
                    <a:srgbClr val="FFFFFF"/>
                  </a:solidFill>
                  <a:latin typeface="Roboto Slab"/>
                  <a:ea typeface="Roboto Slab"/>
                  <a:cs typeface="Roboto Slab"/>
                  <a:sym typeface="Roboto Slab"/>
                </a:defRPr>
              </a:lvl9pPr>
            </a:lstStyle>
            <a:p>
              <a:pPr algn="r" rtl="1"/>
              <a:r>
                <a:rPr lang="fa-IR" sz="1800" dirty="0">
                  <a:ln w="0"/>
                  <a:solidFill>
                    <a:srgbClr val="00B0F0"/>
                  </a:solidFill>
                  <a:latin typeface="F_Titr" panose="05000000000000000000" pitchFamily="2" charset="2"/>
                  <a:cs typeface="B Nazanin" panose="00000400000000000000" pitchFamily="2" charset="-78"/>
                </a:rPr>
                <a:t>ایران دلکو در اندیشه آسمانی آبی...</a:t>
              </a:r>
              <a:endParaRPr lang="en-US" sz="1800" dirty="0">
                <a:ln w="0"/>
                <a:solidFill>
                  <a:srgbClr val="00B0F0"/>
                </a:solidFill>
                <a:cs typeface="B Nazanin" panose="00000400000000000000" pitchFamily="2" charset="-78"/>
              </a:endParaRPr>
            </a:p>
          </p:txBody>
        </p:sp>
      </p:grpSp>
      <p:sp>
        <p:nvSpPr>
          <p:cNvPr id="21" name="Rectangle 20"/>
          <p:cNvSpPr/>
          <p:nvPr/>
        </p:nvSpPr>
        <p:spPr>
          <a:xfrm flipH="1">
            <a:off x="12116471" y="0"/>
            <a:ext cx="76197" cy="6858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35468" y="3727225"/>
            <a:ext cx="1569265" cy="603276"/>
          </a:xfrm>
          <a:prstGeom prst="rect">
            <a:avLst/>
          </a:prstGeom>
        </p:spPr>
      </p:pic>
      <p:pic>
        <p:nvPicPr>
          <p:cNvPr id="24" name="Picture 2" descr="استخدام حسابدار با بیمه در نمایندگی گروه بهمن موتور در تهران - «ای استخدام»  - kbrr3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45087" y="3635754"/>
            <a:ext cx="1186729" cy="786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95989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663678037"/>
              </p:ext>
            </p:extLst>
          </p:nvPr>
        </p:nvGraphicFramePr>
        <p:xfrm>
          <a:off x="1666334" y="2418642"/>
          <a:ext cx="9268365" cy="1033236"/>
        </p:xfrm>
        <a:graphic>
          <a:graphicData uri="http://schemas.openxmlformats.org/drawingml/2006/table">
            <a:tbl>
              <a:tblPr firstRow="1" bandRow="1">
                <a:tableStyleId>{5940675A-B579-460E-94D1-54222C63F5DA}</a:tableStyleId>
              </a:tblPr>
              <a:tblGrid>
                <a:gridCol w="3089455">
                  <a:extLst>
                    <a:ext uri="{9D8B030D-6E8A-4147-A177-3AD203B41FA5}">
                      <a16:colId xmlns:a16="http://schemas.microsoft.com/office/drawing/2014/main" val="1646831346"/>
                    </a:ext>
                  </a:extLst>
                </a:gridCol>
                <a:gridCol w="3089455">
                  <a:extLst>
                    <a:ext uri="{9D8B030D-6E8A-4147-A177-3AD203B41FA5}">
                      <a16:colId xmlns:a16="http://schemas.microsoft.com/office/drawing/2014/main" val="64352935"/>
                    </a:ext>
                  </a:extLst>
                </a:gridCol>
                <a:gridCol w="3089455">
                  <a:extLst>
                    <a:ext uri="{9D8B030D-6E8A-4147-A177-3AD203B41FA5}">
                      <a16:colId xmlns:a16="http://schemas.microsoft.com/office/drawing/2014/main" val="428154587"/>
                    </a:ext>
                  </a:extLst>
                </a:gridCol>
              </a:tblGrid>
              <a:tr h="344412">
                <a:tc>
                  <a:txBody>
                    <a:bodyPr/>
                    <a:lstStyle/>
                    <a:p>
                      <a:pPr algn="ctr"/>
                      <a:r>
                        <a:rPr lang="en-US" sz="1400" dirty="0" smtClean="0"/>
                        <a:t>Grade</a:t>
                      </a:r>
                      <a:endParaRPr lang="en-US" sz="1400" dirty="0">
                        <a:cs typeface="+mn-cs"/>
                      </a:endParaRPr>
                    </a:p>
                  </a:txBody>
                  <a:tcPr anchor="ctr"/>
                </a:tc>
                <a:tc>
                  <a:txBody>
                    <a:bodyPr/>
                    <a:lstStyle/>
                    <a:p>
                      <a:pPr algn="ctr"/>
                      <a:r>
                        <a:rPr lang="en-US" sz="1400" dirty="0" smtClean="0"/>
                        <a:t>Tensile Strength (Mpa)</a:t>
                      </a:r>
                      <a:endParaRPr lang="en-US" sz="1400" dirty="0">
                        <a:cs typeface="+mn-cs"/>
                      </a:endParaRPr>
                    </a:p>
                  </a:txBody>
                  <a:tcPr anchor="ctr"/>
                </a:tc>
                <a:tc>
                  <a:txBody>
                    <a:bodyPr/>
                    <a:lstStyle/>
                    <a:p>
                      <a:pPr algn="ctr"/>
                      <a:r>
                        <a:rPr lang="en-US" sz="1400" dirty="0" smtClean="0"/>
                        <a:t>%Elongation</a:t>
                      </a:r>
                      <a:endParaRPr lang="en-US" sz="1400" dirty="0">
                        <a:cs typeface="+mn-cs"/>
                      </a:endParaRPr>
                    </a:p>
                  </a:txBody>
                  <a:tcPr anchor="ctr"/>
                </a:tc>
                <a:extLst>
                  <a:ext uri="{0D108BD9-81ED-4DB2-BD59-A6C34878D82A}">
                    <a16:rowId xmlns:a16="http://schemas.microsoft.com/office/drawing/2014/main" val="2140761432"/>
                  </a:ext>
                </a:extLst>
              </a:tr>
              <a:tr h="344412">
                <a:tc>
                  <a:txBody>
                    <a:bodyPr/>
                    <a:lstStyle/>
                    <a:p>
                      <a:pPr algn="ctr"/>
                      <a:r>
                        <a:rPr lang="fa-IR" sz="1400" dirty="0" smtClean="0"/>
                        <a:t>410</a:t>
                      </a:r>
                      <a:endParaRPr lang="en-US" sz="1400" dirty="0">
                        <a:cs typeface="+mn-cs"/>
                      </a:endParaRPr>
                    </a:p>
                  </a:txBody>
                  <a:tcPr anchor="ctr"/>
                </a:tc>
                <a:tc>
                  <a:txBody>
                    <a:bodyPr/>
                    <a:lstStyle/>
                    <a:p>
                      <a:pPr algn="ctr"/>
                      <a:r>
                        <a:rPr lang="en-US" sz="1400" dirty="0" smtClean="0"/>
                        <a:t>Max</a:t>
                      </a:r>
                      <a:r>
                        <a:rPr lang="en-US" sz="1400" baseline="0" dirty="0" smtClean="0"/>
                        <a:t> 600</a:t>
                      </a:r>
                      <a:endParaRPr lang="en-US" sz="1400" dirty="0">
                        <a:cs typeface="+mn-cs"/>
                      </a:endParaRPr>
                    </a:p>
                  </a:txBody>
                  <a:tcPr anchor="ctr"/>
                </a:tc>
                <a:tc>
                  <a:txBody>
                    <a:bodyPr/>
                    <a:lstStyle/>
                    <a:p>
                      <a:pPr algn="ctr"/>
                      <a:r>
                        <a:rPr lang="en-US" sz="1400" dirty="0" smtClean="0"/>
                        <a:t>20</a:t>
                      </a:r>
                      <a:endParaRPr lang="en-US" sz="1400" dirty="0">
                        <a:cs typeface="+mn-cs"/>
                      </a:endParaRPr>
                    </a:p>
                  </a:txBody>
                  <a:tcPr anchor="ctr"/>
                </a:tc>
                <a:extLst>
                  <a:ext uri="{0D108BD9-81ED-4DB2-BD59-A6C34878D82A}">
                    <a16:rowId xmlns:a16="http://schemas.microsoft.com/office/drawing/2014/main" val="932314495"/>
                  </a:ext>
                </a:extLst>
              </a:tr>
              <a:tr h="344412">
                <a:tc>
                  <a:txBody>
                    <a:bodyPr/>
                    <a:lstStyle/>
                    <a:p>
                      <a:pPr algn="ctr"/>
                      <a:r>
                        <a:rPr lang="fa-IR" sz="1400" dirty="0" smtClean="0"/>
                        <a:t>304</a:t>
                      </a:r>
                      <a:r>
                        <a:rPr lang="en-US" sz="1400" dirty="0" smtClean="0"/>
                        <a:t>L</a:t>
                      </a:r>
                      <a:endParaRPr lang="en-US" sz="1400" dirty="0">
                        <a:cs typeface="+mn-cs"/>
                      </a:endParaRPr>
                    </a:p>
                  </a:txBody>
                  <a:tcPr anchor="ctr"/>
                </a:tc>
                <a:tc>
                  <a:txBody>
                    <a:bodyPr/>
                    <a:lstStyle/>
                    <a:p>
                      <a:pPr algn="ctr"/>
                      <a:r>
                        <a:rPr lang="en-US" sz="1400" dirty="0" smtClean="0"/>
                        <a:t>520 to 700</a:t>
                      </a:r>
                      <a:endParaRPr lang="en-US" sz="1400" dirty="0">
                        <a:cs typeface="+mn-cs"/>
                      </a:endParaRPr>
                    </a:p>
                  </a:txBody>
                  <a:tcPr anchor="ctr"/>
                </a:tc>
                <a:tc>
                  <a:txBody>
                    <a:bodyPr/>
                    <a:lstStyle/>
                    <a:p>
                      <a:pPr algn="ctr"/>
                      <a:r>
                        <a:rPr lang="en-US" sz="1400" dirty="0" smtClean="0"/>
                        <a:t>45</a:t>
                      </a:r>
                      <a:endParaRPr lang="en-US" sz="1400" dirty="0">
                        <a:cs typeface="+mn-cs"/>
                      </a:endParaRPr>
                    </a:p>
                  </a:txBody>
                  <a:tcPr anchor="ctr"/>
                </a:tc>
                <a:extLst>
                  <a:ext uri="{0D108BD9-81ED-4DB2-BD59-A6C34878D82A}">
                    <a16:rowId xmlns:a16="http://schemas.microsoft.com/office/drawing/2014/main" val="590108035"/>
                  </a:ext>
                </a:extLst>
              </a:tr>
            </a:tbl>
          </a:graphicData>
        </a:graphic>
      </p:graphicFrame>
      <p:grpSp>
        <p:nvGrpSpPr>
          <p:cNvPr id="10" name="Group 9"/>
          <p:cNvGrpSpPr/>
          <p:nvPr/>
        </p:nvGrpSpPr>
        <p:grpSpPr>
          <a:xfrm>
            <a:off x="3427" y="6429476"/>
            <a:ext cx="12188572" cy="523220"/>
            <a:chOff x="3427" y="6429476"/>
            <a:chExt cx="12188572" cy="523220"/>
          </a:xfrm>
        </p:grpSpPr>
        <p:sp>
          <p:nvSpPr>
            <p:cNvPr id="11" name="Rectangle 10"/>
            <p:cNvSpPr/>
            <p:nvPr/>
          </p:nvSpPr>
          <p:spPr>
            <a:xfrm flipV="1">
              <a:off x="3427" y="6695834"/>
              <a:ext cx="11350373" cy="152008"/>
            </a:xfrm>
            <a:prstGeom prst="rect">
              <a:avLst/>
            </a:prstGeom>
            <a:gradFill>
              <a:gsLst>
                <a:gs pos="29000">
                  <a:srgbClr val="9DE3F9"/>
                </a:gs>
                <a:gs pos="100000">
                  <a:schemeClr val="accent1">
                    <a:lumMod val="20000"/>
                    <a:lumOff val="80000"/>
                  </a:schemeClr>
                </a:gs>
                <a:gs pos="75000">
                  <a:schemeClr val="accent1">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1467438" y="6429476"/>
              <a:ext cx="364202" cy="523220"/>
            </a:xfrm>
            <a:prstGeom prst="rect">
              <a:avLst/>
            </a:prstGeom>
            <a:noFill/>
            <a:ln w="15875">
              <a:noFill/>
            </a:ln>
          </p:spPr>
          <p:txBody>
            <a:bodyPr wrap="none" rtlCol="0">
              <a:spAutoFit/>
            </a:bodyPr>
            <a:lstStyle/>
            <a:p>
              <a:r>
                <a:rPr lang="en-US" sz="2800" b="1" dirty="0" smtClean="0">
                  <a:latin typeface="Times New Roman" panose="02020603050405020304" pitchFamily="18" charset="0"/>
                  <a:cs typeface="Times New Roman" panose="02020603050405020304" pitchFamily="18" charset="0"/>
                </a:rPr>
                <a:t>9</a:t>
              </a:r>
              <a:endParaRPr lang="en-US" sz="2800" b="1" dirty="0">
                <a:latin typeface="Times New Roman" panose="02020603050405020304" pitchFamily="18" charset="0"/>
                <a:cs typeface="Times New Roman" panose="02020603050405020304" pitchFamily="18" charset="0"/>
              </a:endParaRPr>
            </a:p>
          </p:txBody>
        </p:sp>
        <p:sp>
          <p:nvSpPr>
            <p:cNvPr id="16" name="Rectangle 15"/>
            <p:cNvSpPr/>
            <p:nvPr/>
          </p:nvSpPr>
          <p:spPr>
            <a:xfrm>
              <a:off x="11942990" y="6695834"/>
              <a:ext cx="249009" cy="162166"/>
            </a:xfrm>
            <a:prstGeom prst="rect">
              <a:avLst/>
            </a:prstGeom>
            <a:gradFill>
              <a:gsLst>
                <a:gs pos="29000">
                  <a:schemeClr val="accent1">
                    <a:lumMod val="40000"/>
                    <a:lumOff val="60000"/>
                  </a:schemeClr>
                </a:gs>
                <a:gs pos="100000">
                  <a:schemeClr val="accent6">
                    <a:lumMod val="20000"/>
                    <a:lumOff val="80000"/>
                  </a:schemeClr>
                </a:gs>
                <a:gs pos="75000">
                  <a:schemeClr val="accent2">
                    <a:lumMod val="20000"/>
                    <a:lumOff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pic>
        <p:nvPicPr>
          <p:cNvPr id="21" name="Picture 20"/>
          <p:cNvPicPr>
            <a:picLocks noChangeAspect="1"/>
          </p:cNvPicPr>
          <p:nvPr/>
        </p:nvPicPr>
        <p:blipFill rotWithShape="1">
          <a:blip r:embed="rId2" cstate="print">
            <a:extLst>
              <a:ext uri="{28A0092B-C50C-407E-A947-70E740481C1C}">
                <a14:useLocalDpi xmlns:a14="http://schemas.microsoft.com/office/drawing/2010/main" val="0"/>
              </a:ext>
            </a:extLst>
          </a:blip>
          <a:srcRect l="7985" t="7212" r="19298" b="3968"/>
          <a:stretch/>
        </p:blipFill>
        <p:spPr>
          <a:xfrm>
            <a:off x="10922522" y="132747"/>
            <a:ext cx="1089831" cy="1175697"/>
          </a:xfrm>
          <a:prstGeom prst="rect">
            <a:avLst/>
          </a:prstGeom>
          <a:ln>
            <a:solidFill>
              <a:schemeClr val="tx1"/>
            </a:solidFill>
          </a:ln>
        </p:spPr>
      </p:pic>
      <p:sp>
        <p:nvSpPr>
          <p:cNvPr id="15" name="TextBox 14"/>
          <p:cNvSpPr txBox="1"/>
          <p:nvPr/>
        </p:nvSpPr>
        <p:spPr>
          <a:xfrm>
            <a:off x="3427" y="132747"/>
            <a:ext cx="2773569" cy="461665"/>
          </a:xfrm>
          <a:prstGeom prst="rect">
            <a:avLst/>
          </a:prstGeom>
          <a:noFill/>
          <a:ln>
            <a:noFill/>
          </a:ln>
        </p:spPr>
        <p:txBody>
          <a:bodyPr wrap="square" rtlCol="0">
            <a:spAutoFit/>
          </a:bodyPr>
          <a:lstStyle/>
          <a:p>
            <a:pPr marL="342900" indent="-342900" algn="l">
              <a:buFont typeface="Wingdings" panose="05000000000000000000" pitchFamily="2" charset="2"/>
              <a:buChar char="v"/>
            </a:pPr>
            <a:r>
              <a:rPr lang="en-US" sz="2400" b="1" i="1" dirty="0" smtClean="0">
                <a:cs typeface="B Nazanin" panose="00000400000000000000" pitchFamily="2" charset="-78"/>
              </a:rPr>
              <a:t>Material Changes</a:t>
            </a:r>
            <a:endParaRPr lang="en-US" sz="2400" b="1" dirty="0" smtClean="0">
              <a:cs typeface="B Nazanin" panose="00000400000000000000" pitchFamily="2" charset="-78"/>
            </a:endParaRPr>
          </a:p>
        </p:txBody>
      </p:sp>
      <p:sp>
        <p:nvSpPr>
          <p:cNvPr id="24" name="TextBox 23"/>
          <p:cNvSpPr txBox="1"/>
          <p:nvPr/>
        </p:nvSpPr>
        <p:spPr>
          <a:xfrm>
            <a:off x="217645" y="698618"/>
            <a:ext cx="9423477" cy="369332"/>
          </a:xfrm>
          <a:prstGeom prst="rect">
            <a:avLst/>
          </a:prstGeom>
          <a:noFill/>
        </p:spPr>
        <p:txBody>
          <a:bodyPr wrap="none" rtlCol="0">
            <a:spAutoFit/>
          </a:bodyPr>
          <a:lstStyle/>
          <a:p>
            <a:r>
              <a:rPr lang="en-US" dirty="0" smtClean="0"/>
              <a:t>Comparison mechanical and chemical characteristics between stainless steel SUS 410 and SUS 304L</a:t>
            </a:r>
            <a:endParaRPr lang="en-US" dirty="0"/>
          </a:p>
        </p:txBody>
      </p:sp>
      <p:sp>
        <p:nvSpPr>
          <p:cNvPr id="25" name="Rectangle 24"/>
          <p:cNvSpPr/>
          <p:nvPr/>
        </p:nvSpPr>
        <p:spPr>
          <a:xfrm>
            <a:off x="352329" y="1229830"/>
            <a:ext cx="3897092" cy="369332"/>
          </a:xfrm>
          <a:prstGeom prst="rect">
            <a:avLst/>
          </a:prstGeom>
        </p:spPr>
        <p:txBody>
          <a:bodyPr wrap="none">
            <a:spAutoFit/>
          </a:bodyPr>
          <a:lstStyle/>
          <a:p>
            <a:pPr algn="l"/>
            <a:r>
              <a:rPr lang="en-US" i="1" dirty="0" smtClean="0">
                <a:solidFill>
                  <a:srgbClr val="FF0000"/>
                </a:solidFill>
                <a:cs typeface="B Nazanin" panose="00000400000000000000" pitchFamily="2" charset="-78"/>
              </a:rPr>
              <a:t>Comparison mechanical characteristics</a:t>
            </a:r>
            <a:endParaRPr lang="en-US" dirty="0">
              <a:solidFill>
                <a:srgbClr val="FF0000"/>
              </a:solidFill>
              <a:cs typeface="B Nazanin" panose="00000400000000000000" pitchFamily="2" charset="-78"/>
            </a:endParaRPr>
          </a:p>
        </p:txBody>
      </p:sp>
      <p:sp>
        <p:nvSpPr>
          <p:cNvPr id="26" name="TextBox 25"/>
          <p:cNvSpPr txBox="1"/>
          <p:nvPr/>
        </p:nvSpPr>
        <p:spPr>
          <a:xfrm>
            <a:off x="4587097" y="3778166"/>
            <a:ext cx="3426838" cy="369332"/>
          </a:xfrm>
          <a:prstGeom prst="rect">
            <a:avLst/>
          </a:prstGeom>
          <a:noFill/>
        </p:spPr>
        <p:txBody>
          <a:bodyPr wrap="square" rtlCol="0">
            <a:spAutoFit/>
          </a:bodyPr>
          <a:lstStyle/>
          <a:p>
            <a:pPr algn="ctr"/>
            <a:r>
              <a:rPr lang="en-US" u="sng" dirty="0" smtClean="0">
                <a:cs typeface="B Nazanin" panose="00000400000000000000" pitchFamily="2" charset="-78"/>
              </a:rPr>
              <a:t>According to EN10088-2 standard</a:t>
            </a:r>
            <a:endParaRPr lang="en-US" u="sng" dirty="0">
              <a:cs typeface="B Nazanin" panose="00000400000000000000" pitchFamily="2" charset="-78"/>
            </a:endParaRPr>
          </a:p>
        </p:txBody>
      </p:sp>
      <p:sp>
        <p:nvSpPr>
          <p:cNvPr id="28" name="TextBox 27"/>
          <p:cNvSpPr txBox="1"/>
          <p:nvPr/>
        </p:nvSpPr>
        <p:spPr>
          <a:xfrm>
            <a:off x="442803" y="5189157"/>
            <a:ext cx="11500187" cy="923330"/>
          </a:xfrm>
          <a:prstGeom prst="rect">
            <a:avLst/>
          </a:prstGeom>
          <a:noFill/>
        </p:spPr>
        <p:txBody>
          <a:bodyPr wrap="square" rtlCol="0">
            <a:spAutoFit/>
          </a:bodyPr>
          <a:lstStyle/>
          <a:p>
            <a:r>
              <a:rPr lang="en-US" dirty="0"/>
              <a:t>In conclusion, that is obvious the </a:t>
            </a:r>
            <a:r>
              <a:rPr lang="en-US" dirty="0" smtClean="0"/>
              <a:t>SUS304L </a:t>
            </a:r>
            <a:r>
              <a:rPr lang="en-US" dirty="0"/>
              <a:t>has a better chemical and mechanical characteristics in comparison with </a:t>
            </a:r>
            <a:r>
              <a:rPr lang="en-US" dirty="0" smtClean="0"/>
              <a:t>SUS410, </a:t>
            </a:r>
            <a:r>
              <a:rPr lang="en-US" dirty="0"/>
              <a:t>and also it is more expensive than </a:t>
            </a:r>
            <a:r>
              <a:rPr lang="en-US" dirty="0" smtClean="0"/>
              <a:t>SUS410. </a:t>
            </a:r>
            <a:r>
              <a:rPr lang="en-US" dirty="0"/>
              <a:t>By the way, at this time, purchasing that specific </a:t>
            </a:r>
            <a:r>
              <a:rPr lang="en-US" dirty="0" smtClean="0"/>
              <a:t>material, </a:t>
            </a:r>
            <a:r>
              <a:rPr lang="en-US" dirty="0"/>
              <a:t>it is unreachable for Iran Delco Co.</a:t>
            </a:r>
          </a:p>
        </p:txBody>
      </p:sp>
      <p:sp>
        <p:nvSpPr>
          <p:cNvPr id="29" name="Rectangle 28"/>
          <p:cNvSpPr/>
          <p:nvPr/>
        </p:nvSpPr>
        <p:spPr>
          <a:xfrm>
            <a:off x="352329" y="4579331"/>
            <a:ext cx="6636432" cy="369332"/>
          </a:xfrm>
          <a:prstGeom prst="rect">
            <a:avLst/>
          </a:prstGeom>
        </p:spPr>
        <p:txBody>
          <a:bodyPr wrap="none">
            <a:spAutoFit/>
          </a:bodyPr>
          <a:lstStyle/>
          <a:p>
            <a:pPr algn="l"/>
            <a:r>
              <a:rPr lang="en-US" i="1" dirty="0" smtClean="0">
                <a:solidFill>
                  <a:srgbClr val="FF0000"/>
                </a:solidFill>
                <a:cs typeface="B Nazanin" panose="00000400000000000000" pitchFamily="2" charset="-78"/>
              </a:rPr>
              <a:t>Conclusion of consideration chemical and mechanical characteristics</a:t>
            </a:r>
            <a:endParaRPr lang="en-US" dirty="0">
              <a:solidFill>
                <a:srgbClr val="FF0000"/>
              </a:solidFill>
              <a:cs typeface="B Nazanin" panose="00000400000000000000" pitchFamily="2" charset="-78"/>
            </a:endParaRPr>
          </a:p>
        </p:txBody>
      </p:sp>
    </p:spTree>
    <p:extLst>
      <p:ext uri="{BB962C8B-B14F-4D97-AF65-F5344CB8AC3E}">
        <p14:creationId xmlns:p14="http://schemas.microsoft.com/office/powerpoint/2010/main" val="28113720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3427" y="6429476"/>
            <a:ext cx="12188572" cy="523220"/>
            <a:chOff x="3427" y="6429476"/>
            <a:chExt cx="12188572" cy="523220"/>
          </a:xfrm>
        </p:grpSpPr>
        <p:sp>
          <p:nvSpPr>
            <p:cNvPr id="16" name="Rectangle 15"/>
            <p:cNvSpPr/>
            <p:nvPr/>
          </p:nvSpPr>
          <p:spPr>
            <a:xfrm flipV="1">
              <a:off x="3427" y="6695834"/>
              <a:ext cx="11350373" cy="152008"/>
            </a:xfrm>
            <a:prstGeom prst="rect">
              <a:avLst/>
            </a:prstGeom>
            <a:gradFill>
              <a:gsLst>
                <a:gs pos="29000">
                  <a:srgbClr val="9DE3F9"/>
                </a:gs>
                <a:gs pos="100000">
                  <a:schemeClr val="accent1">
                    <a:lumMod val="20000"/>
                    <a:lumOff val="80000"/>
                  </a:schemeClr>
                </a:gs>
                <a:gs pos="75000">
                  <a:schemeClr val="accent1">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1467438" y="6429476"/>
              <a:ext cx="543739" cy="523220"/>
            </a:xfrm>
            <a:prstGeom prst="rect">
              <a:avLst/>
            </a:prstGeom>
            <a:noFill/>
            <a:ln w="15875">
              <a:noFill/>
            </a:ln>
          </p:spPr>
          <p:txBody>
            <a:bodyPr wrap="none" rtlCol="0">
              <a:spAutoFit/>
            </a:bodyPr>
            <a:lstStyle/>
            <a:p>
              <a:r>
                <a:rPr lang="en-US" sz="2800" b="1" dirty="0" smtClean="0">
                  <a:latin typeface="Times New Roman" panose="02020603050405020304" pitchFamily="18" charset="0"/>
                  <a:cs typeface="Times New Roman" panose="02020603050405020304" pitchFamily="18" charset="0"/>
                </a:rPr>
                <a:t>10</a:t>
              </a:r>
              <a:endParaRPr lang="en-US" sz="2800" b="1" dirty="0">
                <a:latin typeface="Times New Roman" panose="02020603050405020304" pitchFamily="18" charset="0"/>
                <a:cs typeface="Times New Roman" panose="02020603050405020304" pitchFamily="18" charset="0"/>
              </a:endParaRPr>
            </a:p>
          </p:txBody>
        </p:sp>
        <p:sp>
          <p:nvSpPr>
            <p:cNvPr id="18" name="Rectangle 17"/>
            <p:cNvSpPr/>
            <p:nvPr/>
          </p:nvSpPr>
          <p:spPr>
            <a:xfrm>
              <a:off x="11942990" y="6695834"/>
              <a:ext cx="249009" cy="162166"/>
            </a:xfrm>
            <a:prstGeom prst="rect">
              <a:avLst/>
            </a:prstGeom>
            <a:gradFill>
              <a:gsLst>
                <a:gs pos="29000">
                  <a:schemeClr val="accent1">
                    <a:lumMod val="40000"/>
                    <a:lumOff val="60000"/>
                  </a:schemeClr>
                </a:gs>
                <a:gs pos="100000">
                  <a:schemeClr val="accent6">
                    <a:lumMod val="20000"/>
                    <a:lumOff val="80000"/>
                  </a:schemeClr>
                </a:gs>
                <a:gs pos="75000">
                  <a:schemeClr val="accent2">
                    <a:lumMod val="20000"/>
                    <a:lumOff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pic>
        <p:nvPicPr>
          <p:cNvPr id="14" name="Picture 1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4065" y="3847729"/>
            <a:ext cx="5514051" cy="2609177"/>
          </a:xfrm>
          <a:prstGeom prst="rect">
            <a:avLst/>
          </a:prstGeom>
          <a:noFill/>
          <a:ln>
            <a:noFill/>
          </a:ln>
        </p:spPr>
      </p:pic>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37672" y="2771775"/>
            <a:ext cx="1957695" cy="1383057"/>
          </a:xfrm>
          <a:prstGeom prst="roundRect">
            <a:avLst>
              <a:gd name="adj" fmla="val 4167"/>
            </a:avLst>
          </a:prstGeom>
          <a:solidFill>
            <a:srgbClr val="FFFFFF"/>
          </a:solidFill>
          <a:ln w="28575"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24" name="Picture 23"/>
          <p:cNvPicPr/>
          <p:nvPr/>
        </p:nvPicPr>
        <p:blipFill>
          <a:blip r:embed="rId4">
            <a:extLst>
              <a:ext uri="{28A0092B-C50C-407E-A947-70E740481C1C}">
                <a14:useLocalDpi xmlns:a14="http://schemas.microsoft.com/office/drawing/2010/main" val="0"/>
              </a:ext>
            </a:extLst>
          </a:blip>
          <a:srcRect/>
          <a:stretch>
            <a:fillRect/>
          </a:stretch>
        </p:blipFill>
        <p:spPr bwMode="auto">
          <a:xfrm>
            <a:off x="264065" y="2958146"/>
            <a:ext cx="4360737" cy="315586"/>
          </a:xfrm>
          <a:prstGeom prst="rect">
            <a:avLst/>
          </a:prstGeom>
          <a:noFill/>
          <a:ln>
            <a:noFill/>
          </a:ln>
        </p:spPr>
      </p:pic>
      <p:sp>
        <p:nvSpPr>
          <p:cNvPr id="25" name="Oval 24"/>
          <p:cNvSpPr/>
          <p:nvPr/>
        </p:nvSpPr>
        <p:spPr>
          <a:xfrm>
            <a:off x="1138721" y="3947033"/>
            <a:ext cx="1594954" cy="1441833"/>
          </a:xfrm>
          <a:prstGeom prst="ellipse">
            <a:avLst/>
          </a:prstGeom>
          <a:noFill/>
          <a:ln w="28575">
            <a:solidFill>
              <a:srgbClr val="FF0000"/>
            </a:solidFill>
            <a:prstDash val="lgDashDot"/>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5" name="Elbow Connector 4"/>
          <p:cNvCxnSpPr>
            <a:stCxn id="25" idx="0"/>
          </p:cNvCxnSpPr>
          <p:nvPr/>
        </p:nvCxnSpPr>
        <p:spPr>
          <a:xfrm rot="5400000" flipH="1" flipV="1">
            <a:off x="1662811" y="3523870"/>
            <a:ext cx="696551" cy="149777"/>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322990" y="6278449"/>
            <a:ext cx="1701107" cy="375552"/>
          </a:xfrm>
          <a:prstGeom prst="rect">
            <a:avLst/>
          </a:prstGeom>
        </p:spPr>
        <p:txBody>
          <a:bodyPr wrap="none">
            <a:spAutoFit/>
          </a:bodyPr>
          <a:lstStyle/>
          <a:p>
            <a:pPr algn="ctr" rtl="1">
              <a:lnSpc>
                <a:spcPct val="107000"/>
              </a:lnSpc>
              <a:spcAft>
                <a:spcPts val="800"/>
              </a:spcAft>
            </a:pPr>
            <a:r>
              <a:rPr lang="en-US" dirty="0" smtClean="0">
                <a:latin typeface="Calibri" panose="020F0502020204030204" pitchFamily="34" charset="0"/>
                <a:ea typeface="Calibri" panose="020F0502020204030204" pitchFamily="34" charset="0"/>
                <a:cs typeface="B Nazanin" panose="00000400000000000000" pitchFamily="2" charset="-78"/>
              </a:rPr>
              <a:t>EF7 TC Manifold</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7" name="Oval 26"/>
          <p:cNvSpPr/>
          <p:nvPr/>
        </p:nvSpPr>
        <p:spPr>
          <a:xfrm>
            <a:off x="5690708" y="2591486"/>
            <a:ext cx="1212454" cy="1012668"/>
          </a:xfrm>
          <a:prstGeom prst="ellipse">
            <a:avLst/>
          </a:prstGeom>
          <a:noFill/>
          <a:ln w="28575">
            <a:solidFill>
              <a:srgbClr val="FF0000"/>
            </a:solidFill>
            <a:prstDash val="lgDashDot"/>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33" name="Picture 32"/>
          <p:cNvPicPr>
            <a:picLocks noChangeAspect="1"/>
          </p:cNvPicPr>
          <p:nvPr/>
        </p:nvPicPr>
        <p:blipFill rotWithShape="1">
          <a:blip r:embed="rId5" cstate="print">
            <a:extLst>
              <a:ext uri="{28A0092B-C50C-407E-A947-70E740481C1C}">
                <a14:useLocalDpi xmlns:a14="http://schemas.microsoft.com/office/drawing/2010/main" val="0"/>
              </a:ext>
            </a:extLst>
          </a:blip>
          <a:srcRect l="7985" t="7212" r="19298" b="3968"/>
          <a:stretch/>
        </p:blipFill>
        <p:spPr>
          <a:xfrm>
            <a:off x="10977663" y="132747"/>
            <a:ext cx="1089831" cy="1175697"/>
          </a:xfrm>
          <a:prstGeom prst="rect">
            <a:avLst/>
          </a:prstGeom>
          <a:ln>
            <a:solidFill>
              <a:schemeClr val="tx1"/>
            </a:solidFill>
          </a:ln>
        </p:spPr>
      </p:pic>
      <p:sp>
        <p:nvSpPr>
          <p:cNvPr id="20" name="TextBox 19"/>
          <p:cNvSpPr txBox="1"/>
          <p:nvPr/>
        </p:nvSpPr>
        <p:spPr>
          <a:xfrm>
            <a:off x="3427" y="132747"/>
            <a:ext cx="2773569" cy="461665"/>
          </a:xfrm>
          <a:prstGeom prst="rect">
            <a:avLst/>
          </a:prstGeom>
          <a:noFill/>
          <a:ln>
            <a:noFill/>
          </a:ln>
        </p:spPr>
        <p:txBody>
          <a:bodyPr wrap="square" rtlCol="0">
            <a:spAutoFit/>
          </a:bodyPr>
          <a:lstStyle/>
          <a:p>
            <a:pPr marL="342900" indent="-342900" algn="l">
              <a:buFont typeface="Wingdings" panose="05000000000000000000" pitchFamily="2" charset="2"/>
              <a:buChar char="v"/>
            </a:pPr>
            <a:r>
              <a:rPr lang="en-US" sz="2400" b="1" i="1" dirty="0" smtClean="0">
                <a:cs typeface="B Nazanin" panose="00000400000000000000" pitchFamily="2" charset="-78"/>
              </a:rPr>
              <a:t>Material Changes</a:t>
            </a:r>
            <a:endParaRPr lang="en-US" sz="2400" b="1" dirty="0" smtClean="0">
              <a:cs typeface="B Nazanin" panose="00000400000000000000" pitchFamily="2" charset="-78"/>
            </a:endParaRPr>
          </a:p>
        </p:txBody>
      </p:sp>
      <p:sp>
        <p:nvSpPr>
          <p:cNvPr id="22" name="TextBox 21"/>
          <p:cNvSpPr txBox="1"/>
          <p:nvPr/>
        </p:nvSpPr>
        <p:spPr>
          <a:xfrm>
            <a:off x="217645" y="698618"/>
            <a:ext cx="4668266" cy="369332"/>
          </a:xfrm>
          <a:prstGeom prst="rect">
            <a:avLst/>
          </a:prstGeom>
          <a:noFill/>
        </p:spPr>
        <p:txBody>
          <a:bodyPr wrap="none" rtlCol="0">
            <a:spAutoFit/>
          </a:bodyPr>
          <a:lstStyle/>
          <a:p>
            <a:r>
              <a:rPr lang="en-US" dirty="0" smtClean="0"/>
              <a:t>Material benchmark in other catalytic converter</a:t>
            </a:r>
            <a:endParaRPr lang="en-US" dirty="0"/>
          </a:p>
        </p:txBody>
      </p:sp>
      <p:sp>
        <p:nvSpPr>
          <p:cNvPr id="35" name="TextBox 34"/>
          <p:cNvSpPr txBox="1"/>
          <p:nvPr/>
        </p:nvSpPr>
        <p:spPr>
          <a:xfrm>
            <a:off x="264065" y="1394477"/>
            <a:ext cx="11343735" cy="646331"/>
          </a:xfrm>
          <a:prstGeom prst="rect">
            <a:avLst/>
          </a:prstGeom>
          <a:noFill/>
        </p:spPr>
        <p:txBody>
          <a:bodyPr wrap="square" rtlCol="0">
            <a:spAutoFit/>
          </a:bodyPr>
          <a:lstStyle/>
          <a:p>
            <a:r>
              <a:rPr lang="en-US" dirty="0" smtClean="0"/>
              <a:t>Material benchmark of Intake Flange according to EF7 TC Manifold (IKCO-FEV design) and Shahin Catalytic Converter (</a:t>
            </a:r>
            <a:r>
              <a:rPr lang="en-US" dirty="0" err="1" smtClean="0"/>
              <a:t>Saipa</a:t>
            </a:r>
            <a:r>
              <a:rPr lang="en-US" dirty="0" smtClean="0"/>
              <a:t> Company) due to the same condition.</a:t>
            </a:r>
            <a:endParaRPr lang="en-US" dirty="0"/>
          </a:p>
        </p:txBody>
      </p:sp>
      <p:pic>
        <p:nvPicPr>
          <p:cNvPr id="3" name="Picture 2"/>
          <p:cNvPicPr>
            <a:picLocks noChangeAspect="1"/>
          </p:cNvPicPr>
          <p:nvPr/>
        </p:nvPicPr>
        <p:blipFill>
          <a:blip r:embed="rId6"/>
          <a:stretch>
            <a:fillRect/>
          </a:stretch>
        </p:blipFill>
        <p:spPr>
          <a:xfrm>
            <a:off x="7319493" y="2871900"/>
            <a:ext cx="4455141" cy="3032923"/>
          </a:xfrm>
          <a:prstGeom prst="rect">
            <a:avLst/>
          </a:prstGeom>
        </p:spPr>
      </p:pic>
      <p:sp>
        <p:nvSpPr>
          <p:cNvPr id="36" name="Oval 35"/>
          <p:cNvSpPr/>
          <p:nvPr/>
        </p:nvSpPr>
        <p:spPr>
          <a:xfrm>
            <a:off x="9780122" y="4224212"/>
            <a:ext cx="1687315" cy="1605088"/>
          </a:xfrm>
          <a:prstGeom prst="ellipse">
            <a:avLst/>
          </a:prstGeom>
          <a:noFill/>
          <a:ln w="28575">
            <a:solidFill>
              <a:srgbClr val="FF0000"/>
            </a:solidFill>
            <a:prstDash val="lgDashDot"/>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7" name="Rectangle 36"/>
          <p:cNvSpPr/>
          <p:nvPr/>
        </p:nvSpPr>
        <p:spPr>
          <a:xfrm>
            <a:off x="8443956" y="6143751"/>
            <a:ext cx="2658549" cy="375552"/>
          </a:xfrm>
          <a:prstGeom prst="rect">
            <a:avLst/>
          </a:prstGeom>
        </p:spPr>
        <p:txBody>
          <a:bodyPr wrap="none">
            <a:spAutoFit/>
          </a:bodyPr>
          <a:lstStyle/>
          <a:p>
            <a:pPr algn="ctr" rtl="1">
              <a:lnSpc>
                <a:spcPct val="107000"/>
              </a:lnSpc>
              <a:spcAft>
                <a:spcPts val="800"/>
              </a:spcAft>
            </a:pPr>
            <a:r>
              <a:rPr lang="en-US" dirty="0" smtClean="0">
                <a:latin typeface="Calibri" panose="020F0502020204030204" pitchFamily="34" charset="0"/>
                <a:ea typeface="Calibri" panose="020F0502020204030204" pitchFamily="34" charset="0"/>
                <a:cs typeface="B Nazanin" panose="00000400000000000000" pitchFamily="2" charset="-78"/>
              </a:rPr>
              <a:t>Shahin Catalytic Converter</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496324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4" name="Rectangle 83"/>
          <p:cNvSpPr/>
          <p:nvPr/>
        </p:nvSpPr>
        <p:spPr>
          <a:xfrm>
            <a:off x="4954525" y="48078"/>
            <a:ext cx="1508746" cy="369332"/>
          </a:xfrm>
          <a:prstGeom prst="rect">
            <a:avLst/>
          </a:prstGeom>
        </p:spPr>
        <p:txBody>
          <a:bodyPr wrap="none">
            <a:spAutoFit/>
          </a:bodyPr>
          <a:lstStyle/>
          <a:p>
            <a:pPr algn="ctr" rtl="1"/>
            <a:r>
              <a:rPr lang="fa-IR" b="1" dirty="0" smtClean="0">
                <a:solidFill>
                  <a:schemeClr val="bg1"/>
                </a:solidFill>
                <a:cs typeface="B Titr" panose="00000700000000000000" pitchFamily="2" charset="-78"/>
              </a:rPr>
              <a:t>نوار زمان پروژه </a:t>
            </a:r>
            <a:endParaRPr lang="en-US" b="1" dirty="0">
              <a:solidFill>
                <a:schemeClr val="bg1"/>
              </a:solidFill>
              <a:cs typeface="B Titr" panose="00000700000000000000" pitchFamily="2" charset="-78"/>
            </a:endParaRPr>
          </a:p>
        </p:txBody>
      </p:sp>
      <p:grpSp>
        <p:nvGrpSpPr>
          <p:cNvPr id="47" name="Group 46"/>
          <p:cNvGrpSpPr/>
          <p:nvPr/>
        </p:nvGrpSpPr>
        <p:grpSpPr>
          <a:xfrm>
            <a:off x="3427" y="6429476"/>
            <a:ext cx="12188572" cy="523220"/>
            <a:chOff x="3427" y="6429476"/>
            <a:chExt cx="12188572" cy="523220"/>
          </a:xfrm>
        </p:grpSpPr>
        <p:sp>
          <p:nvSpPr>
            <p:cNvPr id="200" name="Rectangle 199"/>
            <p:cNvSpPr/>
            <p:nvPr/>
          </p:nvSpPr>
          <p:spPr>
            <a:xfrm flipV="1">
              <a:off x="3427" y="6695834"/>
              <a:ext cx="11350373" cy="152008"/>
            </a:xfrm>
            <a:prstGeom prst="rect">
              <a:avLst/>
            </a:prstGeom>
            <a:gradFill>
              <a:gsLst>
                <a:gs pos="29000">
                  <a:srgbClr val="9DE3F9"/>
                </a:gs>
                <a:gs pos="100000">
                  <a:schemeClr val="accent1">
                    <a:lumMod val="20000"/>
                    <a:lumOff val="80000"/>
                  </a:schemeClr>
                </a:gs>
                <a:gs pos="75000">
                  <a:schemeClr val="accent1">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TextBox 200"/>
            <p:cNvSpPr txBox="1"/>
            <p:nvPr/>
          </p:nvSpPr>
          <p:spPr>
            <a:xfrm>
              <a:off x="11467438" y="6429476"/>
              <a:ext cx="523926" cy="523220"/>
            </a:xfrm>
            <a:prstGeom prst="rect">
              <a:avLst/>
            </a:prstGeom>
            <a:noFill/>
            <a:ln w="15875">
              <a:noFill/>
            </a:ln>
          </p:spPr>
          <p:txBody>
            <a:bodyPr wrap="none" rtlCol="0">
              <a:spAutoFit/>
            </a:bodyPr>
            <a:lstStyle/>
            <a:p>
              <a:r>
                <a:rPr lang="en-US" sz="2800" b="1" dirty="0" smtClean="0">
                  <a:latin typeface="Times New Roman" panose="02020603050405020304" pitchFamily="18" charset="0"/>
                  <a:cs typeface="Times New Roman" panose="02020603050405020304" pitchFamily="18" charset="0"/>
                </a:rPr>
                <a:t>11</a:t>
              </a:r>
              <a:endParaRPr lang="en-US" sz="2800" b="1" dirty="0">
                <a:latin typeface="Times New Roman" panose="02020603050405020304" pitchFamily="18" charset="0"/>
                <a:cs typeface="Times New Roman" panose="02020603050405020304" pitchFamily="18" charset="0"/>
              </a:endParaRPr>
            </a:p>
          </p:txBody>
        </p:sp>
        <p:sp>
          <p:nvSpPr>
            <p:cNvPr id="202" name="Rectangle 201"/>
            <p:cNvSpPr/>
            <p:nvPr/>
          </p:nvSpPr>
          <p:spPr>
            <a:xfrm>
              <a:off x="11942990" y="6695834"/>
              <a:ext cx="249009" cy="162166"/>
            </a:xfrm>
            <a:prstGeom prst="rect">
              <a:avLst/>
            </a:prstGeom>
            <a:gradFill>
              <a:gsLst>
                <a:gs pos="29000">
                  <a:schemeClr val="accent1">
                    <a:lumMod val="40000"/>
                    <a:lumOff val="60000"/>
                  </a:schemeClr>
                </a:gs>
                <a:gs pos="100000">
                  <a:schemeClr val="accent6">
                    <a:lumMod val="20000"/>
                    <a:lumOff val="80000"/>
                  </a:schemeClr>
                </a:gs>
                <a:gs pos="75000">
                  <a:schemeClr val="accent2">
                    <a:lumMod val="20000"/>
                    <a:lumOff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sp>
        <p:nvSpPr>
          <p:cNvPr id="12" name="TextBox 11"/>
          <p:cNvSpPr txBox="1"/>
          <p:nvPr/>
        </p:nvSpPr>
        <p:spPr>
          <a:xfrm>
            <a:off x="3427" y="132747"/>
            <a:ext cx="2773569" cy="461665"/>
          </a:xfrm>
          <a:prstGeom prst="rect">
            <a:avLst/>
          </a:prstGeom>
          <a:noFill/>
          <a:ln>
            <a:noFill/>
          </a:ln>
        </p:spPr>
        <p:txBody>
          <a:bodyPr wrap="square" rtlCol="0">
            <a:spAutoFit/>
          </a:bodyPr>
          <a:lstStyle/>
          <a:p>
            <a:pPr marL="342900" indent="-342900" algn="l">
              <a:buFont typeface="Wingdings" panose="05000000000000000000" pitchFamily="2" charset="2"/>
              <a:buChar char="v"/>
            </a:pPr>
            <a:r>
              <a:rPr lang="en-US" sz="2400" b="1" i="1" dirty="0" smtClean="0">
                <a:cs typeface="B Nazanin" panose="00000400000000000000" pitchFamily="2" charset="-78"/>
              </a:rPr>
              <a:t>Planning</a:t>
            </a:r>
            <a:endParaRPr lang="en-US" sz="2400" b="1" dirty="0" smtClean="0">
              <a:cs typeface="B Nazanin" panose="00000400000000000000" pitchFamily="2" charset="-78"/>
            </a:endParaRPr>
          </a:p>
        </p:txBody>
      </p:sp>
      <p:sp>
        <p:nvSpPr>
          <p:cNvPr id="13" name="TextBox 12"/>
          <p:cNvSpPr txBox="1"/>
          <p:nvPr/>
        </p:nvSpPr>
        <p:spPr>
          <a:xfrm>
            <a:off x="217645" y="698618"/>
            <a:ext cx="6576224" cy="369332"/>
          </a:xfrm>
          <a:prstGeom prst="rect">
            <a:avLst/>
          </a:prstGeom>
          <a:noFill/>
        </p:spPr>
        <p:txBody>
          <a:bodyPr wrap="none" rtlCol="0">
            <a:spAutoFit/>
          </a:bodyPr>
          <a:lstStyle/>
          <a:p>
            <a:r>
              <a:rPr lang="en-US" dirty="0" smtClean="0"/>
              <a:t>Summary planning of whole set of </a:t>
            </a:r>
            <a:r>
              <a:rPr lang="en-US" dirty="0" smtClean="0"/>
              <a:t>Fidelity Prime </a:t>
            </a:r>
            <a:r>
              <a:rPr lang="en-US" dirty="0" smtClean="0"/>
              <a:t>Catalytic Converter</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81139492"/>
              </p:ext>
            </p:extLst>
          </p:nvPr>
        </p:nvGraphicFramePr>
        <p:xfrm>
          <a:off x="1555623" y="1733550"/>
          <a:ext cx="9267825" cy="3590926"/>
        </p:xfrm>
        <a:graphic>
          <a:graphicData uri="http://schemas.openxmlformats.org/drawingml/2006/table">
            <a:tbl>
              <a:tblPr firstRow="1" firstCol="1" bandRow="1">
                <a:tableStyleId>{073A0DAA-6AF3-43AB-8588-CEC1D06C72B9}</a:tableStyleId>
              </a:tblPr>
              <a:tblGrid>
                <a:gridCol w="4189172">
                  <a:extLst>
                    <a:ext uri="{9D8B030D-6E8A-4147-A177-3AD203B41FA5}">
                      <a16:colId xmlns:a16="http://schemas.microsoft.com/office/drawing/2014/main" val="379967106"/>
                    </a:ext>
                  </a:extLst>
                </a:gridCol>
                <a:gridCol w="1826785">
                  <a:extLst>
                    <a:ext uri="{9D8B030D-6E8A-4147-A177-3AD203B41FA5}">
                      <a16:colId xmlns:a16="http://schemas.microsoft.com/office/drawing/2014/main" val="2182216332"/>
                    </a:ext>
                  </a:extLst>
                </a:gridCol>
                <a:gridCol w="3251868">
                  <a:extLst>
                    <a:ext uri="{9D8B030D-6E8A-4147-A177-3AD203B41FA5}">
                      <a16:colId xmlns:a16="http://schemas.microsoft.com/office/drawing/2014/main" val="3428452979"/>
                    </a:ext>
                  </a:extLst>
                </a:gridCol>
              </a:tblGrid>
              <a:tr h="464820">
                <a:tc gridSpan="3">
                  <a:txBody>
                    <a:bodyPr/>
                    <a:lstStyle/>
                    <a:p>
                      <a:pPr marL="0" algn="ctr" defTabSz="914400" rtl="0" eaLnBrk="1" fontAlgn="ctr" latinLnBrk="0" hangingPunct="1"/>
                      <a:r>
                        <a:rPr lang="en-US" sz="1600" b="1" u="none" strike="noStrike" kern="1200" dirty="0">
                          <a:solidFill>
                            <a:schemeClr val="dk1"/>
                          </a:solidFill>
                          <a:effectLst/>
                          <a:latin typeface="+mn-lt"/>
                          <a:ea typeface="+mn-ea"/>
                          <a:cs typeface="+mn-cs"/>
                        </a:rPr>
                        <a:t>Summary planning of whole set of </a:t>
                      </a:r>
                      <a:r>
                        <a:rPr lang="en-US" sz="1600" b="1" u="none" strike="noStrike" kern="1200">
                          <a:solidFill>
                            <a:schemeClr val="dk1"/>
                          </a:solidFill>
                          <a:effectLst/>
                          <a:latin typeface="+mn-lt"/>
                          <a:ea typeface="+mn-ea"/>
                          <a:cs typeface="+mn-cs"/>
                        </a:rPr>
                        <a:t>Fidelity </a:t>
                      </a:r>
                      <a:r>
                        <a:rPr lang="en-US" sz="1600" b="1" u="none" strike="noStrike" kern="1200" smtClean="0">
                          <a:solidFill>
                            <a:schemeClr val="dk1"/>
                          </a:solidFill>
                          <a:effectLst/>
                          <a:latin typeface="+mn-lt"/>
                          <a:ea typeface="+mn-ea"/>
                          <a:cs typeface="+mn-cs"/>
                        </a:rPr>
                        <a:t>Prime Catalytic </a:t>
                      </a:r>
                      <a:r>
                        <a:rPr lang="en-US" sz="1600" b="1" u="none" strike="noStrike" kern="1200" dirty="0">
                          <a:solidFill>
                            <a:schemeClr val="dk1"/>
                          </a:solidFill>
                          <a:effectLst/>
                          <a:latin typeface="+mn-lt"/>
                          <a:ea typeface="+mn-ea"/>
                          <a:cs typeface="+mn-cs"/>
                        </a:rPr>
                        <a:t>Converter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50728893"/>
                  </a:ext>
                </a:extLst>
              </a:tr>
              <a:tr h="586401">
                <a:tc>
                  <a:txBody>
                    <a:bodyPr/>
                    <a:lstStyle/>
                    <a:p>
                      <a:pPr marL="0" algn="ctr" defTabSz="914400" rtl="0" eaLnBrk="1" fontAlgn="ctr" latinLnBrk="0" hangingPunct="1"/>
                      <a:r>
                        <a:rPr lang="en-US" sz="1600" b="0" u="none" strike="noStrike" kern="1200" dirty="0">
                          <a:solidFill>
                            <a:schemeClr val="dk1"/>
                          </a:solidFill>
                          <a:effectLst/>
                          <a:latin typeface="+mn-lt"/>
                          <a:ea typeface="+mn-ea"/>
                          <a:cs typeface="+mn-cs"/>
                        </a:rPr>
                        <a:t>Part Name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sz="1600" b="0" u="none" strike="noStrike" kern="1200" dirty="0">
                          <a:solidFill>
                            <a:schemeClr val="dk1"/>
                          </a:solidFill>
                          <a:effectLst/>
                          <a:latin typeface="+mn-lt"/>
                          <a:ea typeface="+mn-ea"/>
                          <a:cs typeface="+mn-cs"/>
                        </a:rPr>
                        <a:t>First off tool sample</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sz="1600" b="0" u="none" strike="noStrike" kern="1200" dirty="0" smtClean="0">
                          <a:solidFill>
                            <a:schemeClr val="dk1"/>
                          </a:solidFill>
                          <a:effectLst/>
                          <a:latin typeface="+mn-lt"/>
                          <a:ea typeface="+mn-ea"/>
                          <a:cs typeface="+mn-cs"/>
                        </a:rPr>
                        <a:t>First Off Process </a:t>
                      </a:r>
                      <a:endParaRPr lang="en-US" sz="1600" b="0" u="none" strike="noStrike" kern="1200" dirty="0">
                        <a:solidFill>
                          <a:schemeClr val="dk1"/>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275835"/>
                  </a:ext>
                </a:extLst>
              </a:tr>
              <a:tr h="677158">
                <a:tc>
                  <a:txBody>
                    <a:bodyPr/>
                    <a:lstStyle/>
                    <a:p>
                      <a:pPr marL="0" algn="ctr" defTabSz="914400" rtl="0" eaLnBrk="1" fontAlgn="ctr" latinLnBrk="0" hangingPunct="1"/>
                      <a:r>
                        <a:rPr lang="en-US" sz="1600" b="0" u="none" strike="noStrike" kern="1200">
                          <a:solidFill>
                            <a:schemeClr val="dk1"/>
                          </a:solidFill>
                          <a:effectLst/>
                          <a:latin typeface="+mn-lt"/>
                          <a:ea typeface="+mn-ea"/>
                          <a:cs typeface="+mn-cs"/>
                        </a:rPr>
                        <a:t>Pre Catalyst ASSY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sz="1600" b="0" u="none" strike="noStrike" kern="1200" dirty="0" smtClean="0">
                          <a:solidFill>
                            <a:schemeClr val="dk1"/>
                          </a:solidFill>
                          <a:effectLst/>
                          <a:latin typeface="+mn-lt"/>
                          <a:ea typeface="+mn-ea"/>
                          <a:cs typeface="+mn-cs"/>
                        </a:rPr>
                        <a:t>27-Apr-2024</a:t>
                      </a:r>
                      <a:endParaRPr lang="en-US" sz="1600" b="0" u="none" strike="noStrike" kern="1200" dirty="0">
                        <a:solidFill>
                          <a:schemeClr val="dk1"/>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sz="1600" b="0" u="none" strike="noStrike" kern="1200" dirty="0" smtClean="0">
                          <a:solidFill>
                            <a:schemeClr val="dk1"/>
                          </a:solidFill>
                          <a:effectLst/>
                          <a:latin typeface="+mn-lt"/>
                          <a:ea typeface="+mn-ea"/>
                          <a:cs typeface="+mn-cs"/>
                        </a:rPr>
                        <a:t>02-July-2024</a:t>
                      </a:r>
                      <a:endParaRPr lang="en-US" sz="1600" b="0" u="none" strike="noStrike" kern="1200" dirty="0">
                        <a:solidFill>
                          <a:schemeClr val="dk1"/>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7211502"/>
                  </a:ext>
                </a:extLst>
              </a:tr>
              <a:tr h="811716">
                <a:tc>
                  <a:txBody>
                    <a:bodyPr/>
                    <a:lstStyle/>
                    <a:p>
                      <a:pPr marL="0" algn="ctr" defTabSz="914400" rtl="0" eaLnBrk="1" fontAlgn="ctr" latinLnBrk="0" hangingPunct="1"/>
                      <a:r>
                        <a:rPr lang="en-US" sz="1600" b="0" u="none" strike="noStrike" kern="1200">
                          <a:solidFill>
                            <a:schemeClr val="dk1"/>
                          </a:solidFill>
                          <a:effectLst/>
                          <a:latin typeface="+mn-lt"/>
                          <a:ea typeface="+mn-ea"/>
                          <a:cs typeface="+mn-cs"/>
                        </a:rPr>
                        <a:t>Pipe Down ASSY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sz="1600" b="0" u="none" strike="noStrike" kern="1200" dirty="0" smtClean="0">
                          <a:solidFill>
                            <a:schemeClr val="dk1"/>
                          </a:solidFill>
                          <a:effectLst/>
                          <a:latin typeface="+mn-lt"/>
                          <a:ea typeface="+mn-ea"/>
                          <a:cs typeface="+mn-cs"/>
                        </a:rPr>
                        <a:t>24-Feb-2024</a:t>
                      </a:r>
                      <a:endParaRPr lang="en-US" sz="1600" b="0" u="none" strike="noStrike" kern="1200" dirty="0">
                        <a:solidFill>
                          <a:schemeClr val="dk1"/>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sz="1600" b="0" u="none" strike="noStrike" kern="1200" dirty="0" smtClean="0">
                          <a:solidFill>
                            <a:schemeClr val="dk1"/>
                          </a:solidFill>
                          <a:effectLst/>
                          <a:latin typeface="+mn-lt"/>
                          <a:ea typeface="+mn-ea"/>
                          <a:cs typeface="+mn-cs"/>
                        </a:rPr>
                        <a:t>22-Jun-2024</a:t>
                      </a:r>
                      <a:endParaRPr lang="en-US" sz="1600" b="0" u="none" strike="noStrike" kern="1200" dirty="0">
                        <a:solidFill>
                          <a:schemeClr val="dk1"/>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0958665"/>
                  </a:ext>
                </a:extLst>
              </a:tr>
              <a:tr h="1050831">
                <a:tc>
                  <a:txBody>
                    <a:bodyPr/>
                    <a:lstStyle/>
                    <a:p>
                      <a:pPr marL="0" algn="ctr" defTabSz="914400" rtl="0" eaLnBrk="1" fontAlgn="ctr" latinLnBrk="0" hangingPunct="1"/>
                      <a:r>
                        <a:rPr lang="en-US" sz="1600" b="0" u="none" strike="noStrike" kern="1200" dirty="0">
                          <a:solidFill>
                            <a:schemeClr val="dk1"/>
                          </a:solidFill>
                          <a:effectLst/>
                          <a:latin typeface="+mn-lt"/>
                          <a:ea typeface="+mn-ea"/>
                          <a:cs typeface="+mn-cs"/>
                        </a:rPr>
                        <a:t>Main Catalyst Converter and Front Muffler ASSY</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sz="1600" b="0" u="none" strike="noStrike" kern="1200" dirty="0" smtClean="0">
                          <a:solidFill>
                            <a:schemeClr val="dk1"/>
                          </a:solidFill>
                          <a:effectLst/>
                          <a:latin typeface="+mn-lt"/>
                          <a:ea typeface="+mn-ea"/>
                          <a:cs typeface="+mn-cs"/>
                        </a:rPr>
                        <a:t>13-Mar-2024</a:t>
                      </a:r>
                      <a:endParaRPr lang="en-US" sz="1600" b="0" u="none" strike="noStrike" kern="1200" dirty="0">
                        <a:solidFill>
                          <a:schemeClr val="dk1"/>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ctr" latinLnBrk="0" hangingPunct="1"/>
                      <a:r>
                        <a:rPr lang="en-US" sz="1600" b="0" u="none" strike="noStrike" kern="1200" dirty="0" smtClean="0">
                          <a:solidFill>
                            <a:schemeClr val="dk1"/>
                          </a:solidFill>
                          <a:effectLst/>
                          <a:latin typeface="+mn-lt"/>
                          <a:ea typeface="+mn-ea"/>
                          <a:cs typeface="+mn-cs"/>
                        </a:rPr>
                        <a:t>25-Jun-2024</a:t>
                      </a:r>
                      <a:endParaRPr lang="en-US" sz="1600" b="0" u="none" strike="noStrike" kern="1200" dirty="0">
                        <a:solidFill>
                          <a:schemeClr val="dk1"/>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5391009"/>
                  </a:ext>
                </a:extLst>
              </a:tr>
            </a:tbl>
          </a:graphicData>
        </a:graphic>
      </p:graphicFrame>
    </p:spTree>
    <p:extLst>
      <p:ext uri="{BB962C8B-B14F-4D97-AF65-F5344CB8AC3E}">
        <p14:creationId xmlns:p14="http://schemas.microsoft.com/office/powerpoint/2010/main" val="7148193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p:cNvSpPr/>
          <p:nvPr/>
        </p:nvSpPr>
        <p:spPr>
          <a:xfrm>
            <a:off x="158745" y="3998342"/>
            <a:ext cx="11896905" cy="168337"/>
          </a:xfrm>
          <a:prstGeom prst="rect">
            <a:avLst/>
          </a:prstGeom>
          <a:gradFill flip="none" rotWithShape="1">
            <a:gsLst>
              <a:gs pos="0">
                <a:srgbClr val="5DF986"/>
              </a:gs>
              <a:gs pos="50000">
                <a:schemeClr val="bg1">
                  <a:lumMod val="95000"/>
                </a:schemeClr>
              </a:gs>
              <a:gs pos="100000">
                <a:schemeClr val="bg1"/>
              </a:gs>
            </a:gsLst>
            <a:path path="circle">
              <a:fillToRect l="100000" t="100000"/>
            </a:path>
            <a:tileRect r="-100000" b="-100000"/>
          </a:grad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rgbClr val="55CFF5"/>
              </a:solidFill>
              <a:effectLst/>
              <a:uLnTx/>
              <a:uFillTx/>
              <a:latin typeface="Calibri"/>
              <a:ea typeface="+mn-ea"/>
              <a:cs typeface="+mn-cs"/>
            </a:endParaRPr>
          </a:p>
        </p:txBody>
      </p:sp>
      <p:sp>
        <p:nvSpPr>
          <p:cNvPr id="84" name="Rectangle 83"/>
          <p:cNvSpPr/>
          <p:nvPr/>
        </p:nvSpPr>
        <p:spPr>
          <a:xfrm>
            <a:off x="4954525" y="48078"/>
            <a:ext cx="1508746" cy="369332"/>
          </a:xfrm>
          <a:prstGeom prst="rect">
            <a:avLst/>
          </a:prstGeom>
        </p:spPr>
        <p:txBody>
          <a:bodyPr wrap="none">
            <a:spAutoFit/>
          </a:bodyPr>
          <a:lstStyle/>
          <a:p>
            <a:pPr algn="ctr" rtl="1"/>
            <a:r>
              <a:rPr lang="fa-IR" b="1" dirty="0" smtClean="0">
                <a:solidFill>
                  <a:schemeClr val="bg1"/>
                </a:solidFill>
                <a:cs typeface="B Titr" panose="00000700000000000000" pitchFamily="2" charset="-78"/>
              </a:rPr>
              <a:t>نوار زمان پروژه </a:t>
            </a:r>
            <a:endParaRPr lang="en-US" b="1" dirty="0">
              <a:solidFill>
                <a:schemeClr val="bg1"/>
              </a:solidFill>
              <a:cs typeface="B Titr" panose="00000700000000000000" pitchFamily="2" charset="-78"/>
            </a:endParaRPr>
          </a:p>
        </p:txBody>
      </p:sp>
      <p:sp>
        <p:nvSpPr>
          <p:cNvPr id="91" name="Oval 90"/>
          <p:cNvSpPr/>
          <p:nvPr/>
        </p:nvSpPr>
        <p:spPr>
          <a:xfrm>
            <a:off x="3427" y="3925139"/>
            <a:ext cx="310637" cy="241540"/>
          </a:xfrm>
          <a:prstGeom prst="ellipse">
            <a:avLst/>
          </a:prstGeom>
          <a:solidFill>
            <a:srgbClr val="55CFF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1841665" y="3928671"/>
            <a:ext cx="310637" cy="241540"/>
          </a:xfrm>
          <a:prstGeom prst="ellipse">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p:cNvCxnSpPr/>
          <p:nvPr/>
        </p:nvCxnSpPr>
        <p:spPr>
          <a:xfrm flipH="1">
            <a:off x="998440" y="4176802"/>
            <a:ext cx="6578" cy="697895"/>
          </a:xfrm>
          <a:prstGeom prst="line">
            <a:avLst/>
          </a:prstGeom>
          <a:noFill/>
          <a:ln w="15875" cap="flat" cmpd="sng" algn="ctr">
            <a:solidFill>
              <a:schemeClr val="tx1"/>
            </a:solidFill>
            <a:prstDash val="sysDot"/>
            <a:miter lim="800000"/>
          </a:ln>
          <a:effectLst/>
        </p:spPr>
      </p:cxnSp>
      <p:grpSp>
        <p:nvGrpSpPr>
          <p:cNvPr id="58" name="Group 57"/>
          <p:cNvGrpSpPr/>
          <p:nvPr/>
        </p:nvGrpSpPr>
        <p:grpSpPr>
          <a:xfrm>
            <a:off x="136325" y="4888801"/>
            <a:ext cx="1487911" cy="287651"/>
            <a:chOff x="426804" y="2059507"/>
            <a:chExt cx="2735681" cy="611424"/>
          </a:xfrm>
          <a:solidFill>
            <a:schemeClr val="accent2"/>
          </a:solidFill>
        </p:grpSpPr>
        <p:sp>
          <p:nvSpPr>
            <p:cNvPr id="59" name="Chevron 58"/>
            <p:cNvSpPr/>
            <p:nvPr/>
          </p:nvSpPr>
          <p:spPr>
            <a:xfrm>
              <a:off x="426804" y="2059507"/>
              <a:ext cx="2692887" cy="611424"/>
            </a:xfrm>
            <a:prstGeom prst="chevron">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smtClean="0">
                <a:ln>
                  <a:noFill/>
                </a:ln>
                <a:solidFill>
                  <a:prstClr val="white"/>
                </a:solidFill>
                <a:effectLst/>
                <a:uLnTx/>
                <a:uFillTx/>
                <a:latin typeface="Calibri"/>
                <a:ea typeface="+mn-ea"/>
                <a:cs typeface="+mn-cs"/>
              </a:endParaRPr>
            </a:p>
          </p:txBody>
        </p:sp>
        <p:sp>
          <p:nvSpPr>
            <p:cNvPr id="60" name="Rectangle 59"/>
            <p:cNvSpPr/>
            <p:nvPr/>
          </p:nvSpPr>
          <p:spPr>
            <a:xfrm>
              <a:off x="556557" y="2111996"/>
              <a:ext cx="2605928" cy="457943"/>
            </a:xfrm>
            <a:prstGeom prst="rect">
              <a:avLst/>
            </a:prstGeom>
            <a:noFill/>
          </p:spPr>
          <p:txBody>
            <a:bodyPr wrap="square">
              <a:spAutoFit/>
            </a:bodyPr>
            <a:lstStyle/>
            <a:p>
              <a:pPr lvl="0" algn="ctr">
                <a:defRPr/>
              </a:pPr>
              <a:r>
                <a:rPr lang="en-US" sz="800" kern="0" dirty="0" smtClean="0">
                  <a:solidFill>
                    <a:schemeClr val="bg1"/>
                  </a:solidFill>
                  <a:cs typeface="B Titr" panose="00000700000000000000" pitchFamily="2" charset="-78"/>
                </a:rPr>
                <a:t>Receive technical documents</a:t>
              </a:r>
              <a:endParaRPr kumimoji="0" lang="en-US" sz="800" b="0" i="0" u="none" strike="noStrike" kern="0" cap="none" spc="0" normalizeH="0" baseline="0" noProof="0" dirty="0" smtClean="0">
                <a:ln>
                  <a:noFill/>
                </a:ln>
                <a:solidFill>
                  <a:schemeClr val="bg1"/>
                </a:solidFill>
                <a:effectLst/>
                <a:uLnTx/>
                <a:uFillTx/>
                <a:cs typeface="B Titr" panose="00000700000000000000" pitchFamily="2" charset="-78"/>
              </a:endParaRPr>
            </a:p>
          </p:txBody>
        </p:sp>
      </p:grpSp>
      <p:sp>
        <p:nvSpPr>
          <p:cNvPr id="61" name="TextBox 60"/>
          <p:cNvSpPr txBox="1"/>
          <p:nvPr/>
        </p:nvSpPr>
        <p:spPr>
          <a:xfrm>
            <a:off x="890467" y="3952632"/>
            <a:ext cx="630088" cy="253916"/>
          </a:xfrm>
          <a:prstGeom prst="rect">
            <a:avLst/>
          </a:prstGeom>
          <a:noFill/>
        </p:spPr>
        <p:txBody>
          <a:bodyPr wrap="square" rtlCol="0">
            <a:spAutoFit/>
          </a:bodyPr>
          <a:lstStyle/>
          <a:p>
            <a:pPr algn="ctr"/>
            <a:r>
              <a:rPr lang="en-US" sz="1050" dirty="0" smtClean="0">
                <a:cs typeface="B Titr" panose="00000700000000000000" pitchFamily="2" charset="-78"/>
              </a:rPr>
              <a:t>July</a:t>
            </a:r>
            <a:endParaRPr lang="en-US" sz="1200" dirty="0">
              <a:cs typeface="B Titr" panose="00000700000000000000" pitchFamily="2" charset="-78"/>
            </a:endParaRPr>
          </a:p>
        </p:txBody>
      </p:sp>
      <p:cxnSp>
        <p:nvCxnSpPr>
          <p:cNvPr id="4" name="Straight Connector 3"/>
          <p:cNvCxnSpPr/>
          <p:nvPr/>
        </p:nvCxnSpPr>
        <p:spPr>
          <a:xfrm flipH="1">
            <a:off x="888851" y="3854678"/>
            <a:ext cx="1" cy="1536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1475591" y="3847058"/>
            <a:ext cx="1" cy="1536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1412450" y="3948057"/>
            <a:ext cx="630088" cy="253916"/>
          </a:xfrm>
          <a:prstGeom prst="rect">
            <a:avLst/>
          </a:prstGeom>
          <a:noFill/>
        </p:spPr>
        <p:txBody>
          <a:bodyPr wrap="square" rtlCol="0">
            <a:spAutoFit/>
          </a:bodyPr>
          <a:lstStyle/>
          <a:p>
            <a:pPr algn="ctr"/>
            <a:r>
              <a:rPr lang="en-US" sz="1050" dirty="0" smtClean="0">
                <a:cs typeface="B Titr" panose="00000700000000000000" pitchFamily="2" charset="-78"/>
              </a:rPr>
              <a:t>August</a:t>
            </a:r>
            <a:endParaRPr lang="en-US" sz="1200" dirty="0">
              <a:cs typeface="B Titr" panose="00000700000000000000" pitchFamily="2" charset="-78"/>
            </a:endParaRPr>
          </a:p>
        </p:txBody>
      </p:sp>
      <p:cxnSp>
        <p:nvCxnSpPr>
          <p:cNvPr id="67" name="Straight Connector 66"/>
          <p:cNvCxnSpPr/>
          <p:nvPr/>
        </p:nvCxnSpPr>
        <p:spPr>
          <a:xfrm flipH="1">
            <a:off x="2031231" y="3843349"/>
            <a:ext cx="1" cy="1536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937392" y="3951259"/>
            <a:ext cx="798096" cy="253916"/>
          </a:xfrm>
          <a:prstGeom prst="rect">
            <a:avLst/>
          </a:prstGeom>
          <a:noFill/>
        </p:spPr>
        <p:txBody>
          <a:bodyPr wrap="square" rtlCol="0">
            <a:spAutoFit/>
          </a:bodyPr>
          <a:lstStyle/>
          <a:p>
            <a:pPr algn="ctr"/>
            <a:r>
              <a:rPr lang="en-US" sz="1050" dirty="0" smtClean="0">
                <a:cs typeface="B Titr" panose="00000700000000000000" pitchFamily="2" charset="-78"/>
              </a:rPr>
              <a:t>September</a:t>
            </a:r>
            <a:endParaRPr lang="en-US" sz="1200" dirty="0">
              <a:cs typeface="B Titr" panose="00000700000000000000" pitchFamily="2" charset="-78"/>
            </a:endParaRPr>
          </a:p>
        </p:txBody>
      </p:sp>
      <p:cxnSp>
        <p:nvCxnSpPr>
          <p:cNvPr id="69" name="Straight Connector 68"/>
          <p:cNvCxnSpPr/>
          <p:nvPr/>
        </p:nvCxnSpPr>
        <p:spPr>
          <a:xfrm flipH="1">
            <a:off x="2604082" y="3844258"/>
            <a:ext cx="1" cy="1536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706114" y="3947815"/>
            <a:ext cx="630088" cy="253916"/>
          </a:xfrm>
          <a:prstGeom prst="rect">
            <a:avLst/>
          </a:prstGeom>
          <a:noFill/>
        </p:spPr>
        <p:txBody>
          <a:bodyPr wrap="square" rtlCol="0">
            <a:spAutoFit/>
          </a:bodyPr>
          <a:lstStyle/>
          <a:p>
            <a:pPr algn="ctr"/>
            <a:r>
              <a:rPr lang="en-US" sz="1050" dirty="0" smtClean="0">
                <a:cs typeface="B Titr" panose="00000700000000000000" pitchFamily="2" charset="-78"/>
              </a:rPr>
              <a:t>October</a:t>
            </a:r>
            <a:endParaRPr lang="en-US" sz="1200" dirty="0">
              <a:cs typeface="B Titr" panose="00000700000000000000" pitchFamily="2" charset="-78"/>
            </a:endParaRPr>
          </a:p>
        </p:txBody>
      </p:sp>
      <p:cxnSp>
        <p:nvCxnSpPr>
          <p:cNvPr id="71" name="Straight Connector 70"/>
          <p:cNvCxnSpPr/>
          <p:nvPr/>
        </p:nvCxnSpPr>
        <p:spPr>
          <a:xfrm flipH="1">
            <a:off x="3344037" y="3844258"/>
            <a:ext cx="1" cy="1536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3376647" y="3950085"/>
            <a:ext cx="764596" cy="253916"/>
          </a:xfrm>
          <a:prstGeom prst="rect">
            <a:avLst/>
          </a:prstGeom>
          <a:noFill/>
        </p:spPr>
        <p:txBody>
          <a:bodyPr wrap="square" rtlCol="0">
            <a:spAutoFit/>
          </a:bodyPr>
          <a:lstStyle/>
          <a:p>
            <a:pPr algn="ctr"/>
            <a:r>
              <a:rPr lang="en-US" sz="1050" dirty="0" smtClean="0">
                <a:cs typeface="B Titr" panose="00000700000000000000" pitchFamily="2" charset="-78"/>
              </a:rPr>
              <a:t>November</a:t>
            </a:r>
            <a:endParaRPr lang="en-US" sz="1200" dirty="0">
              <a:cs typeface="B Titr" panose="00000700000000000000" pitchFamily="2" charset="-78"/>
            </a:endParaRPr>
          </a:p>
        </p:txBody>
      </p:sp>
      <p:cxnSp>
        <p:nvCxnSpPr>
          <p:cNvPr id="73" name="Straight Connector 72"/>
          <p:cNvCxnSpPr/>
          <p:nvPr/>
        </p:nvCxnSpPr>
        <p:spPr>
          <a:xfrm flipH="1">
            <a:off x="4129579" y="3833591"/>
            <a:ext cx="1" cy="1536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195271" y="3948577"/>
            <a:ext cx="757821" cy="253916"/>
          </a:xfrm>
          <a:prstGeom prst="rect">
            <a:avLst/>
          </a:prstGeom>
          <a:noFill/>
        </p:spPr>
        <p:txBody>
          <a:bodyPr wrap="square" rtlCol="0">
            <a:spAutoFit/>
          </a:bodyPr>
          <a:lstStyle/>
          <a:p>
            <a:pPr algn="ctr"/>
            <a:r>
              <a:rPr lang="en-US" sz="1050" dirty="0" smtClean="0">
                <a:cs typeface="B Titr" panose="00000700000000000000" pitchFamily="2" charset="-78"/>
              </a:rPr>
              <a:t>December</a:t>
            </a:r>
            <a:endParaRPr lang="en-US" sz="1200" dirty="0">
              <a:cs typeface="B Titr" panose="00000700000000000000" pitchFamily="2" charset="-78"/>
            </a:endParaRPr>
          </a:p>
        </p:txBody>
      </p:sp>
      <p:cxnSp>
        <p:nvCxnSpPr>
          <p:cNvPr id="75" name="Straight Connector 74"/>
          <p:cNvCxnSpPr/>
          <p:nvPr/>
        </p:nvCxnSpPr>
        <p:spPr>
          <a:xfrm flipH="1">
            <a:off x="5000549" y="3840606"/>
            <a:ext cx="1" cy="1536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084219" y="3943547"/>
            <a:ext cx="630088" cy="253916"/>
          </a:xfrm>
          <a:prstGeom prst="rect">
            <a:avLst/>
          </a:prstGeom>
          <a:noFill/>
        </p:spPr>
        <p:txBody>
          <a:bodyPr wrap="square" rtlCol="0">
            <a:spAutoFit/>
          </a:bodyPr>
          <a:lstStyle/>
          <a:p>
            <a:pPr algn="ctr"/>
            <a:r>
              <a:rPr lang="en-US" sz="1050" dirty="0" smtClean="0">
                <a:cs typeface="B Titr" panose="00000700000000000000" pitchFamily="2" charset="-78"/>
              </a:rPr>
              <a:t>January</a:t>
            </a:r>
            <a:endParaRPr lang="en-US" sz="1200" dirty="0">
              <a:cs typeface="B Titr" panose="00000700000000000000" pitchFamily="2" charset="-78"/>
            </a:endParaRPr>
          </a:p>
        </p:txBody>
      </p:sp>
      <p:cxnSp>
        <p:nvCxnSpPr>
          <p:cNvPr id="79" name="Straight Connector 78"/>
          <p:cNvCxnSpPr/>
          <p:nvPr/>
        </p:nvCxnSpPr>
        <p:spPr>
          <a:xfrm flipH="1">
            <a:off x="5820778" y="3833591"/>
            <a:ext cx="1" cy="1536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Box 79"/>
          <p:cNvSpPr txBox="1"/>
          <p:nvPr/>
        </p:nvSpPr>
        <p:spPr>
          <a:xfrm>
            <a:off x="5851124" y="3950085"/>
            <a:ext cx="706278" cy="253916"/>
          </a:xfrm>
          <a:prstGeom prst="rect">
            <a:avLst/>
          </a:prstGeom>
          <a:noFill/>
        </p:spPr>
        <p:txBody>
          <a:bodyPr wrap="square" rtlCol="0">
            <a:spAutoFit/>
          </a:bodyPr>
          <a:lstStyle/>
          <a:p>
            <a:pPr algn="ctr"/>
            <a:r>
              <a:rPr lang="en-US" sz="1050" dirty="0" smtClean="0">
                <a:cs typeface="B Titr" panose="00000700000000000000" pitchFamily="2" charset="-78"/>
              </a:rPr>
              <a:t>February</a:t>
            </a:r>
            <a:endParaRPr lang="en-US" sz="1200" dirty="0">
              <a:cs typeface="B Titr" panose="00000700000000000000" pitchFamily="2" charset="-78"/>
            </a:endParaRPr>
          </a:p>
        </p:txBody>
      </p:sp>
      <p:cxnSp>
        <p:nvCxnSpPr>
          <p:cNvPr id="81" name="Straight Connector 80"/>
          <p:cNvCxnSpPr/>
          <p:nvPr/>
        </p:nvCxnSpPr>
        <p:spPr>
          <a:xfrm flipH="1">
            <a:off x="6565311" y="3840606"/>
            <a:ext cx="1" cy="1536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6727908" y="3962907"/>
            <a:ext cx="630088" cy="253916"/>
          </a:xfrm>
          <a:prstGeom prst="rect">
            <a:avLst/>
          </a:prstGeom>
          <a:noFill/>
        </p:spPr>
        <p:txBody>
          <a:bodyPr wrap="square" rtlCol="0">
            <a:spAutoFit/>
          </a:bodyPr>
          <a:lstStyle/>
          <a:p>
            <a:pPr algn="ctr"/>
            <a:r>
              <a:rPr lang="en-US" sz="1050" dirty="0" smtClean="0">
                <a:cs typeface="B Titr" panose="00000700000000000000" pitchFamily="2" charset="-78"/>
              </a:rPr>
              <a:t>March</a:t>
            </a:r>
            <a:r>
              <a:rPr lang="fa-IR" sz="1050" dirty="0" smtClean="0">
                <a:cs typeface="B Titr" panose="00000700000000000000" pitchFamily="2" charset="-78"/>
              </a:rPr>
              <a:t> </a:t>
            </a:r>
            <a:endParaRPr lang="en-US" sz="1200" dirty="0">
              <a:cs typeface="B Titr" panose="00000700000000000000" pitchFamily="2" charset="-78"/>
            </a:endParaRPr>
          </a:p>
        </p:txBody>
      </p:sp>
      <p:cxnSp>
        <p:nvCxnSpPr>
          <p:cNvPr id="92" name="Straight Connector 91"/>
          <p:cNvCxnSpPr/>
          <p:nvPr/>
        </p:nvCxnSpPr>
        <p:spPr>
          <a:xfrm flipH="1">
            <a:off x="10976361" y="3833591"/>
            <a:ext cx="1" cy="1536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11096396" y="3958422"/>
            <a:ext cx="630088" cy="253916"/>
          </a:xfrm>
          <a:prstGeom prst="rect">
            <a:avLst/>
          </a:prstGeom>
          <a:noFill/>
        </p:spPr>
        <p:txBody>
          <a:bodyPr wrap="square" rtlCol="0">
            <a:spAutoFit/>
          </a:bodyPr>
          <a:lstStyle/>
          <a:p>
            <a:pPr algn="ctr"/>
            <a:r>
              <a:rPr lang="en-US" sz="1050" dirty="0" smtClean="0">
                <a:cs typeface="B Titr" panose="00000700000000000000" pitchFamily="2" charset="-78"/>
              </a:rPr>
              <a:t>August</a:t>
            </a:r>
            <a:r>
              <a:rPr lang="fa-IR" sz="1050" dirty="0" smtClean="0">
                <a:cs typeface="B Titr" panose="00000700000000000000" pitchFamily="2" charset="-78"/>
              </a:rPr>
              <a:t> </a:t>
            </a:r>
            <a:endParaRPr lang="en-US" sz="1200" dirty="0">
              <a:cs typeface="B Titr" panose="00000700000000000000" pitchFamily="2" charset="-78"/>
            </a:endParaRPr>
          </a:p>
        </p:txBody>
      </p:sp>
      <p:cxnSp>
        <p:nvCxnSpPr>
          <p:cNvPr id="94" name="Straight Connector 93"/>
          <p:cNvCxnSpPr/>
          <p:nvPr/>
        </p:nvCxnSpPr>
        <p:spPr>
          <a:xfrm flipH="1">
            <a:off x="10071477" y="3850608"/>
            <a:ext cx="1" cy="1536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10180827" y="3958422"/>
            <a:ext cx="630088" cy="253916"/>
          </a:xfrm>
          <a:prstGeom prst="rect">
            <a:avLst/>
          </a:prstGeom>
          <a:noFill/>
        </p:spPr>
        <p:txBody>
          <a:bodyPr wrap="square" rtlCol="0">
            <a:spAutoFit/>
          </a:bodyPr>
          <a:lstStyle/>
          <a:p>
            <a:pPr algn="ctr"/>
            <a:r>
              <a:rPr lang="en-US" sz="1050" dirty="0" smtClean="0">
                <a:cs typeface="B Titr" panose="00000700000000000000" pitchFamily="2" charset="-78"/>
              </a:rPr>
              <a:t>July</a:t>
            </a:r>
            <a:r>
              <a:rPr lang="fa-IR" sz="1050" dirty="0" smtClean="0">
                <a:cs typeface="B Titr" panose="00000700000000000000" pitchFamily="2" charset="-78"/>
              </a:rPr>
              <a:t> </a:t>
            </a:r>
            <a:endParaRPr lang="en-US" sz="1200" dirty="0">
              <a:cs typeface="B Titr" panose="00000700000000000000" pitchFamily="2" charset="-78"/>
            </a:endParaRPr>
          </a:p>
        </p:txBody>
      </p:sp>
      <p:cxnSp>
        <p:nvCxnSpPr>
          <p:cNvPr id="96" name="Straight Connector 95"/>
          <p:cNvCxnSpPr/>
          <p:nvPr/>
        </p:nvCxnSpPr>
        <p:spPr>
          <a:xfrm flipH="1">
            <a:off x="9335902" y="3845454"/>
            <a:ext cx="1" cy="1536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9380002" y="3958422"/>
            <a:ext cx="630088" cy="253916"/>
          </a:xfrm>
          <a:prstGeom prst="rect">
            <a:avLst/>
          </a:prstGeom>
          <a:noFill/>
        </p:spPr>
        <p:txBody>
          <a:bodyPr wrap="square" rtlCol="0">
            <a:spAutoFit/>
          </a:bodyPr>
          <a:lstStyle/>
          <a:p>
            <a:pPr algn="ctr"/>
            <a:r>
              <a:rPr lang="en-US" sz="1050" dirty="0" smtClean="0">
                <a:cs typeface="B Titr" panose="00000700000000000000" pitchFamily="2" charset="-78"/>
              </a:rPr>
              <a:t>Jun</a:t>
            </a:r>
            <a:r>
              <a:rPr lang="fa-IR" sz="1050" dirty="0" smtClean="0">
                <a:cs typeface="B Titr" panose="00000700000000000000" pitchFamily="2" charset="-78"/>
              </a:rPr>
              <a:t> </a:t>
            </a:r>
            <a:endParaRPr lang="en-US" sz="1200" dirty="0">
              <a:cs typeface="B Titr" panose="00000700000000000000" pitchFamily="2" charset="-78"/>
            </a:endParaRPr>
          </a:p>
        </p:txBody>
      </p:sp>
      <p:cxnSp>
        <p:nvCxnSpPr>
          <p:cNvPr id="99" name="Straight Connector 98"/>
          <p:cNvCxnSpPr/>
          <p:nvPr/>
        </p:nvCxnSpPr>
        <p:spPr>
          <a:xfrm flipH="1">
            <a:off x="8559408" y="3840691"/>
            <a:ext cx="1" cy="1536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8592299" y="3958422"/>
            <a:ext cx="735574" cy="253916"/>
          </a:xfrm>
          <a:prstGeom prst="rect">
            <a:avLst/>
          </a:prstGeom>
          <a:noFill/>
        </p:spPr>
        <p:txBody>
          <a:bodyPr wrap="square" rtlCol="0">
            <a:spAutoFit/>
          </a:bodyPr>
          <a:lstStyle/>
          <a:p>
            <a:pPr algn="ctr"/>
            <a:r>
              <a:rPr lang="en-US" sz="1050" dirty="0" smtClean="0">
                <a:cs typeface="B Titr" panose="00000700000000000000" pitchFamily="2" charset="-78"/>
              </a:rPr>
              <a:t>May</a:t>
            </a:r>
            <a:r>
              <a:rPr lang="fa-IR" sz="1050" dirty="0" smtClean="0">
                <a:cs typeface="B Titr" panose="00000700000000000000" pitchFamily="2" charset="-78"/>
              </a:rPr>
              <a:t> </a:t>
            </a:r>
            <a:endParaRPr lang="en-US" sz="1200" dirty="0">
              <a:cs typeface="B Titr" panose="00000700000000000000" pitchFamily="2" charset="-78"/>
            </a:endParaRPr>
          </a:p>
        </p:txBody>
      </p:sp>
      <p:cxnSp>
        <p:nvCxnSpPr>
          <p:cNvPr id="103" name="Straight Connector 102"/>
          <p:cNvCxnSpPr/>
          <p:nvPr/>
        </p:nvCxnSpPr>
        <p:spPr>
          <a:xfrm flipH="1">
            <a:off x="7487331" y="3834597"/>
            <a:ext cx="1" cy="1536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7601209" y="3965749"/>
            <a:ext cx="735574" cy="253916"/>
          </a:xfrm>
          <a:prstGeom prst="rect">
            <a:avLst/>
          </a:prstGeom>
          <a:noFill/>
        </p:spPr>
        <p:txBody>
          <a:bodyPr wrap="square" rtlCol="0">
            <a:spAutoFit/>
          </a:bodyPr>
          <a:lstStyle/>
          <a:p>
            <a:pPr algn="ctr"/>
            <a:r>
              <a:rPr lang="en-US" sz="1050" dirty="0" smtClean="0">
                <a:cs typeface="B Titr" panose="00000700000000000000" pitchFamily="2" charset="-78"/>
              </a:rPr>
              <a:t>April</a:t>
            </a:r>
            <a:r>
              <a:rPr lang="fa-IR" sz="1050" dirty="0" smtClean="0">
                <a:cs typeface="B Titr" panose="00000700000000000000" pitchFamily="2" charset="-78"/>
              </a:rPr>
              <a:t> </a:t>
            </a:r>
            <a:endParaRPr lang="en-US" sz="1200" dirty="0">
              <a:cs typeface="B Titr" panose="00000700000000000000" pitchFamily="2" charset="-78"/>
            </a:endParaRPr>
          </a:p>
        </p:txBody>
      </p:sp>
      <p:sp>
        <p:nvSpPr>
          <p:cNvPr id="105" name="TextBox 104"/>
          <p:cNvSpPr txBox="1"/>
          <p:nvPr/>
        </p:nvSpPr>
        <p:spPr>
          <a:xfrm>
            <a:off x="302732" y="3946894"/>
            <a:ext cx="630088" cy="253916"/>
          </a:xfrm>
          <a:prstGeom prst="rect">
            <a:avLst/>
          </a:prstGeom>
          <a:noFill/>
        </p:spPr>
        <p:txBody>
          <a:bodyPr wrap="square" rtlCol="0">
            <a:spAutoFit/>
          </a:bodyPr>
          <a:lstStyle/>
          <a:p>
            <a:pPr algn="ctr"/>
            <a:r>
              <a:rPr lang="en-US" sz="1050" dirty="0" smtClean="0">
                <a:cs typeface="B Titr" panose="00000700000000000000" pitchFamily="2" charset="-78"/>
              </a:rPr>
              <a:t>Jun</a:t>
            </a:r>
            <a:endParaRPr lang="en-US" sz="1200" dirty="0">
              <a:cs typeface="B Titr" panose="00000700000000000000" pitchFamily="2" charset="-78"/>
            </a:endParaRPr>
          </a:p>
        </p:txBody>
      </p:sp>
      <p:cxnSp>
        <p:nvCxnSpPr>
          <p:cNvPr id="111" name="Straight Connector 110"/>
          <p:cNvCxnSpPr/>
          <p:nvPr/>
        </p:nvCxnSpPr>
        <p:spPr>
          <a:xfrm flipH="1">
            <a:off x="1204208" y="3331109"/>
            <a:ext cx="6578" cy="697895"/>
          </a:xfrm>
          <a:prstGeom prst="line">
            <a:avLst/>
          </a:prstGeom>
          <a:noFill/>
          <a:ln w="15875" cap="flat" cmpd="sng" algn="ctr">
            <a:solidFill>
              <a:schemeClr val="tx1"/>
            </a:solidFill>
            <a:prstDash val="sysDot"/>
            <a:miter lim="800000"/>
          </a:ln>
          <a:effectLst/>
        </p:spPr>
      </p:cxnSp>
      <p:grpSp>
        <p:nvGrpSpPr>
          <p:cNvPr id="113" name="Group 112"/>
          <p:cNvGrpSpPr/>
          <p:nvPr/>
        </p:nvGrpSpPr>
        <p:grpSpPr>
          <a:xfrm>
            <a:off x="612872" y="3085604"/>
            <a:ext cx="1263315" cy="267096"/>
            <a:chOff x="386357" y="1995291"/>
            <a:chExt cx="2654865" cy="706821"/>
          </a:xfrm>
          <a:solidFill>
            <a:schemeClr val="accent2"/>
          </a:solidFill>
        </p:grpSpPr>
        <p:sp>
          <p:nvSpPr>
            <p:cNvPr id="114" name="Chevron 113"/>
            <p:cNvSpPr/>
            <p:nvPr/>
          </p:nvSpPr>
          <p:spPr>
            <a:xfrm>
              <a:off x="386357" y="1995291"/>
              <a:ext cx="2580301" cy="706821"/>
            </a:xfrm>
            <a:prstGeom prst="chevron">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1" i="0" u="none" strike="noStrike" kern="0" cap="none" spc="0" normalizeH="0" baseline="0" noProof="0" smtClean="0">
                <a:ln>
                  <a:noFill/>
                </a:ln>
                <a:solidFill>
                  <a:prstClr val="white"/>
                </a:solidFill>
                <a:effectLst/>
                <a:uLnTx/>
                <a:uFillTx/>
                <a:latin typeface="Calibri"/>
                <a:ea typeface="+mn-ea"/>
                <a:cs typeface="+mn-cs"/>
              </a:endParaRPr>
            </a:p>
          </p:txBody>
        </p:sp>
        <p:sp>
          <p:nvSpPr>
            <p:cNvPr id="115" name="Rectangle 114"/>
            <p:cNvSpPr/>
            <p:nvPr/>
          </p:nvSpPr>
          <p:spPr>
            <a:xfrm>
              <a:off x="466845" y="2100797"/>
              <a:ext cx="2574377" cy="529409"/>
            </a:xfrm>
            <a:prstGeom prst="rect">
              <a:avLst/>
            </a:prstGeom>
            <a:noFill/>
          </p:spPr>
          <p:txBody>
            <a:bodyPr wrap="none">
              <a:spAutoFit/>
            </a:bodyPr>
            <a:lstStyle/>
            <a:p>
              <a:pPr lvl="0" algn="ctr">
                <a:defRPr/>
              </a:pPr>
              <a:r>
                <a:rPr lang="en-US" sz="700" kern="0" noProof="0" dirty="0" smtClean="0">
                  <a:solidFill>
                    <a:schemeClr val="bg1"/>
                  </a:solidFill>
                  <a:cs typeface="B Titr" panose="00000700000000000000" pitchFamily="2" charset="-78"/>
                </a:rPr>
                <a:t>Preparation of price analysis</a:t>
              </a:r>
              <a:endParaRPr kumimoji="0" lang="en-US" sz="700" b="0" i="0" u="none" strike="noStrike" kern="0" cap="none" spc="0" normalizeH="0" baseline="0" noProof="0" dirty="0" smtClean="0">
                <a:ln>
                  <a:noFill/>
                </a:ln>
                <a:solidFill>
                  <a:schemeClr val="bg1"/>
                </a:solidFill>
                <a:effectLst/>
                <a:uLnTx/>
                <a:uFillTx/>
                <a:cs typeface="B Titr" panose="00000700000000000000" pitchFamily="2" charset="-78"/>
              </a:endParaRPr>
            </a:p>
          </p:txBody>
        </p:sp>
      </p:grpSp>
      <p:cxnSp>
        <p:nvCxnSpPr>
          <p:cNvPr id="117" name="Straight Connector 116"/>
          <p:cNvCxnSpPr>
            <a:endCxn id="120" idx="2"/>
          </p:cNvCxnSpPr>
          <p:nvPr/>
        </p:nvCxnSpPr>
        <p:spPr>
          <a:xfrm flipH="1" flipV="1">
            <a:off x="2161964" y="2885297"/>
            <a:ext cx="17514" cy="1107482"/>
          </a:xfrm>
          <a:prstGeom prst="line">
            <a:avLst/>
          </a:prstGeom>
          <a:noFill/>
          <a:ln w="15875" cap="flat" cmpd="sng" algn="ctr">
            <a:solidFill>
              <a:schemeClr val="tx1"/>
            </a:solidFill>
            <a:prstDash val="sysDot"/>
            <a:miter lim="800000"/>
          </a:ln>
          <a:effectLst/>
        </p:spPr>
      </p:cxnSp>
      <p:grpSp>
        <p:nvGrpSpPr>
          <p:cNvPr id="118" name="Group 117"/>
          <p:cNvGrpSpPr/>
          <p:nvPr/>
        </p:nvGrpSpPr>
        <p:grpSpPr>
          <a:xfrm>
            <a:off x="1442500" y="2662501"/>
            <a:ext cx="1432250" cy="229659"/>
            <a:chOff x="764212" y="2081344"/>
            <a:chExt cx="1970469" cy="607752"/>
          </a:xfrm>
          <a:solidFill>
            <a:schemeClr val="accent2"/>
          </a:solidFill>
        </p:grpSpPr>
        <p:sp>
          <p:nvSpPr>
            <p:cNvPr id="119" name="Chevron 118"/>
            <p:cNvSpPr/>
            <p:nvPr/>
          </p:nvSpPr>
          <p:spPr>
            <a:xfrm>
              <a:off x="764212" y="2081344"/>
              <a:ext cx="1970469" cy="607752"/>
            </a:xfrm>
            <a:prstGeom prst="chevron">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smtClean="0">
                <a:ln>
                  <a:noFill/>
                </a:ln>
                <a:solidFill>
                  <a:prstClr val="white"/>
                </a:solidFill>
                <a:effectLst/>
                <a:uLnTx/>
                <a:uFillTx/>
                <a:latin typeface="Calibri"/>
                <a:ea typeface="+mn-ea"/>
                <a:cs typeface="+mn-cs"/>
              </a:endParaRPr>
            </a:p>
          </p:txBody>
        </p:sp>
        <p:sp>
          <p:nvSpPr>
            <p:cNvPr id="120" name="Rectangle 119"/>
            <p:cNvSpPr/>
            <p:nvPr/>
          </p:nvSpPr>
          <p:spPr>
            <a:xfrm>
              <a:off x="1029352" y="2100797"/>
              <a:ext cx="1449382" cy="570134"/>
            </a:xfrm>
            <a:prstGeom prst="rect">
              <a:avLst/>
            </a:prstGeom>
            <a:noFill/>
          </p:spPr>
          <p:txBody>
            <a:bodyPr wrap="none">
              <a:spAutoFit/>
            </a:bodyPr>
            <a:lstStyle/>
            <a:p>
              <a:pPr lvl="0" algn="ctr">
                <a:defRPr/>
              </a:pPr>
              <a:r>
                <a:rPr lang="en-US" sz="800" kern="0" noProof="0" dirty="0" smtClean="0">
                  <a:solidFill>
                    <a:schemeClr val="bg1"/>
                  </a:solidFill>
                  <a:cs typeface="B Titr" panose="00000700000000000000" pitchFamily="2" charset="-78"/>
                </a:rPr>
                <a:t>MOM with customer</a:t>
              </a:r>
              <a:endParaRPr kumimoji="0" lang="en-US" sz="800" b="0" i="0" u="none" strike="noStrike" kern="0" cap="none" spc="0" normalizeH="0" baseline="0" noProof="0" dirty="0" smtClean="0">
                <a:ln>
                  <a:noFill/>
                </a:ln>
                <a:solidFill>
                  <a:schemeClr val="bg1"/>
                </a:solidFill>
                <a:effectLst/>
                <a:uLnTx/>
                <a:uFillTx/>
                <a:cs typeface="B Titr" panose="00000700000000000000" pitchFamily="2" charset="-78"/>
              </a:endParaRPr>
            </a:p>
          </p:txBody>
        </p:sp>
      </p:grpSp>
      <p:cxnSp>
        <p:nvCxnSpPr>
          <p:cNvPr id="121" name="Straight Connector 120"/>
          <p:cNvCxnSpPr/>
          <p:nvPr/>
        </p:nvCxnSpPr>
        <p:spPr>
          <a:xfrm flipH="1" flipV="1">
            <a:off x="2707928" y="4176803"/>
            <a:ext cx="776" cy="610016"/>
          </a:xfrm>
          <a:prstGeom prst="line">
            <a:avLst/>
          </a:prstGeom>
          <a:noFill/>
          <a:ln w="15875" cap="flat" cmpd="sng" algn="ctr">
            <a:solidFill>
              <a:schemeClr val="tx1"/>
            </a:solidFill>
            <a:prstDash val="sysDot"/>
            <a:miter lim="800000"/>
          </a:ln>
          <a:effectLst/>
        </p:spPr>
      </p:cxnSp>
      <p:grpSp>
        <p:nvGrpSpPr>
          <p:cNvPr id="122" name="Group 121"/>
          <p:cNvGrpSpPr/>
          <p:nvPr/>
        </p:nvGrpSpPr>
        <p:grpSpPr>
          <a:xfrm>
            <a:off x="1886167" y="4739619"/>
            <a:ext cx="1240296" cy="247585"/>
            <a:chOff x="675676" y="2029161"/>
            <a:chExt cx="2254351" cy="607751"/>
          </a:xfrm>
          <a:solidFill>
            <a:schemeClr val="accent2"/>
          </a:solidFill>
        </p:grpSpPr>
        <p:sp>
          <p:nvSpPr>
            <p:cNvPr id="123" name="Chevron 122"/>
            <p:cNvSpPr/>
            <p:nvPr/>
          </p:nvSpPr>
          <p:spPr>
            <a:xfrm>
              <a:off x="742012" y="2029161"/>
              <a:ext cx="1970469" cy="607751"/>
            </a:xfrm>
            <a:prstGeom prst="chevron">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smtClean="0">
                <a:ln>
                  <a:noFill/>
                </a:ln>
                <a:solidFill>
                  <a:prstClr val="white"/>
                </a:solidFill>
                <a:effectLst/>
                <a:uLnTx/>
                <a:uFillTx/>
                <a:latin typeface="Calibri"/>
                <a:ea typeface="+mn-ea"/>
                <a:cs typeface="+mn-cs"/>
              </a:endParaRPr>
            </a:p>
          </p:txBody>
        </p:sp>
        <p:sp>
          <p:nvSpPr>
            <p:cNvPr id="132" name="Rectangle 131"/>
            <p:cNvSpPr/>
            <p:nvPr/>
          </p:nvSpPr>
          <p:spPr>
            <a:xfrm>
              <a:off x="675676" y="2050559"/>
              <a:ext cx="2254351" cy="570135"/>
            </a:xfrm>
            <a:prstGeom prst="rect">
              <a:avLst/>
            </a:prstGeom>
            <a:noFill/>
          </p:spPr>
          <p:txBody>
            <a:bodyPr wrap="none">
              <a:spAutoFit/>
            </a:bodyPr>
            <a:lstStyle/>
            <a:p>
              <a:pPr lvl="0" algn="ctr">
                <a:defRPr/>
              </a:pPr>
              <a:r>
                <a:rPr lang="en-US" sz="800" kern="0" dirty="0" smtClean="0">
                  <a:solidFill>
                    <a:schemeClr val="bg1"/>
                  </a:solidFill>
                  <a:cs typeface="B Titr" panose="00000700000000000000" pitchFamily="2" charset="-78"/>
                </a:rPr>
                <a:t>Inquiry from Supplier</a:t>
              </a:r>
              <a:endParaRPr lang="en-US" sz="800" kern="0" dirty="0">
                <a:solidFill>
                  <a:schemeClr val="bg1"/>
                </a:solidFill>
                <a:cs typeface="B Titr" panose="00000700000000000000" pitchFamily="2" charset="-78"/>
              </a:endParaRPr>
            </a:p>
          </p:txBody>
        </p:sp>
      </p:grpSp>
      <p:cxnSp>
        <p:nvCxnSpPr>
          <p:cNvPr id="133" name="Straight Connector 132"/>
          <p:cNvCxnSpPr/>
          <p:nvPr/>
        </p:nvCxnSpPr>
        <p:spPr>
          <a:xfrm flipH="1" flipV="1">
            <a:off x="3482634" y="2249565"/>
            <a:ext cx="9833" cy="1735657"/>
          </a:xfrm>
          <a:prstGeom prst="line">
            <a:avLst/>
          </a:prstGeom>
          <a:noFill/>
          <a:ln w="15875" cap="flat" cmpd="sng" algn="ctr">
            <a:solidFill>
              <a:schemeClr val="tx1"/>
            </a:solidFill>
            <a:prstDash val="sysDot"/>
            <a:miter lim="800000"/>
          </a:ln>
          <a:effectLst/>
        </p:spPr>
      </p:cxnSp>
      <p:grpSp>
        <p:nvGrpSpPr>
          <p:cNvPr id="134" name="Group 133"/>
          <p:cNvGrpSpPr/>
          <p:nvPr/>
        </p:nvGrpSpPr>
        <p:grpSpPr>
          <a:xfrm>
            <a:off x="2348835" y="1986003"/>
            <a:ext cx="2134745" cy="285105"/>
            <a:chOff x="342703" y="1976751"/>
            <a:chExt cx="2668239" cy="754480"/>
          </a:xfrm>
          <a:solidFill>
            <a:schemeClr val="accent2"/>
          </a:solidFill>
        </p:grpSpPr>
        <p:sp>
          <p:nvSpPr>
            <p:cNvPr id="135" name="Chevron 134"/>
            <p:cNvSpPr/>
            <p:nvPr/>
          </p:nvSpPr>
          <p:spPr>
            <a:xfrm>
              <a:off x="342703" y="1976751"/>
              <a:ext cx="2668239" cy="754480"/>
            </a:xfrm>
            <a:prstGeom prst="chevron">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1" i="0" u="none" strike="noStrike" kern="0" cap="none" spc="0" normalizeH="0" baseline="0" noProof="0" smtClean="0">
                <a:ln>
                  <a:noFill/>
                </a:ln>
                <a:solidFill>
                  <a:prstClr val="white"/>
                </a:solidFill>
                <a:effectLst/>
                <a:uLnTx/>
                <a:uFillTx/>
                <a:latin typeface="Calibri"/>
                <a:ea typeface="+mn-ea"/>
                <a:cs typeface="+mn-cs"/>
              </a:endParaRPr>
            </a:p>
          </p:txBody>
        </p:sp>
        <p:sp>
          <p:nvSpPr>
            <p:cNvPr id="136" name="Rectangle 135"/>
            <p:cNvSpPr/>
            <p:nvPr/>
          </p:nvSpPr>
          <p:spPr>
            <a:xfrm>
              <a:off x="533650" y="2100797"/>
              <a:ext cx="2440798" cy="570134"/>
            </a:xfrm>
            <a:prstGeom prst="rect">
              <a:avLst/>
            </a:prstGeom>
            <a:noFill/>
          </p:spPr>
          <p:txBody>
            <a:bodyPr wrap="none">
              <a:spAutoFit/>
            </a:bodyPr>
            <a:lstStyle/>
            <a:p>
              <a:pPr algn="ctr" rtl="1">
                <a:defRPr/>
              </a:pPr>
              <a:r>
                <a:rPr lang="en-US" sz="800" kern="0" dirty="0">
                  <a:solidFill>
                    <a:schemeClr val="bg1"/>
                  </a:solidFill>
                  <a:cs typeface="B Titr" panose="00000700000000000000" pitchFamily="2" charset="-78"/>
                </a:rPr>
                <a:t>Prototype </a:t>
              </a:r>
              <a:r>
                <a:rPr lang="en-US" sz="800" kern="0" dirty="0" smtClean="0">
                  <a:solidFill>
                    <a:schemeClr val="bg1"/>
                  </a:solidFill>
                  <a:cs typeface="B Titr" panose="00000700000000000000" pitchFamily="2" charset="-78"/>
                </a:rPr>
                <a:t>sample </a:t>
              </a:r>
              <a:r>
                <a:rPr lang="en-US" sz="800" kern="0" dirty="0">
                  <a:solidFill>
                    <a:schemeClr val="bg1"/>
                  </a:solidFill>
                  <a:cs typeface="B Titr" panose="00000700000000000000" pitchFamily="2" charset="-78"/>
                </a:rPr>
                <a:t>and replacement in CKD</a:t>
              </a:r>
              <a:endParaRPr kumimoji="0" lang="en-US" sz="800" b="0" i="0" u="none" strike="noStrike" kern="0" cap="none" spc="0" normalizeH="0" baseline="0" noProof="0" dirty="0" smtClean="0">
                <a:ln>
                  <a:noFill/>
                </a:ln>
                <a:solidFill>
                  <a:schemeClr val="bg1"/>
                </a:solidFill>
                <a:effectLst/>
                <a:uLnTx/>
                <a:uFillTx/>
                <a:cs typeface="B Titr" panose="00000700000000000000" pitchFamily="2" charset="-78"/>
              </a:endParaRPr>
            </a:p>
          </p:txBody>
        </p:sp>
      </p:grpSp>
      <p:cxnSp>
        <p:nvCxnSpPr>
          <p:cNvPr id="137" name="Straight Connector 136"/>
          <p:cNvCxnSpPr/>
          <p:nvPr/>
        </p:nvCxnSpPr>
        <p:spPr>
          <a:xfrm flipV="1">
            <a:off x="1584975" y="4176803"/>
            <a:ext cx="4937" cy="1783626"/>
          </a:xfrm>
          <a:prstGeom prst="line">
            <a:avLst/>
          </a:prstGeom>
          <a:noFill/>
          <a:ln w="15875" cap="flat" cmpd="sng" algn="ctr">
            <a:solidFill>
              <a:schemeClr val="tx1"/>
            </a:solidFill>
            <a:prstDash val="sysDot"/>
            <a:miter lim="800000"/>
          </a:ln>
          <a:effectLst/>
        </p:spPr>
      </p:cxnSp>
      <p:grpSp>
        <p:nvGrpSpPr>
          <p:cNvPr id="138" name="Group 137"/>
          <p:cNvGrpSpPr/>
          <p:nvPr/>
        </p:nvGrpSpPr>
        <p:grpSpPr>
          <a:xfrm>
            <a:off x="314064" y="5840462"/>
            <a:ext cx="2094213" cy="272742"/>
            <a:chOff x="556263" y="2029161"/>
            <a:chExt cx="2395560" cy="641770"/>
          </a:xfrm>
          <a:solidFill>
            <a:schemeClr val="accent2"/>
          </a:solidFill>
        </p:grpSpPr>
        <p:sp>
          <p:nvSpPr>
            <p:cNvPr id="139" name="Chevron 138"/>
            <p:cNvSpPr/>
            <p:nvPr/>
          </p:nvSpPr>
          <p:spPr>
            <a:xfrm>
              <a:off x="742012" y="2029161"/>
              <a:ext cx="1970469" cy="607751"/>
            </a:xfrm>
            <a:prstGeom prst="chevron">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smtClean="0">
                <a:ln>
                  <a:noFill/>
                </a:ln>
                <a:solidFill>
                  <a:prstClr val="white"/>
                </a:solidFill>
                <a:effectLst/>
                <a:uLnTx/>
                <a:uFillTx/>
                <a:latin typeface="Calibri"/>
                <a:ea typeface="+mn-ea"/>
                <a:cs typeface="+mn-cs"/>
              </a:endParaRPr>
            </a:p>
          </p:txBody>
        </p:sp>
        <p:sp>
          <p:nvSpPr>
            <p:cNvPr id="140" name="Rectangle 139"/>
            <p:cNvSpPr/>
            <p:nvPr/>
          </p:nvSpPr>
          <p:spPr>
            <a:xfrm>
              <a:off x="556263" y="2100797"/>
              <a:ext cx="2395560" cy="570134"/>
            </a:xfrm>
            <a:prstGeom prst="rect">
              <a:avLst/>
            </a:prstGeom>
            <a:noFill/>
          </p:spPr>
          <p:txBody>
            <a:bodyPr wrap="none">
              <a:spAutoFit/>
            </a:bodyPr>
            <a:lstStyle/>
            <a:p>
              <a:pPr lvl="0" algn="ctr">
                <a:defRPr/>
              </a:pPr>
              <a:r>
                <a:rPr lang="en-US" sz="800" kern="0" dirty="0">
                  <a:solidFill>
                    <a:schemeClr val="bg1"/>
                  </a:solidFill>
                  <a:cs typeface="B Titr" panose="00000700000000000000" pitchFamily="2" charset="-78"/>
                </a:rPr>
                <a:t>Catalyst destruction and extraction</a:t>
              </a:r>
              <a:endParaRPr kumimoji="0" lang="en-US" sz="800" b="0" i="0" u="none" strike="noStrike" kern="0" cap="none" spc="0" normalizeH="0" baseline="0" noProof="0" dirty="0" smtClean="0">
                <a:ln>
                  <a:noFill/>
                </a:ln>
                <a:solidFill>
                  <a:schemeClr val="bg1"/>
                </a:solidFill>
                <a:effectLst/>
                <a:uLnTx/>
                <a:uFillTx/>
                <a:cs typeface="B Titr" panose="00000700000000000000" pitchFamily="2" charset="-78"/>
              </a:endParaRPr>
            </a:p>
          </p:txBody>
        </p:sp>
      </p:grpSp>
      <p:cxnSp>
        <p:nvCxnSpPr>
          <p:cNvPr id="142" name="Straight Connector 141"/>
          <p:cNvCxnSpPr/>
          <p:nvPr/>
        </p:nvCxnSpPr>
        <p:spPr>
          <a:xfrm flipH="1" flipV="1">
            <a:off x="3287379" y="3473060"/>
            <a:ext cx="297" cy="499768"/>
          </a:xfrm>
          <a:prstGeom prst="line">
            <a:avLst/>
          </a:prstGeom>
          <a:noFill/>
          <a:ln w="15875" cap="flat" cmpd="sng" algn="ctr">
            <a:solidFill>
              <a:schemeClr val="tx1"/>
            </a:solidFill>
            <a:prstDash val="sysDot"/>
            <a:miter lim="800000"/>
          </a:ln>
          <a:effectLst/>
        </p:spPr>
      </p:cxnSp>
      <p:grpSp>
        <p:nvGrpSpPr>
          <p:cNvPr id="143" name="Group 142"/>
          <p:cNvGrpSpPr/>
          <p:nvPr/>
        </p:nvGrpSpPr>
        <p:grpSpPr>
          <a:xfrm>
            <a:off x="2631146" y="3256393"/>
            <a:ext cx="1383232" cy="229659"/>
            <a:chOff x="724492" y="2080333"/>
            <a:chExt cx="1970469" cy="607752"/>
          </a:xfrm>
          <a:solidFill>
            <a:schemeClr val="accent2"/>
          </a:solidFill>
        </p:grpSpPr>
        <p:sp>
          <p:nvSpPr>
            <p:cNvPr id="144" name="Chevron 143"/>
            <p:cNvSpPr/>
            <p:nvPr/>
          </p:nvSpPr>
          <p:spPr>
            <a:xfrm>
              <a:off x="724492" y="2080333"/>
              <a:ext cx="1970469" cy="607752"/>
            </a:xfrm>
            <a:prstGeom prst="chevron">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smtClean="0">
                <a:ln>
                  <a:noFill/>
                </a:ln>
                <a:solidFill>
                  <a:prstClr val="white"/>
                </a:solidFill>
                <a:effectLst/>
                <a:uLnTx/>
                <a:uFillTx/>
                <a:latin typeface="Calibri"/>
                <a:ea typeface="+mn-ea"/>
                <a:cs typeface="+mn-cs"/>
              </a:endParaRPr>
            </a:p>
          </p:txBody>
        </p:sp>
        <p:sp>
          <p:nvSpPr>
            <p:cNvPr id="145" name="Rectangle 144"/>
            <p:cNvSpPr/>
            <p:nvPr/>
          </p:nvSpPr>
          <p:spPr>
            <a:xfrm>
              <a:off x="834695" y="2100797"/>
              <a:ext cx="1838708" cy="570134"/>
            </a:xfrm>
            <a:prstGeom prst="rect">
              <a:avLst/>
            </a:prstGeom>
            <a:noFill/>
          </p:spPr>
          <p:txBody>
            <a:bodyPr wrap="none">
              <a:spAutoFit/>
            </a:bodyPr>
            <a:lstStyle/>
            <a:p>
              <a:pPr lvl="0" algn="ctr">
                <a:defRPr/>
              </a:pPr>
              <a:r>
                <a:rPr lang="en-US" sz="800" kern="0" dirty="0" smtClean="0">
                  <a:solidFill>
                    <a:schemeClr val="bg1"/>
                  </a:solidFill>
                  <a:cs typeface="B Titr" panose="00000700000000000000" pitchFamily="2" charset="-78"/>
                </a:rPr>
                <a:t>Set the order for substrate</a:t>
              </a:r>
              <a:endParaRPr kumimoji="0" lang="en-US" sz="800" b="0" i="0" u="none" strike="noStrike" kern="0" cap="none" spc="0" normalizeH="0" baseline="0" noProof="0" dirty="0" smtClean="0">
                <a:ln>
                  <a:noFill/>
                </a:ln>
                <a:solidFill>
                  <a:schemeClr val="bg1"/>
                </a:solidFill>
                <a:effectLst/>
                <a:uLnTx/>
                <a:uFillTx/>
                <a:cs typeface="B Titr" panose="00000700000000000000" pitchFamily="2" charset="-78"/>
              </a:endParaRPr>
            </a:p>
          </p:txBody>
        </p:sp>
      </p:grpSp>
      <p:cxnSp>
        <p:nvCxnSpPr>
          <p:cNvPr id="146" name="Straight Connector 145"/>
          <p:cNvCxnSpPr/>
          <p:nvPr/>
        </p:nvCxnSpPr>
        <p:spPr>
          <a:xfrm flipH="1" flipV="1">
            <a:off x="3399097" y="4166679"/>
            <a:ext cx="3027" cy="1409111"/>
          </a:xfrm>
          <a:prstGeom prst="line">
            <a:avLst/>
          </a:prstGeom>
          <a:noFill/>
          <a:ln w="15875" cap="flat" cmpd="sng" algn="ctr">
            <a:solidFill>
              <a:schemeClr val="tx1"/>
            </a:solidFill>
            <a:prstDash val="sysDot"/>
            <a:miter lim="800000"/>
          </a:ln>
          <a:effectLst/>
        </p:spPr>
      </p:cxnSp>
      <p:grpSp>
        <p:nvGrpSpPr>
          <p:cNvPr id="147" name="Group 146"/>
          <p:cNvGrpSpPr/>
          <p:nvPr/>
        </p:nvGrpSpPr>
        <p:grpSpPr>
          <a:xfrm>
            <a:off x="2636750" y="5510623"/>
            <a:ext cx="1630516" cy="229659"/>
            <a:chOff x="742012" y="2029161"/>
            <a:chExt cx="1970469" cy="607751"/>
          </a:xfrm>
          <a:solidFill>
            <a:schemeClr val="accent2"/>
          </a:solidFill>
        </p:grpSpPr>
        <p:sp>
          <p:nvSpPr>
            <p:cNvPr id="148" name="Chevron 147"/>
            <p:cNvSpPr/>
            <p:nvPr/>
          </p:nvSpPr>
          <p:spPr>
            <a:xfrm>
              <a:off x="742012" y="2029161"/>
              <a:ext cx="1970469" cy="607751"/>
            </a:xfrm>
            <a:prstGeom prst="chevron">
              <a:avLst/>
            </a:prstGeom>
            <a:solidFill>
              <a:srgbClr val="5DF986"/>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smtClean="0">
                <a:ln>
                  <a:noFill/>
                </a:ln>
                <a:solidFill>
                  <a:schemeClr val="tx1"/>
                </a:solidFill>
                <a:effectLst/>
                <a:uLnTx/>
                <a:uFillTx/>
                <a:latin typeface="Calibri"/>
                <a:ea typeface="+mn-ea"/>
                <a:cs typeface="+mn-cs"/>
              </a:endParaRPr>
            </a:p>
          </p:txBody>
        </p:sp>
        <p:sp>
          <p:nvSpPr>
            <p:cNvPr id="149" name="Rectangle 148"/>
            <p:cNvSpPr/>
            <p:nvPr/>
          </p:nvSpPr>
          <p:spPr>
            <a:xfrm>
              <a:off x="797598" y="2039998"/>
              <a:ext cx="1809751" cy="570134"/>
            </a:xfrm>
            <a:prstGeom prst="rect">
              <a:avLst/>
            </a:prstGeom>
            <a:noFill/>
          </p:spPr>
          <p:txBody>
            <a:bodyPr wrap="none">
              <a:spAutoFit/>
            </a:bodyPr>
            <a:lstStyle/>
            <a:p>
              <a:pPr lvl="0" algn="ctr">
                <a:defRPr/>
              </a:pPr>
              <a:r>
                <a:rPr lang="en-US" sz="800" kern="0" dirty="0" smtClean="0">
                  <a:cs typeface="B Titr" panose="00000700000000000000" pitchFamily="2" charset="-78"/>
                </a:rPr>
                <a:t>Starting the catalyst equipment</a:t>
              </a:r>
              <a:endParaRPr kumimoji="0" lang="en-US" sz="800" b="0" i="0" u="none" strike="noStrike" kern="0" cap="none" spc="0" normalizeH="0" baseline="0" noProof="0" dirty="0" smtClean="0">
                <a:ln>
                  <a:noFill/>
                </a:ln>
                <a:effectLst/>
                <a:uLnTx/>
                <a:uFillTx/>
                <a:cs typeface="B Titr" panose="00000700000000000000" pitchFamily="2" charset="-78"/>
              </a:endParaRPr>
            </a:p>
          </p:txBody>
        </p:sp>
      </p:grpSp>
      <p:cxnSp>
        <p:nvCxnSpPr>
          <p:cNvPr id="150" name="Straight Connector 149"/>
          <p:cNvCxnSpPr/>
          <p:nvPr/>
        </p:nvCxnSpPr>
        <p:spPr>
          <a:xfrm flipH="1" flipV="1">
            <a:off x="9627285" y="2248322"/>
            <a:ext cx="8399" cy="1744928"/>
          </a:xfrm>
          <a:prstGeom prst="line">
            <a:avLst/>
          </a:prstGeom>
          <a:noFill/>
          <a:ln w="15875" cap="flat" cmpd="sng" algn="ctr">
            <a:solidFill>
              <a:schemeClr val="tx1"/>
            </a:solidFill>
            <a:prstDash val="sysDot"/>
            <a:miter lim="800000"/>
          </a:ln>
          <a:effectLst/>
        </p:spPr>
      </p:cxnSp>
      <p:grpSp>
        <p:nvGrpSpPr>
          <p:cNvPr id="151" name="Group 150"/>
          <p:cNvGrpSpPr/>
          <p:nvPr/>
        </p:nvGrpSpPr>
        <p:grpSpPr>
          <a:xfrm>
            <a:off x="8939079" y="1880541"/>
            <a:ext cx="1393210" cy="563786"/>
            <a:chOff x="742012" y="2029161"/>
            <a:chExt cx="1970469" cy="967559"/>
          </a:xfrm>
          <a:solidFill>
            <a:srgbClr val="FFAFAF"/>
          </a:solidFill>
        </p:grpSpPr>
        <p:sp>
          <p:nvSpPr>
            <p:cNvPr id="152" name="Chevron 151"/>
            <p:cNvSpPr/>
            <p:nvPr/>
          </p:nvSpPr>
          <p:spPr>
            <a:xfrm>
              <a:off x="742012" y="2029161"/>
              <a:ext cx="1970469" cy="607751"/>
            </a:xfrm>
            <a:prstGeom prst="chevron">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smtClean="0">
                <a:ln>
                  <a:noFill/>
                </a:ln>
                <a:solidFill>
                  <a:schemeClr val="tx1"/>
                </a:solidFill>
                <a:effectLst/>
                <a:uLnTx/>
                <a:uFillTx/>
                <a:latin typeface="Calibri"/>
                <a:ea typeface="+mn-ea"/>
                <a:cs typeface="+mn-cs"/>
              </a:endParaRPr>
            </a:p>
          </p:txBody>
        </p:sp>
        <p:sp>
          <p:nvSpPr>
            <p:cNvPr id="153" name="Rectangle 152"/>
            <p:cNvSpPr/>
            <p:nvPr/>
          </p:nvSpPr>
          <p:spPr>
            <a:xfrm>
              <a:off x="832215" y="2100797"/>
              <a:ext cx="1843676" cy="895923"/>
            </a:xfrm>
            <a:prstGeom prst="rect">
              <a:avLst/>
            </a:prstGeom>
            <a:noFill/>
          </p:spPr>
          <p:txBody>
            <a:bodyPr wrap="none">
              <a:spAutoFit/>
            </a:bodyPr>
            <a:lstStyle/>
            <a:p>
              <a:pPr lvl="0" algn="ctr">
                <a:defRPr/>
              </a:pPr>
              <a:r>
                <a:rPr lang="en-US" sz="800" b="1" kern="0" dirty="0" smtClean="0">
                  <a:cs typeface="B Titr" panose="00000700000000000000" pitchFamily="2" charset="-78"/>
                </a:rPr>
                <a:t>The end of manufacturing </a:t>
              </a:r>
            </a:p>
            <a:p>
              <a:pPr lvl="0" algn="ctr">
                <a:defRPr/>
              </a:pPr>
              <a:r>
                <a:rPr lang="en-US" sz="800" b="1" kern="0" dirty="0" smtClean="0">
                  <a:cs typeface="B Titr" panose="00000700000000000000" pitchFamily="2" charset="-78"/>
                </a:rPr>
                <a:t>mold</a:t>
              </a:r>
              <a:endParaRPr kumimoji="0" lang="en-US" sz="800" b="1" i="0" u="none" strike="noStrike" kern="0" cap="none" spc="0" normalizeH="0" baseline="0" noProof="0" dirty="0" smtClean="0">
                <a:ln>
                  <a:noFill/>
                </a:ln>
                <a:effectLst/>
                <a:uLnTx/>
                <a:uFillTx/>
                <a:cs typeface="B Titr" panose="00000700000000000000" pitchFamily="2" charset="-78"/>
              </a:endParaRPr>
            </a:p>
          </p:txBody>
        </p:sp>
      </p:grpSp>
      <p:cxnSp>
        <p:nvCxnSpPr>
          <p:cNvPr id="158" name="Straight Connector 157"/>
          <p:cNvCxnSpPr/>
          <p:nvPr/>
        </p:nvCxnSpPr>
        <p:spPr>
          <a:xfrm flipV="1">
            <a:off x="9483191" y="4145296"/>
            <a:ext cx="4824" cy="383079"/>
          </a:xfrm>
          <a:prstGeom prst="line">
            <a:avLst/>
          </a:prstGeom>
          <a:noFill/>
          <a:ln w="15875" cap="flat" cmpd="sng" algn="ctr">
            <a:solidFill>
              <a:schemeClr val="tx1"/>
            </a:solidFill>
            <a:prstDash val="sysDot"/>
            <a:miter lim="800000"/>
          </a:ln>
          <a:effectLst/>
        </p:spPr>
      </p:cxnSp>
      <p:cxnSp>
        <p:nvCxnSpPr>
          <p:cNvPr id="180" name="Straight Connector 179"/>
          <p:cNvCxnSpPr/>
          <p:nvPr/>
        </p:nvCxnSpPr>
        <p:spPr>
          <a:xfrm flipV="1">
            <a:off x="8150283" y="3350991"/>
            <a:ext cx="61" cy="658628"/>
          </a:xfrm>
          <a:prstGeom prst="line">
            <a:avLst/>
          </a:prstGeom>
          <a:noFill/>
          <a:ln w="15875" cap="flat" cmpd="sng" algn="ctr">
            <a:solidFill>
              <a:schemeClr val="tx1"/>
            </a:solidFill>
            <a:prstDash val="sysDot"/>
            <a:miter lim="800000"/>
          </a:ln>
          <a:effectLst/>
        </p:spPr>
      </p:cxnSp>
      <p:grpSp>
        <p:nvGrpSpPr>
          <p:cNvPr id="189" name="Group 188"/>
          <p:cNvGrpSpPr/>
          <p:nvPr/>
        </p:nvGrpSpPr>
        <p:grpSpPr>
          <a:xfrm>
            <a:off x="9502144" y="3002240"/>
            <a:ext cx="1393210" cy="229659"/>
            <a:chOff x="742012" y="2029161"/>
            <a:chExt cx="1970469" cy="607751"/>
          </a:xfrm>
          <a:solidFill>
            <a:srgbClr val="97E4FF"/>
          </a:solidFill>
        </p:grpSpPr>
        <p:sp>
          <p:nvSpPr>
            <p:cNvPr id="190" name="Chevron 189"/>
            <p:cNvSpPr/>
            <p:nvPr/>
          </p:nvSpPr>
          <p:spPr>
            <a:xfrm>
              <a:off x="742012" y="2029161"/>
              <a:ext cx="1970469" cy="607751"/>
            </a:xfrm>
            <a:prstGeom prst="chevron">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smtClean="0">
                <a:ln>
                  <a:noFill/>
                </a:ln>
                <a:solidFill>
                  <a:schemeClr val="tx1"/>
                </a:solidFill>
                <a:effectLst/>
                <a:uLnTx/>
                <a:uFillTx/>
                <a:latin typeface="Calibri"/>
                <a:ea typeface="+mn-ea"/>
                <a:cs typeface="+mn-cs"/>
              </a:endParaRPr>
            </a:p>
          </p:txBody>
        </p:sp>
        <p:sp>
          <p:nvSpPr>
            <p:cNvPr id="191" name="Rectangle 190"/>
            <p:cNvSpPr/>
            <p:nvPr/>
          </p:nvSpPr>
          <p:spPr>
            <a:xfrm>
              <a:off x="995852" y="2043081"/>
              <a:ext cx="1462788" cy="570134"/>
            </a:xfrm>
            <a:prstGeom prst="rect">
              <a:avLst/>
            </a:prstGeom>
            <a:noFill/>
          </p:spPr>
          <p:txBody>
            <a:bodyPr wrap="none">
              <a:spAutoFit/>
            </a:bodyPr>
            <a:lstStyle/>
            <a:p>
              <a:pPr lvl="0" algn="ctr" rtl="1">
                <a:defRPr/>
              </a:pPr>
              <a:r>
                <a:rPr lang="en-US" sz="800" b="1" kern="0" dirty="0" smtClean="0">
                  <a:cs typeface="B Titr" panose="00000700000000000000" pitchFamily="2" charset="-78"/>
                </a:rPr>
                <a:t>First off tool sample</a:t>
              </a:r>
              <a:endParaRPr kumimoji="0" lang="en-US" sz="800" b="1" i="0" u="none" strike="noStrike" kern="0" cap="none" spc="0" normalizeH="0" baseline="0" noProof="0" dirty="0" smtClean="0">
                <a:ln>
                  <a:noFill/>
                </a:ln>
                <a:effectLst/>
                <a:uLnTx/>
                <a:uFillTx/>
                <a:cs typeface="B Titr" panose="00000700000000000000" pitchFamily="2" charset="-78"/>
              </a:endParaRPr>
            </a:p>
          </p:txBody>
        </p:sp>
      </p:grpSp>
      <p:cxnSp>
        <p:nvCxnSpPr>
          <p:cNvPr id="192" name="Straight Connector 191"/>
          <p:cNvCxnSpPr>
            <a:endCxn id="195" idx="2"/>
          </p:cNvCxnSpPr>
          <p:nvPr/>
        </p:nvCxnSpPr>
        <p:spPr>
          <a:xfrm flipH="1" flipV="1">
            <a:off x="8331926" y="2842181"/>
            <a:ext cx="46772" cy="1192247"/>
          </a:xfrm>
          <a:prstGeom prst="line">
            <a:avLst/>
          </a:prstGeom>
          <a:noFill/>
          <a:ln w="15875" cap="flat" cmpd="sng" algn="ctr">
            <a:solidFill>
              <a:schemeClr val="tx1"/>
            </a:solidFill>
            <a:prstDash val="sysDot"/>
            <a:miter lim="800000"/>
          </a:ln>
          <a:effectLst/>
        </p:spPr>
      </p:cxnSp>
      <p:grpSp>
        <p:nvGrpSpPr>
          <p:cNvPr id="193" name="Group 192"/>
          <p:cNvGrpSpPr/>
          <p:nvPr/>
        </p:nvGrpSpPr>
        <p:grpSpPr>
          <a:xfrm>
            <a:off x="7616358" y="2599667"/>
            <a:ext cx="1393210" cy="242514"/>
            <a:chOff x="742012" y="2029161"/>
            <a:chExt cx="1970469" cy="641770"/>
          </a:xfrm>
          <a:solidFill>
            <a:srgbClr val="97E4FF"/>
          </a:solidFill>
        </p:grpSpPr>
        <p:sp>
          <p:nvSpPr>
            <p:cNvPr id="194" name="Chevron 193"/>
            <p:cNvSpPr/>
            <p:nvPr/>
          </p:nvSpPr>
          <p:spPr>
            <a:xfrm>
              <a:off x="742012" y="2029161"/>
              <a:ext cx="1970469" cy="607751"/>
            </a:xfrm>
            <a:prstGeom prst="chevron">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smtClean="0">
                <a:ln>
                  <a:noFill/>
                </a:ln>
                <a:solidFill>
                  <a:schemeClr val="tx1"/>
                </a:solidFill>
                <a:effectLst/>
                <a:uLnTx/>
                <a:uFillTx/>
                <a:latin typeface="Calibri"/>
                <a:ea typeface="+mn-ea"/>
                <a:cs typeface="+mn-cs"/>
              </a:endParaRPr>
            </a:p>
          </p:txBody>
        </p:sp>
        <p:sp>
          <p:nvSpPr>
            <p:cNvPr id="195" name="Rectangle 194"/>
            <p:cNvSpPr/>
            <p:nvPr/>
          </p:nvSpPr>
          <p:spPr>
            <a:xfrm>
              <a:off x="1147367" y="2100797"/>
              <a:ext cx="1213400" cy="570134"/>
            </a:xfrm>
            <a:prstGeom prst="rect">
              <a:avLst/>
            </a:prstGeom>
            <a:noFill/>
          </p:spPr>
          <p:txBody>
            <a:bodyPr wrap="none">
              <a:spAutoFit/>
            </a:bodyPr>
            <a:lstStyle/>
            <a:p>
              <a:pPr lvl="0" algn="ctr" rtl="1">
                <a:defRPr/>
              </a:pPr>
              <a:r>
                <a:rPr lang="en-US" sz="800" b="1" kern="0" noProof="0" dirty="0" smtClean="0">
                  <a:cs typeface="B Titr" panose="00000700000000000000" pitchFamily="2" charset="-78"/>
                </a:rPr>
                <a:t>First off process</a:t>
              </a:r>
              <a:endParaRPr kumimoji="0" lang="en-US" sz="800" b="1" i="0" u="none" strike="noStrike" kern="0" cap="none" spc="0" normalizeH="0" baseline="0" noProof="0" dirty="0" smtClean="0">
                <a:ln>
                  <a:noFill/>
                </a:ln>
                <a:effectLst/>
                <a:uLnTx/>
                <a:uFillTx/>
                <a:cs typeface="B Titr" panose="00000700000000000000" pitchFamily="2" charset="-78"/>
              </a:endParaRPr>
            </a:p>
          </p:txBody>
        </p:sp>
      </p:grpSp>
      <p:sp>
        <p:nvSpPr>
          <p:cNvPr id="38" name="Diamond 37"/>
          <p:cNvSpPr/>
          <p:nvPr/>
        </p:nvSpPr>
        <p:spPr>
          <a:xfrm>
            <a:off x="9807562" y="5682679"/>
            <a:ext cx="349035" cy="369612"/>
          </a:xfrm>
          <a:prstGeom prst="diamond">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6" name="Straight Connector 195"/>
          <p:cNvCxnSpPr>
            <a:stCxn id="38" idx="0"/>
          </p:cNvCxnSpPr>
          <p:nvPr/>
        </p:nvCxnSpPr>
        <p:spPr>
          <a:xfrm flipH="1" flipV="1">
            <a:off x="9960016" y="4145296"/>
            <a:ext cx="22064" cy="1537383"/>
          </a:xfrm>
          <a:prstGeom prst="line">
            <a:avLst/>
          </a:prstGeom>
          <a:noFill/>
          <a:ln w="15875" cap="flat" cmpd="sng" algn="ctr">
            <a:solidFill>
              <a:schemeClr val="tx1"/>
            </a:solidFill>
            <a:prstDash val="sysDot"/>
            <a:miter lim="800000"/>
          </a:ln>
          <a:effectLst/>
        </p:spPr>
      </p:cxnSp>
      <p:sp>
        <p:nvSpPr>
          <p:cNvPr id="41" name="TextBox 40"/>
          <p:cNvSpPr txBox="1"/>
          <p:nvPr/>
        </p:nvSpPr>
        <p:spPr>
          <a:xfrm>
            <a:off x="9712143" y="5952332"/>
            <a:ext cx="585255" cy="369332"/>
          </a:xfrm>
          <a:prstGeom prst="rect">
            <a:avLst/>
          </a:prstGeom>
          <a:noFill/>
        </p:spPr>
        <p:txBody>
          <a:bodyPr wrap="square" rtlCol="0">
            <a:spAutoFit/>
          </a:bodyPr>
          <a:lstStyle/>
          <a:p>
            <a:pPr algn="ctr"/>
            <a:r>
              <a:rPr lang="en-US" dirty="0" smtClean="0"/>
              <a:t>Sop</a:t>
            </a:r>
            <a:endParaRPr lang="en-US" dirty="0"/>
          </a:p>
        </p:txBody>
      </p:sp>
      <p:pic>
        <p:nvPicPr>
          <p:cNvPr id="197" name="Picture 196"/>
          <p:cNvPicPr>
            <a:picLocks noChangeAspect="1"/>
          </p:cNvPicPr>
          <p:nvPr/>
        </p:nvPicPr>
        <p:blipFill rotWithShape="1">
          <a:blip r:embed="rId2" cstate="print">
            <a:extLst>
              <a:ext uri="{28A0092B-C50C-407E-A947-70E740481C1C}">
                <a14:useLocalDpi xmlns:a14="http://schemas.microsoft.com/office/drawing/2010/main" val="0"/>
              </a:ext>
            </a:extLst>
          </a:blip>
          <a:srcRect l="26915" t="4746" r="13737" b="10025"/>
          <a:stretch/>
        </p:blipFill>
        <p:spPr>
          <a:xfrm rot="1831647">
            <a:off x="10544907" y="4707943"/>
            <a:ext cx="1336606" cy="1079715"/>
          </a:xfrm>
          <a:prstGeom prst="rect">
            <a:avLst/>
          </a:prstGeom>
        </p:spPr>
      </p:pic>
      <p:grpSp>
        <p:nvGrpSpPr>
          <p:cNvPr id="47" name="Group 46"/>
          <p:cNvGrpSpPr/>
          <p:nvPr/>
        </p:nvGrpSpPr>
        <p:grpSpPr>
          <a:xfrm>
            <a:off x="3427" y="6429476"/>
            <a:ext cx="12188572" cy="523220"/>
            <a:chOff x="3427" y="6429476"/>
            <a:chExt cx="12188572" cy="523220"/>
          </a:xfrm>
        </p:grpSpPr>
        <p:sp>
          <p:nvSpPr>
            <p:cNvPr id="200" name="Rectangle 199"/>
            <p:cNvSpPr/>
            <p:nvPr/>
          </p:nvSpPr>
          <p:spPr>
            <a:xfrm flipV="1">
              <a:off x="3427" y="6695834"/>
              <a:ext cx="11350373" cy="152008"/>
            </a:xfrm>
            <a:prstGeom prst="rect">
              <a:avLst/>
            </a:prstGeom>
            <a:gradFill>
              <a:gsLst>
                <a:gs pos="29000">
                  <a:srgbClr val="9DE3F9"/>
                </a:gs>
                <a:gs pos="100000">
                  <a:schemeClr val="accent1">
                    <a:lumMod val="20000"/>
                    <a:lumOff val="80000"/>
                  </a:schemeClr>
                </a:gs>
                <a:gs pos="75000">
                  <a:schemeClr val="accent1">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TextBox 200"/>
            <p:cNvSpPr txBox="1"/>
            <p:nvPr/>
          </p:nvSpPr>
          <p:spPr>
            <a:xfrm>
              <a:off x="11467438" y="6429476"/>
              <a:ext cx="543739" cy="523220"/>
            </a:xfrm>
            <a:prstGeom prst="rect">
              <a:avLst/>
            </a:prstGeom>
            <a:noFill/>
            <a:ln w="15875">
              <a:noFill/>
            </a:ln>
          </p:spPr>
          <p:txBody>
            <a:bodyPr wrap="none" rtlCol="0">
              <a:spAutoFit/>
            </a:bodyPr>
            <a:lstStyle/>
            <a:p>
              <a:r>
                <a:rPr lang="en-US" sz="2800" b="1" dirty="0" smtClean="0">
                  <a:latin typeface="Times New Roman" panose="02020603050405020304" pitchFamily="18" charset="0"/>
                  <a:cs typeface="Times New Roman" panose="02020603050405020304" pitchFamily="18" charset="0"/>
                </a:rPr>
                <a:t>12</a:t>
              </a:r>
              <a:endParaRPr lang="en-US" sz="2800" b="1" dirty="0">
                <a:latin typeface="Times New Roman" panose="02020603050405020304" pitchFamily="18" charset="0"/>
                <a:cs typeface="Times New Roman" panose="02020603050405020304" pitchFamily="18" charset="0"/>
              </a:endParaRPr>
            </a:p>
          </p:txBody>
        </p:sp>
        <p:sp>
          <p:nvSpPr>
            <p:cNvPr id="202" name="Rectangle 201"/>
            <p:cNvSpPr/>
            <p:nvPr/>
          </p:nvSpPr>
          <p:spPr>
            <a:xfrm>
              <a:off x="11942990" y="6695834"/>
              <a:ext cx="249009" cy="162166"/>
            </a:xfrm>
            <a:prstGeom prst="rect">
              <a:avLst/>
            </a:prstGeom>
            <a:gradFill>
              <a:gsLst>
                <a:gs pos="29000">
                  <a:schemeClr val="accent1">
                    <a:lumMod val="40000"/>
                    <a:lumOff val="60000"/>
                  </a:schemeClr>
                </a:gs>
                <a:gs pos="100000">
                  <a:schemeClr val="accent6">
                    <a:lumMod val="20000"/>
                    <a:lumOff val="80000"/>
                  </a:schemeClr>
                </a:gs>
                <a:gs pos="75000">
                  <a:schemeClr val="accent2">
                    <a:lumMod val="20000"/>
                    <a:lumOff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sp>
        <p:nvSpPr>
          <p:cNvPr id="5" name="TextBox 4"/>
          <p:cNvSpPr txBox="1"/>
          <p:nvPr/>
        </p:nvSpPr>
        <p:spPr>
          <a:xfrm>
            <a:off x="9866378" y="1278252"/>
            <a:ext cx="2207764" cy="307777"/>
          </a:xfrm>
          <a:prstGeom prst="rect">
            <a:avLst/>
          </a:prstGeom>
          <a:noFill/>
        </p:spPr>
        <p:txBody>
          <a:bodyPr wrap="square" rtlCol="0">
            <a:spAutoFit/>
          </a:bodyPr>
          <a:lstStyle/>
          <a:p>
            <a:r>
              <a:rPr lang="el-GR" sz="1400" dirty="0" smtClean="0"/>
              <a:t>Φ</a:t>
            </a:r>
            <a:r>
              <a:rPr lang="en-US" sz="1400" dirty="0" smtClean="0"/>
              <a:t>105.7x152.4 600CPSI,3Mil</a:t>
            </a:r>
            <a:endParaRPr lang="en-US" sz="1400" dirty="0"/>
          </a:p>
        </p:txBody>
      </p:sp>
      <p:pic>
        <p:nvPicPr>
          <p:cNvPr id="106" name="Picture 105"/>
          <p:cNvPicPr>
            <a:picLocks noChangeAspect="1"/>
          </p:cNvPicPr>
          <p:nvPr/>
        </p:nvPicPr>
        <p:blipFill rotWithShape="1">
          <a:blip r:embed="rId3" cstate="print">
            <a:extLst>
              <a:ext uri="{28A0092B-C50C-407E-A947-70E740481C1C}">
                <a14:useLocalDpi xmlns:a14="http://schemas.microsoft.com/office/drawing/2010/main" val="0"/>
              </a:ext>
            </a:extLst>
          </a:blip>
          <a:srcRect l="4258" t="10237" r="11055" b="5234"/>
          <a:stretch/>
        </p:blipFill>
        <p:spPr>
          <a:xfrm>
            <a:off x="10619210" y="280993"/>
            <a:ext cx="1222455" cy="884790"/>
          </a:xfrm>
          <a:prstGeom prst="rect">
            <a:avLst/>
          </a:prstGeom>
        </p:spPr>
      </p:pic>
      <p:cxnSp>
        <p:nvCxnSpPr>
          <p:cNvPr id="107" name="Straight Connector 106"/>
          <p:cNvCxnSpPr/>
          <p:nvPr/>
        </p:nvCxnSpPr>
        <p:spPr>
          <a:xfrm flipH="1" flipV="1">
            <a:off x="5183290" y="4176802"/>
            <a:ext cx="20159" cy="1636872"/>
          </a:xfrm>
          <a:prstGeom prst="line">
            <a:avLst/>
          </a:prstGeom>
          <a:noFill/>
          <a:ln w="15875" cap="flat" cmpd="sng" algn="ctr">
            <a:solidFill>
              <a:schemeClr val="tx1"/>
            </a:solidFill>
            <a:prstDash val="sysDot"/>
            <a:miter lim="800000"/>
          </a:ln>
          <a:effectLst/>
        </p:spPr>
      </p:cxnSp>
      <p:grpSp>
        <p:nvGrpSpPr>
          <p:cNvPr id="108" name="Group 107"/>
          <p:cNvGrpSpPr/>
          <p:nvPr/>
        </p:nvGrpSpPr>
        <p:grpSpPr>
          <a:xfrm>
            <a:off x="4562560" y="5781168"/>
            <a:ext cx="1453632" cy="229659"/>
            <a:chOff x="742012" y="2029161"/>
            <a:chExt cx="2070758" cy="607751"/>
          </a:xfrm>
          <a:solidFill>
            <a:schemeClr val="accent2"/>
          </a:solidFill>
        </p:grpSpPr>
        <p:sp>
          <p:nvSpPr>
            <p:cNvPr id="109" name="Chevron 108"/>
            <p:cNvSpPr/>
            <p:nvPr/>
          </p:nvSpPr>
          <p:spPr>
            <a:xfrm>
              <a:off x="742012" y="2029161"/>
              <a:ext cx="1970469" cy="607751"/>
            </a:xfrm>
            <a:prstGeom prst="chevron">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smtClean="0">
                <a:ln>
                  <a:noFill/>
                </a:ln>
                <a:solidFill>
                  <a:prstClr val="white"/>
                </a:solidFill>
                <a:effectLst/>
                <a:uLnTx/>
                <a:uFillTx/>
                <a:latin typeface="Calibri"/>
                <a:ea typeface="+mn-ea"/>
                <a:cs typeface="+mn-cs"/>
              </a:endParaRPr>
            </a:p>
          </p:txBody>
        </p:sp>
        <p:sp>
          <p:nvSpPr>
            <p:cNvPr id="110" name="Rectangle 109"/>
            <p:cNvSpPr/>
            <p:nvPr/>
          </p:nvSpPr>
          <p:spPr>
            <a:xfrm>
              <a:off x="791378" y="2051533"/>
              <a:ext cx="2021392" cy="529409"/>
            </a:xfrm>
            <a:prstGeom prst="rect">
              <a:avLst/>
            </a:prstGeom>
            <a:noFill/>
          </p:spPr>
          <p:txBody>
            <a:bodyPr wrap="none">
              <a:spAutoFit/>
            </a:bodyPr>
            <a:lstStyle/>
            <a:p>
              <a:pPr lvl="0" algn="ctr">
                <a:defRPr/>
              </a:pPr>
              <a:r>
                <a:rPr lang="en-US" sz="700" kern="0" dirty="0" smtClean="0">
                  <a:solidFill>
                    <a:schemeClr val="bg1"/>
                  </a:solidFill>
                  <a:cs typeface="B Titr" panose="00000700000000000000" pitchFamily="2" charset="-78"/>
                </a:rPr>
                <a:t>Receiving the sample of substrate</a:t>
              </a:r>
              <a:endParaRPr kumimoji="0" lang="en-US" sz="700" b="0" i="0" u="none" strike="noStrike" kern="0" cap="none" spc="0" normalizeH="0" baseline="0" noProof="0" dirty="0" smtClean="0">
                <a:ln>
                  <a:noFill/>
                </a:ln>
                <a:solidFill>
                  <a:schemeClr val="bg1"/>
                </a:solidFill>
                <a:effectLst/>
                <a:uLnTx/>
                <a:uFillTx/>
                <a:cs typeface="B Titr" panose="00000700000000000000" pitchFamily="2" charset="-78"/>
              </a:endParaRPr>
            </a:p>
          </p:txBody>
        </p:sp>
      </p:grpSp>
      <p:cxnSp>
        <p:nvCxnSpPr>
          <p:cNvPr id="112" name="Straight Connector 111"/>
          <p:cNvCxnSpPr/>
          <p:nvPr/>
        </p:nvCxnSpPr>
        <p:spPr>
          <a:xfrm flipH="1">
            <a:off x="9694740" y="4163718"/>
            <a:ext cx="5305" cy="1012734"/>
          </a:xfrm>
          <a:prstGeom prst="line">
            <a:avLst/>
          </a:prstGeom>
          <a:noFill/>
          <a:ln w="15875" cap="flat" cmpd="sng" algn="ctr">
            <a:solidFill>
              <a:schemeClr val="tx1"/>
            </a:solidFill>
            <a:prstDash val="sysDot"/>
            <a:miter lim="800000"/>
          </a:ln>
          <a:effectLst/>
        </p:spPr>
      </p:cxnSp>
      <p:grpSp>
        <p:nvGrpSpPr>
          <p:cNvPr id="116" name="Group 115"/>
          <p:cNvGrpSpPr/>
          <p:nvPr/>
        </p:nvGrpSpPr>
        <p:grpSpPr>
          <a:xfrm>
            <a:off x="8803157" y="5170512"/>
            <a:ext cx="1482655" cy="242514"/>
            <a:chOff x="742012" y="2029161"/>
            <a:chExt cx="1970469" cy="641770"/>
          </a:xfrm>
          <a:solidFill>
            <a:schemeClr val="accent2"/>
          </a:solidFill>
        </p:grpSpPr>
        <p:sp>
          <p:nvSpPr>
            <p:cNvPr id="124" name="Chevron 123"/>
            <p:cNvSpPr/>
            <p:nvPr/>
          </p:nvSpPr>
          <p:spPr>
            <a:xfrm>
              <a:off x="742012" y="2029161"/>
              <a:ext cx="1970469" cy="607751"/>
            </a:xfrm>
            <a:prstGeom prst="chevron">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smtClean="0">
                <a:ln>
                  <a:noFill/>
                </a:ln>
                <a:solidFill>
                  <a:prstClr val="white"/>
                </a:solidFill>
                <a:effectLst/>
                <a:uLnTx/>
                <a:uFillTx/>
                <a:latin typeface="Calibri"/>
                <a:ea typeface="+mn-ea"/>
                <a:cs typeface="+mn-cs"/>
              </a:endParaRPr>
            </a:p>
          </p:txBody>
        </p:sp>
        <p:sp>
          <p:nvSpPr>
            <p:cNvPr id="125" name="Rectangle 124"/>
            <p:cNvSpPr/>
            <p:nvPr/>
          </p:nvSpPr>
          <p:spPr>
            <a:xfrm>
              <a:off x="814345" y="2100797"/>
              <a:ext cx="1879451" cy="570134"/>
            </a:xfrm>
            <a:prstGeom prst="rect">
              <a:avLst/>
            </a:prstGeom>
            <a:noFill/>
          </p:spPr>
          <p:txBody>
            <a:bodyPr wrap="none">
              <a:spAutoFit/>
            </a:bodyPr>
            <a:lstStyle/>
            <a:p>
              <a:pPr lvl="0" algn="ctr">
                <a:defRPr/>
              </a:pPr>
              <a:r>
                <a:rPr lang="en-US" sz="800" kern="0" noProof="0" dirty="0" smtClean="0">
                  <a:solidFill>
                    <a:schemeClr val="bg1"/>
                  </a:solidFill>
                  <a:cs typeface="B Titr" panose="00000700000000000000" pitchFamily="2" charset="-78"/>
                </a:rPr>
                <a:t>Receiving the substrate cargo</a:t>
              </a:r>
              <a:endParaRPr kumimoji="0" lang="en-US" sz="800" b="0" i="0" u="none" strike="noStrike" kern="0" cap="none" spc="0" normalizeH="0" baseline="0" noProof="0" dirty="0" smtClean="0">
                <a:ln>
                  <a:noFill/>
                </a:ln>
                <a:solidFill>
                  <a:schemeClr val="bg1"/>
                </a:solidFill>
                <a:effectLst/>
                <a:uLnTx/>
                <a:uFillTx/>
                <a:cs typeface="B Titr" panose="00000700000000000000" pitchFamily="2" charset="-78"/>
              </a:endParaRPr>
            </a:p>
          </p:txBody>
        </p:sp>
      </p:grpSp>
      <p:sp>
        <p:nvSpPr>
          <p:cNvPr id="126" name="TextBox 125"/>
          <p:cNvSpPr txBox="1"/>
          <p:nvPr/>
        </p:nvSpPr>
        <p:spPr>
          <a:xfrm>
            <a:off x="4508185" y="6276358"/>
            <a:ext cx="2849811" cy="369332"/>
          </a:xfrm>
          <a:prstGeom prst="rect">
            <a:avLst/>
          </a:prstGeom>
          <a:noFill/>
        </p:spPr>
        <p:txBody>
          <a:bodyPr wrap="square" rtlCol="0">
            <a:spAutoFit/>
          </a:bodyPr>
          <a:lstStyle/>
          <a:p>
            <a:pPr algn="ctr"/>
            <a:r>
              <a:rPr lang="en-US" dirty="0" smtClean="0"/>
              <a:t>2023-2024</a:t>
            </a:r>
            <a:endParaRPr lang="en-US" dirty="0"/>
          </a:p>
        </p:txBody>
      </p:sp>
      <p:sp>
        <p:nvSpPr>
          <p:cNvPr id="127" name="TextBox 126"/>
          <p:cNvSpPr txBox="1"/>
          <p:nvPr/>
        </p:nvSpPr>
        <p:spPr>
          <a:xfrm>
            <a:off x="3427" y="132747"/>
            <a:ext cx="2773569" cy="461665"/>
          </a:xfrm>
          <a:prstGeom prst="rect">
            <a:avLst/>
          </a:prstGeom>
          <a:noFill/>
          <a:ln>
            <a:noFill/>
          </a:ln>
        </p:spPr>
        <p:txBody>
          <a:bodyPr wrap="square" rtlCol="0">
            <a:spAutoFit/>
          </a:bodyPr>
          <a:lstStyle/>
          <a:p>
            <a:pPr marL="342900" indent="-342900" algn="l">
              <a:buFont typeface="Wingdings" panose="05000000000000000000" pitchFamily="2" charset="2"/>
              <a:buChar char="v"/>
            </a:pPr>
            <a:r>
              <a:rPr lang="en-US" sz="2400" b="1" i="1" dirty="0" smtClean="0">
                <a:cs typeface="B Nazanin" panose="00000400000000000000" pitchFamily="2" charset="-78"/>
              </a:rPr>
              <a:t>Planning</a:t>
            </a:r>
            <a:endParaRPr lang="en-US" sz="2400" b="1" dirty="0" smtClean="0">
              <a:cs typeface="B Nazanin" panose="00000400000000000000" pitchFamily="2" charset="-78"/>
            </a:endParaRPr>
          </a:p>
        </p:txBody>
      </p:sp>
      <p:sp>
        <p:nvSpPr>
          <p:cNvPr id="128" name="TextBox 127"/>
          <p:cNvSpPr txBox="1"/>
          <p:nvPr/>
        </p:nvSpPr>
        <p:spPr>
          <a:xfrm>
            <a:off x="217645" y="698618"/>
            <a:ext cx="3881960" cy="369332"/>
          </a:xfrm>
          <a:prstGeom prst="rect">
            <a:avLst/>
          </a:prstGeom>
          <a:noFill/>
        </p:spPr>
        <p:txBody>
          <a:bodyPr wrap="none" rtlCol="0">
            <a:spAutoFit/>
          </a:bodyPr>
          <a:lstStyle/>
          <a:p>
            <a:r>
              <a:rPr lang="en-US" dirty="0" smtClean="0"/>
              <a:t>Pre Catalyst ASSY planning by the detail</a:t>
            </a:r>
            <a:endParaRPr lang="en-US" dirty="0"/>
          </a:p>
        </p:txBody>
      </p:sp>
      <p:cxnSp>
        <p:nvCxnSpPr>
          <p:cNvPr id="129" name="Straight Connector 128"/>
          <p:cNvCxnSpPr/>
          <p:nvPr/>
        </p:nvCxnSpPr>
        <p:spPr>
          <a:xfrm flipV="1">
            <a:off x="10238602" y="3232130"/>
            <a:ext cx="4367" cy="760649"/>
          </a:xfrm>
          <a:prstGeom prst="line">
            <a:avLst/>
          </a:prstGeom>
          <a:noFill/>
          <a:ln w="15875" cap="flat" cmpd="sng" algn="ctr">
            <a:solidFill>
              <a:schemeClr val="tx1"/>
            </a:solidFill>
            <a:prstDash val="sysDot"/>
            <a:miter lim="800000"/>
          </a:ln>
          <a:effectLst/>
        </p:spPr>
      </p:cxnSp>
      <p:grpSp>
        <p:nvGrpSpPr>
          <p:cNvPr id="131" name="Group 130"/>
          <p:cNvGrpSpPr/>
          <p:nvPr/>
        </p:nvGrpSpPr>
        <p:grpSpPr>
          <a:xfrm>
            <a:off x="7470957" y="2967579"/>
            <a:ext cx="1393210" cy="381284"/>
            <a:chOff x="742012" y="2029161"/>
            <a:chExt cx="1970469" cy="639221"/>
          </a:xfrm>
          <a:solidFill>
            <a:srgbClr val="FFAFAF"/>
          </a:solidFill>
        </p:grpSpPr>
        <p:sp>
          <p:nvSpPr>
            <p:cNvPr id="141" name="Chevron 140"/>
            <p:cNvSpPr/>
            <p:nvPr/>
          </p:nvSpPr>
          <p:spPr>
            <a:xfrm>
              <a:off x="742012" y="2029161"/>
              <a:ext cx="1970469" cy="607751"/>
            </a:xfrm>
            <a:prstGeom prst="chevron">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smtClean="0">
                <a:ln>
                  <a:noFill/>
                </a:ln>
                <a:solidFill>
                  <a:schemeClr val="tx1"/>
                </a:solidFill>
                <a:effectLst/>
                <a:uLnTx/>
                <a:uFillTx/>
                <a:latin typeface="Calibri"/>
                <a:ea typeface="+mn-ea"/>
                <a:cs typeface="+mn-cs"/>
              </a:endParaRPr>
            </a:p>
          </p:txBody>
        </p:sp>
        <p:sp>
          <p:nvSpPr>
            <p:cNvPr id="154" name="Rectangle 153"/>
            <p:cNvSpPr/>
            <p:nvPr/>
          </p:nvSpPr>
          <p:spPr>
            <a:xfrm>
              <a:off x="848086" y="2100798"/>
              <a:ext cx="1811936" cy="567584"/>
            </a:xfrm>
            <a:prstGeom prst="rect">
              <a:avLst/>
            </a:prstGeom>
            <a:noFill/>
          </p:spPr>
          <p:txBody>
            <a:bodyPr wrap="none">
              <a:spAutoFit/>
            </a:bodyPr>
            <a:lstStyle/>
            <a:p>
              <a:pPr lvl="0" algn="ctr">
                <a:defRPr/>
              </a:pPr>
              <a:r>
                <a:rPr lang="en-US" sz="800" b="1" kern="0" dirty="0">
                  <a:cs typeface="B Titr" panose="00000700000000000000" pitchFamily="2" charset="-78"/>
                </a:rPr>
                <a:t>The end of </a:t>
              </a:r>
              <a:r>
                <a:rPr lang="en-US" sz="800" b="1" kern="0" dirty="0" smtClean="0">
                  <a:cs typeface="B Titr" panose="00000700000000000000" pitchFamily="2" charset="-78"/>
                </a:rPr>
                <a:t>manufacturing</a:t>
              </a:r>
            </a:p>
            <a:p>
              <a:pPr lvl="0" algn="ctr">
                <a:defRPr/>
              </a:pPr>
              <a:r>
                <a:rPr lang="en-US" sz="800" b="1" kern="0" dirty="0" smtClean="0">
                  <a:cs typeface="B Titr" panose="00000700000000000000" pitchFamily="2" charset="-78"/>
                </a:rPr>
                <a:t> </a:t>
              </a:r>
              <a:r>
                <a:rPr lang="en-US" sz="800" b="1" kern="0" dirty="0">
                  <a:cs typeface="B Titr" panose="00000700000000000000" pitchFamily="2" charset="-78"/>
                </a:rPr>
                <a:t>production fixtures</a:t>
              </a:r>
            </a:p>
          </p:txBody>
        </p:sp>
      </p:grpSp>
      <p:grpSp>
        <p:nvGrpSpPr>
          <p:cNvPr id="155" name="Group 154"/>
          <p:cNvGrpSpPr/>
          <p:nvPr/>
        </p:nvGrpSpPr>
        <p:grpSpPr>
          <a:xfrm>
            <a:off x="8786586" y="4541516"/>
            <a:ext cx="1393210" cy="381283"/>
            <a:chOff x="742012" y="2029161"/>
            <a:chExt cx="1970469" cy="639219"/>
          </a:xfrm>
          <a:solidFill>
            <a:srgbClr val="FFAFAF"/>
          </a:solidFill>
        </p:grpSpPr>
        <p:sp>
          <p:nvSpPr>
            <p:cNvPr id="156" name="Chevron 155"/>
            <p:cNvSpPr/>
            <p:nvPr/>
          </p:nvSpPr>
          <p:spPr>
            <a:xfrm>
              <a:off x="742012" y="2029161"/>
              <a:ext cx="1970469" cy="607751"/>
            </a:xfrm>
            <a:prstGeom prst="chevron">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smtClean="0">
                <a:ln>
                  <a:noFill/>
                </a:ln>
                <a:solidFill>
                  <a:schemeClr val="tx1"/>
                </a:solidFill>
                <a:effectLst/>
                <a:uLnTx/>
                <a:uFillTx/>
                <a:latin typeface="Calibri"/>
                <a:ea typeface="+mn-ea"/>
                <a:cs typeface="+mn-cs"/>
              </a:endParaRPr>
            </a:p>
          </p:txBody>
        </p:sp>
        <p:sp>
          <p:nvSpPr>
            <p:cNvPr id="157" name="Rectangle 156"/>
            <p:cNvSpPr/>
            <p:nvPr/>
          </p:nvSpPr>
          <p:spPr>
            <a:xfrm>
              <a:off x="848084" y="2100796"/>
              <a:ext cx="1811936" cy="567584"/>
            </a:xfrm>
            <a:prstGeom prst="rect">
              <a:avLst/>
            </a:prstGeom>
            <a:noFill/>
          </p:spPr>
          <p:txBody>
            <a:bodyPr wrap="none">
              <a:spAutoFit/>
            </a:bodyPr>
            <a:lstStyle/>
            <a:p>
              <a:pPr lvl="0" algn="ctr">
                <a:defRPr/>
              </a:pPr>
              <a:r>
                <a:rPr lang="en-US" sz="800" b="1" kern="0" dirty="0">
                  <a:cs typeface="B Titr" panose="00000700000000000000" pitchFamily="2" charset="-78"/>
                </a:rPr>
                <a:t>The end of </a:t>
              </a:r>
              <a:r>
                <a:rPr lang="en-US" sz="800" b="1" kern="0" dirty="0" smtClean="0">
                  <a:cs typeface="B Titr" panose="00000700000000000000" pitchFamily="2" charset="-78"/>
                </a:rPr>
                <a:t>manufacturing</a:t>
              </a:r>
            </a:p>
            <a:p>
              <a:pPr lvl="0" algn="ctr">
                <a:defRPr/>
              </a:pPr>
              <a:r>
                <a:rPr lang="en-US" sz="800" b="1" kern="0" dirty="0" smtClean="0">
                  <a:cs typeface="B Titr" panose="00000700000000000000" pitchFamily="2" charset="-78"/>
                </a:rPr>
                <a:t> </a:t>
              </a:r>
              <a:r>
                <a:rPr lang="en-US" sz="800" b="1" kern="0" dirty="0">
                  <a:cs typeface="B Titr" panose="00000700000000000000" pitchFamily="2" charset="-78"/>
                </a:rPr>
                <a:t>checking fixtures</a:t>
              </a:r>
            </a:p>
          </p:txBody>
        </p:sp>
      </p:grpSp>
    </p:spTree>
    <p:extLst>
      <p:ext uri="{BB962C8B-B14F-4D97-AF65-F5344CB8AC3E}">
        <p14:creationId xmlns:p14="http://schemas.microsoft.com/office/powerpoint/2010/main" val="3470524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wipe(up)">
                                      <p:cBhvr>
                                        <p:cTn id="12" dur="500"/>
                                        <p:tgtEl>
                                          <p:spTgt spid="57"/>
                                        </p:tgtEl>
                                      </p:cBhvr>
                                    </p:animEffect>
                                  </p:childTnLst>
                                </p:cTn>
                              </p:par>
                            </p:childTnLst>
                          </p:cTn>
                        </p:par>
                        <p:par>
                          <p:cTn id="13" fill="hold">
                            <p:stCondLst>
                              <p:cond delay="1000"/>
                            </p:stCondLst>
                            <p:childTnLst>
                              <p:par>
                                <p:cTn id="14" presetID="12" presetClass="entr" presetSubtype="8" fill="hold" nodeType="afterEffect">
                                  <p:stCondLst>
                                    <p:cond delay="0"/>
                                  </p:stCondLst>
                                  <p:childTnLst>
                                    <p:set>
                                      <p:cBhvr>
                                        <p:cTn id="15" dur="1" fill="hold">
                                          <p:stCondLst>
                                            <p:cond delay="0"/>
                                          </p:stCondLst>
                                        </p:cTn>
                                        <p:tgtEl>
                                          <p:spTgt spid="58"/>
                                        </p:tgtEl>
                                        <p:attrNameLst>
                                          <p:attrName>style.visibility</p:attrName>
                                        </p:attrNameLst>
                                      </p:cBhvr>
                                      <p:to>
                                        <p:strVal val="visible"/>
                                      </p:to>
                                    </p:set>
                                    <p:anim calcmode="lin" valueType="num">
                                      <p:cBhvr additive="base">
                                        <p:cTn id="16" dur="500"/>
                                        <p:tgtEl>
                                          <p:spTgt spid="58"/>
                                        </p:tgtEl>
                                        <p:attrNameLst>
                                          <p:attrName>ppt_x</p:attrName>
                                        </p:attrNameLst>
                                      </p:cBhvr>
                                      <p:tavLst>
                                        <p:tav tm="0">
                                          <p:val>
                                            <p:strVal val="#ppt_x-#ppt_w*1.125000"/>
                                          </p:val>
                                        </p:tav>
                                        <p:tav tm="100000">
                                          <p:val>
                                            <p:strVal val="#ppt_x"/>
                                          </p:val>
                                        </p:tav>
                                      </p:tavLst>
                                    </p:anim>
                                    <p:animEffect transition="in" filter="wipe(right)">
                                      <p:cBhvr>
                                        <p:cTn id="17" dur="500"/>
                                        <p:tgtEl>
                                          <p:spTgt spid="58"/>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111"/>
                                        </p:tgtEl>
                                        <p:attrNameLst>
                                          <p:attrName>style.visibility</p:attrName>
                                        </p:attrNameLst>
                                      </p:cBhvr>
                                      <p:to>
                                        <p:strVal val="visible"/>
                                      </p:to>
                                    </p:set>
                                    <p:animEffect transition="in" filter="wipe(up)">
                                      <p:cBhvr>
                                        <p:cTn id="21" dur="500"/>
                                        <p:tgtEl>
                                          <p:spTgt spid="111"/>
                                        </p:tgtEl>
                                      </p:cBhvr>
                                    </p:animEffect>
                                  </p:childTnLst>
                                </p:cTn>
                              </p:par>
                            </p:childTnLst>
                          </p:cTn>
                        </p:par>
                        <p:par>
                          <p:cTn id="22" fill="hold">
                            <p:stCondLst>
                              <p:cond delay="2000"/>
                            </p:stCondLst>
                            <p:childTnLst>
                              <p:par>
                                <p:cTn id="23" presetID="12" presetClass="entr" presetSubtype="8" fill="hold" nodeType="afterEffect">
                                  <p:stCondLst>
                                    <p:cond delay="0"/>
                                  </p:stCondLst>
                                  <p:childTnLst>
                                    <p:set>
                                      <p:cBhvr>
                                        <p:cTn id="24" dur="1" fill="hold">
                                          <p:stCondLst>
                                            <p:cond delay="0"/>
                                          </p:stCondLst>
                                        </p:cTn>
                                        <p:tgtEl>
                                          <p:spTgt spid="113"/>
                                        </p:tgtEl>
                                        <p:attrNameLst>
                                          <p:attrName>style.visibility</p:attrName>
                                        </p:attrNameLst>
                                      </p:cBhvr>
                                      <p:to>
                                        <p:strVal val="visible"/>
                                      </p:to>
                                    </p:set>
                                    <p:anim calcmode="lin" valueType="num">
                                      <p:cBhvr additive="base">
                                        <p:cTn id="25" dur="500"/>
                                        <p:tgtEl>
                                          <p:spTgt spid="113"/>
                                        </p:tgtEl>
                                        <p:attrNameLst>
                                          <p:attrName>ppt_x</p:attrName>
                                        </p:attrNameLst>
                                      </p:cBhvr>
                                      <p:tavLst>
                                        <p:tav tm="0">
                                          <p:val>
                                            <p:strVal val="#ppt_x-#ppt_w*1.125000"/>
                                          </p:val>
                                        </p:tav>
                                        <p:tav tm="100000">
                                          <p:val>
                                            <p:strVal val="#ppt_x"/>
                                          </p:val>
                                        </p:tav>
                                      </p:tavLst>
                                    </p:anim>
                                    <p:animEffect transition="in" filter="wipe(right)">
                                      <p:cBhvr>
                                        <p:cTn id="26" dur="500"/>
                                        <p:tgtEl>
                                          <p:spTgt spid="113"/>
                                        </p:tgtEl>
                                      </p:cBhvr>
                                    </p:animEffect>
                                  </p:childTnLst>
                                </p:cTn>
                              </p:par>
                            </p:childTnLst>
                          </p:cTn>
                        </p:par>
                        <p:par>
                          <p:cTn id="27" fill="hold">
                            <p:stCondLst>
                              <p:cond delay="2500"/>
                            </p:stCondLst>
                            <p:childTnLst>
                              <p:par>
                                <p:cTn id="28" presetID="22" presetClass="entr" presetSubtype="1" fill="hold" nodeType="afterEffect">
                                  <p:stCondLst>
                                    <p:cond delay="0"/>
                                  </p:stCondLst>
                                  <p:childTnLst>
                                    <p:set>
                                      <p:cBhvr>
                                        <p:cTn id="29" dur="1" fill="hold">
                                          <p:stCondLst>
                                            <p:cond delay="0"/>
                                          </p:stCondLst>
                                        </p:cTn>
                                        <p:tgtEl>
                                          <p:spTgt spid="117"/>
                                        </p:tgtEl>
                                        <p:attrNameLst>
                                          <p:attrName>style.visibility</p:attrName>
                                        </p:attrNameLst>
                                      </p:cBhvr>
                                      <p:to>
                                        <p:strVal val="visible"/>
                                      </p:to>
                                    </p:set>
                                    <p:animEffect transition="in" filter="wipe(up)">
                                      <p:cBhvr>
                                        <p:cTn id="30" dur="500"/>
                                        <p:tgtEl>
                                          <p:spTgt spid="117"/>
                                        </p:tgtEl>
                                      </p:cBhvr>
                                    </p:animEffect>
                                  </p:childTnLst>
                                </p:cTn>
                              </p:par>
                            </p:childTnLst>
                          </p:cTn>
                        </p:par>
                        <p:par>
                          <p:cTn id="31" fill="hold">
                            <p:stCondLst>
                              <p:cond delay="3000"/>
                            </p:stCondLst>
                            <p:childTnLst>
                              <p:par>
                                <p:cTn id="32" presetID="12" presetClass="entr" presetSubtype="8" fill="hold" nodeType="afterEffect">
                                  <p:stCondLst>
                                    <p:cond delay="0"/>
                                  </p:stCondLst>
                                  <p:childTnLst>
                                    <p:set>
                                      <p:cBhvr>
                                        <p:cTn id="33" dur="1" fill="hold">
                                          <p:stCondLst>
                                            <p:cond delay="0"/>
                                          </p:stCondLst>
                                        </p:cTn>
                                        <p:tgtEl>
                                          <p:spTgt spid="118"/>
                                        </p:tgtEl>
                                        <p:attrNameLst>
                                          <p:attrName>style.visibility</p:attrName>
                                        </p:attrNameLst>
                                      </p:cBhvr>
                                      <p:to>
                                        <p:strVal val="visible"/>
                                      </p:to>
                                    </p:set>
                                    <p:anim calcmode="lin" valueType="num">
                                      <p:cBhvr additive="base">
                                        <p:cTn id="34" dur="500"/>
                                        <p:tgtEl>
                                          <p:spTgt spid="118"/>
                                        </p:tgtEl>
                                        <p:attrNameLst>
                                          <p:attrName>ppt_x</p:attrName>
                                        </p:attrNameLst>
                                      </p:cBhvr>
                                      <p:tavLst>
                                        <p:tav tm="0">
                                          <p:val>
                                            <p:strVal val="#ppt_x-#ppt_w*1.125000"/>
                                          </p:val>
                                        </p:tav>
                                        <p:tav tm="100000">
                                          <p:val>
                                            <p:strVal val="#ppt_x"/>
                                          </p:val>
                                        </p:tav>
                                      </p:tavLst>
                                    </p:anim>
                                    <p:animEffect transition="in" filter="wipe(right)">
                                      <p:cBhvr>
                                        <p:cTn id="35" dur="500"/>
                                        <p:tgtEl>
                                          <p:spTgt spid="118"/>
                                        </p:tgtEl>
                                      </p:cBhvr>
                                    </p:animEffect>
                                  </p:childTnLst>
                                </p:cTn>
                              </p:par>
                            </p:childTnLst>
                          </p:cTn>
                        </p:par>
                        <p:par>
                          <p:cTn id="36" fill="hold">
                            <p:stCondLst>
                              <p:cond delay="3500"/>
                            </p:stCondLst>
                            <p:childTnLst>
                              <p:par>
                                <p:cTn id="37" presetID="22" presetClass="entr" presetSubtype="1" fill="hold" nodeType="afterEffect">
                                  <p:stCondLst>
                                    <p:cond delay="0"/>
                                  </p:stCondLst>
                                  <p:childTnLst>
                                    <p:set>
                                      <p:cBhvr>
                                        <p:cTn id="38" dur="1" fill="hold">
                                          <p:stCondLst>
                                            <p:cond delay="0"/>
                                          </p:stCondLst>
                                        </p:cTn>
                                        <p:tgtEl>
                                          <p:spTgt spid="121"/>
                                        </p:tgtEl>
                                        <p:attrNameLst>
                                          <p:attrName>style.visibility</p:attrName>
                                        </p:attrNameLst>
                                      </p:cBhvr>
                                      <p:to>
                                        <p:strVal val="visible"/>
                                      </p:to>
                                    </p:set>
                                    <p:animEffect transition="in" filter="wipe(up)">
                                      <p:cBhvr>
                                        <p:cTn id="39" dur="500"/>
                                        <p:tgtEl>
                                          <p:spTgt spid="121"/>
                                        </p:tgtEl>
                                      </p:cBhvr>
                                    </p:animEffect>
                                  </p:childTnLst>
                                </p:cTn>
                              </p:par>
                            </p:childTnLst>
                          </p:cTn>
                        </p:par>
                        <p:par>
                          <p:cTn id="40" fill="hold">
                            <p:stCondLst>
                              <p:cond delay="4000"/>
                            </p:stCondLst>
                            <p:childTnLst>
                              <p:par>
                                <p:cTn id="41" presetID="12" presetClass="entr" presetSubtype="8" fill="hold" nodeType="afterEffect">
                                  <p:stCondLst>
                                    <p:cond delay="0"/>
                                  </p:stCondLst>
                                  <p:childTnLst>
                                    <p:set>
                                      <p:cBhvr>
                                        <p:cTn id="42" dur="1" fill="hold">
                                          <p:stCondLst>
                                            <p:cond delay="0"/>
                                          </p:stCondLst>
                                        </p:cTn>
                                        <p:tgtEl>
                                          <p:spTgt spid="122"/>
                                        </p:tgtEl>
                                        <p:attrNameLst>
                                          <p:attrName>style.visibility</p:attrName>
                                        </p:attrNameLst>
                                      </p:cBhvr>
                                      <p:to>
                                        <p:strVal val="visible"/>
                                      </p:to>
                                    </p:set>
                                    <p:anim calcmode="lin" valueType="num">
                                      <p:cBhvr additive="base">
                                        <p:cTn id="43" dur="500"/>
                                        <p:tgtEl>
                                          <p:spTgt spid="122"/>
                                        </p:tgtEl>
                                        <p:attrNameLst>
                                          <p:attrName>ppt_x</p:attrName>
                                        </p:attrNameLst>
                                      </p:cBhvr>
                                      <p:tavLst>
                                        <p:tav tm="0">
                                          <p:val>
                                            <p:strVal val="#ppt_x-#ppt_w*1.125000"/>
                                          </p:val>
                                        </p:tav>
                                        <p:tav tm="100000">
                                          <p:val>
                                            <p:strVal val="#ppt_x"/>
                                          </p:val>
                                        </p:tav>
                                      </p:tavLst>
                                    </p:anim>
                                    <p:animEffect transition="in" filter="wipe(right)">
                                      <p:cBhvr>
                                        <p:cTn id="44" dur="500"/>
                                        <p:tgtEl>
                                          <p:spTgt spid="122"/>
                                        </p:tgtEl>
                                      </p:cBhvr>
                                    </p:animEffect>
                                  </p:childTnLst>
                                </p:cTn>
                              </p:par>
                            </p:childTnLst>
                          </p:cTn>
                        </p:par>
                        <p:par>
                          <p:cTn id="45" fill="hold">
                            <p:stCondLst>
                              <p:cond delay="4500"/>
                            </p:stCondLst>
                            <p:childTnLst>
                              <p:par>
                                <p:cTn id="46" presetID="22" presetClass="entr" presetSubtype="1" fill="hold" nodeType="afterEffect">
                                  <p:stCondLst>
                                    <p:cond delay="0"/>
                                  </p:stCondLst>
                                  <p:childTnLst>
                                    <p:set>
                                      <p:cBhvr>
                                        <p:cTn id="47" dur="1" fill="hold">
                                          <p:stCondLst>
                                            <p:cond delay="0"/>
                                          </p:stCondLst>
                                        </p:cTn>
                                        <p:tgtEl>
                                          <p:spTgt spid="133"/>
                                        </p:tgtEl>
                                        <p:attrNameLst>
                                          <p:attrName>style.visibility</p:attrName>
                                        </p:attrNameLst>
                                      </p:cBhvr>
                                      <p:to>
                                        <p:strVal val="visible"/>
                                      </p:to>
                                    </p:set>
                                    <p:animEffect transition="in" filter="wipe(up)">
                                      <p:cBhvr>
                                        <p:cTn id="48" dur="500"/>
                                        <p:tgtEl>
                                          <p:spTgt spid="133"/>
                                        </p:tgtEl>
                                      </p:cBhvr>
                                    </p:animEffect>
                                  </p:childTnLst>
                                </p:cTn>
                              </p:par>
                            </p:childTnLst>
                          </p:cTn>
                        </p:par>
                        <p:par>
                          <p:cTn id="49" fill="hold">
                            <p:stCondLst>
                              <p:cond delay="5000"/>
                            </p:stCondLst>
                            <p:childTnLst>
                              <p:par>
                                <p:cTn id="50" presetID="12" presetClass="entr" presetSubtype="8" fill="hold" nodeType="afterEffect">
                                  <p:stCondLst>
                                    <p:cond delay="0"/>
                                  </p:stCondLst>
                                  <p:childTnLst>
                                    <p:set>
                                      <p:cBhvr>
                                        <p:cTn id="51" dur="1" fill="hold">
                                          <p:stCondLst>
                                            <p:cond delay="0"/>
                                          </p:stCondLst>
                                        </p:cTn>
                                        <p:tgtEl>
                                          <p:spTgt spid="134"/>
                                        </p:tgtEl>
                                        <p:attrNameLst>
                                          <p:attrName>style.visibility</p:attrName>
                                        </p:attrNameLst>
                                      </p:cBhvr>
                                      <p:to>
                                        <p:strVal val="visible"/>
                                      </p:to>
                                    </p:set>
                                    <p:anim calcmode="lin" valueType="num">
                                      <p:cBhvr additive="base">
                                        <p:cTn id="52" dur="500"/>
                                        <p:tgtEl>
                                          <p:spTgt spid="134"/>
                                        </p:tgtEl>
                                        <p:attrNameLst>
                                          <p:attrName>ppt_x</p:attrName>
                                        </p:attrNameLst>
                                      </p:cBhvr>
                                      <p:tavLst>
                                        <p:tav tm="0">
                                          <p:val>
                                            <p:strVal val="#ppt_x-#ppt_w*1.125000"/>
                                          </p:val>
                                        </p:tav>
                                        <p:tav tm="100000">
                                          <p:val>
                                            <p:strVal val="#ppt_x"/>
                                          </p:val>
                                        </p:tav>
                                      </p:tavLst>
                                    </p:anim>
                                    <p:animEffect transition="in" filter="wipe(right)">
                                      <p:cBhvr>
                                        <p:cTn id="53" dur="500"/>
                                        <p:tgtEl>
                                          <p:spTgt spid="134"/>
                                        </p:tgtEl>
                                      </p:cBhvr>
                                    </p:animEffect>
                                  </p:childTnLst>
                                </p:cTn>
                              </p:par>
                            </p:childTnLst>
                          </p:cTn>
                        </p:par>
                        <p:par>
                          <p:cTn id="54" fill="hold">
                            <p:stCondLst>
                              <p:cond delay="5500"/>
                            </p:stCondLst>
                            <p:childTnLst>
                              <p:par>
                                <p:cTn id="55" presetID="22" presetClass="entr" presetSubtype="1" fill="hold" nodeType="afterEffect">
                                  <p:stCondLst>
                                    <p:cond delay="0"/>
                                  </p:stCondLst>
                                  <p:childTnLst>
                                    <p:set>
                                      <p:cBhvr>
                                        <p:cTn id="56" dur="1" fill="hold">
                                          <p:stCondLst>
                                            <p:cond delay="0"/>
                                          </p:stCondLst>
                                        </p:cTn>
                                        <p:tgtEl>
                                          <p:spTgt spid="137"/>
                                        </p:tgtEl>
                                        <p:attrNameLst>
                                          <p:attrName>style.visibility</p:attrName>
                                        </p:attrNameLst>
                                      </p:cBhvr>
                                      <p:to>
                                        <p:strVal val="visible"/>
                                      </p:to>
                                    </p:set>
                                    <p:animEffect transition="in" filter="wipe(up)">
                                      <p:cBhvr>
                                        <p:cTn id="57" dur="500"/>
                                        <p:tgtEl>
                                          <p:spTgt spid="137"/>
                                        </p:tgtEl>
                                      </p:cBhvr>
                                    </p:animEffect>
                                  </p:childTnLst>
                                </p:cTn>
                              </p:par>
                            </p:childTnLst>
                          </p:cTn>
                        </p:par>
                        <p:par>
                          <p:cTn id="58" fill="hold">
                            <p:stCondLst>
                              <p:cond delay="6000"/>
                            </p:stCondLst>
                            <p:childTnLst>
                              <p:par>
                                <p:cTn id="59" presetID="12" presetClass="entr" presetSubtype="8" fill="hold" nodeType="afterEffect">
                                  <p:stCondLst>
                                    <p:cond delay="0"/>
                                  </p:stCondLst>
                                  <p:childTnLst>
                                    <p:set>
                                      <p:cBhvr>
                                        <p:cTn id="60" dur="1" fill="hold">
                                          <p:stCondLst>
                                            <p:cond delay="0"/>
                                          </p:stCondLst>
                                        </p:cTn>
                                        <p:tgtEl>
                                          <p:spTgt spid="138"/>
                                        </p:tgtEl>
                                        <p:attrNameLst>
                                          <p:attrName>style.visibility</p:attrName>
                                        </p:attrNameLst>
                                      </p:cBhvr>
                                      <p:to>
                                        <p:strVal val="visible"/>
                                      </p:to>
                                    </p:set>
                                    <p:anim calcmode="lin" valueType="num">
                                      <p:cBhvr additive="base">
                                        <p:cTn id="61" dur="500"/>
                                        <p:tgtEl>
                                          <p:spTgt spid="138"/>
                                        </p:tgtEl>
                                        <p:attrNameLst>
                                          <p:attrName>ppt_x</p:attrName>
                                        </p:attrNameLst>
                                      </p:cBhvr>
                                      <p:tavLst>
                                        <p:tav tm="0">
                                          <p:val>
                                            <p:strVal val="#ppt_x-#ppt_w*1.125000"/>
                                          </p:val>
                                        </p:tav>
                                        <p:tav tm="100000">
                                          <p:val>
                                            <p:strVal val="#ppt_x"/>
                                          </p:val>
                                        </p:tav>
                                      </p:tavLst>
                                    </p:anim>
                                    <p:animEffect transition="in" filter="wipe(right)">
                                      <p:cBhvr>
                                        <p:cTn id="62" dur="500"/>
                                        <p:tgtEl>
                                          <p:spTgt spid="138"/>
                                        </p:tgtEl>
                                      </p:cBhvr>
                                    </p:animEffect>
                                  </p:childTnLst>
                                </p:cTn>
                              </p:par>
                            </p:childTnLst>
                          </p:cTn>
                        </p:par>
                        <p:par>
                          <p:cTn id="63" fill="hold">
                            <p:stCondLst>
                              <p:cond delay="6500"/>
                            </p:stCondLst>
                            <p:childTnLst>
                              <p:par>
                                <p:cTn id="64" presetID="22" presetClass="entr" presetSubtype="1" fill="hold" nodeType="afterEffect">
                                  <p:stCondLst>
                                    <p:cond delay="0"/>
                                  </p:stCondLst>
                                  <p:childTnLst>
                                    <p:set>
                                      <p:cBhvr>
                                        <p:cTn id="65" dur="1" fill="hold">
                                          <p:stCondLst>
                                            <p:cond delay="0"/>
                                          </p:stCondLst>
                                        </p:cTn>
                                        <p:tgtEl>
                                          <p:spTgt spid="142"/>
                                        </p:tgtEl>
                                        <p:attrNameLst>
                                          <p:attrName>style.visibility</p:attrName>
                                        </p:attrNameLst>
                                      </p:cBhvr>
                                      <p:to>
                                        <p:strVal val="visible"/>
                                      </p:to>
                                    </p:set>
                                    <p:animEffect transition="in" filter="wipe(up)">
                                      <p:cBhvr>
                                        <p:cTn id="66" dur="500"/>
                                        <p:tgtEl>
                                          <p:spTgt spid="142"/>
                                        </p:tgtEl>
                                      </p:cBhvr>
                                    </p:animEffect>
                                  </p:childTnLst>
                                </p:cTn>
                              </p:par>
                            </p:childTnLst>
                          </p:cTn>
                        </p:par>
                        <p:par>
                          <p:cTn id="67" fill="hold">
                            <p:stCondLst>
                              <p:cond delay="7000"/>
                            </p:stCondLst>
                            <p:childTnLst>
                              <p:par>
                                <p:cTn id="68" presetID="12" presetClass="entr" presetSubtype="8" fill="hold" nodeType="afterEffect">
                                  <p:stCondLst>
                                    <p:cond delay="0"/>
                                  </p:stCondLst>
                                  <p:childTnLst>
                                    <p:set>
                                      <p:cBhvr>
                                        <p:cTn id="69" dur="1" fill="hold">
                                          <p:stCondLst>
                                            <p:cond delay="0"/>
                                          </p:stCondLst>
                                        </p:cTn>
                                        <p:tgtEl>
                                          <p:spTgt spid="143"/>
                                        </p:tgtEl>
                                        <p:attrNameLst>
                                          <p:attrName>style.visibility</p:attrName>
                                        </p:attrNameLst>
                                      </p:cBhvr>
                                      <p:to>
                                        <p:strVal val="visible"/>
                                      </p:to>
                                    </p:set>
                                    <p:anim calcmode="lin" valueType="num">
                                      <p:cBhvr additive="base">
                                        <p:cTn id="70" dur="500"/>
                                        <p:tgtEl>
                                          <p:spTgt spid="143"/>
                                        </p:tgtEl>
                                        <p:attrNameLst>
                                          <p:attrName>ppt_x</p:attrName>
                                        </p:attrNameLst>
                                      </p:cBhvr>
                                      <p:tavLst>
                                        <p:tav tm="0">
                                          <p:val>
                                            <p:strVal val="#ppt_x-#ppt_w*1.125000"/>
                                          </p:val>
                                        </p:tav>
                                        <p:tav tm="100000">
                                          <p:val>
                                            <p:strVal val="#ppt_x"/>
                                          </p:val>
                                        </p:tav>
                                      </p:tavLst>
                                    </p:anim>
                                    <p:animEffect transition="in" filter="wipe(right)">
                                      <p:cBhvr>
                                        <p:cTn id="71" dur="500"/>
                                        <p:tgtEl>
                                          <p:spTgt spid="143"/>
                                        </p:tgtEl>
                                      </p:cBhvr>
                                    </p:animEffect>
                                  </p:childTnLst>
                                </p:cTn>
                              </p:par>
                            </p:childTnLst>
                          </p:cTn>
                        </p:par>
                        <p:par>
                          <p:cTn id="72" fill="hold">
                            <p:stCondLst>
                              <p:cond delay="7500"/>
                            </p:stCondLst>
                            <p:childTnLst>
                              <p:par>
                                <p:cTn id="73" presetID="22" presetClass="entr" presetSubtype="1" fill="hold" nodeType="afterEffect">
                                  <p:stCondLst>
                                    <p:cond delay="0"/>
                                  </p:stCondLst>
                                  <p:childTnLst>
                                    <p:set>
                                      <p:cBhvr>
                                        <p:cTn id="74" dur="1" fill="hold">
                                          <p:stCondLst>
                                            <p:cond delay="0"/>
                                          </p:stCondLst>
                                        </p:cTn>
                                        <p:tgtEl>
                                          <p:spTgt spid="146"/>
                                        </p:tgtEl>
                                        <p:attrNameLst>
                                          <p:attrName>style.visibility</p:attrName>
                                        </p:attrNameLst>
                                      </p:cBhvr>
                                      <p:to>
                                        <p:strVal val="visible"/>
                                      </p:to>
                                    </p:set>
                                    <p:animEffect transition="in" filter="wipe(up)">
                                      <p:cBhvr>
                                        <p:cTn id="75" dur="500"/>
                                        <p:tgtEl>
                                          <p:spTgt spid="146"/>
                                        </p:tgtEl>
                                      </p:cBhvr>
                                    </p:animEffect>
                                  </p:childTnLst>
                                </p:cTn>
                              </p:par>
                            </p:childTnLst>
                          </p:cTn>
                        </p:par>
                        <p:par>
                          <p:cTn id="76" fill="hold">
                            <p:stCondLst>
                              <p:cond delay="8000"/>
                            </p:stCondLst>
                            <p:childTnLst>
                              <p:par>
                                <p:cTn id="77" presetID="12" presetClass="entr" presetSubtype="8" fill="hold" nodeType="afterEffect">
                                  <p:stCondLst>
                                    <p:cond delay="0"/>
                                  </p:stCondLst>
                                  <p:childTnLst>
                                    <p:set>
                                      <p:cBhvr>
                                        <p:cTn id="78" dur="1" fill="hold">
                                          <p:stCondLst>
                                            <p:cond delay="0"/>
                                          </p:stCondLst>
                                        </p:cTn>
                                        <p:tgtEl>
                                          <p:spTgt spid="147"/>
                                        </p:tgtEl>
                                        <p:attrNameLst>
                                          <p:attrName>style.visibility</p:attrName>
                                        </p:attrNameLst>
                                      </p:cBhvr>
                                      <p:to>
                                        <p:strVal val="visible"/>
                                      </p:to>
                                    </p:set>
                                    <p:anim calcmode="lin" valueType="num">
                                      <p:cBhvr additive="base">
                                        <p:cTn id="79" dur="500"/>
                                        <p:tgtEl>
                                          <p:spTgt spid="147"/>
                                        </p:tgtEl>
                                        <p:attrNameLst>
                                          <p:attrName>ppt_x</p:attrName>
                                        </p:attrNameLst>
                                      </p:cBhvr>
                                      <p:tavLst>
                                        <p:tav tm="0">
                                          <p:val>
                                            <p:strVal val="#ppt_x-#ppt_w*1.125000"/>
                                          </p:val>
                                        </p:tav>
                                        <p:tav tm="100000">
                                          <p:val>
                                            <p:strVal val="#ppt_x"/>
                                          </p:val>
                                        </p:tav>
                                      </p:tavLst>
                                    </p:anim>
                                    <p:animEffect transition="in" filter="wipe(right)">
                                      <p:cBhvr>
                                        <p:cTn id="80" dur="500"/>
                                        <p:tgtEl>
                                          <p:spTgt spid="147"/>
                                        </p:tgtEl>
                                      </p:cBhvr>
                                    </p:animEffect>
                                  </p:childTnLst>
                                </p:cTn>
                              </p:par>
                            </p:childTnLst>
                          </p:cTn>
                        </p:par>
                        <p:par>
                          <p:cTn id="81" fill="hold">
                            <p:stCondLst>
                              <p:cond delay="8500"/>
                            </p:stCondLst>
                            <p:childTnLst>
                              <p:par>
                                <p:cTn id="82" presetID="22" presetClass="entr" presetSubtype="1" fill="hold" nodeType="afterEffect">
                                  <p:stCondLst>
                                    <p:cond delay="0"/>
                                  </p:stCondLst>
                                  <p:childTnLst>
                                    <p:set>
                                      <p:cBhvr>
                                        <p:cTn id="83" dur="1" fill="hold">
                                          <p:stCondLst>
                                            <p:cond delay="0"/>
                                          </p:stCondLst>
                                        </p:cTn>
                                        <p:tgtEl>
                                          <p:spTgt spid="150"/>
                                        </p:tgtEl>
                                        <p:attrNameLst>
                                          <p:attrName>style.visibility</p:attrName>
                                        </p:attrNameLst>
                                      </p:cBhvr>
                                      <p:to>
                                        <p:strVal val="visible"/>
                                      </p:to>
                                    </p:set>
                                    <p:animEffect transition="in" filter="wipe(up)">
                                      <p:cBhvr>
                                        <p:cTn id="84" dur="500"/>
                                        <p:tgtEl>
                                          <p:spTgt spid="150"/>
                                        </p:tgtEl>
                                      </p:cBhvr>
                                    </p:animEffect>
                                  </p:childTnLst>
                                </p:cTn>
                              </p:par>
                            </p:childTnLst>
                          </p:cTn>
                        </p:par>
                        <p:par>
                          <p:cTn id="85" fill="hold">
                            <p:stCondLst>
                              <p:cond delay="9000"/>
                            </p:stCondLst>
                            <p:childTnLst>
                              <p:par>
                                <p:cTn id="86" presetID="12" presetClass="entr" presetSubtype="8" fill="hold" nodeType="afterEffect">
                                  <p:stCondLst>
                                    <p:cond delay="0"/>
                                  </p:stCondLst>
                                  <p:childTnLst>
                                    <p:set>
                                      <p:cBhvr>
                                        <p:cTn id="87" dur="1" fill="hold">
                                          <p:stCondLst>
                                            <p:cond delay="0"/>
                                          </p:stCondLst>
                                        </p:cTn>
                                        <p:tgtEl>
                                          <p:spTgt spid="151"/>
                                        </p:tgtEl>
                                        <p:attrNameLst>
                                          <p:attrName>style.visibility</p:attrName>
                                        </p:attrNameLst>
                                      </p:cBhvr>
                                      <p:to>
                                        <p:strVal val="visible"/>
                                      </p:to>
                                    </p:set>
                                    <p:anim calcmode="lin" valueType="num">
                                      <p:cBhvr additive="base">
                                        <p:cTn id="88" dur="500"/>
                                        <p:tgtEl>
                                          <p:spTgt spid="151"/>
                                        </p:tgtEl>
                                        <p:attrNameLst>
                                          <p:attrName>ppt_x</p:attrName>
                                        </p:attrNameLst>
                                      </p:cBhvr>
                                      <p:tavLst>
                                        <p:tav tm="0">
                                          <p:val>
                                            <p:strVal val="#ppt_x-#ppt_w*1.125000"/>
                                          </p:val>
                                        </p:tav>
                                        <p:tav tm="100000">
                                          <p:val>
                                            <p:strVal val="#ppt_x"/>
                                          </p:val>
                                        </p:tav>
                                      </p:tavLst>
                                    </p:anim>
                                    <p:animEffect transition="in" filter="wipe(right)">
                                      <p:cBhvr>
                                        <p:cTn id="89" dur="500"/>
                                        <p:tgtEl>
                                          <p:spTgt spid="151"/>
                                        </p:tgtEl>
                                      </p:cBhvr>
                                    </p:animEffect>
                                  </p:childTnLst>
                                </p:cTn>
                              </p:par>
                            </p:childTnLst>
                          </p:cTn>
                        </p:par>
                        <p:par>
                          <p:cTn id="90" fill="hold">
                            <p:stCondLst>
                              <p:cond delay="9500"/>
                            </p:stCondLst>
                            <p:childTnLst>
                              <p:par>
                                <p:cTn id="91" presetID="22" presetClass="entr" presetSubtype="1" fill="hold" nodeType="afterEffect">
                                  <p:stCondLst>
                                    <p:cond delay="0"/>
                                  </p:stCondLst>
                                  <p:childTnLst>
                                    <p:set>
                                      <p:cBhvr>
                                        <p:cTn id="92" dur="1" fill="hold">
                                          <p:stCondLst>
                                            <p:cond delay="0"/>
                                          </p:stCondLst>
                                        </p:cTn>
                                        <p:tgtEl>
                                          <p:spTgt spid="158"/>
                                        </p:tgtEl>
                                        <p:attrNameLst>
                                          <p:attrName>style.visibility</p:attrName>
                                        </p:attrNameLst>
                                      </p:cBhvr>
                                      <p:to>
                                        <p:strVal val="visible"/>
                                      </p:to>
                                    </p:set>
                                    <p:animEffect transition="in" filter="wipe(up)">
                                      <p:cBhvr>
                                        <p:cTn id="93" dur="500"/>
                                        <p:tgtEl>
                                          <p:spTgt spid="158"/>
                                        </p:tgtEl>
                                      </p:cBhvr>
                                    </p:animEffect>
                                  </p:childTnLst>
                                </p:cTn>
                              </p:par>
                            </p:childTnLst>
                          </p:cTn>
                        </p:par>
                        <p:par>
                          <p:cTn id="94" fill="hold">
                            <p:stCondLst>
                              <p:cond delay="10000"/>
                            </p:stCondLst>
                            <p:childTnLst>
                              <p:par>
                                <p:cTn id="95" presetID="22" presetClass="entr" presetSubtype="1" fill="hold" nodeType="afterEffect">
                                  <p:stCondLst>
                                    <p:cond delay="0"/>
                                  </p:stCondLst>
                                  <p:childTnLst>
                                    <p:set>
                                      <p:cBhvr>
                                        <p:cTn id="96" dur="1" fill="hold">
                                          <p:stCondLst>
                                            <p:cond delay="0"/>
                                          </p:stCondLst>
                                        </p:cTn>
                                        <p:tgtEl>
                                          <p:spTgt spid="180"/>
                                        </p:tgtEl>
                                        <p:attrNameLst>
                                          <p:attrName>style.visibility</p:attrName>
                                        </p:attrNameLst>
                                      </p:cBhvr>
                                      <p:to>
                                        <p:strVal val="visible"/>
                                      </p:to>
                                    </p:set>
                                    <p:animEffect transition="in" filter="wipe(up)">
                                      <p:cBhvr>
                                        <p:cTn id="97" dur="500"/>
                                        <p:tgtEl>
                                          <p:spTgt spid="180"/>
                                        </p:tgtEl>
                                      </p:cBhvr>
                                    </p:animEffect>
                                  </p:childTnLst>
                                </p:cTn>
                              </p:par>
                            </p:childTnLst>
                          </p:cTn>
                        </p:par>
                        <p:par>
                          <p:cTn id="98" fill="hold">
                            <p:stCondLst>
                              <p:cond delay="10500"/>
                            </p:stCondLst>
                            <p:childTnLst>
                              <p:par>
                                <p:cTn id="99" presetID="12" presetClass="entr" presetSubtype="8" fill="hold" nodeType="afterEffect">
                                  <p:stCondLst>
                                    <p:cond delay="0"/>
                                  </p:stCondLst>
                                  <p:childTnLst>
                                    <p:set>
                                      <p:cBhvr>
                                        <p:cTn id="100" dur="1" fill="hold">
                                          <p:stCondLst>
                                            <p:cond delay="0"/>
                                          </p:stCondLst>
                                        </p:cTn>
                                        <p:tgtEl>
                                          <p:spTgt spid="189"/>
                                        </p:tgtEl>
                                        <p:attrNameLst>
                                          <p:attrName>style.visibility</p:attrName>
                                        </p:attrNameLst>
                                      </p:cBhvr>
                                      <p:to>
                                        <p:strVal val="visible"/>
                                      </p:to>
                                    </p:set>
                                    <p:anim calcmode="lin" valueType="num">
                                      <p:cBhvr additive="base">
                                        <p:cTn id="101" dur="500"/>
                                        <p:tgtEl>
                                          <p:spTgt spid="189"/>
                                        </p:tgtEl>
                                        <p:attrNameLst>
                                          <p:attrName>ppt_x</p:attrName>
                                        </p:attrNameLst>
                                      </p:cBhvr>
                                      <p:tavLst>
                                        <p:tav tm="0">
                                          <p:val>
                                            <p:strVal val="#ppt_x-#ppt_w*1.125000"/>
                                          </p:val>
                                        </p:tav>
                                        <p:tav tm="100000">
                                          <p:val>
                                            <p:strVal val="#ppt_x"/>
                                          </p:val>
                                        </p:tav>
                                      </p:tavLst>
                                    </p:anim>
                                    <p:animEffect transition="in" filter="wipe(right)">
                                      <p:cBhvr>
                                        <p:cTn id="102" dur="500"/>
                                        <p:tgtEl>
                                          <p:spTgt spid="189"/>
                                        </p:tgtEl>
                                      </p:cBhvr>
                                    </p:animEffect>
                                  </p:childTnLst>
                                </p:cTn>
                              </p:par>
                            </p:childTnLst>
                          </p:cTn>
                        </p:par>
                        <p:par>
                          <p:cTn id="103" fill="hold">
                            <p:stCondLst>
                              <p:cond delay="11000"/>
                            </p:stCondLst>
                            <p:childTnLst>
                              <p:par>
                                <p:cTn id="104" presetID="22" presetClass="entr" presetSubtype="1" fill="hold" nodeType="afterEffect">
                                  <p:stCondLst>
                                    <p:cond delay="0"/>
                                  </p:stCondLst>
                                  <p:childTnLst>
                                    <p:set>
                                      <p:cBhvr>
                                        <p:cTn id="105" dur="1" fill="hold">
                                          <p:stCondLst>
                                            <p:cond delay="0"/>
                                          </p:stCondLst>
                                        </p:cTn>
                                        <p:tgtEl>
                                          <p:spTgt spid="192"/>
                                        </p:tgtEl>
                                        <p:attrNameLst>
                                          <p:attrName>style.visibility</p:attrName>
                                        </p:attrNameLst>
                                      </p:cBhvr>
                                      <p:to>
                                        <p:strVal val="visible"/>
                                      </p:to>
                                    </p:set>
                                    <p:animEffect transition="in" filter="wipe(up)">
                                      <p:cBhvr>
                                        <p:cTn id="106" dur="500"/>
                                        <p:tgtEl>
                                          <p:spTgt spid="192"/>
                                        </p:tgtEl>
                                      </p:cBhvr>
                                    </p:animEffect>
                                  </p:childTnLst>
                                </p:cTn>
                              </p:par>
                            </p:childTnLst>
                          </p:cTn>
                        </p:par>
                        <p:par>
                          <p:cTn id="107" fill="hold">
                            <p:stCondLst>
                              <p:cond delay="11500"/>
                            </p:stCondLst>
                            <p:childTnLst>
                              <p:par>
                                <p:cTn id="108" presetID="12" presetClass="entr" presetSubtype="8" fill="hold" nodeType="afterEffect">
                                  <p:stCondLst>
                                    <p:cond delay="0"/>
                                  </p:stCondLst>
                                  <p:childTnLst>
                                    <p:set>
                                      <p:cBhvr>
                                        <p:cTn id="109" dur="1" fill="hold">
                                          <p:stCondLst>
                                            <p:cond delay="0"/>
                                          </p:stCondLst>
                                        </p:cTn>
                                        <p:tgtEl>
                                          <p:spTgt spid="193"/>
                                        </p:tgtEl>
                                        <p:attrNameLst>
                                          <p:attrName>style.visibility</p:attrName>
                                        </p:attrNameLst>
                                      </p:cBhvr>
                                      <p:to>
                                        <p:strVal val="visible"/>
                                      </p:to>
                                    </p:set>
                                    <p:anim calcmode="lin" valueType="num">
                                      <p:cBhvr additive="base">
                                        <p:cTn id="110" dur="500"/>
                                        <p:tgtEl>
                                          <p:spTgt spid="193"/>
                                        </p:tgtEl>
                                        <p:attrNameLst>
                                          <p:attrName>ppt_x</p:attrName>
                                        </p:attrNameLst>
                                      </p:cBhvr>
                                      <p:tavLst>
                                        <p:tav tm="0">
                                          <p:val>
                                            <p:strVal val="#ppt_x-#ppt_w*1.125000"/>
                                          </p:val>
                                        </p:tav>
                                        <p:tav tm="100000">
                                          <p:val>
                                            <p:strVal val="#ppt_x"/>
                                          </p:val>
                                        </p:tav>
                                      </p:tavLst>
                                    </p:anim>
                                    <p:animEffect transition="in" filter="wipe(right)">
                                      <p:cBhvr>
                                        <p:cTn id="111" dur="500"/>
                                        <p:tgtEl>
                                          <p:spTgt spid="193"/>
                                        </p:tgtEl>
                                      </p:cBhvr>
                                    </p:animEffect>
                                  </p:childTnLst>
                                </p:cTn>
                              </p:par>
                            </p:childTnLst>
                          </p:cTn>
                        </p:par>
                        <p:par>
                          <p:cTn id="112" fill="hold">
                            <p:stCondLst>
                              <p:cond delay="12000"/>
                            </p:stCondLst>
                            <p:childTnLst>
                              <p:par>
                                <p:cTn id="113" presetID="22" presetClass="entr" presetSubtype="1" fill="hold" nodeType="afterEffect">
                                  <p:stCondLst>
                                    <p:cond delay="0"/>
                                  </p:stCondLst>
                                  <p:childTnLst>
                                    <p:set>
                                      <p:cBhvr>
                                        <p:cTn id="114" dur="1" fill="hold">
                                          <p:stCondLst>
                                            <p:cond delay="0"/>
                                          </p:stCondLst>
                                        </p:cTn>
                                        <p:tgtEl>
                                          <p:spTgt spid="196"/>
                                        </p:tgtEl>
                                        <p:attrNameLst>
                                          <p:attrName>style.visibility</p:attrName>
                                        </p:attrNameLst>
                                      </p:cBhvr>
                                      <p:to>
                                        <p:strVal val="visible"/>
                                      </p:to>
                                    </p:set>
                                    <p:animEffect transition="in" filter="wipe(up)">
                                      <p:cBhvr>
                                        <p:cTn id="115" dur="500"/>
                                        <p:tgtEl>
                                          <p:spTgt spid="196"/>
                                        </p:tgtEl>
                                      </p:cBhvr>
                                    </p:animEffect>
                                  </p:childTnLst>
                                </p:cTn>
                              </p:par>
                            </p:childTnLst>
                          </p:cTn>
                        </p:par>
                        <p:par>
                          <p:cTn id="116" fill="hold">
                            <p:stCondLst>
                              <p:cond delay="12500"/>
                            </p:stCondLst>
                            <p:childTnLst>
                              <p:par>
                                <p:cTn id="117" presetID="22" presetClass="entr" presetSubtype="1" fill="hold" nodeType="afterEffect">
                                  <p:stCondLst>
                                    <p:cond delay="0"/>
                                  </p:stCondLst>
                                  <p:childTnLst>
                                    <p:set>
                                      <p:cBhvr>
                                        <p:cTn id="118" dur="1" fill="hold">
                                          <p:stCondLst>
                                            <p:cond delay="0"/>
                                          </p:stCondLst>
                                        </p:cTn>
                                        <p:tgtEl>
                                          <p:spTgt spid="107"/>
                                        </p:tgtEl>
                                        <p:attrNameLst>
                                          <p:attrName>style.visibility</p:attrName>
                                        </p:attrNameLst>
                                      </p:cBhvr>
                                      <p:to>
                                        <p:strVal val="visible"/>
                                      </p:to>
                                    </p:set>
                                    <p:animEffect transition="in" filter="wipe(up)">
                                      <p:cBhvr>
                                        <p:cTn id="119" dur="500"/>
                                        <p:tgtEl>
                                          <p:spTgt spid="107"/>
                                        </p:tgtEl>
                                      </p:cBhvr>
                                    </p:animEffect>
                                  </p:childTnLst>
                                </p:cTn>
                              </p:par>
                            </p:childTnLst>
                          </p:cTn>
                        </p:par>
                        <p:par>
                          <p:cTn id="120" fill="hold">
                            <p:stCondLst>
                              <p:cond delay="13000"/>
                            </p:stCondLst>
                            <p:childTnLst>
                              <p:par>
                                <p:cTn id="121" presetID="12" presetClass="entr" presetSubtype="8" fill="hold" nodeType="afterEffect">
                                  <p:stCondLst>
                                    <p:cond delay="0"/>
                                  </p:stCondLst>
                                  <p:childTnLst>
                                    <p:set>
                                      <p:cBhvr>
                                        <p:cTn id="122" dur="1" fill="hold">
                                          <p:stCondLst>
                                            <p:cond delay="0"/>
                                          </p:stCondLst>
                                        </p:cTn>
                                        <p:tgtEl>
                                          <p:spTgt spid="108"/>
                                        </p:tgtEl>
                                        <p:attrNameLst>
                                          <p:attrName>style.visibility</p:attrName>
                                        </p:attrNameLst>
                                      </p:cBhvr>
                                      <p:to>
                                        <p:strVal val="visible"/>
                                      </p:to>
                                    </p:set>
                                    <p:anim calcmode="lin" valueType="num">
                                      <p:cBhvr additive="base">
                                        <p:cTn id="123" dur="500"/>
                                        <p:tgtEl>
                                          <p:spTgt spid="108"/>
                                        </p:tgtEl>
                                        <p:attrNameLst>
                                          <p:attrName>ppt_x</p:attrName>
                                        </p:attrNameLst>
                                      </p:cBhvr>
                                      <p:tavLst>
                                        <p:tav tm="0">
                                          <p:val>
                                            <p:strVal val="#ppt_x-#ppt_w*1.125000"/>
                                          </p:val>
                                        </p:tav>
                                        <p:tav tm="100000">
                                          <p:val>
                                            <p:strVal val="#ppt_x"/>
                                          </p:val>
                                        </p:tav>
                                      </p:tavLst>
                                    </p:anim>
                                    <p:animEffect transition="in" filter="wipe(right)">
                                      <p:cBhvr>
                                        <p:cTn id="124" dur="500"/>
                                        <p:tgtEl>
                                          <p:spTgt spid="108"/>
                                        </p:tgtEl>
                                      </p:cBhvr>
                                    </p:animEffect>
                                  </p:childTnLst>
                                </p:cTn>
                              </p:par>
                            </p:childTnLst>
                          </p:cTn>
                        </p:par>
                        <p:par>
                          <p:cTn id="125" fill="hold">
                            <p:stCondLst>
                              <p:cond delay="13500"/>
                            </p:stCondLst>
                            <p:childTnLst>
                              <p:par>
                                <p:cTn id="126" presetID="22" presetClass="entr" presetSubtype="1" fill="hold" nodeType="afterEffect">
                                  <p:stCondLst>
                                    <p:cond delay="0"/>
                                  </p:stCondLst>
                                  <p:childTnLst>
                                    <p:set>
                                      <p:cBhvr>
                                        <p:cTn id="127" dur="1" fill="hold">
                                          <p:stCondLst>
                                            <p:cond delay="0"/>
                                          </p:stCondLst>
                                        </p:cTn>
                                        <p:tgtEl>
                                          <p:spTgt spid="112"/>
                                        </p:tgtEl>
                                        <p:attrNameLst>
                                          <p:attrName>style.visibility</p:attrName>
                                        </p:attrNameLst>
                                      </p:cBhvr>
                                      <p:to>
                                        <p:strVal val="visible"/>
                                      </p:to>
                                    </p:set>
                                    <p:animEffect transition="in" filter="wipe(up)">
                                      <p:cBhvr>
                                        <p:cTn id="128" dur="500"/>
                                        <p:tgtEl>
                                          <p:spTgt spid="112"/>
                                        </p:tgtEl>
                                      </p:cBhvr>
                                    </p:animEffect>
                                  </p:childTnLst>
                                </p:cTn>
                              </p:par>
                            </p:childTnLst>
                          </p:cTn>
                        </p:par>
                        <p:par>
                          <p:cTn id="129" fill="hold">
                            <p:stCondLst>
                              <p:cond delay="14000"/>
                            </p:stCondLst>
                            <p:childTnLst>
                              <p:par>
                                <p:cTn id="130" presetID="12" presetClass="entr" presetSubtype="8" fill="hold" nodeType="afterEffect">
                                  <p:stCondLst>
                                    <p:cond delay="0"/>
                                  </p:stCondLst>
                                  <p:childTnLst>
                                    <p:set>
                                      <p:cBhvr>
                                        <p:cTn id="131" dur="1" fill="hold">
                                          <p:stCondLst>
                                            <p:cond delay="0"/>
                                          </p:stCondLst>
                                        </p:cTn>
                                        <p:tgtEl>
                                          <p:spTgt spid="116"/>
                                        </p:tgtEl>
                                        <p:attrNameLst>
                                          <p:attrName>style.visibility</p:attrName>
                                        </p:attrNameLst>
                                      </p:cBhvr>
                                      <p:to>
                                        <p:strVal val="visible"/>
                                      </p:to>
                                    </p:set>
                                    <p:anim calcmode="lin" valueType="num">
                                      <p:cBhvr additive="base">
                                        <p:cTn id="132" dur="500"/>
                                        <p:tgtEl>
                                          <p:spTgt spid="116"/>
                                        </p:tgtEl>
                                        <p:attrNameLst>
                                          <p:attrName>ppt_x</p:attrName>
                                        </p:attrNameLst>
                                      </p:cBhvr>
                                      <p:tavLst>
                                        <p:tav tm="0">
                                          <p:val>
                                            <p:strVal val="#ppt_x-#ppt_w*1.125000"/>
                                          </p:val>
                                        </p:tav>
                                        <p:tav tm="100000">
                                          <p:val>
                                            <p:strVal val="#ppt_x"/>
                                          </p:val>
                                        </p:tav>
                                      </p:tavLst>
                                    </p:anim>
                                    <p:animEffect transition="in" filter="wipe(right)">
                                      <p:cBhvr>
                                        <p:cTn id="133" dur="500"/>
                                        <p:tgtEl>
                                          <p:spTgt spid="116"/>
                                        </p:tgtEl>
                                      </p:cBhvr>
                                    </p:animEffect>
                                  </p:childTnLst>
                                </p:cTn>
                              </p:par>
                            </p:childTnLst>
                          </p:cTn>
                        </p:par>
                        <p:par>
                          <p:cTn id="134" fill="hold">
                            <p:stCondLst>
                              <p:cond delay="14500"/>
                            </p:stCondLst>
                            <p:childTnLst>
                              <p:par>
                                <p:cTn id="135" presetID="22" presetClass="entr" presetSubtype="1" fill="hold" nodeType="afterEffect">
                                  <p:stCondLst>
                                    <p:cond delay="0"/>
                                  </p:stCondLst>
                                  <p:childTnLst>
                                    <p:set>
                                      <p:cBhvr>
                                        <p:cTn id="136" dur="1" fill="hold">
                                          <p:stCondLst>
                                            <p:cond delay="0"/>
                                          </p:stCondLst>
                                        </p:cTn>
                                        <p:tgtEl>
                                          <p:spTgt spid="129"/>
                                        </p:tgtEl>
                                        <p:attrNameLst>
                                          <p:attrName>style.visibility</p:attrName>
                                        </p:attrNameLst>
                                      </p:cBhvr>
                                      <p:to>
                                        <p:strVal val="visible"/>
                                      </p:to>
                                    </p:set>
                                    <p:animEffect transition="in" filter="wipe(up)">
                                      <p:cBhvr>
                                        <p:cTn id="137" dur="500"/>
                                        <p:tgtEl>
                                          <p:spTgt spid="129"/>
                                        </p:tgtEl>
                                      </p:cBhvr>
                                    </p:animEffect>
                                  </p:childTnLst>
                                </p:cTn>
                              </p:par>
                            </p:childTnLst>
                          </p:cTn>
                        </p:par>
                        <p:par>
                          <p:cTn id="138" fill="hold">
                            <p:stCondLst>
                              <p:cond delay="15000"/>
                            </p:stCondLst>
                            <p:childTnLst>
                              <p:par>
                                <p:cTn id="139" presetID="12" presetClass="entr" presetSubtype="8" fill="hold" nodeType="afterEffect">
                                  <p:stCondLst>
                                    <p:cond delay="0"/>
                                  </p:stCondLst>
                                  <p:childTnLst>
                                    <p:set>
                                      <p:cBhvr>
                                        <p:cTn id="140" dur="1" fill="hold">
                                          <p:stCondLst>
                                            <p:cond delay="0"/>
                                          </p:stCondLst>
                                        </p:cTn>
                                        <p:tgtEl>
                                          <p:spTgt spid="131"/>
                                        </p:tgtEl>
                                        <p:attrNameLst>
                                          <p:attrName>style.visibility</p:attrName>
                                        </p:attrNameLst>
                                      </p:cBhvr>
                                      <p:to>
                                        <p:strVal val="visible"/>
                                      </p:to>
                                    </p:set>
                                    <p:anim calcmode="lin" valueType="num">
                                      <p:cBhvr additive="base">
                                        <p:cTn id="141" dur="500"/>
                                        <p:tgtEl>
                                          <p:spTgt spid="131"/>
                                        </p:tgtEl>
                                        <p:attrNameLst>
                                          <p:attrName>ppt_x</p:attrName>
                                        </p:attrNameLst>
                                      </p:cBhvr>
                                      <p:tavLst>
                                        <p:tav tm="0">
                                          <p:val>
                                            <p:strVal val="#ppt_x-#ppt_w*1.125000"/>
                                          </p:val>
                                        </p:tav>
                                        <p:tav tm="100000">
                                          <p:val>
                                            <p:strVal val="#ppt_x"/>
                                          </p:val>
                                        </p:tav>
                                      </p:tavLst>
                                    </p:anim>
                                    <p:animEffect transition="in" filter="wipe(right)">
                                      <p:cBhvr>
                                        <p:cTn id="142" dur="500"/>
                                        <p:tgtEl>
                                          <p:spTgt spid="131"/>
                                        </p:tgtEl>
                                      </p:cBhvr>
                                    </p:animEffect>
                                  </p:childTnLst>
                                </p:cTn>
                              </p:par>
                            </p:childTnLst>
                          </p:cTn>
                        </p:par>
                        <p:par>
                          <p:cTn id="143" fill="hold">
                            <p:stCondLst>
                              <p:cond delay="15500"/>
                            </p:stCondLst>
                            <p:childTnLst>
                              <p:par>
                                <p:cTn id="144" presetID="12" presetClass="entr" presetSubtype="8" fill="hold" nodeType="afterEffect">
                                  <p:stCondLst>
                                    <p:cond delay="0"/>
                                  </p:stCondLst>
                                  <p:childTnLst>
                                    <p:set>
                                      <p:cBhvr>
                                        <p:cTn id="145" dur="1" fill="hold">
                                          <p:stCondLst>
                                            <p:cond delay="0"/>
                                          </p:stCondLst>
                                        </p:cTn>
                                        <p:tgtEl>
                                          <p:spTgt spid="155"/>
                                        </p:tgtEl>
                                        <p:attrNameLst>
                                          <p:attrName>style.visibility</p:attrName>
                                        </p:attrNameLst>
                                      </p:cBhvr>
                                      <p:to>
                                        <p:strVal val="visible"/>
                                      </p:to>
                                    </p:set>
                                    <p:anim calcmode="lin" valueType="num">
                                      <p:cBhvr additive="base">
                                        <p:cTn id="146" dur="500"/>
                                        <p:tgtEl>
                                          <p:spTgt spid="155"/>
                                        </p:tgtEl>
                                        <p:attrNameLst>
                                          <p:attrName>ppt_x</p:attrName>
                                        </p:attrNameLst>
                                      </p:cBhvr>
                                      <p:tavLst>
                                        <p:tav tm="0">
                                          <p:val>
                                            <p:strVal val="#ppt_x-#ppt_w*1.125000"/>
                                          </p:val>
                                        </p:tav>
                                        <p:tav tm="100000">
                                          <p:val>
                                            <p:strVal val="#ppt_x"/>
                                          </p:val>
                                        </p:tav>
                                      </p:tavLst>
                                    </p:anim>
                                    <p:animEffect transition="in" filter="wipe(right)">
                                      <p:cBhvr>
                                        <p:cTn id="147" dur="5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p:cNvSpPr/>
          <p:nvPr/>
        </p:nvSpPr>
        <p:spPr>
          <a:xfrm>
            <a:off x="155318" y="3707323"/>
            <a:ext cx="11896905" cy="168337"/>
          </a:xfrm>
          <a:prstGeom prst="rect">
            <a:avLst/>
          </a:prstGeom>
          <a:gradFill flip="none" rotWithShape="1">
            <a:gsLst>
              <a:gs pos="10000">
                <a:srgbClr val="5DF986"/>
              </a:gs>
              <a:gs pos="85000">
                <a:schemeClr val="bg1">
                  <a:lumMod val="95000"/>
                </a:schemeClr>
              </a:gs>
              <a:gs pos="100000">
                <a:schemeClr val="bg1"/>
              </a:gs>
            </a:gsLst>
            <a:path path="circle">
              <a:fillToRect l="100000" t="100000"/>
            </a:path>
            <a:tileRect r="-100000" b="-100000"/>
          </a:grad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rgbClr val="55CFF5"/>
              </a:solidFill>
              <a:effectLst/>
              <a:uLnTx/>
              <a:uFillTx/>
              <a:latin typeface="Calibri"/>
              <a:ea typeface="+mn-ea"/>
              <a:cs typeface="+mn-cs"/>
            </a:endParaRPr>
          </a:p>
        </p:txBody>
      </p:sp>
      <p:sp>
        <p:nvSpPr>
          <p:cNvPr id="84" name="Rectangle 83"/>
          <p:cNvSpPr/>
          <p:nvPr/>
        </p:nvSpPr>
        <p:spPr>
          <a:xfrm>
            <a:off x="4954525" y="48078"/>
            <a:ext cx="1508746" cy="369332"/>
          </a:xfrm>
          <a:prstGeom prst="rect">
            <a:avLst/>
          </a:prstGeom>
        </p:spPr>
        <p:txBody>
          <a:bodyPr wrap="none">
            <a:spAutoFit/>
          </a:bodyPr>
          <a:lstStyle/>
          <a:p>
            <a:pPr algn="ctr" rtl="1"/>
            <a:r>
              <a:rPr lang="fa-IR" b="1" dirty="0" smtClean="0">
                <a:solidFill>
                  <a:schemeClr val="bg1"/>
                </a:solidFill>
                <a:cs typeface="B Titr" panose="00000700000000000000" pitchFamily="2" charset="-78"/>
              </a:rPr>
              <a:t>نوار زمان پروژه </a:t>
            </a:r>
            <a:endParaRPr lang="en-US" b="1" dirty="0">
              <a:solidFill>
                <a:schemeClr val="bg1"/>
              </a:solidFill>
              <a:cs typeface="B Titr" panose="00000700000000000000" pitchFamily="2" charset="-78"/>
            </a:endParaRPr>
          </a:p>
        </p:txBody>
      </p:sp>
      <p:sp>
        <p:nvSpPr>
          <p:cNvPr id="91" name="Oval 90"/>
          <p:cNvSpPr/>
          <p:nvPr/>
        </p:nvSpPr>
        <p:spPr>
          <a:xfrm>
            <a:off x="0" y="3634120"/>
            <a:ext cx="310637" cy="241540"/>
          </a:xfrm>
          <a:prstGeom prst="ellipse">
            <a:avLst/>
          </a:prstGeom>
          <a:solidFill>
            <a:srgbClr val="55CFF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1838238" y="3637652"/>
            <a:ext cx="310637" cy="241540"/>
          </a:xfrm>
          <a:prstGeom prst="ellipse">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p:cNvCxnSpPr/>
          <p:nvPr/>
        </p:nvCxnSpPr>
        <p:spPr>
          <a:xfrm flipH="1">
            <a:off x="995013" y="3885783"/>
            <a:ext cx="6578" cy="697895"/>
          </a:xfrm>
          <a:prstGeom prst="line">
            <a:avLst/>
          </a:prstGeom>
          <a:noFill/>
          <a:ln w="15875" cap="flat" cmpd="sng" algn="ctr">
            <a:solidFill>
              <a:schemeClr val="tx1"/>
            </a:solidFill>
            <a:prstDash val="sysDot"/>
            <a:miter lim="800000"/>
          </a:ln>
          <a:effectLst/>
        </p:spPr>
      </p:cxnSp>
      <p:sp>
        <p:nvSpPr>
          <p:cNvPr id="59" name="Chevron 58"/>
          <p:cNvSpPr/>
          <p:nvPr/>
        </p:nvSpPr>
        <p:spPr>
          <a:xfrm>
            <a:off x="439120" y="4583678"/>
            <a:ext cx="937646" cy="229659"/>
          </a:xfrm>
          <a:prstGeom prst="chevron">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smtClean="0">
              <a:ln>
                <a:noFill/>
              </a:ln>
              <a:solidFill>
                <a:prstClr val="white"/>
              </a:solidFill>
              <a:effectLst/>
              <a:uLnTx/>
              <a:uFillTx/>
              <a:latin typeface="Calibri"/>
              <a:ea typeface="+mn-ea"/>
              <a:cs typeface="+mn-cs"/>
            </a:endParaRPr>
          </a:p>
        </p:txBody>
      </p:sp>
      <p:cxnSp>
        <p:nvCxnSpPr>
          <p:cNvPr id="4" name="Straight Connector 3"/>
          <p:cNvCxnSpPr/>
          <p:nvPr/>
        </p:nvCxnSpPr>
        <p:spPr>
          <a:xfrm flipH="1">
            <a:off x="885424" y="3563659"/>
            <a:ext cx="1" cy="1536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1472164" y="3556039"/>
            <a:ext cx="1" cy="1536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a:off x="2027804" y="3552330"/>
            <a:ext cx="1" cy="1536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2600655" y="3553239"/>
            <a:ext cx="1" cy="1536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3340610" y="3553239"/>
            <a:ext cx="1" cy="1536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4126152" y="3542572"/>
            <a:ext cx="1" cy="1536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a:off x="4997122" y="3549587"/>
            <a:ext cx="1" cy="1536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a:off x="5817351" y="3542572"/>
            <a:ext cx="1" cy="1536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a:off x="6561884" y="3549587"/>
            <a:ext cx="1" cy="1536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a:off x="10972934" y="3542572"/>
            <a:ext cx="1" cy="1536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H="1">
            <a:off x="10068050" y="3559589"/>
            <a:ext cx="1" cy="1536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9332475" y="3554435"/>
            <a:ext cx="1" cy="1536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8555981" y="3549672"/>
            <a:ext cx="1" cy="1536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7483904" y="3543578"/>
            <a:ext cx="1" cy="1536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1200781" y="3040090"/>
            <a:ext cx="6578" cy="697895"/>
          </a:xfrm>
          <a:prstGeom prst="line">
            <a:avLst/>
          </a:prstGeom>
          <a:noFill/>
          <a:ln w="15875" cap="flat" cmpd="sng" algn="ctr">
            <a:solidFill>
              <a:schemeClr val="tx1"/>
            </a:solidFill>
            <a:prstDash val="sysDot"/>
            <a:miter lim="800000"/>
          </a:ln>
          <a:effectLst/>
        </p:spPr>
      </p:cxnSp>
      <p:cxnSp>
        <p:nvCxnSpPr>
          <p:cNvPr id="117" name="Straight Connector 116"/>
          <p:cNvCxnSpPr>
            <a:endCxn id="120" idx="2"/>
          </p:cNvCxnSpPr>
          <p:nvPr/>
        </p:nvCxnSpPr>
        <p:spPr>
          <a:xfrm flipH="1" flipV="1">
            <a:off x="2124663" y="2381237"/>
            <a:ext cx="17514" cy="1107482"/>
          </a:xfrm>
          <a:prstGeom prst="line">
            <a:avLst/>
          </a:prstGeom>
          <a:noFill/>
          <a:ln w="15875" cap="flat" cmpd="sng" algn="ctr">
            <a:solidFill>
              <a:schemeClr val="tx1"/>
            </a:solidFill>
            <a:prstDash val="sysDot"/>
            <a:miter lim="800000"/>
          </a:ln>
          <a:effectLst/>
        </p:spPr>
      </p:cxnSp>
      <p:cxnSp>
        <p:nvCxnSpPr>
          <p:cNvPr id="121" name="Straight Connector 120"/>
          <p:cNvCxnSpPr/>
          <p:nvPr/>
        </p:nvCxnSpPr>
        <p:spPr>
          <a:xfrm flipH="1" flipV="1">
            <a:off x="2704501" y="3885784"/>
            <a:ext cx="776" cy="610016"/>
          </a:xfrm>
          <a:prstGeom prst="line">
            <a:avLst/>
          </a:prstGeom>
          <a:noFill/>
          <a:ln w="15875" cap="flat" cmpd="sng" algn="ctr">
            <a:solidFill>
              <a:schemeClr val="tx1"/>
            </a:solidFill>
            <a:prstDash val="sysDot"/>
            <a:miter lim="800000"/>
          </a:ln>
          <a:effectLst/>
        </p:spPr>
      </p:cxnSp>
      <p:cxnSp>
        <p:nvCxnSpPr>
          <p:cNvPr id="158" name="Straight Connector 157"/>
          <p:cNvCxnSpPr/>
          <p:nvPr/>
        </p:nvCxnSpPr>
        <p:spPr>
          <a:xfrm flipV="1">
            <a:off x="6196159" y="2742074"/>
            <a:ext cx="7944" cy="944868"/>
          </a:xfrm>
          <a:prstGeom prst="line">
            <a:avLst/>
          </a:prstGeom>
          <a:noFill/>
          <a:ln w="15875" cap="flat" cmpd="sng" algn="ctr">
            <a:solidFill>
              <a:schemeClr val="tx1"/>
            </a:solidFill>
            <a:prstDash val="sysDot"/>
            <a:miter lim="800000"/>
          </a:ln>
          <a:effectLst/>
        </p:spPr>
      </p:cxnSp>
      <p:grpSp>
        <p:nvGrpSpPr>
          <p:cNvPr id="159" name="Group 158"/>
          <p:cNvGrpSpPr/>
          <p:nvPr/>
        </p:nvGrpSpPr>
        <p:grpSpPr>
          <a:xfrm>
            <a:off x="7084455" y="4470460"/>
            <a:ext cx="1393211" cy="338554"/>
            <a:chOff x="742012" y="1881425"/>
            <a:chExt cx="1970469" cy="895923"/>
          </a:xfrm>
          <a:solidFill>
            <a:srgbClr val="FFAFAF"/>
          </a:solidFill>
        </p:grpSpPr>
        <p:sp>
          <p:nvSpPr>
            <p:cNvPr id="160" name="Chevron 159"/>
            <p:cNvSpPr/>
            <p:nvPr/>
          </p:nvSpPr>
          <p:spPr>
            <a:xfrm>
              <a:off x="742012" y="2029161"/>
              <a:ext cx="1970469" cy="607751"/>
            </a:xfrm>
            <a:prstGeom prst="chevron">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smtClean="0">
                <a:ln>
                  <a:noFill/>
                </a:ln>
                <a:solidFill>
                  <a:schemeClr val="tx1"/>
                </a:solidFill>
                <a:effectLst/>
                <a:uLnTx/>
                <a:uFillTx/>
                <a:latin typeface="Calibri"/>
                <a:ea typeface="+mn-ea"/>
                <a:cs typeface="+mn-cs"/>
              </a:endParaRPr>
            </a:p>
          </p:txBody>
        </p:sp>
        <p:sp>
          <p:nvSpPr>
            <p:cNvPr id="161" name="Rectangle 160"/>
            <p:cNvSpPr/>
            <p:nvPr/>
          </p:nvSpPr>
          <p:spPr>
            <a:xfrm>
              <a:off x="746181" y="1881425"/>
              <a:ext cx="1816208" cy="895923"/>
            </a:xfrm>
            <a:prstGeom prst="rect">
              <a:avLst/>
            </a:prstGeom>
            <a:noFill/>
          </p:spPr>
          <p:txBody>
            <a:bodyPr wrap="square">
              <a:spAutoFit/>
            </a:bodyPr>
            <a:lstStyle/>
            <a:p>
              <a:pPr lvl="0" algn="ctr">
                <a:defRPr/>
              </a:pPr>
              <a:r>
                <a:rPr lang="en-US" sz="800" kern="0" dirty="0">
                  <a:cs typeface="B Titr" panose="00000700000000000000" pitchFamily="2" charset="-78"/>
                </a:rPr>
                <a:t>The end of manufacturing checking fixtures</a:t>
              </a:r>
            </a:p>
          </p:txBody>
        </p:sp>
      </p:grpSp>
      <p:cxnSp>
        <p:nvCxnSpPr>
          <p:cNvPr id="180" name="Straight Connector 179"/>
          <p:cNvCxnSpPr/>
          <p:nvPr/>
        </p:nvCxnSpPr>
        <p:spPr>
          <a:xfrm flipV="1">
            <a:off x="7717276" y="3859190"/>
            <a:ext cx="61" cy="658628"/>
          </a:xfrm>
          <a:prstGeom prst="line">
            <a:avLst/>
          </a:prstGeom>
          <a:noFill/>
          <a:ln w="15875" cap="flat" cmpd="sng" algn="ctr">
            <a:solidFill>
              <a:schemeClr val="tx1"/>
            </a:solidFill>
            <a:prstDash val="sysDot"/>
            <a:miter lim="800000"/>
          </a:ln>
          <a:effectLst/>
        </p:spPr>
      </p:cxnSp>
      <p:grpSp>
        <p:nvGrpSpPr>
          <p:cNvPr id="181" name="Group 180"/>
          <p:cNvGrpSpPr/>
          <p:nvPr/>
        </p:nvGrpSpPr>
        <p:grpSpPr>
          <a:xfrm>
            <a:off x="5453301" y="2473712"/>
            <a:ext cx="1426077" cy="338554"/>
            <a:chOff x="732724" y="1865041"/>
            <a:chExt cx="2016954" cy="895923"/>
          </a:xfrm>
          <a:solidFill>
            <a:srgbClr val="FFAFAF"/>
          </a:solidFill>
        </p:grpSpPr>
        <p:sp>
          <p:nvSpPr>
            <p:cNvPr id="182" name="Chevron 181"/>
            <p:cNvSpPr/>
            <p:nvPr/>
          </p:nvSpPr>
          <p:spPr>
            <a:xfrm>
              <a:off x="742012" y="2029161"/>
              <a:ext cx="1970469" cy="607751"/>
            </a:xfrm>
            <a:prstGeom prst="chevron">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smtClean="0">
                <a:ln>
                  <a:noFill/>
                </a:ln>
                <a:solidFill>
                  <a:schemeClr val="tx1"/>
                </a:solidFill>
                <a:effectLst/>
                <a:uLnTx/>
                <a:uFillTx/>
                <a:latin typeface="Calibri"/>
                <a:ea typeface="+mn-ea"/>
                <a:cs typeface="+mn-cs"/>
              </a:endParaRPr>
            </a:p>
          </p:txBody>
        </p:sp>
        <p:sp>
          <p:nvSpPr>
            <p:cNvPr id="187" name="Rectangle 186"/>
            <p:cNvSpPr/>
            <p:nvPr/>
          </p:nvSpPr>
          <p:spPr>
            <a:xfrm>
              <a:off x="732724" y="1865041"/>
              <a:ext cx="2016954" cy="895923"/>
            </a:xfrm>
            <a:prstGeom prst="rect">
              <a:avLst/>
            </a:prstGeom>
            <a:noFill/>
          </p:spPr>
          <p:txBody>
            <a:bodyPr wrap="square">
              <a:spAutoFit/>
            </a:bodyPr>
            <a:lstStyle/>
            <a:p>
              <a:pPr lvl="0" algn="ctr">
                <a:defRPr/>
              </a:pPr>
              <a:r>
                <a:rPr lang="en-US" sz="800" kern="0" dirty="0">
                  <a:cs typeface="B Titr" panose="00000700000000000000" pitchFamily="2" charset="-78"/>
                </a:rPr>
                <a:t>The end of manufacturing production fixtures</a:t>
              </a:r>
            </a:p>
          </p:txBody>
        </p:sp>
      </p:grpSp>
      <p:grpSp>
        <p:nvGrpSpPr>
          <p:cNvPr id="189" name="Group 188"/>
          <p:cNvGrpSpPr/>
          <p:nvPr/>
        </p:nvGrpSpPr>
        <p:grpSpPr>
          <a:xfrm>
            <a:off x="5796344" y="2064258"/>
            <a:ext cx="1393210" cy="242514"/>
            <a:chOff x="742012" y="2029161"/>
            <a:chExt cx="1970469" cy="641770"/>
          </a:xfrm>
          <a:solidFill>
            <a:srgbClr val="97E4FF"/>
          </a:solidFill>
        </p:grpSpPr>
        <p:sp>
          <p:nvSpPr>
            <p:cNvPr id="190" name="Chevron 189"/>
            <p:cNvSpPr/>
            <p:nvPr/>
          </p:nvSpPr>
          <p:spPr>
            <a:xfrm>
              <a:off x="742012" y="2029161"/>
              <a:ext cx="1970469" cy="607751"/>
            </a:xfrm>
            <a:prstGeom prst="chevron">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smtClean="0">
                <a:ln>
                  <a:noFill/>
                </a:ln>
                <a:solidFill>
                  <a:schemeClr val="tx1"/>
                </a:solidFill>
                <a:effectLst/>
                <a:uLnTx/>
                <a:uFillTx/>
                <a:latin typeface="Calibri"/>
                <a:ea typeface="+mn-ea"/>
                <a:cs typeface="+mn-cs"/>
              </a:endParaRPr>
            </a:p>
          </p:txBody>
        </p:sp>
        <p:sp>
          <p:nvSpPr>
            <p:cNvPr id="191" name="Rectangle 190"/>
            <p:cNvSpPr/>
            <p:nvPr/>
          </p:nvSpPr>
          <p:spPr>
            <a:xfrm>
              <a:off x="1022660" y="2100797"/>
              <a:ext cx="1462788" cy="570134"/>
            </a:xfrm>
            <a:prstGeom prst="rect">
              <a:avLst/>
            </a:prstGeom>
            <a:noFill/>
          </p:spPr>
          <p:txBody>
            <a:bodyPr wrap="none">
              <a:spAutoFit/>
            </a:bodyPr>
            <a:lstStyle/>
            <a:p>
              <a:pPr lvl="0" algn="ctr" rtl="1">
                <a:defRPr/>
              </a:pPr>
              <a:r>
                <a:rPr lang="en-US" sz="800" b="1" kern="0" dirty="0">
                  <a:cs typeface="B Titr" panose="00000700000000000000" pitchFamily="2" charset="-78"/>
                </a:rPr>
                <a:t>First off tool sample</a:t>
              </a:r>
            </a:p>
          </p:txBody>
        </p:sp>
      </p:grpSp>
      <p:cxnSp>
        <p:nvCxnSpPr>
          <p:cNvPr id="192" name="Straight Connector 191"/>
          <p:cNvCxnSpPr/>
          <p:nvPr/>
        </p:nvCxnSpPr>
        <p:spPr>
          <a:xfrm flipV="1">
            <a:off x="6492949" y="2296408"/>
            <a:ext cx="13786" cy="1376898"/>
          </a:xfrm>
          <a:prstGeom prst="line">
            <a:avLst/>
          </a:prstGeom>
          <a:noFill/>
          <a:ln w="15875" cap="flat" cmpd="sng" algn="ctr">
            <a:solidFill>
              <a:schemeClr val="tx1"/>
            </a:solidFill>
            <a:prstDash val="sysDot"/>
            <a:miter lim="800000"/>
          </a:ln>
          <a:effectLst/>
        </p:spPr>
      </p:cxnSp>
      <p:grpSp>
        <p:nvGrpSpPr>
          <p:cNvPr id="106" name="Group 105"/>
          <p:cNvGrpSpPr/>
          <p:nvPr/>
        </p:nvGrpSpPr>
        <p:grpSpPr>
          <a:xfrm>
            <a:off x="3427" y="6429476"/>
            <a:ext cx="12188572" cy="523220"/>
            <a:chOff x="3427" y="6429476"/>
            <a:chExt cx="12188572" cy="523220"/>
          </a:xfrm>
        </p:grpSpPr>
        <p:sp>
          <p:nvSpPr>
            <p:cNvPr id="107" name="Rectangle 106"/>
            <p:cNvSpPr/>
            <p:nvPr/>
          </p:nvSpPr>
          <p:spPr>
            <a:xfrm flipV="1">
              <a:off x="3427" y="6695834"/>
              <a:ext cx="11350373" cy="152008"/>
            </a:xfrm>
            <a:prstGeom prst="rect">
              <a:avLst/>
            </a:prstGeom>
            <a:gradFill>
              <a:gsLst>
                <a:gs pos="29000">
                  <a:srgbClr val="9DE3F9"/>
                </a:gs>
                <a:gs pos="100000">
                  <a:schemeClr val="accent1">
                    <a:lumMod val="20000"/>
                    <a:lumOff val="80000"/>
                  </a:schemeClr>
                </a:gs>
                <a:gs pos="75000">
                  <a:schemeClr val="accent1">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p:cNvSpPr txBox="1"/>
            <p:nvPr/>
          </p:nvSpPr>
          <p:spPr>
            <a:xfrm>
              <a:off x="11467438" y="6429476"/>
              <a:ext cx="543739" cy="523220"/>
            </a:xfrm>
            <a:prstGeom prst="rect">
              <a:avLst/>
            </a:prstGeom>
            <a:noFill/>
            <a:ln w="15875">
              <a:noFill/>
            </a:ln>
          </p:spPr>
          <p:txBody>
            <a:bodyPr wrap="none" rtlCol="0">
              <a:spAutoFit/>
            </a:bodyPr>
            <a:lstStyle/>
            <a:p>
              <a:r>
                <a:rPr lang="en-US" sz="2800" b="1" dirty="0" smtClean="0">
                  <a:latin typeface="Times New Roman" panose="02020603050405020304" pitchFamily="18" charset="0"/>
                  <a:cs typeface="Times New Roman" panose="02020603050405020304" pitchFamily="18" charset="0"/>
                </a:rPr>
                <a:t>13</a:t>
              </a:r>
              <a:endParaRPr lang="en-US" sz="2800" b="1" dirty="0">
                <a:latin typeface="Times New Roman" panose="02020603050405020304" pitchFamily="18" charset="0"/>
                <a:cs typeface="Times New Roman" panose="02020603050405020304" pitchFamily="18" charset="0"/>
              </a:endParaRPr>
            </a:p>
          </p:txBody>
        </p:sp>
        <p:sp>
          <p:nvSpPr>
            <p:cNvPr id="109" name="Rectangle 108"/>
            <p:cNvSpPr/>
            <p:nvPr/>
          </p:nvSpPr>
          <p:spPr>
            <a:xfrm>
              <a:off x="11942990" y="6695834"/>
              <a:ext cx="249009" cy="162166"/>
            </a:xfrm>
            <a:prstGeom prst="rect">
              <a:avLst/>
            </a:prstGeom>
            <a:gradFill>
              <a:gsLst>
                <a:gs pos="29000">
                  <a:schemeClr val="accent1">
                    <a:lumMod val="40000"/>
                    <a:lumOff val="60000"/>
                  </a:schemeClr>
                </a:gs>
                <a:gs pos="100000">
                  <a:schemeClr val="accent6">
                    <a:lumMod val="20000"/>
                    <a:lumOff val="80000"/>
                  </a:schemeClr>
                </a:gs>
                <a:gs pos="75000">
                  <a:schemeClr val="accent2">
                    <a:lumMod val="20000"/>
                    <a:lumOff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pic>
        <p:nvPicPr>
          <p:cNvPr id="101" name="Picture 10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10015093" y="-312597"/>
            <a:ext cx="864386" cy="2555231"/>
          </a:xfrm>
          <a:prstGeom prst="rect">
            <a:avLst/>
          </a:prstGeom>
        </p:spPr>
      </p:pic>
      <p:sp>
        <p:nvSpPr>
          <p:cNvPr id="151" name="TextBox 150"/>
          <p:cNvSpPr txBox="1"/>
          <p:nvPr/>
        </p:nvSpPr>
        <p:spPr>
          <a:xfrm>
            <a:off x="4707218" y="5511933"/>
            <a:ext cx="2849811" cy="369332"/>
          </a:xfrm>
          <a:prstGeom prst="rect">
            <a:avLst/>
          </a:prstGeom>
          <a:noFill/>
        </p:spPr>
        <p:txBody>
          <a:bodyPr wrap="square" rtlCol="0">
            <a:spAutoFit/>
          </a:bodyPr>
          <a:lstStyle/>
          <a:p>
            <a:pPr algn="ctr"/>
            <a:r>
              <a:rPr lang="en-US" dirty="0"/>
              <a:t>2023-2024</a:t>
            </a:r>
          </a:p>
        </p:txBody>
      </p:sp>
      <p:sp>
        <p:nvSpPr>
          <p:cNvPr id="171" name="TextBox 170"/>
          <p:cNvSpPr txBox="1"/>
          <p:nvPr/>
        </p:nvSpPr>
        <p:spPr>
          <a:xfrm>
            <a:off x="887816" y="3669408"/>
            <a:ext cx="630088" cy="253916"/>
          </a:xfrm>
          <a:prstGeom prst="rect">
            <a:avLst/>
          </a:prstGeom>
          <a:noFill/>
        </p:spPr>
        <p:txBody>
          <a:bodyPr wrap="square" rtlCol="0">
            <a:spAutoFit/>
          </a:bodyPr>
          <a:lstStyle/>
          <a:p>
            <a:pPr algn="ctr"/>
            <a:r>
              <a:rPr lang="en-US" sz="1050" dirty="0" smtClean="0">
                <a:cs typeface="B Titr" panose="00000700000000000000" pitchFamily="2" charset="-78"/>
              </a:rPr>
              <a:t>July</a:t>
            </a:r>
            <a:endParaRPr lang="en-US" sz="1200" dirty="0">
              <a:cs typeface="B Titr" panose="00000700000000000000" pitchFamily="2" charset="-78"/>
            </a:endParaRPr>
          </a:p>
        </p:txBody>
      </p:sp>
      <p:sp>
        <p:nvSpPr>
          <p:cNvPr id="172" name="TextBox 171"/>
          <p:cNvSpPr txBox="1"/>
          <p:nvPr/>
        </p:nvSpPr>
        <p:spPr>
          <a:xfrm>
            <a:off x="1409799" y="3664833"/>
            <a:ext cx="630088" cy="253916"/>
          </a:xfrm>
          <a:prstGeom prst="rect">
            <a:avLst/>
          </a:prstGeom>
          <a:noFill/>
        </p:spPr>
        <p:txBody>
          <a:bodyPr wrap="square" rtlCol="0">
            <a:spAutoFit/>
          </a:bodyPr>
          <a:lstStyle/>
          <a:p>
            <a:pPr algn="ctr"/>
            <a:r>
              <a:rPr lang="en-US" sz="1050" dirty="0" smtClean="0">
                <a:cs typeface="B Titr" panose="00000700000000000000" pitchFamily="2" charset="-78"/>
              </a:rPr>
              <a:t>August</a:t>
            </a:r>
            <a:endParaRPr lang="en-US" sz="1200" dirty="0">
              <a:cs typeface="B Titr" panose="00000700000000000000" pitchFamily="2" charset="-78"/>
            </a:endParaRPr>
          </a:p>
        </p:txBody>
      </p:sp>
      <p:sp>
        <p:nvSpPr>
          <p:cNvPr id="173" name="TextBox 172"/>
          <p:cNvSpPr txBox="1"/>
          <p:nvPr/>
        </p:nvSpPr>
        <p:spPr>
          <a:xfrm>
            <a:off x="1934741" y="3668035"/>
            <a:ext cx="798096" cy="253916"/>
          </a:xfrm>
          <a:prstGeom prst="rect">
            <a:avLst/>
          </a:prstGeom>
          <a:noFill/>
        </p:spPr>
        <p:txBody>
          <a:bodyPr wrap="square" rtlCol="0">
            <a:spAutoFit/>
          </a:bodyPr>
          <a:lstStyle/>
          <a:p>
            <a:pPr algn="ctr"/>
            <a:r>
              <a:rPr lang="en-US" sz="1050" dirty="0" smtClean="0">
                <a:cs typeface="B Titr" panose="00000700000000000000" pitchFamily="2" charset="-78"/>
              </a:rPr>
              <a:t>September</a:t>
            </a:r>
            <a:endParaRPr lang="en-US" sz="1200" dirty="0">
              <a:cs typeface="B Titr" panose="00000700000000000000" pitchFamily="2" charset="-78"/>
            </a:endParaRPr>
          </a:p>
        </p:txBody>
      </p:sp>
      <p:sp>
        <p:nvSpPr>
          <p:cNvPr id="174" name="TextBox 173"/>
          <p:cNvSpPr txBox="1"/>
          <p:nvPr/>
        </p:nvSpPr>
        <p:spPr>
          <a:xfrm>
            <a:off x="2703463" y="3664591"/>
            <a:ext cx="630088" cy="253916"/>
          </a:xfrm>
          <a:prstGeom prst="rect">
            <a:avLst/>
          </a:prstGeom>
          <a:noFill/>
        </p:spPr>
        <p:txBody>
          <a:bodyPr wrap="square" rtlCol="0">
            <a:spAutoFit/>
          </a:bodyPr>
          <a:lstStyle/>
          <a:p>
            <a:pPr algn="ctr"/>
            <a:r>
              <a:rPr lang="en-US" sz="1050" dirty="0" smtClean="0">
                <a:cs typeface="B Titr" panose="00000700000000000000" pitchFamily="2" charset="-78"/>
              </a:rPr>
              <a:t>October</a:t>
            </a:r>
            <a:endParaRPr lang="en-US" sz="1200" dirty="0">
              <a:cs typeface="B Titr" panose="00000700000000000000" pitchFamily="2" charset="-78"/>
            </a:endParaRPr>
          </a:p>
        </p:txBody>
      </p:sp>
      <p:sp>
        <p:nvSpPr>
          <p:cNvPr id="175" name="TextBox 174"/>
          <p:cNvSpPr txBox="1"/>
          <p:nvPr/>
        </p:nvSpPr>
        <p:spPr>
          <a:xfrm>
            <a:off x="3373996" y="3666861"/>
            <a:ext cx="764596" cy="253916"/>
          </a:xfrm>
          <a:prstGeom prst="rect">
            <a:avLst/>
          </a:prstGeom>
          <a:noFill/>
        </p:spPr>
        <p:txBody>
          <a:bodyPr wrap="square" rtlCol="0">
            <a:spAutoFit/>
          </a:bodyPr>
          <a:lstStyle/>
          <a:p>
            <a:pPr algn="ctr"/>
            <a:r>
              <a:rPr lang="en-US" sz="1050" dirty="0" smtClean="0">
                <a:cs typeface="B Titr" panose="00000700000000000000" pitchFamily="2" charset="-78"/>
              </a:rPr>
              <a:t>November</a:t>
            </a:r>
            <a:endParaRPr lang="en-US" sz="1200" dirty="0">
              <a:cs typeface="B Titr" panose="00000700000000000000" pitchFamily="2" charset="-78"/>
            </a:endParaRPr>
          </a:p>
        </p:txBody>
      </p:sp>
      <p:sp>
        <p:nvSpPr>
          <p:cNvPr id="176" name="TextBox 175"/>
          <p:cNvSpPr txBox="1"/>
          <p:nvPr/>
        </p:nvSpPr>
        <p:spPr>
          <a:xfrm>
            <a:off x="4192620" y="3665353"/>
            <a:ext cx="757821" cy="253916"/>
          </a:xfrm>
          <a:prstGeom prst="rect">
            <a:avLst/>
          </a:prstGeom>
          <a:noFill/>
        </p:spPr>
        <p:txBody>
          <a:bodyPr wrap="square" rtlCol="0">
            <a:spAutoFit/>
          </a:bodyPr>
          <a:lstStyle/>
          <a:p>
            <a:pPr algn="ctr"/>
            <a:r>
              <a:rPr lang="en-US" sz="1050" dirty="0" smtClean="0">
                <a:cs typeface="B Titr" panose="00000700000000000000" pitchFamily="2" charset="-78"/>
              </a:rPr>
              <a:t>December</a:t>
            </a:r>
            <a:endParaRPr lang="en-US" sz="1200" dirty="0">
              <a:cs typeface="B Titr" panose="00000700000000000000" pitchFamily="2" charset="-78"/>
            </a:endParaRPr>
          </a:p>
        </p:txBody>
      </p:sp>
      <p:sp>
        <p:nvSpPr>
          <p:cNvPr id="177" name="TextBox 176"/>
          <p:cNvSpPr txBox="1"/>
          <p:nvPr/>
        </p:nvSpPr>
        <p:spPr>
          <a:xfrm>
            <a:off x="5081568" y="3660323"/>
            <a:ext cx="630088" cy="253916"/>
          </a:xfrm>
          <a:prstGeom prst="rect">
            <a:avLst/>
          </a:prstGeom>
          <a:noFill/>
        </p:spPr>
        <p:txBody>
          <a:bodyPr wrap="square" rtlCol="0">
            <a:spAutoFit/>
          </a:bodyPr>
          <a:lstStyle/>
          <a:p>
            <a:pPr algn="ctr"/>
            <a:r>
              <a:rPr lang="en-US" sz="1050" dirty="0" smtClean="0">
                <a:cs typeface="B Titr" panose="00000700000000000000" pitchFamily="2" charset="-78"/>
              </a:rPr>
              <a:t>January</a:t>
            </a:r>
            <a:endParaRPr lang="en-US" sz="1200" dirty="0">
              <a:cs typeface="B Titr" panose="00000700000000000000" pitchFamily="2" charset="-78"/>
            </a:endParaRPr>
          </a:p>
        </p:txBody>
      </p:sp>
      <p:sp>
        <p:nvSpPr>
          <p:cNvPr id="178" name="TextBox 177"/>
          <p:cNvSpPr txBox="1"/>
          <p:nvPr/>
        </p:nvSpPr>
        <p:spPr>
          <a:xfrm>
            <a:off x="5848473" y="3666861"/>
            <a:ext cx="706278" cy="253916"/>
          </a:xfrm>
          <a:prstGeom prst="rect">
            <a:avLst/>
          </a:prstGeom>
          <a:noFill/>
        </p:spPr>
        <p:txBody>
          <a:bodyPr wrap="square" rtlCol="0">
            <a:spAutoFit/>
          </a:bodyPr>
          <a:lstStyle/>
          <a:p>
            <a:pPr algn="ctr"/>
            <a:r>
              <a:rPr lang="en-US" sz="1050" dirty="0" smtClean="0">
                <a:cs typeface="B Titr" panose="00000700000000000000" pitchFamily="2" charset="-78"/>
              </a:rPr>
              <a:t>February</a:t>
            </a:r>
            <a:endParaRPr lang="en-US" sz="1200" dirty="0">
              <a:cs typeface="B Titr" panose="00000700000000000000" pitchFamily="2" charset="-78"/>
            </a:endParaRPr>
          </a:p>
        </p:txBody>
      </p:sp>
      <p:sp>
        <p:nvSpPr>
          <p:cNvPr id="179" name="TextBox 178"/>
          <p:cNvSpPr txBox="1"/>
          <p:nvPr/>
        </p:nvSpPr>
        <p:spPr>
          <a:xfrm>
            <a:off x="6725257" y="3679683"/>
            <a:ext cx="630088" cy="253916"/>
          </a:xfrm>
          <a:prstGeom prst="rect">
            <a:avLst/>
          </a:prstGeom>
          <a:noFill/>
        </p:spPr>
        <p:txBody>
          <a:bodyPr wrap="square" rtlCol="0">
            <a:spAutoFit/>
          </a:bodyPr>
          <a:lstStyle/>
          <a:p>
            <a:pPr algn="ctr"/>
            <a:r>
              <a:rPr lang="en-US" sz="1050" dirty="0" smtClean="0">
                <a:cs typeface="B Titr" panose="00000700000000000000" pitchFamily="2" charset="-78"/>
              </a:rPr>
              <a:t>March</a:t>
            </a:r>
            <a:r>
              <a:rPr lang="fa-IR" sz="1050" dirty="0" smtClean="0">
                <a:cs typeface="B Titr" panose="00000700000000000000" pitchFamily="2" charset="-78"/>
              </a:rPr>
              <a:t> </a:t>
            </a:r>
            <a:endParaRPr lang="en-US" sz="1200" dirty="0">
              <a:cs typeface="B Titr" panose="00000700000000000000" pitchFamily="2" charset="-78"/>
            </a:endParaRPr>
          </a:p>
        </p:txBody>
      </p:sp>
      <p:sp>
        <p:nvSpPr>
          <p:cNvPr id="183" name="TextBox 182"/>
          <p:cNvSpPr txBox="1"/>
          <p:nvPr/>
        </p:nvSpPr>
        <p:spPr>
          <a:xfrm>
            <a:off x="11094813" y="3664013"/>
            <a:ext cx="630088" cy="253916"/>
          </a:xfrm>
          <a:prstGeom prst="rect">
            <a:avLst/>
          </a:prstGeom>
          <a:noFill/>
        </p:spPr>
        <p:txBody>
          <a:bodyPr wrap="square" rtlCol="0">
            <a:spAutoFit/>
          </a:bodyPr>
          <a:lstStyle/>
          <a:p>
            <a:pPr algn="ctr"/>
            <a:r>
              <a:rPr lang="en-US" sz="1050" dirty="0" smtClean="0">
                <a:cs typeface="B Titr" panose="00000700000000000000" pitchFamily="2" charset="-78"/>
              </a:rPr>
              <a:t>August</a:t>
            </a:r>
            <a:r>
              <a:rPr lang="fa-IR" sz="1050" dirty="0" smtClean="0">
                <a:cs typeface="B Titr" panose="00000700000000000000" pitchFamily="2" charset="-78"/>
              </a:rPr>
              <a:t> </a:t>
            </a:r>
            <a:endParaRPr lang="en-US" sz="1200" dirty="0">
              <a:cs typeface="B Titr" panose="00000700000000000000" pitchFamily="2" charset="-78"/>
            </a:endParaRPr>
          </a:p>
        </p:txBody>
      </p:sp>
      <p:sp>
        <p:nvSpPr>
          <p:cNvPr id="184" name="TextBox 183"/>
          <p:cNvSpPr txBox="1"/>
          <p:nvPr/>
        </p:nvSpPr>
        <p:spPr>
          <a:xfrm>
            <a:off x="10178176" y="3675198"/>
            <a:ext cx="630088" cy="253916"/>
          </a:xfrm>
          <a:prstGeom prst="rect">
            <a:avLst/>
          </a:prstGeom>
          <a:noFill/>
        </p:spPr>
        <p:txBody>
          <a:bodyPr wrap="square" rtlCol="0">
            <a:spAutoFit/>
          </a:bodyPr>
          <a:lstStyle/>
          <a:p>
            <a:pPr algn="ctr"/>
            <a:r>
              <a:rPr lang="en-US" sz="1050" dirty="0" smtClean="0">
                <a:cs typeface="B Titr" panose="00000700000000000000" pitchFamily="2" charset="-78"/>
              </a:rPr>
              <a:t>July</a:t>
            </a:r>
            <a:r>
              <a:rPr lang="fa-IR" sz="1050" dirty="0" smtClean="0">
                <a:cs typeface="B Titr" panose="00000700000000000000" pitchFamily="2" charset="-78"/>
              </a:rPr>
              <a:t> </a:t>
            </a:r>
            <a:endParaRPr lang="en-US" sz="1200" dirty="0">
              <a:cs typeface="B Titr" panose="00000700000000000000" pitchFamily="2" charset="-78"/>
            </a:endParaRPr>
          </a:p>
        </p:txBody>
      </p:sp>
      <p:sp>
        <p:nvSpPr>
          <p:cNvPr id="185" name="TextBox 184"/>
          <p:cNvSpPr txBox="1"/>
          <p:nvPr/>
        </p:nvSpPr>
        <p:spPr>
          <a:xfrm>
            <a:off x="9377351" y="3675198"/>
            <a:ext cx="630088" cy="253916"/>
          </a:xfrm>
          <a:prstGeom prst="rect">
            <a:avLst/>
          </a:prstGeom>
          <a:noFill/>
        </p:spPr>
        <p:txBody>
          <a:bodyPr wrap="square" rtlCol="0">
            <a:spAutoFit/>
          </a:bodyPr>
          <a:lstStyle/>
          <a:p>
            <a:pPr algn="ctr"/>
            <a:r>
              <a:rPr lang="en-US" sz="1050" dirty="0" smtClean="0">
                <a:cs typeface="B Titr" panose="00000700000000000000" pitchFamily="2" charset="-78"/>
              </a:rPr>
              <a:t>Jun</a:t>
            </a:r>
            <a:r>
              <a:rPr lang="fa-IR" sz="1050" dirty="0" smtClean="0">
                <a:cs typeface="B Titr" panose="00000700000000000000" pitchFamily="2" charset="-78"/>
              </a:rPr>
              <a:t> </a:t>
            </a:r>
            <a:endParaRPr lang="en-US" sz="1200" dirty="0">
              <a:cs typeface="B Titr" panose="00000700000000000000" pitchFamily="2" charset="-78"/>
            </a:endParaRPr>
          </a:p>
        </p:txBody>
      </p:sp>
      <p:sp>
        <p:nvSpPr>
          <p:cNvPr id="186" name="TextBox 185"/>
          <p:cNvSpPr txBox="1"/>
          <p:nvPr/>
        </p:nvSpPr>
        <p:spPr>
          <a:xfrm>
            <a:off x="8589648" y="3675198"/>
            <a:ext cx="735574" cy="253916"/>
          </a:xfrm>
          <a:prstGeom prst="rect">
            <a:avLst/>
          </a:prstGeom>
          <a:noFill/>
        </p:spPr>
        <p:txBody>
          <a:bodyPr wrap="square" rtlCol="0">
            <a:spAutoFit/>
          </a:bodyPr>
          <a:lstStyle/>
          <a:p>
            <a:pPr algn="ctr"/>
            <a:r>
              <a:rPr lang="en-US" sz="1050" dirty="0" smtClean="0">
                <a:cs typeface="B Titr" panose="00000700000000000000" pitchFamily="2" charset="-78"/>
              </a:rPr>
              <a:t>May</a:t>
            </a:r>
            <a:r>
              <a:rPr lang="fa-IR" sz="1050" dirty="0" smtClean="0">
                <a:cs typeface="B Titr" panose="00000700000000000000" pitchFamily="2" charset="-78"/>
              </a:rPr>
              <a:t> </a:t>
            </a:r>
            <a:endParaRPr lang="en-US" sz="1200" dirty="0">
              <a:cs typeface="B Titr" panose="00000700000000000000" pitchFamily="2" charset="-78"/>
            </a:endParaRPr>
          </a:p>
        </p:txBody>
      </p:sp>
      <p:sp>
        <p:nvSpPr>
          <p:cNvPr id="188" name="TextBox 187"/>
          <p:cNvSpPr txBox="1"/>
          <p:nvPr/>
        </p:nvSpPr>
        <p:spPr>
          <a:xfrm>
            <a:off x="7598558" y="3682525"/>
            <a:ext cx="735574" cy="253916"/>
          </a:xfrm>
          <a:prstGeom prst="rect">
            <a:avLst/>
          </a:prstGeom>
          <a:noFill/>
        </p:spPr>
        <p:txBody>
          <a:bodyPr wrap="square" rtlCol="0">
            <a:spAutoFit/>
          </a:bodyPr>
          <a:lstStyle/>
          <a:p>
            <a:pPr algn="ctr"/>
            <a:r>
              <a:rPr lang="en-US" sz="1050" dirty="0" smtClean="0">
                <a:cs typeface="B Titr" panose="00000700000000000000" pitchFamily="2" charset="-78"/>
              </a:rPr>
              <a:t>April</a:t>
            </a:r>
            <a:r>
              <a:rPr lang="fa-IR" sz="1050" dirty="0" smtClean="0">
                <a:cs typeface="B Titr" panose="00000700000000000000" pitchFamily="2" charset="-78"/>
              </a:rPr>
              <a:t> </a:t>
            </a:r>
            <a:endParaRPr lang="en-US" sz="1200" dirty="0">
              <a:cs typeface="B Titr" panose="00000700000000000000" pitchFamily="2" charset="-78"/>
            </a:endParaRPr>
          </a:p>
        </p:txBody>
      </p:sp>
      <p:sp>
        <p:nvSpPr>
          <p:cNvPr id="193" name="TextBox 192"/>
          <p:cNvSpPr txBox="1"/>
          <p:nvPr/>
        </p:nvSpPr>
        <p:spPr>
          <a:xfrm>
            <a:off x="287217" y="3665297"/>
            <a:ext cx="630088" cy="253916"/>
          </a:xfrm>
          <a:prstGeom prst="rect">
            <a:avLst/>
          </a:prstGeom>
          <a:noFill/>
        </p:spPr>
        <p:txBody>
          <a:bodyPr wrap="square" rtlCol="0">
            <a:spAutoFit/>
          </a:bodyPr>
          <a:lstStyle/>
          <a:p>
            <a:pPr algn="ctr"/>
            <a:r>
              <a:rPr lang="en-US" sz="1050" dirty="0" smtClean="0">
                <a:cs typeface="B Titr" panose="00000700000000000000" pitchFamily="2" charset="-78"/>
              </a:rPr>
              <a:t>Jun</a:t>
            </a:r>
            <a:endParaRPr lang="en-US" sz="1200" dirty="0">
              <a:cs typeface="B Titr" panose="00000700000000000000" pitchFamily="2" charset="-78"/>
            </a:endParaRPr>
          </a:p>
        </p:txBody>
      </p:sp>
      <p:grpSp>
        <p:nvGrpSpPr>
          <p:cNvPr id="259" name="Group 258"/>
          <p:cNvGrpSpPr/>
          <p:nvPr/>
        </p:nvGrpSpPr>
        <p:grpSpPr>
          <a:xfrm>
            <a:off x="126508" y="4564721"/>
            <a:ext cx="1487911" cy="287651"/>
            <a:chOff x="426804" y="2059507"/>
            <a:chExt cx="2735681" cy="611424"/>
          </a:xfrm>
          <a:solidFill>
            <a:schemeClr val="accent2"/>
          </a:solidFill>
        </p:grpSpPr>
        <p:sp>
          <p:nvSpPr>
            <p:cNvPr id="260" name="Chevron 259"/>
            <p:cNvSpPr/>
            <p:nvPr/>
          </p:nvSpPr>
          <p:spPr>
            <a:xfrm>
              <a:off x="426804" y="2059507"/>
              <a:ext cx="2692887" cy="611424"/>
            </a:xfrm>
            <a:prstGeom prst="chevron">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smtClean="0">
                <a:ln>
                  <a:noFill/>
                </a:ln>
                <a:solidFill>
                  <a:prstClr val="white"/>
                </a:solidFill>
                <a:effectLst/>
                <a:uLnTx/>
                <a:uFillTx/>
                <a:latin typeface="Calibri"/>
                <a:ea typeface="+mn-ea"/>
                <a:cs typeface="+mn-cs"/>
              </a:endParaRPr>
            </a:p>
          </p:txBody>
        </p:sp>
        <p:sp>
          <p:nvSpPr>
            <p:cNvPr id="261" name="Rectangle 260"/>
            <p:cNvSpPr/>
            <p:nvPr/>
          </p:nvSpPr>
          <p:spPr>
            <a:xfrm>
              <a:off x="556557" y="2111996"/>
              <a:ext cx="2605928" cy="457943"/>
            </a:xfrm>
            <a:prstGeom prst="rect">
              <a:avLst/>
            </a:prstGeom>
            <a:noFill/>
          </p:spPr>
          <p:txBody>
            <a:bodyPr wrap="square">
              <a:spAutoFit/>
            </a:bodyPr>
            <a:lstStyle/>
            <a:p>
              <a:pPr lvl="0" algn="ctr">
                <a:defRPr/>
              </a:pPr>
              <a:r>
                <a:rPr lang="en-US" sz="800" kern="0" dirty="0" smtClean="0">
                  <a:solidFill>
                    <a:schemeClr val="bg1"/>
                  </a:solidFill>
                  <a:cs typeface="B Titr" panose="00000700000000000000" pitchFamily="2" charset="-78"/>
                </a:rPr>
                <a:t>Receive technical documents</a:t>
              </a:r>
              <a:endParaRPr kumimoji="0" lang="en-US" sz="800" b="0" i="0" u="none" strike="noStrike" kern="0" cap="none" spc="0" normalizeH="0" baseline="0" noProof="0" dirty="0" smtClean="0">
                <a:ln>
                  <a:noFill/>
                </a:ln>
                <a:solidFill>
                  <a:schemeClr val="bg1"/>
                </a:solidFill>
                <a:effectLst/>
                <a:uLnTx/>
                <a:uFillTx/>
                <a:cs typeface="B Titr" panose="00000700000000000000" pitchFamily="2" charset="-78"/>
              </a:endParaRPr>
            </a:p>
          </p:txBody>
        </p:sp>
      </p:grpSp>
      <p:grpSp>
        <p:nvGrpSpPr>
          <p:cNvPr id="262" name="Group 261"/>
          <p:cNvGrpSpPr/>
          <p:nvPr/>
        </p:nvGrpSpPr>
        <p:grpSpPr>
          <a:xfrm>
            <a:off x="612672" y="2795255"/>
            <a:ext cx="1263315" cy="267096"/>
            <a:chOff x="386357" y="1995291"/>
            <a:chExt cx="2654865" cy="706821"/>
          </a:xfrm>
          <a:solidFill>
            <a:schemeClr val="accent2"/>
          </a:solidFill>
        </p:grpSpPr>
        <p:sp>
          <p:nvSpPr>
            <p:cNvPr id="263" name="Chevron 262"/>
            <p:cNvSpPr/>
            <p:nvPr/>
          </p:nvSpPr>
          <p:spPr>
            <a:xfrm>
              <a:off x="386357" y="1995291"/>
              <a:ext cx="2580301" cy="706821"/>
            </a:xfrm>
            <a:prstGeom prst="chevron">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1" i="0" u="none" strike="noStrike" kern="0" cap="none" spc="0" normalizeH="0" baseline="0" noProof="0" smtClean="0">
                <a:ln>
                  <a:noFill/>
                </a:ln>
                <a:solidFill>
                  <a:prstClr val="white"/>
                </a:solidFill>
                <a:effectLst/>
                <a:uLnTx/>
                <a:uFillTx/>
                <a:latin typeface="Calibri"/>
                <a:ea typeface="+mn-ea"/>
                <a:cs typeface="+mn-cs"/>
              </a:endParaRPr>
            </a:p>
          </p:txBody>
        </p:sp>
        <p:sp>
          <p:nvSpPr>
            <p:cNvPr id="264" name="Rectangle 263"/>
            <p:cNvSpPr/>
            <p:nvPr/>
          </p:nvSpPr>
          <p:spPr>
            <a:xfrm>
              <a:off x="466845" y="2100797"/>
              <a:ext cx="2574377" cy="529409"/>
            </a:xfrm>
            <a:prstGeom prst="rect">
              <a:avLst/>
            </a:prstGeom>
            <a:noFill/>
          </p:spPr>
          <p:txBody>
            <a:bodyPr wrap="none">
              <a:spAutoFit/>
            </a:bodyPr>
            <a:lstStyle/>
            <a:p>
              <a:pPr lvl="0" algn="ctr">
                <a:defRPr/>
              </a:pPr>
              <a:r>
                <a:rPr lang="en-US" sz="700" kern="0" noProof="0" dirty="0" smtClean="0">
                  <a:solidFill>
                    <a:schemeClr val="bg1"/>
                  </a:solidFill>
                  <a:cs typeface="B Titr" panose="00000700000000000000" pitchFamily="2" charset="-78"/>
                </a:rPr>
                <a:t>Preparation of price analysis</a:t>
              </a:r>
              <a:endParaRPr kumimoji="0" lang="en-US" sz="700" b="0" i="0" u="none" strike="noStrike" kern="0" cap="none" spc="0" normalizeH="0" baseline="0" noProof="0" dirty="0" smtClean="0">
                <a:ln>
                  <a:noFill/>
                </a:ln>
                <a:solidFill>
                  <a:schemeClr val="bg1"/>
                </a:solidFill>
                <a:effectLst/>
                <a:uLnTx/>
                <a:uFillTx/>
                <a:cs typeface="B Titr" panose="00000700000000000000" pitchFamily="2" charset="-78"/>
              </a:endParaRPr>
            </a:p>
          </p:txBody>
        </p:sp>
      </p:grpSp>
      <p:grpSp>
        <p:nvGrpSpPr>
          <p:cNvPr id="265" name="Group 264"/>
          <p:cNvGrpSpPr/>
          <p:nvPr/>
        </p:nvGrpSpPr>
        <p:grpSpPr>
          <a:xfrm>
            <a:off x="1432683" y="2338421"/>
            <a:ext cx="1432250" cy="229659"/>
            <a:chOff x="764212" y="2081344"/>
            <a:chExt cx="1970469" cy="607752"/>
          </a:xfrm>
          <a:solidFill>
            <a:schemeClr val="accent2"/>
          </a:solidFill>
        </p:grpSpPr>
        <p:sp>
          <p:nvSpPr>
            <p:cNvPr id="266" name="Chevron 265"/>
            <p:cNvSpPr/>
            <p:nvPr/>
          </p:nvSpPr>
          <p:spPr>
            <a:xfrm>
              <a:off x="764212" y="2081344"/>
              <a:ext cx="1970469" cy="607752"/>
            </a:xfrm>
            <a:prstGeom prst="chevron">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smtClean="0">
                <a:ln>
                  <a:noFill/>
                </a:ln>
                <a:solidFill>
                  <a:prstClr val="white"/>
                </a:solidFill>
                <a:effectLst/>
                <a:uLnTx/>
                <a:uFillTx/>
                <a:latin typeface="Calibri"/>
                <a:ea typeface="+mn-ea"/>
                <a:cs typeface="+mn-cs"/>
              </a:endParaRPr>
            </a:p>
          </p:txBody>
        </p:sp>
        <p:sp>
          <p:nvSpPr>
            <p:cNvPr id="267" name="Rectangle 266"/>
            <p:cNvSpPr/>
            <p:nvPr/>
          </p:nvSpPr>
          <p:spPr>
            <a:xfrm>
              <a:off x="1029352" y="2100797"/>
              <a:ext cx="1449382" cy="570134"/>
            </a:xfrm>
            <a:prstGeom prst="rect">
              <a:avLst/>
            </a:prstGeom>
            <a:noFill/>
          </p:spPr>
          <p:txBody>
            <a:bodyPr wrap="none">
              <a:spAutoFit/>
            </a:bodyPr>
            <a:lstStyle/>
            <a:p>
              <a:pPr lvl="0" algn="ctr">
                <a:defRPr/>
              </a:pPr>
              <a:r>
                <a:rPr lang="en-US" sz="800" kern="0" noProof="0" dirty="0" smtClean="0">
                  <a:solidFill>
                    <a:schemeClr val="bg1"/>
                  </a:solidFill>
                  <a:cs typeface="B Titr" panose="00000700000000000000" pitchFamily="2" charset="-78"/>
                </a:rPr>
                <a:t>MOM with customer</a:t>
              </a:r>
              <a:endParaRPr kumimoji="0" lang="en-US" sz="800" b="0" i="0" u="none" strike="noStrike" kern="0" cap="none" spc="0" normalizeH="0" baseline="0" noProof="0" dirty="0" smtClean="0">
                <a:ln>
                  <a:noFill/>
                </a:ln>
                <a:solidFill>
                  <a:schemeClr val="bg1"/>
                </a:solidFill>
                <a:effectLst/>
                <a:uLnTx/>
                <a:uFillTx/>
                <a:cs typeface="B Titr" panose="00000700000000000000" pitchFamily="2" charset="-78"/>
              </a:endParaRPr>
            </a:p>
          </p:txBody>
        </p:sp>
      </p:grpSp>
      <p:grpSp>
        <p:nvGrpSpPr>
          <p:cNvPr id="268" name="Group 267"/>
          <p:cNvGrpSpPr/>
          <p:nvPr/>
        </p:nvGrpSpPr>
        <p:grpSpPr>
          <a:xfrm>
            <a:off x="2073346" y="4424131"/>
            <a:ext cx="1240296" cy="247585"/>
            <a:chOff x="675676" y="2029161"/>
            <a:chExt cx="2254351" cy="607751"/>
          </a:xfrm>
          <a:solidFill>
            <a:schemeClr val="accent2"/>
          </a:solidFill>
        </p:grpSpPr>
        <p:sp>
          <p:nvSpPr>
            <p:cNvPr id="269" name="Chevron 268"/>
            <p:cNvSpPr/>
            <p:nvPr/>
          </p:nvSpPr>
          <p:spPr>
            <a:xfrm>
              <a:off x="742012" y="2029161"/>
              <a:ext cx="1970469" cy="607751"/>
            </a:xfrm>
            <a:prstGeom prst="chevron">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smtClean="0">
                <a:ln>
                  <a:noFill/>
                </a:ln>
                <a:solidFill>
                  <a:prstClr val="white"/>
                </a:solidFill>
                <a:effectLst/>
                <a:uLnTx/>
                <a:uFillTx/>
                <a:latin typeface="Calibri"/>
                <a:ea typeface="+mn-ea"/>
                <a:cs typeface="+mn-cs"/>
              </a:endParaRPr>
            </a:p>
          </p:txBody>
        </p:sp>
        <p:sp>
          <p:nvSpPr>
            <p:cNvPr id="270" name="Rectangle 269"/>
            <p:cNvSpPr/>
            <p:nvPr/>
          </p:nvSpPr>
          <p:spPr>
            <a:xfrm>
              <a:off x="675676" y="2050559"/>
              <a:ext cx="2254351" cy="570135"/>
            </a:xfrm>
            <a:prstGeom prst="rect">
              <a:avLst/>
            </a:prstGeom>
            <a:noFill/>
          </p:spPr>
          <p:txBody>
            <a:bodyPr wrap="none">
              <a:spAutoFit/>
            </a:bodyPr>
            <a:lstStyle/>
            <a:p>
              <a:pPr lvl="0" algn="ctr">
                <a:defRPr/>
              </a:pPr>
              <a:r>
                <a:rPr lang="en-US" sz="800" kern="0" dirty="0" smtClean="0">
                  <a:solidFill>
                    <a:schemeClr val="bg1"/>
                  </a:solidFill>
                  <a:cs typeface="B Titr" panose="00000700000000000000" pitchFamily="2" charset="-78"/>
                </a:rPr>
                <a:t>Inquiry from Supplier</a:t>
              </a:r>
              <a:endParaRPr lang="en-US" sz="800" kern="0" dirty="0">
                <a:solidFill>
                  <a:schemeClr val="bg1"/>
                </a:solidFill>
                <a:cs typeface="B Titr" panose="00000700000000000000" pitchFamily="2" charset="-78"/>
              </a:endParaRPr>
            </a:p>
          </p:txBody>
        </p:sp>
      </p:grpSp>
      <p:grpSp>
        <p:nvGrpSpPr>
          <p:cNvPr id="271" name="Group 270"/>
          <p:cNvGrpSpPr/>
          <p:nvPr/>
        </p:nvGrpSpPr>
        <p:grpSpPr>
          <a:xfrm>
            <a:off x="112539" y="-4886368"/>
            <a:ext cx="2134745" cy="285105"/>
            <a:chOff x="342703" y="1976751"/>
            <a:chExt cx="2668239" cy="754480"/>
          </a:xfrm>
          <a:solidFill>
            <a:schemeClr val="accent2"/>
          </a:solidFill>
        </p:grpSpPr>
        <p:sp>
          <p:nvSpPr>
            <p:cNvPr id="272" name="Chevron 271"/>
            <p:cNvSpPr/>
            <p:nvPr/>
          </p:nvSpPr>
          <p:spPr>
            <a:xfrm>
              <a:off x="342703" y="1976751"/>
              <a:ext cx="2668239" cy="754480"/>
            </a:xfrm>
            <a:prstGeom prst="chevron">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1" i="0" u="none" strike="noStrike" kern="0" cap="none" spc="0" normalizeH="0" baseline="0" noProof="0" smtClean="0">
                <a:ln>
                  <a:noFill/>
                </a:ln>
                <a:solidFill>
                  <a:prstClr val="white"/>
                </a:solidFill>
                <a:effectLst/>
                <a:uLnTx/>
                <a:uFillTx/>
                <a:latin typeface="Calibri"/>
                <a:ea typeface="+mn-ea"/>
                <a:cs typeface="+mn-cs"/>
              </a:endParaRPr>
            </a:p>
          </p:txBody>
        </p:sp>
        <p:sp>
          <p:nvSpPr>
            <p:cNvPr id="273" name="Rectangle 272"/>
            <p:cNvSpPr/>
            <p:nvPr/>
          </p:nvSpPr>
          <p:spPr>
            <a:xfrm>
              <a:off x="533650" y="2100797"/>
              <a:ext cx="2440798" cy="570134"/>
            </a:xfrm>
            <a:prstGeom prst="rect">
              <a:avLst/>
            </a:prstGeom>
            <a:noFill/>
          </p:spPr>
          <p:txBody>
            <a:bodyPr wrap="none">
              <a:spAutoFit/>
            </a:bodyPr>
            <a:lstStyle/>
            <a:p>
              <a:pPr algn="ctr" rtl="1">
                <a:defRPr/>
              </a:pPr>
              <a:r>
                <a:rPr lang="en-US" sz="800" kern="0" dirty="0">
                  <a:solidFill>
                    <a:schemeClr val="bg1"/>
                  </a:solidFill>
                  <a:cs typeface="B Titr" panose="00000700000000000000" pitchFamily="2" charset="-78"/>
                </a:rPr>
                <a:t>Prototype </a:t>
              </a:r>
              <a:r>
                <a:rPr lang="en-US" sz="800" kern="0" dirty="0" smtClean="0">
                  <a:solidFill>
                    <a:schemeClr val="bg1"/>
                  </a:solidFill>
                  <a:cs typeface="B Titr" panose="00000700000000000000" pitchFamily="2" charset="-78"/>
                </a:rPr>
                <a:t>sample </a:t>
              </a:r>
              <a:r>
                <a:rPr lang="en-US" sz="800" kern="0" dirty="0">
                  <a:solidFill>
                    <a:schemeClr val="bg1"/>
                  </a:solidFill>
                  <a:cs typeface="B Titr" panose="00000700000000000000" pitchFamily="2" charset="-78"/>
                </a:rPr>
                <a:t>and replacement in CKD</a:t>
              </a:r>
              <a:endParaRPr kumimoji="0" lang="en-US" sz="800" b="0" i="0" u="none" strike="noStrike" kern="0" cap="none" spc="0" normalizeH="0" baseline="0" noProof="0" dirty="0" smtClean="0">
                <a:ln>
                  <a:noFill/>
                </a:ln>
                <a:solidFill>
                  <a:schemeClr val="bg1"/>
                </a:solidFill>
                <a:effectLst/>
                <a:uLnTx/>
                <a:uFillTx/>
                <a:cs typeface="B Titr" panose="00000700000000000000" pitchFamily="2" charset="-78"/>
              </a:endParaRPr>
            </a:p>
          </p:txBody>
        </p:sp>
      </p:grpSp>
      <p:grpSp>
        <p:nvGrpSpPr>
          <p:cNvPr id="274" name="Group 273"/>
          <p:cNvGrpSpPr/>
          <p:nvPr/>
        </p:nvGrpSpPr>
        <p:grpSpPr>
          <a:xfrm>
            <a:off x="-1380774" y="-1056758"/>
            <a:ext cx="2094213" cy="272742"/>
            <a:chOff x="556263" y="2029161"/>
            <a:chExt cx="2395560" cy="641770"/>
          </a:xfrm>
          <a:solidFill>
            <a:schemeClr val="accent2"/>
          </a:solidFill>
        </p:grpSpPr>
        <p:sp>
          <p:nvSpPr>
            <p:cNvPr id="275" name="Chevron 274"/>
            <p:cNvSpPr/>
            <p:nvPr/>
          </p:nvSpPr>
          <p:spPr>
            <a:xfrm>
              <a:off x="742012" y="2029161"/>
              <a:ext cx="1970469" cy="607751"/>
            </a:xfrm>
            <a:prstGeom prst="chevron">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smtClean="0">
                <a:ln>
                  <a:noFill/>
                </a:ln>
                <a:solidFill>
                  <a:prstClr val="white"/>
                </a:solidFill>
                <a:effectLst/>
                <a:uLnTx/>
                <a:uFillTx/>
                <a:latin typeface="Calibri"/>
                <a:ea typeface="+mn-ea"/>
                <a:cs typeface="+mn-cs"/>
              </a:endParaRPr>
            </a:p>
          </p:txBody>
        </p:sp>
        <p:sp>
          <p:nvSpPr>
            <p:cNvPr id="276" name="Rectangle 275"/>
            <p:cNvSpPr/>
            <p:nvPr/>
          </p:nvSpPr>
          <p:spPr>
            <a:xfrm>
              <a:off x="556263" y="2100797"/>
              <a:ext cx="2395560" cy="570134"/>
            </a:xfrm>
            <a:prstGeom prst="rect">
              <a:avLst/>
            </a:prstGeom>
            <a:noFill/>
          </p:spPr>
          <p:txBody>
            <a:bodyPr wrap="none">
              <a:spAutoFit/>
            </a:bodyPr>
            <a:lstStyle/>
            <a:p>
              <a:pPr lvl="0" algn="ctr">
                <a:defRPr/>
              </a:pPr>
              <a:r>
                <a:rPr lang="en-US" sz="800" kern="0" dirty="0">
                  <a:solidFill>
                    <a:schemeClr val="bg1"/>
                  </a:solidFill>
                  <a:cs typeface="B Titr" panose="00000700000000000000" pitchFamily="2" charset="-78"/>
                </a:rPr>
                <a:t>Catalyst destruction and extraction</a:t>
              </a:r>
              <a:endParaRPr kumimoji="0" lang="en-US" sz="800" b="0" i="0" u="none" strike="noStrike" kern="0" cap="none" spc="0" normalizeH="0" baseline="0" noProof="0" dirty="0" smtClean="0">
                <a:ln>
                  <a:noFill/>
                </a:ln>
                <a:solidFill>
                  <a:schemeClr val="bg1"/>
                </a:solidFill>
                <a:effectLst/>
                <a:uLnTx/>
                <a:uFillTx/>
                <a:cs typeface="B Titr" panose="00000700000000000000" pitchFamily="2" charset="-78"/>
              </a:endParaRPr>
            </a:p>
          </p:txBody>
        </p:sp>
      </p:grpSp>
      <p:grpSp>
        <p:nvGrpSpPr>
          <p:cNvPr id="280" name="Group 279"/>
          <p:cNvGrpSpPr/>
          <p:nvPr/>
        </p:nvGrpSpPr>
        <p:grpSpPr>
          <a:xfrm>
            <a:off x="2518029" y="5292394"/>
            <a:ext cx="1630516" cy="229659"/>
            <a:chOff x="742012" y="2029161"/>
            <a:chExt cx="1970469" cy="607751"/>
          </a:xfrm>
          <a:solidFill>
            <a:schemeClr val="accent2"/>
          </a:solidFill>
        </p:grpSpPr>
        <p:sp>
          <p:nvSpPr>
            <p:cNvPr id="281" name="Chevron 280"/>
            <p:cNvSpPr/>
            <p:nvPr/>
          </p:nvSpPr>
          <p:spPr>
            <a:xfrm>
              <a:off x="742012" y="2029161"/>
              <a:ext cx="1970469" cy="607751"/>
            </a:xfrm>
            <a:prstGeom prst="chevron">
              <a:avLst/>
            </a:prstGeom>
            <a:solidFill>
              <a:srgbClr val="5DF986"/>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smtClean="0">
                <a:ln>
                  <a:noFill/>
                </a:ln>
                <a:solidFill>
                  <a:schemeClr val="tx1"/>
                </a:solidFill>
                <a:effectLst/>
                <a:uLnTx/>
                <a:uFillTx/>
                <a:latin typeface="Calibri"/>
                <a:ea typeface="+mn-ea"/>
                <a:cs typeface="+mn-cs"/>
              </a:endParaRPr>
            </a:p>
          </p:txBody>
        </p:sp>
        <p:sp>
          <p:nvSpPr>
            <p:cNvPr id="282" name="Rectangle 281"/>
            <p:cNvSpPr/>
            <p:nvPr/>
          </p:nvSpPr>
          <p:spPr>
            <a:xfrm>
              <a:off x="797598" y="2039998"/>
              <a:ext cx="1809751" cy="570134"/>
            </a:xfrm>
            <a:prstGeom prst="rect">
              <a:avLst/>
            </a:prstGeom>
            <a:noFill/>
          </p:spPr>
          <p:txBody>
            <a:bodyPr wrap="none">
              <a:spAutoFit/>
            </a:bodyPr>
            <a:lstStyle/>
            <a:p>
              <a:pPr lvl="0" algn="ctr">
                <a:defRPr/>
              </a:pPr>
              <a:r>
                <a:rPr lang="en-US" sz="800" kern="0" dirty="0" smtClean="0">
                  <a:cs typeface="B Titr" panose="00000700000000000000" pitchFamily="2" charset="-78"/>
                </a:rPr>
                <a:t>Starting the catalyst equipment</a:t>
              </a:r>
              <a:endParaRPr kumimoji="0" lang="en-US" sz="800" b="0" i="0" u="none" strike="noStrike" kern="0" cap="none" spc="0" normalizeH="0" baseline="0" noProof="0" dirty="0" smtClean="0">
                <a:ln>
                  <a:noFill/>
                </a:ln>
                <a:effectLst/>
                <a:uLnTx/>
                <a:uFillTx/>
                <a:cs typeface="B Titr" panose="00000700000000000000" pitchFamily="2" charset="-78"/>
              </a:endParaRPr>
            </a:p>
          </p:txBody>
        </p:sp>
      </p:grpSp>
      <p:grpSp>
        <p:nvGrpSpPr>
          <p:cNvPr id="283" name="Group 282"/>
          <p:cNvGrpSpPr/>
          <p:nvPr/>
        </p:nvGrpSpPr>
        <p:grpSpPr>
          <a:xfrm>
            <a:off x="5416565" y="-4880711"/>
            <a:ext cx="1393210" cy="229659"/>
            <a:chOff x="742012" y="2029161"/>
            <a:chExt cx="1970469" cy="607751"/>
          </a:xfrm>
          <a:solidFill>
            <a:srgbClr val="FFAFAF"/>
          </a:solidFill>
        </p:grpSpPr>
        <p:sp>
          <p:nvSpPr>
            <p:cNvPr id="284" name="Chevron 283"/>
            <p:cNvSpPr/>
            <p:nvPr/>
          </p:nvSpPr>
          <p:spPr>
            <a:xfrm>
              <a:off x="742012" y="2029161"/>
              <a:ext cx="1970469" cy="607751"/>
            </a:xfrm>
            <a:prstGeom prst="chevron">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smtClean="0">
                <a:ln>
                  <a:noFill/>
                </a:ln>
                <a:solidFill>
                  <a:schemeClr val="tx1"/>
                </a:solidFill>
                <a:effectLst/>
                <a:uLnTx/>
                <a:uFillTx/>
                <a:latin typeface="Calibri"/>
                <a:ea typeface="+mn-ea"/>
                <a:cs typeface="+mn-cs"/>
              </a:endParaRPr>
            </a:p>
          </p:txBody>
        </p:sp>
        <p:sp>
          <p:nvSpPr>
            <p:cNvPr id="285" name="Rectangle 284"/>
            <p:cNvSpPr/>
            <p:nvPr/>
          </p:nvSpPr>
          <p:spPr>
            <a:xfrm>
              <a:off x="807277" y="2100797"/>
              <a:ext cx="1893554" cy="529410"/>
            </a:xfrm>
            <a:prstGeom prst="rect">
              <a:avLst/>
            </a:prstGeom>
            <a:noFill/>
          </p:spPr>
          <p:txBody>
            <a:bodyPr wrap="none">
              <a:spAutoFit/>
            </a:bodyPr>
            <a:lstStyle/>
            <a:p>
              <a:pPr lvl="0" algn="ctr">
                <a:defRPr/>
              </a:pPr>
              <a:r>
                <a:rPr lang="en-US" sz="700" kern="0" dirty="0" smtClean="0">
                  <a:cs typeface="B Titr" panose="00000700000000000000" pitchFamily="2" charset="-78"/>
                </a:rPr>
                <a:t>The end of manufacturing mold</a:t>
              </a:r>
              <a:endParaRPr kumimoji="0" lang="en-US" sz="700" b="0" i="0" u="none" strike="noStrike" kern="0" cap="none" spc="0" normalizeH="0" baseline="0" noProof="0" dirty="0" smtClean="0">
                <a:ln>
                  <a:noFill/>
                </a:ln>
                <a:effectLst/>
                <a:uLnTx/>
                <a:uFillTx/>
                <a:cs typeface="B Titr" panose="00000700000000000000" pitchFamily="2" charset="-78"/>
              </a:endParaRPr>
            </a:p>
          </p:txBody>
        </p:sp>
      </p:grpSp>
      <p:grpSp>
        <p:nvGrpSpPr>
          <p:cNvPr id="286" name="Group 285"/>
          <p:cNvGrpSpPr/>
          <p:nvPr/>
        </p:nvGrpSpPr>
        <p:grpSpPr>
          <a:xfrm>
            <a:off x="4402250" y="-2340956"/>
            <a:ext cx="1415700" cy="367152"/>
            <a:chOff x="710203" y="2029161"/>
            <a:chExt cx="2002278" cy="971603"/>
          </a:xfrm>
          <a:noFill/>
        </p:grpSpPr>
        <p:sp>
          <p:nvSpPr>
            <p:cNvPr id="287" name="Chevron 286"/>
            <p:cNvSpPr/>
            <p:nvPr/>
          </p:nvSpPr>
          <p:spPr>
            <a:xfrm>
              <a:off x="742012" y="2029161"/>
              <a:ext cx="1970469" cy="607751"/>
            </a:xfrm>
            <a:prstGeom prst="chevron">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smtClean="0">
                <a:ln>
                  <a:noFill/>
                </a:ln>
                <a:solidFill>
                  <a:schemeClr val="tx1"/>
                </a:solidFill>
                <a:effectLst/>
                <a:uLnTx/>
                <a:uFillTx/>
                <a:latin typeface="Calibri"/>
                <a:ea typeface="+mn-ea"/>
                <a:cs typeface="+mn-cs"/>
              </a:endParaRPr>
            </a:p>
          </p:txBody>
        </p:sp>
        <p:sp>
          <p:nvSpPr>
            <p:cNvPr id="288" name="Rectangle 287"/>
            <p:cNvSpPr/>
            <p:nvPr/>
          </p:nvSpPr>
          <p:spPr>
            <a:xfrm>
              <a:off x="710203" y="2104841"/>
              <a:ext cx="1958185" cy="895923"/>
            </a:xfrm>
            <a:prstGeom prst="rect">
              <a:avLst/>
            </a:prstGeom>
            <a:grpFill/>
          </p:spPr>
          <p:txBody>
            <a:bodyPr wrap="square">
              <a:spAutoFit/>
            </a:bodyPr>
            <a:lstStyle/>
            <a:p>
              <a:pPr lvl="0" algn="ctr">
                <a:defRPr/>
              </a:pPr>
              <a:r>
                <a:rPr lang="en-US" sz="800" kern="0" dirty="0">
                  <a:cs typeface="B Titr" panose="00000700000000000000" pitchFamily="2" charset="-78"/>
                </a:rPr>
                <a:t>The end of m</a:t>
              </a:r>
              <a:r>
                <a:rPr lang="en-US" sz="800" kern="0" dirty="0" smtClean="0">
                  <a:cs typeface="B Titr" panose="00000700000000000000" pitchFamily="2" charset="-78"/>
                </a:rPr>
                <a:t>anufacturing checking </a:t>
              </a:r>
              <a:r>
                <a:rPr lang="en-US" sz="800" kern="0" dirty="0">
                  <a:cs typeface="B Titr" panose="00000700000000000000" pitchFamily="2" charset="-78"/>
                </a:rPr>
                <a:t>fixtures</a:t>
              </a:r>
              <a:endParaRPr kumimoji="0" lang="en-US" sz="800" b="0" i="0" u="none" strike="noStrike" kern="0" cap="none" spc="0" normalizeH="0" baseline="0" noProof="0" dirty="0" smtClean="0">
                <a:ln>
                  <a:noFill/>
                </a:ln>
                <a:effectLst/>
                <a:uLnTx/>
                <a:uFillTx/>
                <a:cs typeface="B Titr" panose="00000700000000000000" pitchFamily="2" charset="-78"/>
              </a:endParaRPr>
            </a:p>
          </p:txBody>
        </p:sp>
      </p:grpSp>
      <p:grpSp>
        <p:nvGrpSpPr>
          <p:cNvPr id="289" name="Group 288"/>
          <p:cNvGrpSpPr/>
          <p:nvPr/>
        </p:nvGrpSpPr>
        <p:grpSpPr>
          <a:xfrm>
            <a:off x="4790358" y="-3892018"/>
            <a:ext cx="1407356" cy="338554"/>
            <a:chOff x="730170" y="1820308"/>
            <a:chExt cx="1990476" cy="895923"/>
          </a:xfrm>
          <a:noFill/>
        </p:grpSpPr>
        <p:sp>
          <p:nvSpPr>
            <p:cNvPr id="290" name="Chevron 289"/>
            <p:cNvSpPr/>
            <p:nvPr/>
          </p:nvSpPr>
          <p:spPr>
            <a:xfrm>
              <a:off x="742012" y="2029161"/>
              <a:ext cx="1970469" cy="607751"/>
            </a:xfrm>
            <a:prstGeom prst="chevron">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smtClean="0">
                <a:ln>
                  <a:noFill/>
                </a:ln>
                <a:solidFill>
                  <a:schemeClr val="tx1"/>
                </a:solidFill>
                <a:effectLst/>
                <a:uLnTx/>
                <a:uFillTx/>
                <a:latin typeface="Calibri"/>
                <a:ea typeface="+mn-ea"/>
                <a:cs typeface="+mn-cs"/>
              </a:endParaRPr>
            </a:p>
          </p:txBody>
        </p:sp>
        <p:sp>
          <p:nvSpPr>
            <p:cNvPr id="291" name="Rectangle 290"/>
            <p:cNvSpPr/>
            <p:nvPr/>
          </p:nvSpPr>
          <p:spPr>
            <a:xfrm>
              <a:off x="730170" y="1820308"/>
              <a:ext cx="1990476" cy="895923"/>
            </a:xfrm>
            <a:prstGeom prst="rect">
              <a:avLst/>
            </a:prstGeom>
            <a:grpFill/>
          </p:spPr>
          <p:txBody>
            <a:bodyPr wrap="square">
              <a:spAutoFit/>
            </a:bodyPr>
            <a:lstStyle/>
            <a:p>
              <a:pPr lvl="0" algn="ctr">
                <a:defRPr/>
              </a:pPr>
              <a:r>
                <a:rPr lang="en-US" sz="800" kern="0" dirty="0">
                  <a:cs typeface="B Titr" panose="00000700000000000000" pitchFamily="2" charset="-78"/>
                </a:rPr>
                <a:t>The end of </a:t>
              </a:r>
              <a:r>
                <a:rPr lang="en-US" sz="800" kern="0" dirty="0" smtClean="0">
                  <a:cs typeface="B Titr" panose="00000700000000000000" pitchFamily="2" charset="-78"/>
                </a:rPr>
                <a:t>manufacturing production </a:t>
              </a:r>
              <a:r>
                <a:rPr lang="en-US" sz="800" kern="0" dirty="0">
                  <a:cs typeface="B Titr" panose="00000700000000000000" pitchFamily="2" charset="-78"/>
                </a:rPr>
                <a:t>fixtures</a:t>
              </a:r>
              <a:endParaRPr kumimoji="0" lang="en-US" sz="800" b="0" i="0" u="none" strike="noStrike" kern="0" cap="none" spc="0" normalizeH="0" baseline="0" noProof="0" dirty="0" smtClean="0">
                <a:ln>
                  <a:noFill/>
                </a:ln>
                <a:effectLst/>
                <a:uLnTx/>
                <a:uFillTx/>
                <a:cs typeface="B Titr" panose="00000700000000000000" pitchFamily="2" charset="-78"/>
              </a:endParaRPr>
            </a:p>
          </p:txBody>
        </p:sp>
      </p:grpSp>
      <p:grpSp>
        <p:nvGrpSpPr>
          <p:cNvPr id="292" name="Group 291"/>
          <p:cNvGrpSpPr/>
          <p:nvPr/>
        </p:nvGrpSpPr>
        <p:grpSpPr>
          <a:xfrm>
            <a:off x="8104428" y="-3861625"/>
            <a:ext cx="1393210" cy="242514"/>
            <a:chOff x="742012" y="2029161"/>
            <a:chExt cx="1970469" cy="641770"/>
          </a:xfrm>
          <a:solidFill>
            <a:srgbClr val="97E4FF"/>
          </a:solidFill>
        </p:grpSpPr>
        <p:sp>
          <p:nvSpPr>
            <p:cNvPr id="293" name="Chevron 292"/>
            <p:cNvSpPr/>
            <p:nvPr/>
          </p:nvSpPr>
          <p:spPr>
            <a:xfrm>
              <a:off x="742012" y="2029161"/>
              <a:ext cx="1970469" cy="607751"/>
            </a:xfrm>
            <a:prstGeom prst="chevron">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smtClean="0">
                <a:ln>
                  <a:noFill/>
                </a:ln>
                <a:solidFill>
                  <a:schemeClr val="tx1"/>
                </a:solidFill>
                <a:effectLst/>
                <a:uLnTx/>
                <a:uFillTx/>
                <a:latin typeface="Calibri"/>
                <a:ea typeface="+mn-ea"/>
                <a:cs typeface="+mn-cs"/>
              </a:endParaRPr>
            </a:p>
          </p:txBody>
        </p:sp>
        <p:sp>
          <p:nvSpPr>
            <p:cNvPr id="294" name="Rectangle 293"/>
            <p:cNvSpPr/>
            <p:nvPr/>
          </p:nvSpPr>
          <p:spPr>
            <a:xfrm>
              <a:off x="1147367" y="2100797"/>
              <a:ext cx="1213400" cy="570134"/>
            </a:xfrm>
            <a:prstGeom prst="rect">
              <a:avLst/>
            </a:prstGeom>
            <a:noFill/>
          </p:spPr>
          <p:txBody>
            <a:bodyPr wrap="none">
              <a:spAutoFit/>
            </a:bodyPr>
            <a:lstStyle/>
            <a:p>
              <a:pPr lvl="0" algn="ctr" rtl="1">
                <a:defRPr/>
              </a:pPr>
              <a:r>
                <a:rPr lang="en-US" sz="800" b="1" kern="0" noProof="0" dirty="0" smtClean="0">
                  <a:cs typeface="B Titr" panose="00000700000000000000" pitchFamily="2" charset="-78"/>
                </a:rPr>
                <a:t>First off process</a:t>
              </a:r>
              <a:endParaRPr kumimoji="0" lang="en-US" sz="800" b="1" i="0" u="none" strike="noStrike" kern="0" cap="none" spc="0" normalizeH="0" baseline="0" noProof="0" dirty="0" smtClean="0">
                <a:ln>
                  <a:noFill/>
                </a:ln>
                <a:effectLst/>
                <a:uLnTx/>
                <a:uFillTx/>
                <a:cs typeface="B Titr" panose="00000700000000000000" pitchFamily="2" charset="-78"/>
              </a:endParaRPr>
            </a:p>
          </p:txBody>
        </p:sp>
      </p:grpSp>
      <p:grpSp>
        <p:nvGrpSpPr>
          <p:cNvPr id="295" name="Group 294"/>
          <p:cNvGrpSpPr/>
          <p:nvPr/>
        </p:nvGrpSpPr>
        <p:grpSpPr>
          <a:xfrm>
            <a:off x="7382444" y="-2233295"/>
            <a:ext cx="1482655" cy="242514"/>
            <a:chOff x="742012" y="2029161"/>
            <a:chExt cx="1970469" cy="641770"/>
          </a:xfrm>
          <a:solidFill>
            <a:schemeClr val="accent2"/>
          </a:solidFill>
        </p:grpSpPr>
        <p:sp>
          <p:nvSpPr>
            <p:cNvPr id="296" name="Chevron 295"/>
            <p:cNvSpPr/>
            <p:nvPr/>
          </p:nvSpPr>
          <p:spPr>
            <a:xfrm>
              <a:off x="742012" y="2029161"/>
              <a:ext cx="1970469" cy="607751"/>
            </a:xfrm>
            <a:prstGeom prst="chevron">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smtClean="0">
                <a:ln>
                  <a:noFill/>
                </a:ln>
                <a:solidFill>
                  <a:prstClr val="white"/>
                </a:solidFill>
                <a:effectLst/>
                <a:uLnTx/>
                <a:uFillTx/>
                <a:latin typeface="Calibri"/>
                <a:ea typeface="+mn-ea"/>
                <a:cs typeface="+mn-cs"/>
              </a:endParaRPr>
            </a:p>
          </p:txBody>
        </p:sp>
        <p:sp>
          <p:nvSpPr>
            <p:cNvPr id="297" name="Rectangle 296"/>
            <p:cNvSpPr/>
            <p:nvPr/>
          </p:nvSpPr>
          <p:spPr>
            <a:xfrm>
              <a:off x="814345" y="2100797"/>
              <a:ext cx="1879451" cy="570134"/>
            </a:xfrm>
            <a:prstGeom prst="rect">
              <a:avLst/>
            </a:prstGeom>
            <a:noFill/>
          </p:spPr>
          <p:txBody>
            <a:bodyPr wrap="none">
              <a:spAutoFit/>
            </a:bodyPr>
            <a:lstStyle/>
            <a:p>
              <a:pPr lvl="0" algn="ctr">
                <a:defRPr/>
              </a:pPr>
              <a:r>
                <a:rPr lang="en-US" sz="800" kern="0" noProof="0" dirty="0" smtClean="0">
                  <a:solidFill>
                    <a:schemeClr val="bg1"/>
                  </a:solidFill>
                  <a:cs typeface="B Titr" panose="00000700000000000000" pitchFamily="2" charset="-78"/>
                </a:rPr>
                <a:t>Receiving the substrate cargo</a:t>
              </a:r>
              <a:endParaRPr kumimoji="0" lang="en-US" sz="800" b="0" i="0" u="none" strike="noStrike" kern="0" cap="none" spc="0" normalizeH="0" baseline="0" noProof="0" dirty="0" smtClean="0">
                <a:ln>
                  <a:noFill/>
                </a:ln>
                <a:solidFill>
                  <a:schemeClr val="bg1"/>
                </a:solidFill>
                <a:effectLst/>
                <a:uLnTx/>
                <a:uFillTx/>
                <a:cs typeface="B Titr" panose="00000700000000000000" pitchFamily="2" charset="-78"/>
              </a:endParaRPr>
            </a:p>
          </p:txBody>
        </p:sp>
      </p:grpSp>
      <p:sp>
        <p:nvSpPr>
          <p:cNvPr id="298" name="TextBox 297"/>
          <p:cNvSpPr txBox="1"/>
          <p:nvPr/>
        </p:nvSpPr>
        <p:spPr>
          <a:xfrm>
            <a:off x="2566754" y="-2060000"/>
            <a:ext cx="2849811" cy="369332"/>
          </a:xfrm>
          <a:prstGeom prst="rect">
            <a:avLst/>
          </a:prstGeom>
          <a:noFill/>
        </p:spPr>
        <p:txBody>
          <a:bodyPr wrap="square" rtlCol="0">
            <a:spAutoFit/>
          </a:bodyPr>
          <a:lstStyle/>
          <a:p>
            <a:pPr algn="ctr"/>
            <a:r>
              <a:rPr lang="en-US" dirty="0" smtClean="0"/>
              <a:t>2023-2024</a:t>
            </a:r>
            <a:endParaRPr lang="en-US" dirty="0"/>
          </a:p>
        </p:txBody>
      </p:sp>
      <p:cxnSp>
        <p:nvCxnSpPr>
          <p:cNvPr id="299" name="Straight Connector 298"/>
          <p:cNvCxnSpPr/>
          <p:nvPr/>
        </p:nvCxnSpPr>
        <p:spPr>
          <a:xfrm flipH="1" flipV="1">
            <a:off x="3304078" y="3884524"/>
            <a:ext cx="3027" cy="1409111"/>
          </a:xfrm>
          <a:prstGeom prst="line">
            <a:avLst/>
          </a:prstGeom>
          <a:noFill/>
          <a:ln w="15875" cap="flat" cmpd="sng" algn="ctr">
            <a:solidFill>
              <a:schemeClr val="tx1"/>
            </a:solidFill>
            <a:prstDash val="sysDot"/>
            <a:miter lim="800000"/>
          </a:ln>
          <a:effectLst/>
        </p:spPr>
      </p:cxnSp>
      <p:sp>
        <p:nvSpPr>
          <p:cNvPr id="300" name="TextBox 299"/>
          <p:cNvSpPr txBox="1"/>
          <p:nvPr/>
        </p:nvSpPr>
        <p:spPr>
          <a:xfrm>
            <a:off x="3427" y="132747"/>
            <a:ext cx="2773569" cy="461665"/>
          </a:xfrm>
          <a:prstGeom prst="rect">
            <a:avLst/>
          </a:prstGeom>
          <a:noFill/>
          <a:ln>
            <a:noFill/>
          </a:ln>
        </p:spPr>
        <p:txBody>
          <a:bodyPr wrap="square" rtlCol="0">
            <a:spAutoFit/>
          </a:bodyPr>
          <a:lstStyle/>
          <a:p>
            <a:pPr marL="342900" indent="-342900" algn="l">
              <a:buFont typeface="Wingdings" panose="05000000000000000000" pitchFamily="2" charset="2"/>
              <a:buChar char="v"/>
            </a:pPr>
            <a:r>
              <a:rPr lang="en-US" sz="2400" b="1" i="1" dirty="0" smtClean="0">
                <a:cs typeface="B Nazanin" panose="00000400000000000000" pitchFamily="2" charset="-78"/>
              </a:rPr>
              <a:t>Planning</a:t>
            </a:r>
            <a:endParaRPr lang="en-US" sz="2400" b="1" dirty="0" smtClean="0">
              <a:cs typeface="B Nazanin" panose="00000400000000000000" pitchFamily="2" charset="-78"/>
            </a:endParaRPr>
          </a:p>
        </p:txBody>
      </p:sp>
      <p:sp>
        <p:nvSpPr>
          <p:cNvPr id="301" name="TextBox 300"/>
          <p:cNvSpPr txBox="1"/>
          <p:nvPr/>
        </p:nvSpPr>
        <p:spPr>
          <a:xfrm>
            <a:off x="217645" y="698618"/>
            <a:ext cx="3794308" cy="369332"/>
          </a:xfrm>
          <a:prstGeom prst="rect">
            <a:avLst/>
          </a:prstGeom>
          <a:noFill/>
        </p:spPr>
        <p:txBody>
          <a:bodyPr wrap="none" rtlCol="0">
            <a:spAutoFit/>
          </a:bodyPr>
          <a:lstStyle/>
          <a:p>
            <a:r>
              <a:rPr lang="en-US" dirty="0" smtClean="0"/>
              <a:t>Pipe Down ASSY planning by the detail</a:t>
            </a:r>
            <a:endParaRPr lang="en-US" dirty="0"/>
          </a:p>
        </p:txBody>
      </p:sp>
      <p:cxnSp>
        <p:nvCxnSpPr>
          <p:cNvPr id="118" name="Straight Connector 117"/>
          <p:cNvCxnSpPr/>
          <p:nvPr/>
        </p:nvCxnSpPr>
        <p:spPr>
          <a:xfrm flipV="1">
            <a:off x="9826644" y="2977834"/>
            <a:ext cx="10949" cy="742277"/>
          </a:xfrm>
          <a:prstGeom prst="line">
            <a:avLst/>
          </a:prstGeom>
          <a:noFill/>
          <a:ln w="15875" cap="flat" cmpd="sng" algn="ctr">
            <a:solidFill>
              <a:schemeClr val="tx1"/>
            </a:solidFill>
            <a:prstDash val="sysDot"/>
            <a:miter lim="800000"/>
          </a:ln>
          <a:effectLst/>
        </p:spPr>
      </p:cxnSp>
      <p:grpSp>
        <p:nvGrpSpPr>
          <p:cNvPr id="119" name="Group 118"/>
          <p:cNvGrpSpPr/>
          <p:nvPr/>
        </p:nvGrpSpPr>
        <p:grpSpPr>
          <a:xfrm>
            <a:off x="9295311" y="2781808"/>
            <a:ext cx="1393210" cy="242514"/>
            <a:chOff x="742012" y="2029161"/>
            <a:chExt cx="1970469" cy="641770"/>
          </a:xfrm>
          <a:solidFill>
            <a:srgbClr val="97E4FF"/>
          </a:solidFill>
        </p:grpSpPr>
        <p:sp>
          <p:nvSpPr>
            <p:cNvPr id="120" name="Chevron 119"/>
            <p:cNvSpPr/>
            <p:nvPr/>
          </p:nvSpPr>
          <p:spPr>
            <a:xfrm>
              <a:off x="742012" y="2029161"/>
              <a:ext cx="1970469" cy="607751"/>
            </a:xfrm>
            <a:prstGeom prst="chevron">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smtClean="0">
                <a:ln>
                  <a:noFill/>
                </a:ln>
                <a:solidFill>
                  <a:schemeClr val="tx1"/>
                </a:solidFill>
                <a:effectLst/>
                <a:uLnTx/>
                <a:uFillTx/>
                <a:latin typeface="Calibri"/>
                <a:ea typeface="+mn-ea"/>
                <a:cs typeface="+mn-cs"/>
              </a:endParaRPr>
            </a:p>
          </p:txBody>
        </p:sp>
        <p:sp>
          <p:nvSpPr>
            <p:cNvPr id="122" name="Rectangle 121"/>
            <p:cNvSpPr/>
            <p:nvPr/>
          </p:nvSpPr>
          <p:spPr>
            <a:xfrm>
              <a:off x="1147367" y="2100797"/>
              <a:ext cx="1213400" cy="570134"/>
            </a:xfrm>
            <a:prstGeom prst="rect">
              <a:avLst/>
            </a:prstGeom>
            <a:noFill/>
          </p:spPr>
          <p:txBody>
            <a:bodyPr wrap="none">
              <a:spAutoFit/>
            </a:bodyPr>
            <a:lstStyle/>
            <a:p>
              <a:pPr lvl="0" algn="ctr" rtl="1">
                <a:defRPr/>
              </a:pPr>
              <a:r>
                <a:rPr lang="en-US" sz="800" b="1" kern="0" noProof="0" dirty="0" smtClean="0">
                  <a:cs typeface="B Titr" panose="00000700000000000000" pitchFamily="2" charset="-78"/>
                </a:rPr>
                <a:t>First off process</a:t>
              </a:r>
              <a:endParaRPr kumimoji="0" lang="en-US" sz="800" b="1" i="0" u="none" strike="noStrike" kern="0" cap="none" spc="0" normalizeH="0" baseline="0" noProof="0" dirty="0" smtClean="0">
                <a:ln>
                  <a:noFill/>
                </a:ln>
                <a:effectLst/>
                <a:uLnTx/>
                <a:uFillTx/>
                <a:cs typeface="B Titr" panose="00000700000000000000" pitchFamily="2" charset="-78"/>
              </a:endParaRPr>
            </a:p>
          </p:txBody>
        </p:sp>
      </p:grpSp>
      <p:cxnSp>
        <p:nvCxnSpPr>
          <p:cNvPr id="132" name="Straight Connector 131"/>
          <p:cNvCxnSpPr/>
          <p:nvPr/>
        </p:nvCxnSpPr>
        <p:spPr>
          <a:xfrm flipH="1">
            <a:off x="2188774" y="2569721"/>
            <a:ext cx="8554" cy="1156617"/>
          </a:xfrm>
          <a:prstGeom prst="line">
            <a:avLst/>
          </a:prstGeom>
          <a:noFill/>
          <a:ln w="15875" cap="flat" cmpd="sng" algn="ctr">
            <a:solidFill>
              <a:schemeClr val="tx1"/>
            </a:solidFill>
            <a:prstDash val="sysDot"/>
            <a:miter lim="800000"/>
          </a:ln>
          <a:effectLst/>
        </p:spPr>
      </p:cxnSp>
      <p:cxnSp>
        <p:nvCxnSpPr>
          <p:cNvPr id="104" name="Straight Connector 103"/>
          <p:cNvCxnSpPr/>
          <p:nvPr/>
        </p:nvCxnSpPr>
        <p:spPr>
          <a:xfrm flipH="1" flipV="1">
            <a:off x="3217555" y="3205205"/>
            <a:ext cx="297" cy="499768"/>
          </a:xfrm>
          <a:prstGeom prst="line">
            <a:avLst/>
          </a:prstGeom>
          <a:noFill/>
          <a:ln w="15875" cap="flat" cmpd="sng" algn="ctr">
            <a:solidFill>
              <a:schemeClr val="tx1"/>
            </a:solidFill>
            <a:prstDash val="sysDot"/>
            <a:miter lim="800000"/>
          </a:ln>
          <a:effectLst/>
        </p:spPr>
      </p:cxnSp>
      <p:grpSp>
        <p:nvGrpSpPr>
          <p:cNvPr id="105" name="Group 104"/>
          <p:cNvGrpSpPr/>
          <p:nvPr/>
        </p:nvGrpSpPr>
        <p:grpSpPr>
          <a:xfrm>
            <a:off x="2561322" y="2988538"/>
            <a:ext cx="1383232" cy="229659"/>
            <a:chOff x="724492" y="2080333"/>
            <a:chExt cx="1970469" cy="607752"/>
          </a:xfrm>
          <a:solidFill>
            <a:schemeClr val="accent2"/>
          </a:solidFill>
        </p:grpSpPr>
        <p:sp>
          <p:nvSpPr>
            <p:cNvPr id="110" name="Chevron 109"/>
            <p:cNvSpPr/>
            <p:nvPr/>
          </p:nvSpPr>
          <p:spPr>
            <a:xfrm>
              <a:off x="724492" y="2080333"/>
              <a:ext cx="1970469" cy="607752"/>
            </a:xfrm>
            <a:prstGeom prst="chevron">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smtClean="0">
                <a:ln>
                  <a:noFill/>
                </a:ln>
                <a:solidFill>
                  <a:prstClr val="white"/>
                </a:solidFill>
                <a:effectLst/>
                <a:uLnTx/>
                <a:uFillTx/>
                <a:latin typeface="Calibri"/>
                <a:ea typeface="+mn-ea"/>
                <a:cs typeface="+mn-cs"/>
              </a:endParaRPr>
            </a:p>
          </p:txBody>
        </p:sp>
        <p:sp>
          <p:nvSpPr>
            <p:cNvPr id="112" name="Rectangle 111"/>
            <p:cNvSpPr/>
            <p:nvPr/>
          </p:nvSpPr>
          <p:spPr>
            <a:xfrm>
              <a:off x="886075" y="2100797"/>
              <a:ext cx="1735948" cy="570135"/>
            </a:xfrm>
            <a:prstGeom prst="rect">
              <a:avLst/>
            </a:prstGeom>
            <a:noFill/>
          </p:spPr>
          <p:txBody>
            <a:bodyPr wrap="none">
              <a:spAutoFit/>
            </a:bodyPr>
            <a:lstStyle/>
            <a:p>
              <a:pPr lvl="0" algn="ctr">
                <a:defRPr/>
              </a:pPr>
              <a:r>
                <a:rPr lang="en-US" sz="800" kern="0" dirty="0" smtClean="0">
                  <a:solidFill>
                    <a:schemeClr val="bg1"/>
                  </a:solidFill>
                  <a:cs typeface="B Titr" panose="00000700000000000000" pitchFamily="2" charset="-78"/>
                </a:rPr>
                <a:t>Set the order for Flexible</a:t>
              </a:r>
              <a:endParaRPr kumimoji="0" lang="en-US" sz="800" b="0" i="0" u="none" strike="noStrike" kern="0" cap="none" spc="0" normalizeH="0" baseline="0" noProof="0" dirty="0" smtClean="0">
                <a:ln>
                  <a:noFill/>
                </a:ln>
                <a:solidFill>
                  <a:schemeClr val="bg1"/>
                </a:solidFill>
                <a:effectLst/>
                <a:uLnTx/>
                <a:uFillTx/>
                <a:cs typeface="B Titr" panose="00000700000000000000" pitchFamily="2" charset="-78"/>
              </a:endParaRPr>
            </a:p>
          </p:txBody>
        </p:sp>
      </p:grpSp>
      <p:cxnSp>
        <p:nvCxnSpPr>
          <p:cNvPr id="113" name="Straight Connector 112"/>
          <p:cNvCxnSpPr/>
          <p:nvPr/>
        </p:nvCxnSpPr>
        <p:spPr>
          <a:xfrm flipH="1">
            <a:off x="9701475" y="3865904"/>
            <a:ext cx="5305" cy="1012734"/>
          </a:xfrm>
          <a:prstGeom prst="line">
            <a:avLst/>
          </a:prstGeom>
          <a:noFill/>
          <a:ln w="15875" cap="flat" cmpd="sng" algn="ctr">
            <a:solidFill>
              <a:schemeClr val="tx1"/>
            </a:solidFill>
            <a:prstDash val="sysDot"/>
            <a:miter lim="800000"/>
          </a:ln>
          <a:effectLst/>
        </p:spPr>
      </p:cxnSp>
      <p:grpSp>
        <p:nvGrpSpPr>
          <p:cNvPr id="114" name="Group 113"/>
          <p:cNvGrpSpPr/>
          <p:nvPr/>
        </p:nvGrpSpPr>
        <p:grpSpPr>
          <a:xfrm>
            <a:off x="8809892" y="4872698"/>
            <a:ext cx="1482655" cy="242514"/>
            <a:chOff x="742012" y="2029161"/>
            <a:chExt cx="1970469" cy="641770"/>
          </a:xfrm>
          <a:solidFill>
            <a:schemeClr val="accent2"/>
          </a:solidFill>
        </p:grpSpPr>
        <p:sp>
          <p:nvSpPr>
            <p:cNvPr id="115" name="Chevron 114"/>
            <p:cNvSpPr/>
            <p:nvPr/>
          </p:nvSpPr>
          <p:spPr>
            <a:xfrm>
              <a:off x="742012" y="2029161"/>
              <a:ext cx="1970469" cy="607751"/>
            </a:xfrm>
            <a:prstGeom prst="chevron">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smtClean="0">
                <a:ln>
                  <a:noFill/>
                </a:ln>
                <a:solidFill>
                  <a:prstClr val="white"/>
                </a:solidFill>
                <a:effectLst/>
                <a:uLnTx/>
                <a:uFillTx/>
                <a:latin typeface="Calibri"/>
                <a:ea typeface="+mn-ea"/>
                <a:cs typeface="+mn-cs"/>
              </a:endParaRPr>
            </a:p>
          </p:txBody>
        </p:sp>
        <p:sp>
          <p:nvSpPr>
            <p:cNvPr id="116" name="Rectangle 115"/>
            <p:cNvSpPr/>
            <p:nvPr/>
          </p:nvSpPr>
          <p:spPr>
            <a:xfrm>
              <a:off x="814345" y="2100797"/>
              <a:ext cx="1879451" cy="570134"/>
            </a:xfrm>
            <a:prstGeom prst="rect">
              <a:avLst/>
            </a:prstGeom>
            <a:noFill/>
          </p:spPr>
          <p:txBody>
            <a:bodyPr wrap="none">
              <a:spAutoFit/>
            </a:bodyPr>
            <a:lstStyle/>
            <a:p>
              <a:pPr lvl="0" algn="ctr">
                <a:defRPr/>
              </a:pPr>
              <a:r>
                <a:rPr lang="en-US" sz="800" kern="0" noProof="0" dirty="0" smtClean="0">
                  <a:solidFill>
                    <a:schemeClr val="bg1"/>
                  </a:solidFill>
                  <a:cs typeface="B Titr" panose="00000700000000000000" pitchFamily="2" charset="-78"/>
                </a:rPr>
                <a:t>Receiving the substrate cargo</a:t>
              </a:r>
              <a:endParaRPr kumimoji="0" lang="en-US" sz="800" b="0" i="0" u="none" strike="noStrike" kern="0" cap="none" spc="0" normalizeH="0" baseline="0" noProof="0" dirty="0" smtClean="0">
                <a:ln>
                  <a:noFill/>
                </a:ln>
                <a:solidFill>
                  <a:schemeClr val="bg1"/>
                </a:solidFill>
                <a:effectLst/>
                <a:uLnTx/>
                <a:uFillTx/>
                <a:cs typeface="B Titr" panose="00000700000000000000" pitchFamily="2" charset="-78"/>
              </a:endParaRPr>
            </a:p>
          </p:txBody>
        </p:sp>
      </p:grpSp>
    </p:spTree>
    <p:extLst>
      <p:ext uri="{BB962C8B-B14F-4D97-AF65-F5344CB8AC3E}">
        <p14:creationId xmlns:p14="http://schemas.microsoft.com/office/powerpoint/2010/main" val="375256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wipe(up)">
                                      <p:cBhvr>
                                        <p:cTn id="12" dur="500"/>
                                        <p:tgtEl>
                                          <p:spTgt spid="57"/>
                                        </p:tgtEl>
                                      </p:cBhvr>
                                    </p:animEffect>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111"/>
                                        </p:tgtEl>
                                        <p:attrNameLst>
                                          <p:attrName>style.visibility</p:attrName>
                                        </p:attrNameLst>
                                      </p:cBhvr>
                                      <p:to>
                                        <p:strVal val="visible"/>
                                      </p:to>
                                    </p:set>
                                    <p:animEffect transition="in" filter="wipe(up)">
                                      <p:cBhvr>
                                        <p:cTn id="16" dur="500"/>
                                        <p:tgtEl>
                                          <p:spTgt spid="111"/>
                                        </p:tgtEl>
                                      </p:cBhvr>
                                    </p:animEffect>
                                  </p:childTnLst>
                                </p:cTn>
                              </p:par>
                            </p:childTnLst>
                          </p:cTn>
                        </p:par>
                        <p:par>
                          <p:cTn id="17" fill="hold">
                            <p:stCondLst>
                              <p:cond delay="1500"/>
                            </p:stCondLst>
                            <p:childTnLst>
                              <p:par>
                                <p:cTn id="18" presetID="22" presetClass="entr" presetSubtype="1" fill="hold" nodeType="afterEffect">
                                  <p:stCondLst>
                                    <p:cond delay="0"/>
                                  </p:stCondLst>
                                  <p:childTnLst>
                                    <p:set>
                                      <p:cBhvr>
                                        <p:cTn id="19" dur="1" fill="hold">
                                          <p:stCondLst>
                                            <p:cond delay="0"/>
                                          </p:stCondLst>
                                        </p:cTn>
                                        <p:tgtEl>
                                          <p:spTgt spid="117"/>
                                        </p:tgtEl>
                                        <p:attrNameLst>
                                          <p:attrName>style.visibility</p:attrName>
                                        </p:attrNameLst>
                                      </p:cBhvr>
                                      <p:to>
                                        <p:strVal val="visible"/>
                                      </p:to>
                                    </p:set>
                                    <p:animEffect transition="in" filter="wipe(up)">
                                      <p:cBhvr>
                                        <p:cTn id="20" dur="500"/>
                                        <p:tgtEl>
                                          <p:spTgt spid="117"/>
                                        </p:tgtEl>
                                      </p:cBhvr>
                                    </p:animEffect>
                                  </p:childTnLst>
                                </p:cTn>
                              </p:par>
                            </p:childTnLst>
                          </p:cTn>
                        </p:par>
                        <p:par>
                          <p:cTn id="21" fill="hold">
                            <p:stCondLst>
                              <p:cond delay="2000"/>
                            </p:stCondLst>
                            <p:childTnLst>
                              <p:par>
                                <p:cTn id="22" presetID="22" presetClass="entr" presetSubtype="1" fill="hold" nodeType="afterEffect">
                                  <p:stCondLst>
                                    <p:cond delay="0"/>
                                  </p:stCondLst>
                                  <p:childTnLst>
                                    <p:set>
                                      <p:cBhvr>
                                        <p:cTn id="23" dur="1" fill="hold">
                                          <p:stCondLst>
                                            <p:cond delay="0"/>
                                          </p:stCondLst>
                                        </p:cTn>
                                        <p:tgtEl>
                                          <p:spTgt spid="121"/>
                                        </p:tgtEl>
                                        <p:attrNameLst>
                                          <p:attrName>style.visibility</p:attrName>
                                        </p:attrNameLst>
                                      </p:cBhvr>
                                      <p:to>
                                        <p:strVal val="visible"/>
                                      </p:to>
                                    </p:set>
                                    <p:animEffect transition="in" filter="wipe(up)">
                                      <p:cBhvr>
                                        <p:cTn id="24" dur="500"/>
                                        <p:tgtEl>
                                          <p:spTgt spid="121"/>
                                        </p:tgtEl>
                                      </p:cBhvr>
                                    </p:animEffect>
                                  </p:childTnLst>
                                </p:cTn>
                              </p:par>
                            </p:childTnLst>
                          </p:cTn>
                        </p:par>
                        <p:par>
                          <p:cTn id="25" fill="hold">
                            <p:stCondLst>
                              <p:cond delay="2500"/>
                            </p:stCondLst>
                            <p:childTnLst>
                              <p:par>
                                <p:cTn id="26" presetID="22" presetClass="entr" presetSubtype="1" fill="hold" nodeType="afterEffect">
                                  <p:stCondLst>
                                    <p:cond delay="0"/>
                                  </p:stCondLst>
                                  <p:childTnLst>
                                    <p:set>
                                      <p:cBhvr>
                                        <p:cTn id="27" dur="1" fill="hold">
                                          <p:stCondLst>
                                            <p:cond delay="0"/>
                                          </p:stCondLst>
                                        </p:cTn>
                                        <p:tgtEl>
                                          <p:spTgt spid="158"/>
                                        </p:tgtEl>
                                        <p:attrNameLst>
                                          <p:attrName>style.visibility</p:attrName>
                                        </p:attrNameLst>
                                      </p:cBhvr>
                                      <p:to>
                                        <p:strVal val="visible"/>
                                      </p:to>
                                    </p:set>
                                    <p:animEffect transition="in" filter="wipe(up)">
                                      <p:cBhvr>
                                        <p:cTn id="28" dur="500"/>
                                        <p:tgtEl>
                                          <p:spTgt spid="158"/>
                                        </p:tgtEl>
                                      </p:cBhvr>
                                    </p:animEffect>
                                  </p:childTnLst>
                                </p:cTn>
                              </p:par>
                            </p:childTnLst>
                          </p:cTn>
                        </p:par>
                        <p:par>
                          <p:cTn id="29" fill="hold">
                            <p:stCondLst>
                              <p:cond delay="3000"/>
                            </p:stCondLst>
                            <p:childTnLst>
                              <p:par>
                                <p:cTn id="30" presetID="12" presetClass="entr" presetSubtype="8" fill="hold" nodeType="afterEffect">
                                  <p:stCondLst>
                                    <p:cond delay="0"/>
                                  </p:stCondLst>
                                  <p:childTnLst>
                                    <p:set>
                                      <p:cBhvr>
                                        <p:cTn id="31" dur="1" fill="hold">
                                          <p:stCondLst>
                                            <p:cond delay="0"/>
                                          </p:stCondLst>
                                        </p:cTn>
                                        <p:tgtEl>
                                          <p:spTgt spid="159"/>
                                        </p:tgtEl>
                                        <p:attrNameLst>
                                          <p:attrName>style.visibility</p:attrName>
                                        </p:attrNameLst>
                                      </p:cBhvr>
                                      <p:to>
                                        <p:strVal val="visible"/>
                                      </p:to>
                                    </p:set>
                                    <p:anim calcmode="lin" valueType="num">
                                      <p:cBhvr additive="base">
                                        <p:cTn id="32" dur="500"/>
                                        <p:tgtEl>
                                          <p:spTgt spid="159"/>
                                        </p:tgtEl>
                                        <p:attrNameLst>
                                          <p:attrName>ppt_x</p:attrName>
                                        </p:attrNameLst>
                                      </p:cBhvr>
                                      <p:tavLst>
                                        <p:tav tm="0">
                                          <p:val>
                                            <p:strVal val="#ppt_x-#ppt_w*1.125000"/>
                                          </p:val>
                                        </p:tav>
                                        <p:tav tm="100000">
                                          <p:val>
                                            <p:strVal val="#ppt_x"/>
                                          </p:val>
                                        </p:tav>
                                      </p:tavLst>
                                    </p:anim>
                                    <p:animEffect transition="in" filter="wipe(right)">
                                      <p:cBhvr>
                                        <p:cTn id="33" dur="500"/>
                                        <p:tgtEl>
                                          <p:spTgt spid="159"/>
                                        </p:tgtEl>
                                      </p:cBhvr>
                                    </p:animEffect>
                                  </p:childTnLst>
                                </p:cTn>
                              </p:par>
                            </p:childTnLst>
                          </p:cTn>
                        </p:par>
                        <p:par>
                          <p:cTn id="34" fill="hold">
                            <p:stCondLst>
                              <p:cond delay="3500"/>
                            </p:stCondLst>
                            <p:childTnLst>
                              <p:par>
                                <p:cTn id="35" presetID="22" presetClass="entr" presetSubtype="1" fill="hold" nodeType="afterEffect">
                                  <p:stCondLst>
                                    <p:cond delay="0"/>
                                  </p:stCondLst>
                                  <p:childTnLst>
                                    <p:set>
                                      <p:cBhvr>
                                        <p:cTn id="36" dur="1" fill="hold">
                                          <p:stCondLst>
                                            <p:cond delay="0"/>
                                          </p:stCondLst>
                                        </p:cTn>
                                        <p:tgtEl>
                                          <p:spTgt spid="180"/>
                                        </p:tgtEl>
                                        <p:attrNameLst>
                                          <p:attrName>style.visibility</p:attrName>
                                        </p:attrNameLst>
                                      </p:cBhvr>
                                      <p:to>
                                        <p:strVal val="visible"/>
                                      </p:to>
                                    </p:set>
                                    <p:animEffect transition="in" filter="wipe(up)">
                                      <p:cBhvr>
                                        <p:cTn id="37" dur="500"/>
                                        <p:tgtEl>
                                          <p:spTgt spid="180"/>
                                        </p:tgtEl>
                                      </p:cBhvr>
                                    </p:animEffect>
                                  </p:childTnLst>
                                </p:cTn>
                              </p:par>
                            </p:childTnLst>
                          </p:cTn>
                        </p:par>
                        <p:par>
                          <p:cTn id="38" fill="hold">
                            <p:stCondLst>
                              <p:cond delay="4000"/>
                            </p:stCondLst>
                            <p:childTnLst>
                              <p:par>
                                <p:cTn id="39" presetID="12" presetClass="entr" presetSubtype="8" fill="hold" nodeType="afterEffect">
                                  <p:stCondLst>
                                    <p:cond delay="0"/>
                                  </p:stCondLst>
                                  <p:childTnLst>
                                    <p:set>
                                      <p:cBhvr>
                                        <p:cTn id="40" dur="1" fill="hold">
                                          <p:stCondLst>
                                            <p:cond delay="0"/>
                                          </p:stCondLst>
                                        </p:cTn>
                                        <p:tgtEl>
                                          <p:spTgt spid="181"/>
                                        </p:tgtEl>
                                        <p:attrNameLst>
                                          <p:attrName>style.visibility</p:attrName>
                                        </p:attrNameLst>
                                      </p:cBhvr>
                                      <p:to>
                                        <p:strVal val="visible"/>
                                      </p:to>
                                    </p:set>
                                    <p:anim calcmode="lin" valueType="num">
                                      <p:cBhvr additive="base">
                                        <p:cTn id="41" dur="500"/>
                                        <p:tgtEl>
                                          <p:spTgt spid="181"/>
                                        </p:tgtEl>
                                        <p:attrNameLst>
                                          <p:attrName>ppt_x</p:attrName>
                                        </p:attrNameLst>
                                      </p:cBhvr>
                                      <p:tavLst>
                                        <p:tav tm="0">
                                          <p:val>
                                            <p:strVal val="#ppt_x-#ppt_w*1.125000"/>
                                          </p:val>
                                        </p:tav>
                                        <p:tav tm="100000">
                                          <p:val>
                                            <p:strVal val="#ppt_x"/>
                                          </p:val>
                                        </p:tav>
                                      </p:tavLst>
                                    </p:anim>
                                    <p:animEffect transition="in" filter="wipe(right)">
                                      <p:cBhvr>
                                        <p:cTn id="42" dur="500"/>
                                        <p:tgtEl>
                                          <p:spTgt spid="181"/>
                                        </p:tgtEl>
                                      </p:cBhvr>
                                    </p:animEffect>
                                  </p:childTnLst>
                                </p:cTn>
                              </p:par>
                            </p:childTnLst>
                          </p:cTn>
                        </p:par>
                        <p:par>
                          <p:cTn id="43" fill="hold">
                            <p:stCondLst>
                              <p:cond delay="4500"/>
                            </p:stCondLst>
                            <p:childTnLst>
                              <p:par>
                                <p:cTn id="44" presetID="12" presetClass="entr" presetSubtype="8" fill="hold" nodeType="afterEffect">
                                  <p:stCondLst>
                                    <p:cond delay="0"/>
                                  </p:stCondLst>
                                  <p:childTnLst>
                                    <p:set>
                                      <p:cBhvr>
                                        <p:cTn id="45" dur="1" fill="hold">
                                          <p:stCondLst>
                                            <p:cond delay="0"/>
                                          </p:stCondLst>
                                        </p:cTn>
                                        <p:tgtEl>
                                          <p:spTgt spid="189"/>
                                        </p:tgtEl>
                                        <p:attrNameLst>
                                          <p:attrName>style.visibility</p:attrName>
                                        </p:attrNameLst>
                                      </p:cBhvr>
                                      <p:to>
                                        <p:strVal val="visible"/>
                                      </p:to>
                                    </p:set>
                                    <p:anim calcmode="lin" valueType="num">
                                      <p:cBhvr additive="base">
                                        <p:cTn id="46" dur="500"/>
                                        <p:tgtEl>
                                          <p:spTgt spid="189"/>
                                        </p:tgtEl>
                                        <p:attrNameLst>
                                          <p:attrName>ppt_x</p:attrName>
                                        </p:attrNameLst>
                                      </p:cBhvr>
                                      <p:tavLst>
                                        <p:tav tm="0">
                                          <p:val>
                                            <p:strVal val="#ppt_x-#ppt_w*1.125000"/>
                                          </p:val>
                                        </p:tav>
                                        <p:tav tm="100000">
                                          <p:val>
                                            <p:strVal val="#ppt_x"/>
                                          </p:val>
                                        </p:tav>
                                      </p:tavLst>
                                    </p:anim>
                                    <p:animEffect transition="in" filter="wipe(right)">
                                      <p:cBhvr>
                                        <p:cTn id="47" dur="500"/>
                                        <p:tgtEl>
                                          <p:spTgt spid="189"/>
                                        </p:tgtEl>
                                      </p:cBhvr>
                                    </p:animEffect>
                                  </p:childTnLst>
                                </p:cTn>
                              </p:par>
                            </p:childTnLst>
                          </p:cTn>
                        </p:par>
                        <p:par>
                          <p:cTn id="48" fill="hold">
                            <p:stCondLst>
                              <p:cond delay="5000"/>
                            </p:stCondLst>
                            <p:childTnLst>
                              <p:par>
                                <p:cTn id="49" presetID="22" presetClass="entr" presetSubtype="1" fill="hold" nodeType="afterEffect">
                                  <p:stCondLst>
                                    <p:cond delay="0"/>
                                  </p:stCondLst>
                                  <p:childTnLst>
                                    <p:set>
                                      <p:cBhvr>
                                        <p:cTn id="50" dur="1" fill="hold">
                                          <p:stCondLst>
                                            <p:cond delay="0"/>
                                          </p:stCondLst>
                                        </p:cTn>
                                        <p:tgtEl>
                                          <p:spTgt spid="192"/>
                                        </p:tgtEl>
                                        <p:attrNameLst>
                                          <p:attrName>style.visibility</p:attrName>
                                        </p:attrNameLst>
                                      </p:cBhvr>
                                      <p:to>
                                        <p:strVal val="visible"/>
                                      </p:to>
                                    </p:set>
                                    <p:animEffect transition="in" filter="wipe(up)">
                                      <p:cBhvr>
                                        <p:cTn id="51" dur="500"/>
                                        <p:tgtEl>
                                          <p:spTgt spid="192"/>
                                        </p:tgtEl>
                                      </p:cBhvr>
                                    </p:animEffect>
                                  </p:childTnLst>
                                </p:cTn>
                              </p:par>
                            </p:childTnLst>
                          </p:cTn>
                        </p:par>
                        <p:par>
                          <p:cTn id="52" fill="hold">
                            <p:stCondLst>
                              <p:cond delay="5500"/>
                            </p:stCondLst>
                            <p:childTnLst>
                              <p:par>
                                <p:cTn id="53" presetID="12" presetClass="entr" presetSubtype="8" fill="hold" nodeType="afterEffect">
                                  <p:stCondLst>
                                    <p:cond delay="0"/>
                                  </p:stCondLst>
                                  <p:childTnLst>
                                    <p:set>
                                      <p:cBhvr>
                                        <p:cTn id="54" dur="1" fill="hold">
                                          <p:stCondLst>
                                            <p:cond delay="0"/>
                                          </p:stCondLst>
                                        </p:cTn>
                                        <p:tgtEl>
                                          <p:spTgt spid="259"/>
                                        </p:tgtEl>
                                        <p:attrNameLst>
                                          <p:attrName>style.visibility</p:attrName>
                                        </p:attrNameLst>
                                      </p:cBhvr>
                                      <p:to>
                                        <p:strVal val="visible"/>
                                      </p:to>
                                    </p:set>
                                    <p:anim calcmode="lin" valueType="num">
                                      <p:cBhvr additive="base">
                                        <p:cTn id="55" dur="500"/>
                                        <p:tgtEl>
                                          <p:spTgt spid="259"/>
                                        </p:tgtEl>
                                        <p:attrNameLst>
                                          <p:attrName>ppt_x</p:attrName>
                                        </p:attrNameLst>
                                      </p:cBhvr>
                                      <p:tavLst>
                                        <p:tav tm="0">
                                          <p:val>
                                            <p:strVal val="#ppt_x-#ppt_w*1.125000"/>
                                          </p:val>
                                        </p:tav>
                                        <p:tav tm="100000">
                                          <p:val>
                                            <p:strVal val="#ppt_x"/>
                                          </p:val>
                                        </p:tav>
                                      </p:tavLst>
                                    </p:anim>
                                    <p:animEffect transition="in" filter="wipe(right)">
                                      <p:cBhvr>
                                        <p:cTn id="56" dur="500"/>
                                        <p:tgtEl>
                                          <p:spTgt spid="259"/>
                                        </p:tgtEl>
                                      </p:cBhvr>
                                    </p:animEffect>
                                  </p:childTnLst>
                                </p:cTn>
                              </p:par>
                            </p:childTnLst>
                          </p:cTn>
                        </p:par>
                        <p:par>
                          <p:cTn id="57" fill="hold">
                            <p:stCondLst>
                              <p:cond delay="6000"/>
                            </p:stCondLst>
                            <p:childTnLst>
                              <p:par>
                                <p:cTn id="58" presetID="12" presetClass="entr" presetSubtype="8" fill="hold" nodeType="afterEffect">
                                  <p:stCondLst>
                                    <p:cond delay="0"/>
                                  </p:stCondLst>
                                  <p:childTnLst>
                                    <p:set>
                                      <p:cBhvr>
                                        <p:cTn id="59" dur="1" fill="hold">
                                          <p:stCondLst>
                                            <p:cond delay="0"/>
                                          </p:stCondLst>
                                        </p:cTn>
                                        <p:tgtEl>
                                          <p:spTgt spid="262"/>
                                        </p:tgtEl>
                                        <p:attrNameLst>
                                          <p:attrName>style.visibility</p:attrName>
                                        </p:attrNameLst>
                                      </p:cBhvr>
                                      <p:to>
                                        <p:strVal val="visible"/>
                                      </p:to>
                                    </p:set>
                                    <p:anim calcmode="lin" valueType="num">
                                      <p:cBhvr additive="base">
                                        <p:cTn id="60" dur="500"/>
                                        <p:tgtEl>
                                          <p:spTgt spid="262"/>
                                        </p:tgtEl>
                                        <p:attrNameLst>
                                          <p:attrName>ppt_x</p:attrName>
                                        </p:attrNameLst>
                                      </p:cBhvr>
                                      <p:tavLst>
                                        <p:tav tm="0">
                                          <p:val>
                                            <p:strVal val="#ppt_x-#ppt_w*1.125000"/>
                                          </p:val>
                                        </p:tav>
                                        <p:tav tm="100000">
                                          <p:val>
                                            <p:strVal val="#ppt_x"/>
                                          </p:val>
                                        </p:tav>
                                      </p:tavLst>
                                    </p:anim>
                                    <p:animEffect transition="in" filter="wipe(right)">
                                      <p:cBhvr>
                                        <p:cTn id="61" dur="500"/>
                                        <p:tgtEl>
                                          <p:spTgt spid="262"/>
                                        </p:tgtEl>
                                      </p:cBhvr>
                                    </p:animEffect>
                                  </p:childTnLst>
                                </p:cTn>
                              </p:par>
                            </p:childTnLst>
                          </p:cTn>
                        </p:par>
                        <p:par>
                          <p:cTn id="62" fill="hold">
                            <p:stCondLst>
                              <p:cond delay="6500"/>
                            </p:stCondLst>
                            <p:childTnLst>
                              <p:par>
                                <p:cTn id="63" presetID="12" presetClass="entr" presetSubtype="8" fill="hold" nodeType="afterEffect">
                                  <p:stCondLst>
                                    <p:cond delay="0"/>
                                  </p:stCondLst>
                                  <p:childTnLst>
                                    <p:set>
                                      <p:cBhvr>
                                        <p:cTn id="64" dur="1" fill="hold">
                                          <p:stCondLst>
                                            <p:cond delay="0"/>
                                          </p:stCondLst>
                                        </p:cTn>
                                        <p:tgtEl>
                                          <p:spTgt spid="265"/>
                                        </p:tgtEl>
                                        <p:attrNameLst>
                                          <p:attrName>style.visibility</p:attrName>
                                        </p:attrNameLst>
                                      </p:cBhvr>
                                      <p:to>
                                        <p:strVal val="visible"/>
                                      </p:to>
                                    </p:set>
                                    <p:anim calcmode="lin" valueType="num">
                                      <p:cBhvr additive="base">
                                        <p:cTn id="65" dur="500"/>
                                        <p:tgtEl>
                                          <p:spTgt spid="265"/>
                                        </p:tgtEl>
                                        <p:attrNameLst>
                                          <p:attrName>ppt_x</p:attrName>
                                        </p:attrNameLst>
                                      </p:cBhvr>
                                      <p:tavLst>
                                        <p:tav tm="0">
                                          <p:val>
                                            <p:strVal val="#ppt_x-#ppt_w*1.125000"/>
                                          </p:val>
                                        </p:tav>
                                        <p:tav tm="100000">
                                          <p:val>
                                            <p:strVal val="#ppt_x"/>
                                          </p:val>
                                        </p:tav>
                                      </p:tavLst>
                                    </p:anim>
                                    <p:animEffect transition="in" filter="wipe(right)">
                                      <p:cBhvr>
                                        <p:cTn id="66" dur="500"/>
                                        <p:tgtEl>
                                          <p:spTgt spid="265"/>
                                        </p:tgtEl>
                                      </p:cBhvr>
                                    </p:animEffect>
                                  </p:childTnLst>
                                </p:cTn>
                              </p:par>
                            </p:childTnLst>
                          </p:cTn>
                        </p:par>
                        <p:par>
                          <p:cTn id="67" fill="hold">
                            <p:stCondLst>
                              <p:cond delay="7000"/>
                            </p:stCondLst>
                            <p:childTnLst>
                              <p:par>
                                <p:cTn id="68" presetID="12" presetClass="entr" presetSubtype="8" fill="hold" nodeType="afterEffect">
                                  <p:stCondLst>
                                    <p:cond delay="0"/>
                                  </p:stCondLst>
                                  <p:childTnLst>
                                    <p:set>
                                      <p:cBhvr>
                                        <p:cTn id="69" dur="1" fill="hold">
                                          <p:stCondLst>
                                            <p:cond delay="0"/>
                                          </p:stCondLst>
                                        </p:cTn>
                                        <p:tgtEl>
                                          <p:spTgt spid="268"/>
                                        </p:tgtEl>
                                        <p:attrNameLst>
                                          <p:attrName>style.visibility</p:attrName>
                                        </p:attrNameLst>
                                      </p:cBhvr>
                                      <p:to>
                                        <p:strVal val="visible"/>
                                      </p:to>
                                    </p:set>
                                    <p:anim calcmode="lin" valueType="num">
                                      <p:cBhvr additive="base">
                                        <p:cTn id="70" dur="500"/>
                                        <p:tgtEl>
                                          <p:spTgt spid="268"/>
                                        </p:tgtEl>
                                        <p:attrNameLst>
                                          <p:attrName>ppt_x</p:attrName>
                                        </p:attrNameLst>
                                      </p:cBhvr>
                                      <p:tavLst>
                                        <p:tav tm="0">
                                          <p:val>
                                            <p:strVal val="#ppt_x-#ppt_w*1.125000"/>
                                          </p:val>
                                        </p:tav>
                                        <p:tav tm="100000">
                                          <p:val>
                                            <p:strVal val="#ppt_x"/>
                                          </p:val>
                                        </p:tav>
                                      </p:tavLst>
                                    </p:anim>
                                    <p:animEffect transition="in" filter="wipe(right)">
                                      <p:cBhvr>
                                        <p:cTn id="71" dur="500"/>
                                        <p:tgtEl>
                                          <p:spTgt spid="268"/>
                                        </p:tgtEl>
                                      </p:cBhvr>
                                    </p:animEffect>
                                  </p:childTnLst>
                                </p:cTn>
                              </p:par>
                            </p:childTnLst>
                          </p:cTn>
                        </p:par>
                        <p:par>
                          <p:cTn id="72" fill="hold">
                            <p:stCondLst>
                              <p:cond delay="7500"/>
                            </p:stCondLst>
                            <p:childTnLst>
                              <p:par>
                                <p:cTn id="73" presetID="12" presetClass="entr" presetSubtype="8" fill="hold" nodeType="afterEffect">
                                  <p:stCondLst>
                                    <p:cond delay="0"/>
                                  </p:stCondLst>
                                  <p:childTnLst>
                                    <p:set>
                                      <p:cBhvr>
                                        <p:cTn id="74" dur="1" fill="hold">
                                          <p:stCondLst>
                                            <p:cond delay="0"/>
                                          </p:stCondLst>
                                        </p:cTn>
                                        <p:tgtEl>
                                          <p:spTgt spid="271"/>
                                        </p:tgtEl>
                                        <p:attrNameLst>
                                          <p:attrName>style.visibility</p:attrName>
                                        </p:attrNameLst>
                                      </p:cBhvr>
                                      <p:to>
                                        <p:strVal val="visible"/>
                                      </p:to>
                                    </p:set>
                                    <p:anim calcmode="lin" valueType="num">
                                      <p:cBhvr additive="base">
                                        <p:cTn id="75" dur="500"/>
                                        <p:tgtEl>
                                          <p:spTgt spid="271"/>
                                        </p:tgtEl>
                                        <p:attrNameLst>
                                          <p:attrName>ppt_x</p:attrName>
                                        </p:attrNameLst>
                                      </p:cBhvr>
                                      <p:tavLst>
                                        <p:tav tm="0">
                                          <p:val>
                                            <p:strVal val="#ppt_x-#ppt_w*1.125000"/>
                                          </p:val>
                                        </p:tav>
                                        <p:tav tm="100000">
                                          <p:val>
                                            <p:strVal val="#ppt_x"/>
                                          </p:val>
                                        </p:tav>
                                      </p:tavLst>
                                    </p:anim>
                                    <p:animEffect transition="in" filter="wipe(right)">
                                      <p:cBhvr>
                                        <p:cTn id="76" dur="500"/>
                                        <p:tgtEl>
                                          <p:spTgt spid="271"/>
                                        </p:tgtEl>
                                      </p:cBhvr>
                                    </p:animEffect>
                                  </p:childTnLst>
                                </p:cTn>
                              </p:par>
                            </p:childTnLst>
                          </p:cTn>
                        </p:par>
                        <p:par>
                          <p:cTn id="77" fill="hold">
                            <p:stCondLst>
                              <p:cond delay="8000"/>
                            </p:stCondLst>
                            <p:childTnLst>
                              <p:par>
                                <p:cTn id="78" presetID="12" presetClass="entr" presetSubtype="8" fill="hold" nodeType="afterEffect">
                                  <p:stCondLst>
                                    <p:cond delay="0"/>
                                  </p:stCondLst>
                                  <p:childTnLst>
                                    <p:set>
                                      <p:cBhvr>
                                        <p:cTn id="79" dur="1" fill="hold">
                                          <p:stCondLst>
                                            <p:cond delay="0"/>
                                          </p:stCondLst>
                                        </p:cTn>
                                        <p:tgtEl>
                                          <p:spTgt spid="274"/>
                                        </p:tgtEl>
                                        <p:attrNameLst>
                                          <p:attrName>style.visibility</p:attrName>
                                        </p:attrNameLst>
                                      </p:cBhvr>
                                      <p:to>
                                        <p:strVal val="visible"/>
                                      </p:to>
                                    </p:set>
                                    <p:anim calcmode="lin" valueType="num">
                                      <p:cBhvr additive="base">
                                        <p:cTn id="80" dur="500"/>
                                        <p:tgtEl>
                                          <p:spTgt spid="274"/>
                                        </p:tgtEl>
                                        <p:attrNameLst>
                                          <p:attrName>ppt_x</p:attrName>
                                        </p:attrNameLst>
                                      </p:cBhvr>
                                      <p:tavLst>
                                        <p:tav tm="0">
                                          <p:val>
                                            <p:strVal val="#ppt_x-#ppt_w*1.125000"/>
                                          </p:val>
                                        </p:tav>
                                        <p:tav tm="100000">
                                          <p:val>
                                            <p:strVal val="#ppt_x"/>
                                          </p:val>
                                        </p:tav>
                                      </p:tavLst>
                                    </p:anim>
                                    <p:animEffect transition="in" filter="wipe(right)">
                                      <p:cBhvr>
                                        <p:cTn id="81" dur="500"/>
                                        <p:tgtEl>
                                          <p:spTgt spid="274"/>
                                        </p:tgtEl>
                                      </p:cBhvr>
                                    </p:animEffect>
                                  </p:childTnLst>
                                </p:cTn>
                              </p:par>
                            </p:childTnLst>
                          </p:cTn>
                        </p:par>
                        <p:par>
                          <p:cTn id="82" fill="hold">
                            <p:stCondLst>
                              <p:cond delay="8500"/>
                            </p:stCondLst>
                            <p:childTnLst>
                              <p:par>
                                <p:cTn id="83" presetID="12" presetClass="entr" presetSubtype="8" fill="hold" nodeType="afterEffect">
                                  <p:stCondLst>
                                    <p:cond delay="0"/>
                                  </p:stCondLst>
                                  <p:childTnLst>
                                    <p:set>
                                      <p:cBhvr>
                                        <p:cTn id="84" dur="1" fill="hold">
                                          <p:stCondLst>
                                            <p:cond delay="0"/>
                                          </p:stCondLst>
                                        </p:cTn>
                                        <p:tgtEl>
                                          <p:spTgt spid="280"/>
                                        </p:tgtEl>
                                        <p:attrNameLst>
                                          <p:attrName>style.visibility</p:attrName>
                                        </p:attrNameLst>
                                      </p:cBhvr>
                                      <p:to>
                                        <p:strVal val="visible"/>
                                      </p:to>
                                    </p:set>
                                    <p:anim calcmode="lin" valueType="num">
                                      <p:cBhvr additive="base">
                                        <p:cTn id="85" dur="500"/>
                                        <p:tgtEl>
                                          <p:spTgt spid="280"/>
                                        </p:tgtEl>
                                        <p:attrNameLst>
                                          <p:attrName>ppt_x</p:attrName>
                                        </p:attrNameLst>
                                      </p:cBhvr>
                                      <p:tavLst>
                                        <p:tav tm="0">
                                          <p:val>
                                            <p:strVal val="#ppt_x-#ppt_w*1.125000"/>
                                          </p:val>
                                        </p:tav>
                                        <p:tav tm="100000">
                                          <p:val>
                                            <p:strVal val="#ppt_x"/>
                                          </p:val>
                                        </p:tav>
                                      </p:tavLst>
                                    </p:anim>
                                    <p:animEffect transition="in" filter="wipe(right)">
                                      <p:cBhvr>
                                        <p:cTn id="86" dur="500"/>
                                        <p:tgtEl>
                                          <p:spTgt spid="280"/>
                                        </p:tgtEl>
                                      </p:cBhvr>
                                    </p:animEffect>
                                  </p:childTnLst>
                                </p:cTn>
                              </p:par>
                            </p:childTnLst>
                          </p:cTn>
                        </p:par>
                        <p:par>
                          <p:cTn id="87" fill="hold">
                            <p:stCondLst>
                              <p:cond delay="9000"/>
                            </p:stCondLst>
                            <p:childTnLst>
                              <p:par>
                                <p:cTn id="88" presetID="12" presetClass="entr" presetSubtype="8" fill="hold" nodeType="afterEffect">
                                  <p:stCondLst>
                                    <p:cond delay="0"/>
                                  </p:stCondLst>
                                  <p:childTnLst>
                                    <p:set>
                                      <p:cBhvr>
                                        <p:cTn id="89" dur="1" fill="hold">
                                          <p:stCondLst>
                                            <p:cond delay="0"/>
                                          </p:stCondLst>
                                        </p:cTn>
                                        <p:tgtEl>
                                          <p:spTgt spid="283"/>
                                        </p:tgtEl>
                                        <p:attrNameLst>
                                          <p:attrName>style.visibility</p:attrName>
                                        </p:attrNameLst>
                                      </p:cBhvr>
                                      <p:to>
                                        <p:strVal val="visible"/>
                                      </p:to>
                                    </p:set>
                                    <p:anim calcmode="lin" valueType="num">
                                      <p:cBhvr additive="base">
                                        <p:cTn id="90" dur="500"/>
                                        <p:tgtEl>
                                          <p:spTgt spid="283"/>
                                        </p:tgtEl>
                                        <p:attrNameLst>
                                          <p:attrName>ppt_x</p:attrName>
                                        </p:attrNameLst>
                                      </p:cBhvr>
                                      <p:tavLst>
                                        <p:tav tm="0">
                                          <p:val>
                                            <p:strVal val="#ppt_x-#ppt_w*1.125000"/>
                                          </p:val>
                                        </p:tav>
                                        <p:tav tm="100000">
                                          <p:val>
                                            <p:strVal val="#ppt_x"/>
                                          </p:val>
                                        </p:tav>
                                      </p:tavLst>
                                    </p:anim>
                                    <p:animEffect transition="in" filter="wipe(right)">
                                      <p:cBhvr>
                                        <p:cTn id="91" dur="500"/>
                                        <p:tgtEl>
                                          <p:spTgt spid="283"/>
                                        </p:tgtEl>
                                      </p:cBhvr>
                                    </p:animEffect>
                                  </p:childTnLst>
                                </p:cTn>
                              </p:par>
                            </p:childTnLst>
                          </p:cTn>
                        </p:par>
                        <p:par>
                          <p:cTn id="92" fill="hold">
                            <p:stCondLst>
                              <p:cond delay="9500"/>
                            </p:stCondLst>
                            <p:childTnLst>
                              <p:par>
                                <p:cTn id="93" presetID="12" presetClass="entr" presetSubtype="8" fill="hold" nodeType="afterEffect">
                                  <p:stCondLst>
                                    <p:cond delay="0"/>
                                  </p:stCondLst>
                                  <p:childTnLst>
                                    <p:set>
                                      <p:cBhvr>
                                        <p:cTn id="94" dur="1" fill="hold">
                                          <p:stCondLst>
                                            <p:cond delay="0"/>
                                          </p:stCondLst>
                                        </p:cTn>
                                        <p:tgtEl>
                                          <p:spTgt spid="286"/>
                                        </p:tgtEl>
                                        <p:attrNameLst>
                                          <p:attrName>style.visibility</p:attrName>
                                        </p:attrNameLst>
                                      </p:cBhvr>
                                      <p:to>
                                        <p:strVal val="visible"/>
                                      </p:to>
                                    </p:set>
                                    <p:anim calcmode="lin" valueType="num">
                                      <p:cBhvr additive="base">
                                        <p:cTn id="95" dur="500"/>
                                        <p:tgtEl>
                                          <p:spTgt spid="286"/>
                                        </p:tgtEl>
                                        <p:attrNameLst>
                                          <p:attrName>ppt_x</p:attrName>
                                        </p:attrNameLst>
                                      </p:cBhvr>
                                      <p:tavLst>
                                        <p:tav tm="0">
                                          <p:val>
                                            <p:strVal val="#ppt_x-#ppt_w*1.125000"/>
                                          </p:val>
                                        </p:tav>
                                        <p:tav tm="100000">
                                          <p:val>
                                            <p:strVal val="#ppt_x"/>
                                          </p:val>
                                        </p:tav>
                                      </p:tavLst>
                                    </p:anim>
                                    <p:animEffect transition="in" filter="wipe(right)">
                                      <p:cBhvr>
                                        <p:cTn id="96" dur="500"/>
                                        <p:tgtEl>
                                          <p:spTgt spid="286"/>
                                        </p:tgtEl>
                                      </p:cBhvr>
                                    </p:animEffect>
                                  </p:childTnLst>
                                </p:cTn>
                              </p:par>
                            </p:childTnLst>
                          </p:cTn>
                        </p:par>
                        <p:par>
                          <p:cTn id="97" fill="hold">
                            <p:stCondLst>
                              <p:cond delay="10000"/>
                            </p:stCondLst>
                            <p:childTnLst>
                              <p:par>
                                <p:cTn id="98" presetID="12" presetClass="entr" presetSubtype="8" fill="hold" nodeType="afterEffect">
                                  <p:stCondLst>
                                    <p:cond delay="0"/>
                                  </p:stCondLst>
                                  <p:childTnLst>
                                    <p:set>
                                      <p:cBhvr>
                                        <p:cTn id="99" dur="1" fill="hold">
                                          <p:stCondLst>
                                            <p:cond delay="0"/>
                                          </p:stCondLst>
                                        </p:cTn>
                                        <p:tgtEl>
                                          <p:spTgt spid="289"/>
                                        </p:tgtEl>
                                        <p:attrNameLst>
                                          <p:attrName>style.visibility</p:attrName>
                                        </p:attrNameLst>
                                      </p:cBhvr>
                                      <p:to>
                                        <p:strVal val="visible"/>
                                      </p:to>
                                    </p:set>
                                    <p:anim calcmode="lin" valueType="num">
                                      <p:cBhvr additive="base">
                                        <p:cTn id="100" dur="500"/>
                                        <p:tgtEl>
                                          <p:spTgt spid="289"/>
                                        </p:tgtEl>
                                        <p:attrNameLst>
                                          <p:attrName>ppt_x</p:attrName>
                                        </p:attrNameLst>
                                      </p:cBhvr>
                                      <p:tavLst>
                                        <p:tav tm="0">
                                          <p:val>
                                            <p:strVal val="#ppt_x-#ppt_w*1.125000"/>
                                          </p:val>
                                        </p:tav>
                                        <p:tav tm="100000">
                                          <p:val>
                                            <p:strVal val="#ppt_x"/>
                                          </p:val>
                                        </p:tav>
                                      </p:tavLst>
                                    </p:anim>
                                    <p:animEffect transition="in" filter="wipe(right)">
                                      <p:cBhvr>
                                        <p:cTn id="101" dur="500"/>
                                        <p:tgtEl>
                                          <p:spTgt spid="289"/>
                                        </p:tgtEl>
                                      </p:cBhvr>
                                    </p:animEffect>
                                  </p:childTnLst>
                                </p:cTn>
                              </p:par>
                            </p:childTnLst>
                          </p:cTn>
                        </p:par>
                        <p:par>
                          <p:cTn id="102" fill="hold">
                            <p:stCondLst>
                              <p:cond delay="10500"/>
                            </p:stCondLst>
                            <p:childTnLst>
                              <p:par>
                                <p:cTn id="103" presetID="12" presetClass="entr" presetSubtype="8" fill="hold" nodeType="afterEffect">
                                  <p:stCondLst>
                                    <p:cond delay="0"/>
                                  </p:stCondLst>
                                  <p:childTnLst>
                                    <p:set>
                                      <p:cBhvr>
                                        <p:cTn id="104" dur="1" fill="hold">
                                          <p:stCondLst>
                                            <p:cond delay="0"/>
                                          </p:stCondLst>
                                        </p:cTn>
                                        <p:tgtEl>
                                          <p:spTgt spid="292"/>
                                        </p:tgtEl>
                                        <p:attrNameLst>
                                          <p:attrName>style.visibility</p:attrName>
                                        </p:attrNameLst>
                                      </p:cBhvr>
                                      <p:to>
                                        <p:strVal val="visible"/>
                                      </p:to>
                                    </p:set>
                                    <p:anim calcmode="lin" valueType="num">
                                      <p:cBhvr additive="base">
                                        <p:cTn id="105" dur="500"/>
                                        <p:tgtEl>
                                          <p:spTgt spid="292"/>
                                        </p:tgtEl>
                                        <p:attrNameLst>
                                          <p:attrName>ppt_x</p:attrName>
                                        </p:attrNameLst>
                                      </p:cBhvr>
                                      <p:tavLst>
                                        <p:tav tm="0">
                                          <p:val>
                                            <p:strVal val="#ppt_x-#ppt_w*1.125000"/>
                                          </p:val>
                                        </p:tav>
                                        <p:tav tm="100000">
                                          <p:val>
                                            <p:strVal val="#ppt_x"/>
                                          </p:val>
                                        </p:tav>
                                      </p:tavLst>
                                    </p:anim>
                                    <p:animEffect transition="in" filter="wipe(right)">
                                      <p:cBhvr>
                                        <p:cTn id="106" dur="500"/>
                                        <p:tgtEl>
                                          <p:spTgt spid="292"/>
                                        </p:tgtEl>
                                      </p:cBhvr>
                                    </p:animEffect>
                                  </p:childTnLst>
                                </p:cTn>
                              </p:par>
                            </p:childTnLst>
                          </p:cTn>
                        </p:par>
                        <p:par>
                          <p:cTn id="107" fill="hold">
                            <p:stCondLst>
                              <p:cond delay="11000"/>
                            </p:stCondLst>
                            <p:childTnLst>
                              <p:par>
                                <p:cTn id="108" presetID="12" presetClass="entr" presetSubtype="8" fill="hold" nodeType="afterEffect">
                                  <p:stCondLst>
                                    <p:cond delay="0"/>
                                  </p:stCondLst>
                                  <p:childTnLst>
                                    <p:set>
                                      <p:cBhvr>
                                        <p:cTn id="109" dur="1" fill="hold">
                                          <p:stCondLst>
                                            <p:cond delay="0"/>
                                          </p:stCondLst>
                                        </p:cTn>
                                        <p:tgtEl>
                                          <p:spTgt spid="295"/>
                                        </p:tgtEl>
                                        <p:attrNameLst>
                                          <p:attrName>style.visibility</p:attrName>
                                        </p:attrNameLst>
                                      </p:cBhvr>
                                      <p:to>
                                        <p:strVal val="visible"/>
                                      </p:to>
                                    </p:set>
                                    <p:anim calcmode="lin" valueType="num">
                                      <p:cBhvr additive="base">
                                        <p:cTn id="110" dur="500"/>
                                        <p:tgtEl>
                                          <p:spTgt spid="295"/>
                                        </p:tgtEl>
                                        <p:attrNameLst>
                                          <p:attrName>ppt_x</p:attrName>
                                        </p:attrNameLst>
                                      </p:cBhvr>
                                      <p:tavLst>
                                        <p:tav tm="0">
                                          <p:val>
                                            <p:strVal val="#ppt_x-#ppt_w*1.125000"/>
                                          </p:val>
                                        </p:tav>
                                        <p:tav tm="100000">
                                          <p:val>
                                            <p:strVal val="#ppt_x"/>
                                          </p:val>
                                        </p:tav>
                                      </p:tavLst>
                                    </p:anim>
                                    <p:animEffect transition="in" filter="wipe(right)">
                                      <p:cBhvr>
                                        <p:cTn id="111" dur="500"/>
                                        <p:tgtEl>
                                          <p:spTgt spid="295"/>
                                        </p:tgtEl>
                                      </p:cBhvr>
                                    </p:animEffect>
                                  </p:childTnLst>
                                </p:cTn>
                              </p:par>
                            </p:childTnLst>
                          </p:cTn>
                        </p:par>
                        <p:par>
                          <p:cTn id="112" fill="hold">
                            <p:stCondLst>
                              <p:cond delay="11500"/>
                            </p:stCondLst>
                            <p:childTnLst>
                              <p:par>
                                <p:cTn id="113" presetID="22" presetClass="entr" presetSubtype="1" fill="hold" nodeType="afterEffect">
                                  <p:stCondLst>
                                    <p:cond delay="0"/>
                                  </p:stCondLst>
                                  <p:childTnLst>
                                    <p:set>
                                      <p:cBhvr>
                                        <p:cTn id="114" dur="1" fill="hold">
                                          <p:stCondLst>
                                            <p:cond delay="0"/>
                                          </p:stCondLst>
                                        </p:cTn>
                                        <p:tgtEl>
                                          <p:spTgt spid="299"/>
                                        </p:tgtEl>
                                        <p:attrNameLst>
                                          <p:attrName>style.visibility</p:attrName>
                                        </p:attrNameLst>
                                      </p:cBhvr>
                                      <p:to>
                                        <p:strVal val="visible"/>
                                      </p:to>
                                    </p:set>
                                    <p:animEffect transition="in" filter="wipe(up)">
                                      <p:cBhvr>
                                        <p:cTn id="115" dur="500"/>
                                        <p:tgtEl>
                                          <p:spTgt spid="299"/>
                                        </p:tgtEl>
                                      </p:cBhvr>
                                    </p:animEffect>
                                  </p:childTnLst>
                                </p:cTn>
                              </p:par>
                            </p:childTnLst>
                          </p:cTn>
                        </p:par>
                        <p:par>
                          <p:cTn id="116" fill="hold">
                            <p:stCondLst>
                              <p:cond delay="12000"/>
                            </p:stCondLst>
                            <p:childTnLst>
                              <p:par>
                                <p:cTn id="117" presetID="22" presetClass="entr" presetSubtype="1" fill="hold" nodeType="afterEffect">
                                  <p:stCondLst>
                                    <p:cond delay="0"/>
                                  </p:stCondLst>
                                  <p:childTnLst>
                                    <p:set>
                                      <p:cBhvr>
                                        <p:cTn id="118" dur="1" fill="hold">
                                          <p:stCondLst>
                                            <p:cond delay="0"/>
                                          </p:stCondLst>
                                        </p:cTn>
                                        <p:tgtEl>
                                          <p:spTgt spid="118"/>
                                        </p:tgtEl>
                                        <p:attrNameLst>
                                          <p:attrName>style.visibility</p:attrName>
                                        </p:attrNameLst>
                                      </p:cBhvr>
                                      <p:to>
                                        <p:strVal val="visible"/>
                                      </p:to>
                                    </p:set>
                                    <p:animEffect transition="in" filter="wipe(up)">
                                      <p:cBhvr>
                                        <p:cTn id="119" dur="500"/>
                                        <p:tgtEl>
                                          <p:spTgt spid="118"/>
                                        </p:tgtEl>
                                      </p:cBhvr>
                                    </p:animEffect>
                                  </p:childTnLst>
                                </p:cTn>
                              </p:par>
                            </p:childTnLst>
                          </p:cTn>
                        </p:par>
                        <p:par>
                          <p:cTn id="120" fill="hold">
                            <p:stCondLst>
                              <p:cond delay="12500"/>
                            </p:stCondLst>
                            <p:childTnLst>
                              <p:par>
                                <p:cTn id="121" presetID="12" presetClass="entr" presetSubtype="8" fill="hold" nodeType="afterEffect">
                                  <p:stCondLst>
                                    <p:cond delay="0"/>
                                  </p:stCondLst>
                                  <p:childTnLst>
                                    <p:set>
                                      <p:cBhvr>
                                        <p:cTn id="122" dur="1" fill="hold">
                                          <p:stCondLst>
                                            <p:cond delay="0"/>
                                          </p:stCondLst>
                                        </p:cTn>
                                        <p:tgtEl>
                                          <p:spTgt spid="119"/>
                                        </p:tgtEl>
                                        <p:attrNameLst>
                                          <p:attrName>style.visibility</p:attrName>
                                        </p:attrNameLst>
                                      </p:cBhvr>
                                      <p:to>
                                        <p:strVal val="visible"/>
                                      </p:to>
                                    </p:set>
                                    <p:anim calcmode="lin" valueType="num">
                                      <p:cBhvr additive="base">
                                        <p:cTn id="123" dur="500"/>
                                        <p:tgtEl>
                                          <p:spTgt spid="119"/>
                                        </p:tgtEl>
                                        <p:attrNameLst>
                                          <p:attrName>ppt_x</p:attrName>
                                        </p:attrNameLst>
                                      </p:cBhvr>
                                      <p:tavLst>
                                        <p:tav tm="0">
                                          <p:val>
                                            <p:strVal val="#ppt_x-#ppt_w*1.125000"/>
                                          </p:val>
                                        </p:tav>
                                        <p:tav tm="100000">
                                          <p:val>
                                            <p:strVal val="#ppt_x"/>
                                          </p:val>
                                        </p:tav>
                                      </p:tavLst>
                                    </p:anim>
                                    <p:animEffect transition="in" filter="wipe(right)">
                                      <p:cBhvr>
                                        <p:cTn id="124" dur="500"/>
                                        <p:tgtEl>
                                          <p:spTgt spid="119"/>
                                        </p:tgtEl>
                                      </p:cBhvr>
                                    </p:animEffect>
                                  </p:childTnLst>
                                </p:cTn>
                              </p:par>
                            </p:childTnLst>
                          </p:cTn>
                        </p:par>
                        <p:par>
                          <p:cTn id="125" fill="hold">
                            <p:stCondLst>
                              <p:cond delay="13000"/>
                            </p:stCondLst>
                            <p:childTnLst>
                              <p:par>
                                <p:cTn id="126" presetID="22" presetClass="entr" presetSubtype="1" fill="hold" nodeType="afterEffect">
                                  <p:stCondLst>
                                    <p:cond delay="0"/>
                                  </p:stCondLst>
                                  <p:childTnLst>
                                    <p:set>
                                      <p:cBhvr>
                                        <p:cTn id="127" dur="1" fill="hold">
                                          <p:stCondLst>
                                            <p:cond delay="0"/>
                                          </p:stCondLst>
                                        </p:cTn>
                                        <p:tgtEl>
                                          <p:spTgt spid="132"/>
                                        </p:tgtEl>
                                        <p:attrNameLst>
                                          <p:attrName>style.visibility</p:attrName>
                                        </p:attrNameLst>
                                      </p:cBhvr>
                                      <p:to>
                                        <p:strVal val="visible"/>
                                      </p:to>
                                    </p:set>
                                    <p:animEffect transition="in" filter="wipe(up)">
                                      <p:cBhvr>
                                        <p:cTn id="128" dur="500"/>
                                        <p:tgtEl>
                                          <p:spTgt spid="132"/>
                                        </p:tgtEl>
                                      </p:cBhvr>
                                    </p:animEffect>
                                  </p:childTnLst>
                                </p:cTn>
                              </p:par>
                            </p:childTnLst>
                          </p:cTn>
                        </p:par>
                        <p:par>
                          <p:cTn id="129" fill="hold">
                            <p:stCondLst>
                              <p:cond delay="13500"/>
                            </p:stCondLst>
                            <p:childTnLst>
                              <p:par>
                                <p:cTn id="130" presetID="22" presetClass="entr" presetSubtype="1" fill="hold" nodeType="afterEffect">
                                  <p:stCondLst>
                                    <p:cond delay="0"/>
                                  </p:stCondLst>
                                  <p:childTnLst>
                                    <p:set>
                                      <p:cBhvr>
                                        <p:cTn id="131" dur="1" fill="hold">
                                          <p:stCondLst>
                                            <p:cond delay="0"/>
                                          </p:stCondLst>
                                        </p:cTn>
                                        <p:tgtEl>
                                          <p:spTgt spid="104"/>
                                        </p:tgtEl>
                                        <p:attrNameLst>
                                          <p:attrName>style.visibility</p:attrName>
                                        </p:attrNameLst>
                                      </p:cBhvr>
                                      <p:to>
                                        <p:strVal val="visible"/>
                                      </p:to>
                                    </p:set>
                                    <p:animEffect transition="in" filter="wipe(up)">
                                      <p:cBhvr>
                                        <p:cTn id="132" dur="500"/>
                                        <p:tgtEl>
                                          <p:spTgt spid="104"/>
                                        </p:tgtEl>
                                      </p:cBhvr>
                                    </p:animEffect>
                                  </p:childTnLst>
                                </p:cTn>
                              </p:par>
                            </p:childTnLst>
                          </p:cTn>
                        </p:par>
                        <p:par>
                          <p:cTn id="133" fill="hold">
                            <p:stCondLst>
                              <p:cond delay="14000"/>
                            </p:stCondLst>
                            <p:childTnLst>
                              <p:par>
                                <p:cTn id="134" presetID="12" presetClass="entr" presetSubtype="8" fill="hold" nodeType="afterEffect">
                                  <p:stCondLst>
                                    <p:cond delay="0"/>
                                  </p:stCondLst>
                                  <p:childTnLst>
                                    <p:set>
                                      <p:cBhvr>
                                        <p:cTn id="135" dur="1" fill="hold">
                                          <p:stCondLst>
                                            <p:cond delay="0"/>
                                          </p:stCondLst>
                                        </p:cTn>
                                        <p:tgtEl>
                                          <p:spTgt spid="105"/>
                                        </p:tgtEl>
                                        <p:attrNameLst>
                                          <p:attrName>style.visibility</p:attrName>
                                        </p:attrNameLst>
                                      </p:cBhvr>
                                      <p:to>
                                        <p:strVal val="visible"/>
                                      </p:to>
                                    </p:set>
                                    <p:anim calcmode="lin" valueType="num">
                                      <p:cBhvr additive="base">
                                        <p:cTn id="136" dur="500"/>
                                        <p:tgtEl>
                                          <p:spTgt spid="105"/>
                                        </p:tgtEl>
                                        <p:attrNameLst>
                                          <p:attrName>ppt_x</p:attrName>
                                        </p:attrNameLst>
                                      </p:cBhvr>
                                      <p:tavLst>
                                        <p:tav tm="0">
                                          <p:val>
                                            <p:strVal val="#ppt_x-#ppt_w*1.125000"/>
                                          </p:val>
                                        </p:tav>
                                        <p:tav tm="100000">
                                          <p:val>
                                            <p:strVal val="#ppt_x"/>
                                          </p:val>
                                        </p:tav>
                                      </p:tavLst>
                                    </p:anim>
                                    <p:animEffect transition="in" filter="wipe(right)">
                                      <p:cBhvr>
                                        <p:cTn id="137" dur="500"/>
                                        <p:tgtEl>
                                          <p:spTgt spid="105"/>
                                        </p:tgtEl>
                                      </p:cBhvr>
                                    </p:animEffect>
                                  </p:childTnLst>
                                </p:cTn>
                              </p:par>
                            </p:childTnLst>
                          </p:cTn>
                        </p:par>
                        <p:par>
                          <p:cTn id="138" fill="hold">
                            <p:stCondLst>
                              <p:cond delay="14500"/>
                            </p:stCondLst>
                            <p:childTnLst>
                              <p:par>
                                <p:cTn id="139" presetID="22" presetClass="entr" presetSubtype="1" fill="hold" nodeType="afterEffect">
                                  <p:stCondLst>
                                    <p:cond delay="0"/>
                                  </p:stCondLst>
                                  <p:childTnLst>
                                    <p:set>
                                      <p:cBhvr>
                                        <p:cTn id="140" dur="1" fill="hold">
                                          <p:stCondLst>
                                            <p:cond delay="0"/>
                                          </p:stCondLst>
                                        </p:cTn>
                                        <p:tgtEl>
                                          <p:spTgt spid="113"/>
                                        </p:tgtEl>
                                        <p:attrNameLst>
                                          <p:attrName>style.visibility</p:attrName>
                                        </p:attrNameLst>
                                      </p:cBhvr>
                                      <p:to>
                                        <p:strVal val="visible"/>
                                      </p:to>
                                    </p:set>
                                    <p:animEffect transition="in" filter="wipe(up)">
                                      <p:cBhvr>
                                        <p:cTn id="141" dur="500"/>
                                        <p:tgtEl>
                                          <p:spTgt spid="113"/>
                                        </p:tgtEl>
                                      </p:cBhvr>
                                    </p:animEffect>
                                  </p:childTnLst>
                                </p:cTn>
                              </p:par>
                            </p:childTnLst>
                          </p:cTn>
                        </p:par>
                        <p:par>
                          <p:cTn id="142" fill="hold">
                            <p:stCondLst>
                              <p:cond delay="15000"/>
                            </p:stCondLst>
                            <p:childTnLst>
                              <p:par>
                                <p:cTn id="143" presetID="12" presetClass="entr" presetSubtype="8" fill="hold" nodeType="afterEffect">
                                  <p:stCondLst>
                                    <p:cond delay="0"/>
                                  </p:stCondLst>
                                  <p:childTnLst>
                                    <p:set>
                                      <p:cBhvr>
                                        <p:cTn id="144" dur="1" fill="hold">
                                          <p:stCondLst>
                                            <p:cond delay="0"/>
                                          </p:stCondLst>
                                        </p:cTn>
                                        <p:tgtEl>
                                          <p:spTgt spid="114"/>
                                        </p:tgtEl>
                                        <p:attrNameLst>
                                          <p:attrName>style.visibility</p:attrName>
                                        </p:attrNameLst>
                                      </p:cBhvr>
                                      <p:to>
                                        <p:strVal val="visible"/>
                                      </p:to>
                                    </p:set>
                                    <p:anim calcmode="lin" valueType="num">
                                      <p:cBhvr additive="base">
                                        <p:cTn id="145" dur="500"/>
                                        <p:tgtEl>
                                          <p:spTgt spid="114"/>
                                        </p:tgtEl>
                                        <p:attrNameLst>
                                          <p:attrName>ppt_x</p:attrName>
                                        </p:attrNameLst>
                                      </p:cBhvr>
                                      <p:tavLst>
                                        <p:tav tm="0">
                                          <p:val>
                                            <p:strVal val="#ppt_x-#ppt_w*1.125000"/>
                                          </p:val>
                                        </p:tav>
                                        <p:tav tm="100000">
                                          <p:val>
                                            <p:strVal val="#ppt_x"/>
                                          </p:val>
                                        </p:tav>
                                      </p:tavLst>
                                    </p:anim>
                                    <p:animEffect transition="in" filter="wipe(right)">
                                      <p:cBhvr>
                                        <p:cTn id="146"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p:cNvSpPr/>
          <p:nvPr/>
        </p:nvSpPr>
        <p:spPr>
          <a:xfrm>
            <a:off x="155318" y="3707323"/>
            <a:ext cx="11896905" cy="168337"/>
          </a:xfrm>
          <a:prstGeom prst="rect">
            <a:avLst/>
          </a:prstGeom>
          <a:gradFill flip="none" rotWithShape="1">
            <a:gsLst>
              <a:gs pos="0">
                <a:srgbClr val="5DF986"/>
              </a:gs>
              <a:gs pos="50000">
                <a:schemeClr val="bg1">
                  <a:lumMod val="95000"/>
                </a:schemeClr>
              </a:gs>
              <a:gs pos="100000">
                <a:schemeClr val="bg1"/>
              </a:gs>
            </a:gsLst>
            <a:path path="circle">
              <a:fillToRect l="100000" t="100000"/>
            </a:path>
            <a:tileRect r="-100000" b="-100000"/>
          </a:gradFill>
          <a:ln w="127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vi-VN" sz="1800" b="0" i="0" u="none" strike="noStrike" kern="0" cap="none" spc="0" normalizeH="0" baseline="0" noProof="0" smtClean="0">
              <a:ln>
                <a:noFill/>
              </a:ln>
              <a:solidFill>
                <a:srgbClr val="55CFF5"/>
              </a:solidFill>
              <a:effectLst/>
              <a:uLnTx/>
              <a:uFillTx/>
              <a:latin typeface="Calibri"/>
              <a:ea typeface="+mn-ea"/>
              <a:cs typeface="+mn-cs"/>
            </a:endParaRPr>
          </a:p>
        </p:txBody>
      </p:sp>
      <p:sp>
        <p:nvSpPr>
          <p:cNvPr id="84" name="Rectangle 83"/>
          <p:cNvSpPr/>
          <p:nvPr/>
        </p:nvSpPr>
        <p:spPr>
          <a:xfrm>
            <a:off x="4954525" y="48078"/>
            <a:ext cx="1508746" cy="369332"/>
          </a:xfrm>
          <a:prstGeom prst="rect">
            <a:avLst/>
          </a:prstGeom>
        </p:spPr>
        <p:txBody>
          <a:bodyPr wrap="none">
            <a:spAutoFit/>
          </a:bodyPr>
          <a:lstStyle/>
          <a:p>
            <a:pPr algn="ctr" rtl="1"/>
            <a:r>
              <a:rPr lang="fa-IR" b="1" dirty="0" smtClean="0">
                <a:solidFill>
                  <a:schemeClr val="bg1"/>
                </a:solidFill>
                <a:cs typeface="B Titr" panose="00000700000000000000" pitchFamily="2" charset="-78"/>
              </a:rPr>
              <a:t>نوار زمان پروژه </a:t>
            </a:r>
            <a:endParaRPr lang="en-US" b="1" dirty="0">
              <a:solidFill>
                <a:schemeClr val="bg1"/>
              </a:solidFill>
              <a:cs typeface="B Titr" panose="00000700000000000000" pitchFamily="2" charset="-78"/>
            </a:endParaRPr>
          </a:p>
        </p:txBody>
      </p:sp>
      <p:sp>
        <p:nvSpPr>
          <p:cNvPr id="91" name="Oval 90"/>
          <p:cNvSpPr/>
          <p:nvPr/>
        </p:nvSpPr>
        <p:spPr>
          <a:xfrm>
            <a:off x="0" y="3634120"/>
            <a:ext cx="310637" cy="241540"/>
          </a:xfrm>
          <a:prstGeom prst="ellipse">
            <a:avLst/>
          </a:prstGeom>
          <a:solidFill>
            <a:srgbClr val="55CFF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11838238" y="3637652"/>
            <a:ext cx="310637" cy="241540"/>
          </a:xfrm>
          <a:prstGeom prst="ellipse">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p:cNvCxnSpPr/>
          <p:nvPr/>
        </p:nvCxnSpPr>
        <p:spPr>
          <a:xfrm flipH="1">
            <a:off x="995013" y="3885783"/>
            <a:ext cx="6578" cy="697895"/>
          </a:xfrm>
          <a:prstGeom prst="line">
            <a:avLst/>
          </a:prstGeom>
          <a:noFill/>
          <a:ln w="15875" cap="flat" cmpd="sng" algn="ctr">
            <a:solidFill>
              <a:schemeClr val="tx1"/>
            </a:solidFill>
            <a:prstDash val="sysDot"/>
            <a:miter lim="800000"/>
          </a:ln>
          <a:effectLst/>
        </p:spPr>
      </p:cxnSp>
      <p:cxnSp>
        <p:nvCxnSpPr>
          <p:cNvPr id="4" name="Straight Connector 3"/>
          <p:cNvCxnSpPr/>
          <p:nvPr/>
        </p:nvCxnSpPr>
        <p:spPr>
          <a:xfrm flipH="1">
            <a:off x="885424" y="3563659"/>
            <a:ext cx="1" cy="1536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1472164" y="3556039"/>
            <a:ext cx="1" cy="1536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H="1">
            <a:off x="2027804" y="3552330"/>
            <a:ext cx="1" cy="1536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2600655" y="3553239"/>
            <a:ext cx="1" cy="1536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3340610" y="3553239"/>
            <a:ext cx="1" cy="1536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flipH="1">
            <a:off x="4126152" y="3542572"/>
            <a:ext cx="1" cy="1536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H="1">
            <a:off x="4997122" y="3549587"/>
            <a:ext cx="1" cy="1536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H="1">
            <a:off x="5817351" y="3542572"/>
            <a:ext cx="1" cy="1536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H="1">
            <a:off x="6561884" y="3549587"/>
            <a:ext cx="1" cy="1536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flipH="1">
            <a:off x="10972934" y="3542572"/>
            <a:ext cx="1" cy="1536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H="1">
            <a:off x="10068050" y="3559589"/>
            <a:ext cx="1" cy="1536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H="1">
            <a:off x="9332475" y="3554435"/>
            <a:ext cx="1" cy="1536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8555981" y="3549672"/>
            <a:ext cx="1" cy="1536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flipH="1">
            <a:off x="7483904" y="3543578"/>
            <a:ext cx="1" cy="15362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1200781" y="3040090"/>
            <a:ext cx="6578" cy="697895"/>
          </a:xfrm>
          <a:prstGeom prst="line">
            <a:avLst/>
          </a:prstGeom>
          <a:noFill/>
          <a:ln w="15875" cap="flat" cmpd="sng" algn="ctr">
            <a:solidFill>
              <a:schemeClr val="tx1"/>
            </a:solidFill>
            <a:prstDash val="sysDot"/>
            <a:miter lim="800000"/>
          </a:ln>
          <a:effectLst/>
        </p:spPr>
      </p:cxnSp>
      <p:cxnSp>
        <p:nvCxnSpPr>
          <p:cNvPr id="117" name="Straight Connector 116"/>
          <p:cNvCxnSpPr/>
          <p:nvPr/>
        </p:nvCxnSpPr>
        <p:spPr>
          <a:xfrm flipH="1" flipV="1">
            <a:off x="2158537" y="2594278"/>
            <a:ext cx="17514" cy="1107482"/>
          </a:xfrm>
          <a:prstGeom prst="line">
            <a:avLst/>
          </a:prstGeom>
          <a:noFill/>
          <a:ln w="15875" cap="flat" cmpd="sng" algn="ctr">
            <a:solidFill>
              <a:schemeClr val="tx1"/>
            </a:solidFill>
            <a:prstDash val="sysDot"/>
            <a:miter lim="800000"/>
          </a:ln>
          <a:effectLst/>
        </p:spPr>
      </p:cxnSp>
      <p:cxnSp>
        <p:nvCxnSpPr>
          <p:cNvPr id="121" name="Straight Connector 120"/>
          <p:cNvCxnSpPr/>
          <p:nvPr/>
        </p:nvCxnSpPr>
        <p:spPr>
          <a:xfrm flipH="1" flipV="1">
            <a:off x="2704501" y="3885784"/>
            <a:ext cx="776" cy="610016"/>
          </a:xfrm>
          <a:prstGeom prst="line">
            <a:avLst/>
          </a:prstGeom>
          <a:noFill/>
          <a:ln w="15875" cap="flat" cmpd="sng" algn="ctr">
            <a:solidFill>
              <a:schemeClr val="tx1"/>
            </a:solidFill>
            <a:prstDash val="sysDot"/>
            <a:miter lim="800000"/>
          </a:ln>
          <a:effectLst/>
        </p:spPr>
      </p:cxnSp>
      <p:cxnSp>
        <p:nvCxnSpPr>
          <p:cNvPr id="133" name="Straight Connector 132"/>
          <p:cNvCxnSpPr/>
          <p:nvPr/>
        </p:nvCxnSpPr>
        <p:spPr>
          <a:xfrm flipH="1" flipV="1">
            <a:off x="3505645" y="1968131"/>
            <a:ext cx="9833" cy="1735657"/>
          </a:xfrm>
          <a:prstGeom prst="line">
            <a:avLst/>
          </a:prstGeom>
          <a:noFill/>
          <a:ln w="15875" cap="flat" cmpd="sng" algn="ctr">
            <a:solidFill>
              <a:schemeClr val="tx1"/>
            </a:solidFill>
            <a:prstDash val="sysDot"/>
            <a:miter lim="800000"/>
          </a:ln>
          <a:effectLst/>
        </p:spPr>
      </p:cxnSp>
      <p:cxnSp>
        <p:nvCxnSpPr>
          <p:cNvPr id="137" name="Straight Connector 136"/>
          <p:cNvCxnSpPr/>
          <p:nvPr/>
        </p:nvCxnSpPr>
        <p:spPr>
          <a:xfrm flipV="1">
            <a:off x="1581548" y="3885784"/>
            <a:ext cx="4937" cy="1783626"/>
          </a:xfrm>
          <a:prstGeom prst="line">
            <a:avLst/>
          </a:prstGeom>
          <a:noFill/>
          <a:ln w="15875" cap="flat" cmpd="sng" algn="ctr">
            <a:solidFill>
              <a:schemeClr val="tx1"/>
            </a:solidFill>
            <a:prstDash val="sysDot"/>
            <a:miter lim="800000"/>
          </a:ln>
          <a:effectLst/>
        </p:spPr>
      </p:cxnSp>
      <p:cxnSp>
        <p:nvCxnSpPr>
          <p:cNvPr id="142" name="Straight Connector 141"/>
          <p:cNvCxnSpPr/>
          <p:nvPr/>
        </p:nvCxnSpPr>
        <p:spPr>
          <a:xfrm flipH="1" flipV="1">
            <a:off x="3303082" y="3224225"/>
            <a:ext cx="297" cy="499768"/>
          </a:xfrm>
          <a:prstGeom prst="line">
            <a:avLst/>
          </a:prstGeom>
          <a:noFill/>
          <a:ln w="15875" cap="flat" cmpd="sng" algn="ctr">
            <a:solidFill>
              <a:schemeClr val="tx1"/>
            </a:solidFill>
            <a:prstDash val="sysDot"/>
            <a:miter lim="800000"/>
          </a:ln>
          <a:effectLst/>
        </p:spPr>
      </p:cxnSp>
      <p:cxnSp>
        <p:nvCxnSpPr>
          <p:cNvPr id="146" name="Straight Connector 145"/>
          <p:cNvCxnSpPr/>
          <p:nvPr/>
        </p:nvCxnSpPr>
        <p:spPr>
          <a:xfrm flipH="1" flipV="1">
            <a:off x="3437818" y="3881712"/>
            <a:ext cx="3027" cy="1409111"/>
          </a:xfrm>
          <a:prstGeom prst="line">
            <a:avLst/>
          </a:prstGeom>
          <a:noFill/>
          <a:ln w="15875" cap="flat" cmpd="sng" algn="ctr">
            <a:solidFill>
              <a:schemeClr val="tx1"/>
            </a:solidFill>
            <a:prstDash val="sysDot"/>
            <a:miter lim="800000"/>
          </a:ln>
          <a:effectLst/>
        </p:spPr>
      </p:cxnSp>
      <p:cxnSp>
        <p:nvCxnSpPr>
          <p:cNvPr id="150" name="Straight Connector 149"/>
          <p:cNvCxnSpPr/>
          <p:nvPr/>
        </p:nvCxnSpPr>
        <p:spPr>
          <a:xfrm flipH="1" flipV="1">
            <a:off x="6989436" y="1940828"/>
            <a:ext cx="8399" cy="1744928"/>
          </a:xfrm>
          <a:prstGeom prst="line">
            <a:avLst/>
          </a:prstGeom>
          <a:noFill/>
          <a:ln w="15875" cap="flat" cmpd="sng" algn="ctr">
            <a:solidFill>
              <a:schemeClr val="tx1"/>
            </a:solidFill>
            <a:prstDash val="sysDot"/>
            <a:miter lim="800000"/>
          </a:ln>
          <a:effectLst/>
        </p:spPr>
      </p:cxnSp>
      <p:grpSp>
        <p:nvGrpSpPr>
          <p:cNvPr id="151" name="Group 150"/>
          <p:cNvGrpSpPr/>
          <p:nvPr/>
        </p:nvGrpSpPr>
        <p:grpSpPr>
          <a:xfrm>
            <a:off x="6457832" y="1875044"/>
            <a:ext cx="1393210" cy="338554"/>
            <a:chOff x="742012" y="1880157"/>
            <a:chExt cx="1970469" cy="895923"/>
          </a:xfrm>
          <a:solidFill>
            <a:srgbClr val="FFAFAF"/>
          </a:solidFill>
        </p:grpSpPr>
        <p:sp>
          <p:nvSpPr>
            <p:cNvPr id="152" name="Chevron 151"/>
            <p:cNvSpPr/>
            <p:nvPr/>
          </p:nvSpPr>
          <p:spPr>
            <a:xfrm>
              <a:off x="742012" y="2029161"/>
              <a:ext cx="1970469" cy="607751"/>
            </a:xfrm>
            <a:prstGeom prst="chevron">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smtClean="0">
                <a:ln>
                  <a:noFill/>
                </a:ln>
                <a:solidFill>
                  <a:schemeClr val="tx1"/>
                </a:solidFill>
                <a:effectLst/>
                <a:uLnTx/>
                <a:uFillTx/>
                <a:latin typeface="Calibri"/>
                <a:ea typeface="+mn-ea"/>
                <a:cs typeface="+mn-cs"/>
              </a:endParaRPr>
            </a:p>
          </p:txBody>
        </p:sp>
        <p:sp>
          <p:nvSpPr>
            <p:cNvPr id="153" name="Rectangle 152"/>
            <p:cNvSpPr/>
            <p:nvPr/>
          </p:nvSpPr>
          <p:spPr>
            <a:xfrm>
              <a:off x="981118" y="1880157"/>
              <a:ext cx="1470595" cy="895923"/>
            </a:xfrm>
            <a:prstGeom prst="rect">
              <a:avLst/>
            </a:prstGeom>
            <a:noFill/>
          </p:spPr>
          <p:txBody>
            <a:bodyPr wrap="square">
              <a:spAutoFit/>
            </a:bodyPr>
            <a:lstStyle/>
            <a:p>
              <a:pPr lvl="0" algn="ctr">
                <a:defRPr/>
              </a:pPr>
              <a:r>
                <a:rPr lang="en-US" sz="800" kern="0" dirty="0">
                  <a:cs typeface="B Titr" panose="00000700000000000000" pitchFamily="2" charset="-78"/>
                </a:rPr>
                <a:t>The end of manufacturing mold</a:t>
              </a:r>
            </a:p>
          </p:txBody>
        </p:sp>
      </p:grpSp>
      <p:cxnSp>
        <p:nvCxnSpPr>
          <p:cNvPr id="158" name="Straight Connector 157"/>
          <p:cNvCxnSpPr/>
          <p:nvPr/>
        </p:nvCxnSpPr>
        <p:spPr>
          <a:xfrm flipV="1">
            <a:off x="8818463" y="3884925"/>
            <a:ext cx="4824" cy="383079"/>
          </a:xfrm>
          <a:prstGeom prst="line">
            <a:avLst/>
          </a:prstGeom>
          <a:noFill/>
          <a:ln w="15875" cap="flat" cmpd="sng" algn="ctr">
            <a:solidFill>
              <a:schemeClr val="tx1"/>
            </a:solidFill>
            <a:prstDash val="sysDot"/>
            <a:miter lim="800000"/>
          </a:ln>
          <a:effectLst/>
        </p:spPr>
      </p:cxnSp>
      <p:grpSp>
        <p:nvGrpSpPr>
          <p:cNvPr id="159" name="Group 158"/>
          <p:cNvGrpSpPr/>
          <p:nvPr/>
        </p:nvGrpSpPr>
        <p:grpSpPr>
          <a:xfrm>
            <a:off x="8068261" y="4213576"/>
            <a:ext cx="1434617" cy="338554"/>
            <a:chOff x="683449" y="1869731"/>
            <a:chExt cx="2029032" cy="895923"/>
          </a:xfrm>
          <a:solidFill>
            <a:srgbClr val="FFAFAF"/>
          </a:solidFill>
        </p:grpSpPr>
        <p:sp>
          <p:nvSpPr>
            <p:cNvPr id="160" name="Chevron 159"/>
            <p:cNvSpPr/>
            <p:nvPr/>
          </p:nvSpPr>
          <p:spPr>
            <a:xfrm>
              <a:off x="742012" y="2029161"/>
              <a:ext cx="1970469" cy="607751"/>
            </a:xfrm>
            <a:prstGeom prst="chevron">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smtClean="0">
                <a:ln>
                  <a:noFill/>
                </a:ln>
                <a:solidFill>
                  <a:schemeClr val="tx1"/>
                </a:solidFill>
                <a:effectLst/>
                <a:uLnTx/>
                <a:uFillTx/>
                <a:latin typeface="Calibri"/>
                <a:ea typeface="+mn-ea"/>
                <a:cs typeface="+mn-cs"/>
              </a:endParaRPr>
            </a:p>
          </p:txBody>
        </p:sp>
        <p:sp>
          <p:nvSpPr>
            <p:cNvPr id="161" name="Rectangle 160"/>
            <p:cNvSpPr/>
            <p:nvPr/>
          </p:nvSpPr>
          <p:spPr>
            <a:xfrm>
              <a:off x="683449" y="1869731"/>
              <a:ext cx="1965592" cy="895923"/>
            </a:xfrm>
            <a:prstGeom prst="rect">
              <a:avLst/>
            </a:prstGeom>
            <a:noFill/>
          </p:spPr>
          <p:txBody>
            <a:bodyPr wrap="square">
              <a:spAutoFit/>
            </a:bodyPr>
            <a:lstStyle/>
            <a:p>
              <a:pPr lvl="0" algn="ctr">
                <a:defRPr/>
              </a:pPr>
              <a:r>
                <a:rPr lang="en-US" sz="800" kern="0" dirty="0">
                  <a:cs typeface="B Titr" panose="00000700000000000000" pitchFamily="2" charset="-78"/>
                </a:rPr>
                <a:t>The end of manufacturing checking fixtures</a:t>
              </a:r>
            </a:p>
          </p:txBody>
        </p:sp>
      </p:grpSp>
      <p:cxnSp>
        <p:nvCxnSpPr>
          <p:cNvPr id="180" name="Straight Connector 179"/>
          <p:cNvCxnSpPr/>
          <p:nvPr/>
        </p:nvCxnSpPr>
        <p:spPr>
          <a:xfrm flipV="1">
            <a:off x="6804266" y="2887277"/>
            <a:ext cx="2854" cy="818675"/>
          </a:xfrm>
          <a:prstGeom prst="line">
            <a:avLst/>
          </a:prstGeom>
          <a:noFill/>
          <a:ln w="15875" cap="flat" cmpd="sng" algn="ctr">
            <a:solidFill>
              <a:schemeClr val="tx1"/>
            </a:solidFill>
            <a:prstDash val="sysDot"/>
            <a:miter lim="800000"/>
          </a:ln>
          <a:effectLst/>
        </p:spPr>
      </p:cxnSp>
      <p:grpSp>
        <p:nvGrpSpPr>
          <p:cNvPr id="181" name="Group 180"/>
          <p:cNvGrpSpPr/>
          <p:nvPr/>
        </p:nvGrpSpPr>
        <p:grpSpPr>
          <a:xfrm>
            <a:off x="6156447" y="2602914"/>
            <a:ext cx="1393210" cy="338554"/>
            <a:chOff x="742012" y="1885074"/>
            <a:chExt cx="1970469" cy="895923"/>
          </a:xfrm>
          <a:solidFill>
            <a:srgbClr val="FFAFAF"/>
          </a:solidFill>
        </p:grpSpPr>
        <p:sp>
          <p:nvSpPr>
            <p:cNvPr id="182" name="Chevron 181"/>
            <p:cNvSpPr/>
            <p:nvPr/>
          </p:nvSpPr>
          <p:spPr>
            <a:xfrm>
              <a:off x="742012" y="2029161"/>
              <a:ext cx="1970469" cy="607752"/>
            </a:xfrm>
            <a:prstGeom prst="chevron">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smtClean="0">
                <a:ln>
                  <a:noFill/>
                </a:ln>
                <a:solidFill>
                  <a:schemeClr val="tx1"/>
                </a:solidFill>
                <a:effectLst/>
                <a:uLnTx/>
                <a:uFillTx/>
                <a:latin typeface="Calibri"/>
                <a:ea typeface="+mn-ea"/>
                <a:cs typeface="+mn-cs"/>
              </a:endParaRPr>
            </a:p>
          </p:txBody>
        </p:sp>
        <p:sp>
          <p:nvSpPr>
            <p:cNvPr id="187" name="Rectangle 186"/>
            <p:cNvSpPr/>
            <p:nvPr/>
          </p:nvSpPr>
          <p:spPr>
            <a:xfrm>
              <a:off x="820731" y="1885074"/>
              <a:ext cx="1854700" cy="895923"/>
            </a:xfrm>
            <a:prstGeom prst="rect">
              <a:avLst/>
            </a:prstGeom>
            <a:noFill/>
          </p:spPr>
          <p:txBody>
            <a:bodyPr wrap="square">
              <a:spAutoFit/>
            </a:bodyPr>
            <a:lstStyle/>
            <a:p>
              <a:pPr lvl="0" algn="ctr">
                <a:defRPr/>
              </a:pPr>
              <a:r>
                <a:rPr lang="en-US" sz="800" kern="0" dirty="0">
                  <a:cs typeface="B Titr" panose="00000700000000000000" pitchFamily="2" charset="-78"/>
                </a:rPr>
                <a:t>The end of manufacturing production fixtures</a:t>
              </a:r>
            </a:p>
          </p:txBody>
        </p:sp>
      </p:grpSp>
      <p:cxnSp>
        <p:nvCxnSpPr>
          <p:cNvPr id="188" name="Straight Connector 187"/>
          <p:cNvCxnSpPr/>
          <p:nvPr/>
        </p:nvCxnSpPr>
        <p:spPr>
          <a:xfrm flipV="1">
            <a:off x="7184562" y="3842164"/>
            <a:ext cx="7870" cy="395626"/>
          </a:xfrm>
          <a:prstGeom prst="line">
            <a:avLst/>
          </a:prstGeom>
          <a:noFill/>
          <a:ln w="15875" cap="flat" cmpd="sng" algn="ctr">
            <a:solidFill>
              <a:schemeClr val="tx1"/>
            </a:solidFill>
            <a:prstDash val="sysDot"/>
            <a:miter lim="800000"/>
          </a:ln>
          <a:effectLst/>
        </p:spPr>
      </p:cxnSp>
      <p:grpSp>
        <p:nvGrpSpPr>
          <p:cNvPr id="189" name="Group 188"/>
          <p:cNvGrpSpPr/>
          <p:nvPr/>
        </p:nvGrpSpPr>
        <p:grpSpPr>
          <a:xfrm>
            <a:off x="6417869" y="4181467"/>
            <a:ext cx="1393210" cy="242514"/>
            <a:chOff x="742012" y="2029161"/>
            <a:chExt cx="1970469" cy="641770"/>
          </a:xfrm>
          <a:solidFill>
            <a:srgbClr val="97E4FF"/>
          </a:solidFill>
        </p:grpSpPr>
        <p:sp>
          <p:nvSpPr>
            <p:cNvPr id="190" name="Chevron 189"/>
            <p:cNvSpPr/>
            <p:nvPr/>
          </p:nvSpPr>
          <p:spPr>
            <a:xfrm>
              <a:off x="742012" y="2029161"/>
              <a:ext cx="1970469" cy="607751"/>
            </a:xfrm>
            <a:prstGeom prst="chevron">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smtClean="0">
                <a:ln>
                  <a:noFill/>
                </a:ln>
                <a:solidFill>
                  <a:schemeClr val="tx1"/>
                </a:solidFill>
                <a:effectLst/>
                <a:uLnTx/>
                <a:uFillTx/>
                <a:latin typeface="Calibri"/>
                <a:ea typeface="+mn-ea"/>
                <a:cs typeface="+mn-cs"/>
              </a:endParaRPr>
            </a:p>
          </p:txBody>
        </p:sp>
        <p:sp>
          <p:nvSpPr>
            <p:cNvPr id="191" name="Rectangle 190"/>
            <p:cNvSpPr/>
            <p:nvPr/>
          </p:nvSpPr>
          <p:spPr>
            <a:xfrm>
              <a:off x="1022660" y="2100797"/>
              <a:ext cx="1462788" cy="570134"/>
            </a:xfrm>
            <a:prstGeom prst="rect">
              <a:avLst/>
            </a:prstGeom>
            <a:noFill/>
          </p:spPr>
          <p:txBody>
            <a:bodyPr wrap="none">
              <a:spAutoFit/>
            </a:bodyPr>
            <a:lstStyle/>
            <a:p>
              <a:pPr lvl="0" algn="ctr" rtl="1">
                <a:defRPr/>
              </a:pPr>
              <a:r>
                <a:rPr lang="en-US" sz="800" b="1" kern="0" dirty="0">
                  <a:cs typeface="B Titr" panose="00000700000000000000" pitchFamily="2" charset="-78"/>
                </a:rPr>
                <a:t>First off tool sample</a:t>
              </a:r>
            </a:p>
          </p:txBody>
        </p:sp>
      </p:grpSp>
      <p:cxnSp>
        <p:nvCxnSpPr>
          <p:cNvPr id="192" name="Straight Connector 191"/>
          <p:cNvCxnSpPr/>
          <p:nvPr/>
        </p:nvCxnSpPr>
        <p:spPr>
          <a:xfrm>
            <a:off x="9841109" y="3126182"/>
            <a:ext cx="4082" cy="600935"/>
          </a:xfrm>
          <a:prstGeom prst="line">
            <a:avLst/>
          </a:prstGeom>
          <a:noFill/>
          <a:ln w="15875" cap="flat" cmpd="sng" algn="ctr">
            <a:solidFill>
              <a:schemeClr val="tx1"/>
            </a:solidFill>
            <a:prstDash val="sysDot"/>
            <a:miter lim="800000"/>
          </a:ln>
          <a:effectLst/>
        </p:spPr>
      </p:cxnSp>
      <p:grpSp>
        <p:nvGrpSpPr>
          <p:cNvPr id="193" name="Group 192"/>
          <p:cNvGrpSpPr/>
          <p:nvPr/>
        </p:nvGrpSpPr>
        <p:grpSpPr>
          <a:xfrm>
            <a:off x="9095137" y="2864702"/>
            <a:ext cx="1393210" cy="242514"/>
            <a:chOff x="742012" y="2029161"/>
            <a:chExt cx="1970469" cy="641770"/>
          </a:xfrm>
          <a:solidFill>
            <a:srgbClr val="97E4FF"/>
          </a:solidFill>
        </p:grpSpPr>
        <p:sp>
          <p:nvSpPr>
            <p:cNvPr id="194" name="Chevron 193"/>
            <p:cNvSpPr/>
            <p:nvPr/>
          </p:nvSpPr>
          <p:spPr>
            <a:xfrm>
              <a:off x="742012" y="2029161"/>
              <a:ext cx="1970469" cy="607751"/>
            </a:xfrm>
            <a:prstGeom prst="chevron">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smtClean="0">
                <a:ln>
                  <a:noFill/>
                </a:ln>
                <a:solidFill>
                  <a:schemeClr val="tx1"/>
                </a:solidFill>
                <a:effectLst/>
                <a:uLnTx/>
                <a:uFillTx/>
                <a:latin typeface="Calibri"/>
                <a:ea typeface="+mn-ea"/>
                <a:cs typeface="+mn-cs"/>
              </a:endParaRPr>
            </a:p>
          </p:txBody>
        </p:sp>
        <p:sp>
          <p:nvSpPr>
            <p:cNvPr id="195" name="Rectangle 194"/>
            <p:cNvSpPr/>
            <p:nvPr/>
          </p:nvSpPr>
          <p:spPr>
            <a:xfrm>
              <a:off x="1147361" y="2100797"/>
              <a:ext cx="1213398" cy="570134"/>
            </a:xfrm>
            <a:prstGeom prst="rect">
              <a:avLst/>
            </a:prstGeom>
            <a:noFill/>
          </p:spPr>
          <p:txBody>
            <a:bodyPr wrap="none">
              <a:spAutoFit/>
            </a:bodyPr>
            <a:lstStyle/>
            <a:p>
              <a:pPr lvl="0" algn="ctr" rtl="1">
                <a:defRPr/>
              </a:pPr>
              <a:r>
                <a:rPr lang="en-US" sz="800" b="1" kern="0" dirty="0">
                  <a:cs typeface="B Titr" panose="00000700000000000000" pitchFamily="2" charset="-78"/>
                </a:rPr>
                <a:t>First off process</a:t>
              </a:r>
            </a:p>
          </p:txBody>
        </p:sp>
      </p:grpSp>
      <p:pic>
        <p:nvPicPr>
          <p:cNvPr id="98" name="Picture 9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67613" y="5888375"/>
            <a:ext cx="4061278" cy="800289"/>
          </a:xfrm>
          <a:prstGeom prst="rect">
            <a:avLst/>
          </a:prstGeom>
        </p:spPr>
      </p:pic>
      <p:grpSp>
        <p:nvGrpSpPr>
          <p:cNvPr id="100" name="Group 99"/>
          <p:cNvGrpSpPr/>
          <p:nvPr/>
        </p:nvGrpSpPr>
        <p:grpSpPr>
          <a:xfrm>
            <a:off x="3427" y="6429476"/>
            <a:ext cx="12188572" cy="523220"/>
            <a:chOff x="3427" y="6429476"/>
            <a:chExt cx="12188572" cy="523220"/>
          </a:xfrm>
        </p:grpSpPr>
        <p:sp>
          <p:nvSpPr>
            <p:cNvPr id="101" name="Rectangle 100"/>
            <p:cNvSpPr/>
            <p:nvPr/>
          </p:nvSpPr>
          <p:spPr>
            <a:xfrm flipV="1">
              <a:off x="3427" y="6695834"/>
              <a:ext cx="11350373" cy="152008"/>
            </a:xfrm>
            <a:prstGeom prst="rect">
              <a:avLst/>
            </a:prstGeom>
            <a:gradFill>
              <a:gsLst>
                <a:gs pos="29000">
                  <a:srgbClr val="9DE3F9"/>
                </a:gs>
                <a:gs pos="100000">
                  <a:schemeClr val="accent1">
                    <a:lumMod val="20000"/>
                    <a:lumOff val="80000"/>
                  </a:schemeClr>
                </a:gs>
                <a:gs pos="75000">
                  <a:schemeClr val="accent1">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TextBox 105"/>
            <p:cNvSpPr txBox="1"/>
            <p:nvPr/>
          </p:nvSpPr>
          <p:spPr>
            <a:xfrm>
              <a:off x="11467438" y="6429476"/>
              <a:ext cx="543739" cy="523220"/>
            </a:xfrm>
            <a:prstGeom prst="rect">
              <a:avLst/>
            </a:prstGeom>
            <a:noFill/>
            <a:ln w="15875">
              <a:noFill/>
            </a:ln>
          </p:spPr>
          <p:txBody>
            <a:bodyPr wrap="none" rtlCol="0">
              <a:spAutoFit/>
            </a:bodyPr>
            <a:lstStyle/>
            <a:p>
              <a:r>
                <a:rPr lang="en-US" sz="2800" b="1" dirty="0" smtClean="0">
                  <a:latin typeface="Times New Roman" panose="02020603050405020304" pitchFamily="18" charset="0"/>
                  <a:cs typeface="Times New Roman" panose="02020603050405020304" pitchFamily="18" charset="0"/>
                </a:rPr>
                <a:t>14</a:t>
              </a:r>
              <a:endParaRPr lang="en-US" sz="2800" b="1" dirty="0">
                <a:latin typeface="Times New Roman" panose="02020603050405020304" pitchFamily="18" charset="0"/>
                <a:cs typeface="Times New Roman" panose="02020603050405020304" pitchFamily="18" charset="0"/>
              </a:endParaRPr>
            </a:p>
          </p:txBody>
        </p:sp>
        <p:sp>
          <p:nvSpPr>
            <p:cNvPr id="107" name="Rectangle 106"/>
            <p:cNvSpPr/>
            <p:nvPr/>
          </p:nvSpPr>
          <p:spPr>
            <a:xfrm>
              <a:off x="11942990" y="6695834"/>
              <a:ext cx="249009" cy="162166"/>
            </a:xfrm>
            <a:prstGeom prst="rect">
              <a:avLst/>
            </a:prstGeom>
            <a:gradFill>
              <a:gsLst>
                <a:gs pos="29000">
                  <a:schemeClr val="accent1">
                    <a:lumMod val="40000"/>
                    <a:lumOff val="60000"/>
                  </a:schemeClr>
                </a:gs>
                <a:gs pos="100000">
                  <a:schemeClr val="accent6">
                    <a:lumMod val="20000"/>
                    <a:lumOff val="80000"/>
                  </a:schemeClr>
                </a:gs>
                <a:gs pos="75000">
                  <a:schemeClr val="accent2">
                    <a:lumMod val="20000"/>
                    <a:lumOff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pic>
        <p:nvPicPr>
          <p:cNvPr id="108" name="Picture 107"/>
          <p:cNvPicPr>
            <a:picLocks noChangeAspect="1"/>
          </p:cNvPicPr>
          <p:nvPr/>
        </p:nvPicPr>
        <p:blipFill rotWithShape="1">
          <a:blip r:embed="rId3" cstate="print">
            <a:extLst>
              <a:ext uri="{28A0092B-C50C-407E-A947-70E740481C1C}">
                <a14:useLocalDpi xmlns:a14="http://schemas.microsoft.com/office/drawing/2010/main" val="0"/>
              </a:ext>
            </a:extLst>
          </a:blip>
          <a:srcRect l="4258" t="10237" r="11055" b="5234"/>
          <a:stretch/>
        </p:blipFill>
        <p:spPr>
          <a:xfrm>
            <a:off x="10635233" y="517980"/>
            <a:ext cx="1251679" cy="905942"/>
          </a:xfrm>
          <a:prstGeom prst="rect">
            <a:avLst/>
          </a:prstGeom>
        </p:spPr>
      </p:pic>
      <p:sp>
        <p:nvSpPr>
          <p:cNvPr id="109" name="TextBox 108"/>
          <p:cNvSpPr txBox="1"/>
          <p:nvPr/>
        </p:nvSpPr>
        <p:spPr>
          <a:xfrm>
            <a:off x="9324142" y="740245"/>
            <a:ext cx="1405803" cy="523220"/>
          </a:xfrm>
          <a:prstGeom prst="rect">
            <a:avLst/>
          </a:prstGeom>
          <a:noFill/>
        </p:spPr>
        <p:txBody>
          <a:bodyPr wrap="square" rtlCol="0">
            <a:spAutoFit/>
          </a:bodyPr>
          <a:lstStyle/>
          <a:p>
            <a:r>
              <a:rPr lang="el-GR" sz="1400" dirty="0"/>
              <a:t>Φ</a:t>
            </a:r>
            <a:r>
              <a:rPr lang="en-US" sz="1400" dirty="0" smtClean="0"/>
              <a:t>118.4x100</a:t>
            </a:r>
            <a:endParaRPr lang="en-US" sz="1400" dirty="0"/>
          </a:p>
          <a:p>
            <a:r>
              <a:rPr lang="en-US" sz="1400" dirty="0" smtClean="0"/>
              <a:t>400CPSi,6Mil</a:t>
            </a:r>
            <a:endParaRPr lang="en-US" sz="1400" dirty="0"/>
          </a:p>
        </p:txBody>
      </p:sp>
      <p:cxnSp>
        <p:nvCxnSpPr>
          <p:cNvPr id="124" name="Straight Connector 123"/>
          <p:cNvCxnSpPr/>
          <p:nvPr/>
        </p:nvCxnSpPr>
        <p:spPr>
          <a:xfrm>
            <a:off x="9706986" y="3899243"/>
            <a:ext cx="12098" cy="780152"/>
          </a:xfrm>
          <a:prstGeom prst="line">
            <a:avLst/>
          </a:prstGeom>
          <a:noFill/>
          <a:ln w="15875" cap="flat" cmpd="sng" algn="ctr">
            <a:solidFill>
              <a:schemeClr val="tx1"/>
            </a:solidFill>
            <a:prstDash val="sysDot"/>
            <a:miter lim="800000"/>
          </a:ln>
          <a:effectLst/>
        </p:spPr>
      </p:cxnSp>
      <p:grpSp>
        <p:nvGrpSpPr>
          <p:cNvPr id="125" name="Group 124"/>
          <p:cNvGrpSpPr/>
          <p:nvPr/>
        </p:nvGrpSpPr>
        <p:grpSpPr>
          <a:xfrm>
            <a:off x="8791405" y="4575956"/>
            <a:ext cx="1482655" cy="229659"/>
            <a:chOff x="742012" y="2029161"/>
            <a:chExt cx="1970469" cy="607751"/>
          </a:xfrm>
          <a:solidFill>
            <a:schemeClr val="accent2"/>
          </a:solidFill>
        </p:grpSpPr>
        <p:sp>
          <p:nvSpPr>
            <p:cNvPr id="126" name="Chevron 125"/>
            <p:cNvSpPr/>
            <p:nvPr/>
          </p:nvSpPr>
          <p:spPr>
            <a:xfrm>
              <a:off x="742012" y="2029161"/>
              <a:ext cx="1970469" cy="607751"/>
            </a:xfrm>
            <a:prstGeom prst="chevron">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smtClean="0">
                <a:ln>
                  <a:noFill/>
                </a:ln>
                <a:solidFill>
                  <a:prstClr val="white"/>
                </a:solidFill>
                <a:effectLst/>
                <a:uLnTx/>
                <a:uFillTx/>
                <a:latin typeface="Calibri"/>
                <a:ea typeface="+mn-ea"/>
                <a:cs typeface="+mn-cs"/>
              </a:endParaRPr>
            </a:p>
          </p:txBody>
        </p:sp>
        <p:sp>
          <p:nvSpPr>
            <p:cNvPr id="127" name="Rectangle 126"/>
            <p:cNvSpPr/>
            <p:nvPr/>
          </p:nvSpPr>
          <p:spPr>
            <a:xfrm>
              <a:off x="819617" y="2037865"/>
              <a:ext cx="1879450" cy="570134"/>
            </a:xfrm>
            <a:prstGeom prst="rect">
              <a:avLst/>
            </a:prstGeom>
            <a:noFill/>
          </p:spPr>
          <p:txBody>
            <a:bodyPr wrap="none">
              <a:spAutoFit/>
            </a:bodyPr>
            <a:lstStyle/>
            <a:p>
              <a:pPr lvl="0" algn="ctr">
                <a:defRPr/>
              </a:pPr>
              <a:r>
                <a:rPr lang="en-US" sz="800" kern="0" dirty="0">
                  <a:solidFill>
                    <a:schemeClr val="bg1"/>
                  </a:solidFill>
                  <a:cs typeface="B Titr" panose="00000700000000000000" pitchFamily="2" charset="-78"/>
                </a:rPr>
                <a:t>Receiving the substrate cargo</a:t>
              </a:r>
            </a:p>
          </p:txBody>
        </p:sp>
      </p:grpSp>
      <p:sp>
        <p:nvSpPr>
          <p:cNvPr id="2" name="TextBox 1"/>
          <p:cNvSpPr txBox="1"/>
          <p:nvPr/>
        </p:nvSpPr>
        <p:spPr>
          <a:xfrm>
            <a:off x="4298194" y="4809767"/>
            <a:ext cx="2849811" cy="369332"/>
          </a:xfrm>
          <a:prstGeom prst="rect">
            <a:avLst/>
          </a:prstGeom>
          <a:noFill/>
        </p:spPr>
        <p:txBody>
          <a:bodyPr wrap="square" rtlCol="0">
            <a:spAutoFit/>
          </a:bodyPr>
          <a:lstStyle/>
          <a:p>
            <a:pPr algn="ctr"/>
            <a:r>
              <a:rPr lang="en-US" dirty="0"/>
              <a:t>2023-2024</a:t>
            </a:r>
          </a:p>
        </p:txBody>
      </p:sp>
      <p:sp>
        <p:nvSpPr>
          <p:cNvPr id="128" name="TextBox 127"/>
          <p:cNvSpPr txBox="1"/>
          <p:nvPr/>
        </p:nvSpPr>
        <p:spPr>
          <a:xfrm>
            <a:off x="884669" y="3661698"/>
            <a:ext cx="630088" cy="253916"/>
          </a:xfrm>
          <a:prstGeom prst="rect">
            <a:avLst/>
          </a:prstGeom>
          <a:noFill/>
        </p:spPr>
        <p:txBody>
          <a:bodyPr wrap="square" rtlCol="0">
            <a:spAutoFit/>
          </a:bodyPr>
          <a:lstStyle/>
          <a:p>
            <a:pPr algn="ctr"/>
            <a:r>
              <a:rPr lang="en-US" sz="1050" dirty="0" smtClean="0">
                <a:cs typeface="B Titr" panose="00000700000000000000" pitchFamily="2" charset="-78"/>
              </a:rPr>
              <a:t>July</a:t>
            </a:r>
            <a:endParaRPr lang="en-US" sz="1200" dirty="0">
              <a:cs typeface="B Titr" panose="00000700000000000000" pitchFamily="2" charset="-78"/>
            </a:endParaRPr>
          </a:p>
        </p:txBody>
      </p:sp>
      <p:sp>
        <p:nvSpPr>
          <p:cNvPr id="129" name="TextBox 128"/>
          <p:cNvSpPr txBox="1"/>
          <p:nvPr/>
        </p:nvSpPr>
        <p:spPr>
          <a:xfrm>
            <a:off x="1406652" y="3657123"/>
            <a:ext cx="630088" cy="253916"/>
          </a:xfrm>
          <a:prstGeom prst="rect">
            <a:avLst/>
          </a:prstGeom>
          <a:noFill/>
        </p:spPr>
        <p:txBody>
          <a:bodyPr wrap="square" rtlCol="0">
            <a:spAutoFit/>
          </a:bodyPr>
          <a:lstStyle/>
          <a:p>
            <a:pPr algn="ctr"/>
            <a:r>
              <a:rPr lang="en-US" sz="1050" dirty="0" smtClean="0">
                <a:cs typeface="B Titr" panose="00000700000000000000" pitchFamily="2" charset="-78"/>
              </a:rPr>
              <a:t>August</a:t>
            </a:r>
            <a:endParaRPr lang="en-US" sz="1200" dirty="0">
              <a:cs typeface="B Titr" panose="00000700000000000000" pitchFamily="2" charset="-78"/>
            </a:endParaRPr>
          </a:p>
        </p:txBody>
      </p:sp>
      <p:sp>
        <p:nvSpPr>
          <p:cNvPr id="130" name="TextBox 129"/>
          <p:cNvSpPr txBox="1"/>
          <p:nvPr/>
        </p:nvSpPr>
        <p:spPr>
          <a:xfrm>
            <a:off x="1931594" y="3660325"/>
            <a:ext cx="798096" cy="253916"/>
          </a:xfrm>
          <a:prstGeom prst="rect">
            <a:avLst/>
          </a:prstGeom>
          <a:noFill/>
        </p:spPr>
        <p:txBody>
          <a:bodyPr wrap="square" rtlCol="0">
            <a:spAutoFit/>
          </a:bodyPr>
          <a:lstStyle/>
          <a:p>
            <a:pPr algn="ctr"/>
            <a:r>
              <a:rPr lang="en-US" sz="1050" dirty="0" smtClean="0">
                <a:cs typeface="B Titr" panose="00000700000000000000" pitchFamily="2" charset="-78"/>
              </a:rPr>
              <a:t>September</a:t>
            </a:r>
            <a:endParaRPr lang="en-US" sz="1200" dirty="0">
              <a:cs typeface="B Titr" panose="00000700000000000000" pitchFamily="2" charset="-78"/>
            </a:endParaRPr>
          </a:p>
        </p:txBody>
      </p:sp>
      <p:sp>
        <p:nvSpPr>
          <p:cNvPr id="131" name="TextBox 130"/>
          <p:cNvSpPr txBox="1"/>
          <p:nvPr/>
        </p:nvSpPr>
        <p:spPr>
          <a:xfrm>
            <a:off x="2700316" y="3656881"/>
            <a:ext cx="630088" cy="253916"/>
          </a:xfrm>
          <a:prstGeom prst="rect">
            <a:avLst/>
          </a:prstGeom>
          <a:noFill/>
        </p:spPr>
        <p:txBody>
          <a:bodyPr wrap="square" rtlCol="0">
            <a:spAutoFit/>
          </a:bodyPr>
          <a:lstStyle/>
          <a:p>
            <a:pPr algn="ctr"/>
            <a:r>
              <a:rPr lang="en-US" sz="1050" dirty="0" smtClean="0">
                <a:cs typeface="B Titr" panose="00000700000000000000" pitchFamily="2" charset="-78"/>
              </a:rPr>
              <a:t>October</a:t>
            </a:r>
            <a:endParaRPr lang="en-US" sz="1200" dirty="0">
              <a:cs typeface="B Titr" panose="00000700000000000000" pitchFamily="2" charset="-78"/>
            </a:endParaRPr>
          </a:p>
        </p:txBody>
      </p:sp>
      <p:sp>
        <p:nvSpPr>
          <p:cNvPr id="141" name="TextBox 140"/>
          <p:cNvSpPr txBox="1"/>
          <p:nvPr/>
        </p:nvSpPr>
        <p:spPr>
          <a:xfrm>
            <a:off x="3370849" y="3659151"/>
            <a:ext cx="764596" cy="253916"/>
          </a:xfrm>
          <a:prstGeom prst="rect">
            <a:avLst/>
          </a:prstGeom>
          <a:noFill/>
        </p:spPr>
        <p:txBody>
          <a:bodyPr wrap="square" rtlCol="0">
            <a:spAutoFit/>
          </a:bodyPr>
          <a:lstStyle/>
          <a:p>
            <a:pPr algn="ctr"/>
            <a:r>
              <a:rPr lang="en-US" sz="1050" dirty="0" smtClean="0">
                <a:cs typeface="B Titr" panose="00000700000000000000" pitchFamily="2" charset="-78"/>
              </a:rPr>
              <a:t>November</a:t>
            </a:r>
            <a:endParaRPr lang="en-US" sz="1200" dirty="0">
              <a:cs typeface="B Titr" panose="00000700000000000000" pitchFamily="2" charset="-78"/>
            </a:endParaRPr>
          </a:p>
        </p:txBody>
      </p:sp>
      <p:sp>
        <p:nvSpPr>
          <p:cNvPr id="154" name="TextBox 153"/>
          <p:cNvSpPr txBox="1"/>
          <p:nvPr/>
        </p:nvSpPr>
        <p:spPr>
          <a:xfrm>
            <a:off x="4189473" y="3657643"/>
            <a:ext cx="757821" cy="253916"/>
          </a:xfrm>
          <a:prstGeom prst="rect">
            <a:avLst/>
          </a:prstGeom>
          <a:noFill/>
        </p:spPr>
        <p:txBody>
          <a:bodyPr wrap="square" rtlCol="0">
            <a:spAutoFit/>
          </a:bodyPr>
          <a:lstStyle/>
          <a:p>
            <a:pPr algn="ctr"/>
            <a:r>
              <a:rPr lang="en-US" sz="1050" dirty="0" smtClean="0">
                <a:cs typeface="B Titr" panose="00000700000000000000" pitchFamily="2" charset="-78"/>
              </a:rPr>
              <a:t>December</a:t>
            </a:r>
            <a:endParaRPr lang="en-US" sz="1200" dirty="0">
              <a:cs typeface="B Titr" panose="00000700000000000000" pitchFamily="2" charset="-78"/>
            </a:endParaRPr>
          </a:p>
        </p:txBody>
      </p:sp>
      <p:sp>
        <p:nvSpPr>
          <p:cNvPr id="155" name="TextBox 154"/>
          <p:cNvSpPr txBox="1"/>
          <p:nvPr/>
        </p:nvSpPr>
        <p:spPr>
          <a:xfrm>
            <a:off x="5078421" y="3652613"/>
            <a:ext cx="630088" cy="253916"/>
          </a:xfrm>
          <a:prstGeom prst="rect">
            <a:avLst/>
          </a:prstGeom>
          <a:noFill/>
        </p:spPr>
        <p:txBody>
          <a:bodyPr wrap="square" rtlCol="0">
            <a:spAutoFit/>
          </a:bodyPr>
          <a:lstStyle/>
          <a:p>
            <a:pPr algn="ctr"/>
            <a:r>
              <a:rPr lang="en-US" sz="1050" dirty="0" smtClean="0">
                <a:cs typeface="B Titr" panose="00000700000000000000" pitchFamily="2" charset="-78"/>
              </a:rPr>
              <a:t>January</a:t>
            </a:r>
            <a:endParaRPr lang="en-US" sz="1200" dirty="0">
              <a:cs typeface="B Titr" panose="00000700000000000000" pitchFamily="2" charset="-78"/>
            </a:endParaRPr>
          </a:p>
        </p:txBody>
      </p:sp>
      <p:sp>
        <p:nvSpPr>
          <p:cNvPr id="156" name="TextBox 155"/>
          <p:cNvSpPr txBox="1"/>
          <p:nvPr/>
        </p:nvSpPr>
        <p:spPr>
          <a:xfrm>
            <a:off x="5845326" y="3659151"/>
            <a:ext cx="706278" cy="253916"/>
          </a:xfrm>
          <a:prstGeom prst="rect">
            <a:avLst/>
          </a:prstGeom>
          <a:noFill/>
        </p:spPr>
        <p:txBody>
          <a:bodyPr wrap="square" rtlCol="0">
            <a:spAutoFit/>
          </a:bodyPr>
          <a:lstStyle/>
          <a:p>
            <a:pPr algn="ctr"/>
            <a:r>
              <a:rPr lang="en-US" sz="1050" dirty="0" smtClean="0">
                <a:cs typeface="B Titr" panose="00000700000000000000" pitchFamily="2" charset="-78"/>
              </a:rPr>
              <a:t>February</a:t>
            </a:r>
            <a:endParaRPr lang="en-US" sz="1200" dirty="0">
              <a:cs typeface="B Titr" panose="00000700000000000000" pitchFamily="2" charset="-78"/>
            </a:endParaRPr>
          </a:p>
        </p:txBody>
      </p:sp>
      <p:sp>
        <p:nvSpPr>
          <p:cNvPr id="157" name="TextBox 156"/>
          <p:cNvSpPr txBox="1"/>
          <p:nvPr/>
        </p:nvSpPr>
        <p:spPr>
          <a:xfrm>
            <a:off x="6722110" y="3671973"/>
            <a:ext cx="630088" cy="253916"/>
          </a:xfrm>
          <a:prstGeom prst="rect">
            <a:avLst/>
          </a:prstGeom>
          <a:noFill/>
        </p:spPr>
        <p:txBody>
          <a:bodyPr wrap="square" rtlCol="0">
            <a:spAutoFit/>
          </a:bodyPr>
          <a:lstStyle/>
          <a:p>
            <a:pPr algn="ctr"/>
            <a:r>
              <a:rPr lang="en-US" sz="1050" dirty="0" smtClean="0">
                <a:cs typeface="B Titr" panose="00000700000000000000" pitchFamily="2" charset="-78"/>
              </a:rPr>
              <a:t>March</a:t>
            </a:r>
            <a:r>
              <a:rPr lang="fa-IR" sz="1050" dirty="0" smtClean="0">
                <a:cs typeface="B Titr" panose="00000700000000000000" pitchFamily="2" charset="-78"/>
              </a:rPr>
              <a:t> </a:t>
            </a:r>
            <a:endParaRPr lang="en-US" sz="1200" dirty="0">
              <a:cs typeface="B Titr" panose="00000700000000000000" pitchFamily="2" charset="-78"/>
            </a:endParaRPr>
          </a:p>
        </p:txBody>
      </p:sp>
      <p:sp>
        <p:nvSpPr>
          <p:cNvPr id="162" name="TextBox 161"/>
          <p:cNvSpPr txBox="1"/>
          <p:nvPr/>
        </p:nvSpPr>
        <p:spPr>
          <a:xfrm>
            <a:off x="11098584" y="3667022"/>
            <a:ext cx="630088" cy="253916"/>
          </a:xfrm>
          <a:prstGeom prst="rect">
            <a:avLst/>
          </a:prstGeom>
          <a:noFill/>
        </p:spPr>
        <p:txBody>
          <a:bodyPr wrap="square" rtlCol="0">
            <a:spAutoFit/>
          </a:bodyPr>
          <a:lstStyle/>
          <a:p>
            <a:pPr algn="ctr"/>
            <a:r>
              <a:rPr lang="en-US" sz="1050" dirty="0" smtClean="0">
                <a:cs typeface="B Titr" panose="00000700000000000000" pitchFamily="2" charset="-78"/>
              </a:rPr>
              <a:t>August</a:t>
            </a:r>
            <a:r>
              <a:rPr lang="fa-IR" sz="1050" dirty="0" smtClean="0">
                <a:cs typeface="B Titr" panose="00000700000000000000" pitchFamily="2" charset="-78"/>
              </a:rPr>
              <a:t> </a:t>
            </a:r>
            <a:endParaRPr lang="en-US" sz="1200" dirty="0">
              <a:cs typeface="B Titr" panose="00000700000000000000" pitchFamily="2" charset="-78"/>
            </a:endParaRPr>
          </a:p>
        </p:txBody>
      </p:sp>
      <p:sp>
        <p:nvSpPr>
          <p:cNvPr id="163" name="TextBox 162"/>
          <p:cNvSpPr txBox="1"/>
          <p:nvPr/>
        </p:nvSpPr>
        <p:spPr>
          <a:xfrm>
            <a:off x="10175029" y="3667488"/>
            <a:ext cx="630088" cy="253916"/>
          </a:xfrm>
          <a:prstGeom prst="rect">
            <a:avLst/>
          </a:prstGeom>
          <a:noFill/>
        </p:spPr>
        <p:txBody>
          <a:bodyPr wrap="square" rtlCol="0">
            <a:spAutoFit/>
          </a:bodyPr>
          <a:lstStyle/>
          <a:p>
            <a:pPr algn="ctr"/>
            <a:r>
              <a:rPr lang="en-US" sz="1050" dirty="0" smtClean="0">
                <a:cs typeface="B Titr" panose="00000700000000000000" pitchFamily="2" charset="-78"/>
              </a:rPr>
              <a:t>July</a:t>
            </a:r>
            <a:r>
              <a:rPr lang="fa-IR" sz="1050" dirty="0" smtClean="0">
                <a:cs typeface="B Titr" panose="00000700000000000000" pitchFamily="2" charset="-78"/>
              </a:rPr>
              <a:t> </a:t>
            </a:r>
            <a:endParaRPr lang="en-US" sz="1200" dirty="0">
              <a:cs typeface="B Titr" panose="00000700000000000000" pitchFamily="2" charset="-78"/>
            </a:endParaRPr>
          </a:p>
        </p:txBody>
      </p:sp>
      <p:sp>
        <p:nvSpPr>
          <p:cNvPr id="164" name="TextBox 163"/>
          <p:cNvSpPr txBox="1"/>
          <p:nvPr/>
        </p:nvSpPr>
        <p:spPr>
          <a:xfrm>
            <a:off x="9374204" y="3667488"/>
            <a:ext cx="630088" cy="253916"/>
          </a:xfrm>
          <a:prstGeom prst="rect">
            <a:avLst/>
          </a:prstGeom>
          <a:noFill/>
        </p:spPr>
        <p:txBody>
          <a:bodyPr wrap="square" rtlCol="0">
            <a:spAutoFit/>
          </a:bodyPr>
          <a:lstStyle/>
          <a:p>
            <a:pPr algn="ctr"/>
            <a:r>
              <a:rPr lang="en-US" sz="1050" dirty="0" smtClean="0">
                <a:cs typeface="B Titr" panose="00000700000000000000" pitchFamily="2" charset="-78"/>
              </a:rPr>
              <a:t>Jun</a:t>
            </a:r>
            <a:r>
              <a:rPr lang="fa-IR" sz="1050" dirty="0" smtClean="0">
                <a:cs typeface="B Titr" panose="00000700000000000000" pitchFamily="2" charset="-78"/>
              </a:rPr>
              <a:t> </a:t>
            </a:r>
            <a:endParaRPr lang="en-US" sz="1200" dirty="0">
              <a:cs typeface="B Titr" panose="00000700000000000000" pitchFamily="2" charset="-78"/>
            </a:endParaRPr>
          </a:p>
        </p:txBody>
      </p:sp>
      <p:sp>
        <p:nvSpPr>
          <p:cNvPr id="165" name="TextBox 164"/>
          <p:cNvSpPr txBox="1"/>
          <p:nvPr/>
        </p:nvSpPr>
        <p:spPr>
          <a:xfrm>
            <a:off x="8586501" y="3667488"/>
            <a:ext cx="735574" cy="253916"/>
          </a:xfrm>
          <a:prstGeom prst="rect">
            <a:avLst/>
          </a:prstGeom>
          <a:noFill/>
        </p:spPr>
        <p:txBody>
          <a:bodyPr wrap="square" rtlCol="0">
            <a:spAutoFit/>
          </a:bodyPr>
          <a:lstStyle/>
          <a:p>
            <a:pPr algn="ctr"/>
            <a:r>
              <a:rPr lang="en-US" sz="1050" dirty="0" smtClean="0">
                <a:cs typeface="B Titr" panose="00000700000000000000" pitchFamily="2" charset="-78"/>
              </a:rPr>
              <a:t>May</a:t>
            </a:r>
            <a:r>
              <a:rPr lang="fa-IR" sz="1050" dirty="0" smtClean="0">
                <a:cs typeface="B Titr" panose="00000700000000000000" pitchFamily="2" charset="-78"/>
              </a:rPr>
              <a:t> </a:t>
            </a:r>
            <a:endParaRPr lang="en-US" sz="1200" dirty="0">
              <a:cs typeface="B Titr" panose="00000700000000000000" pitchFamily="2" charset="-78"/>
            </a:endParaRPr>
          </a:p>
        </p:txBody>
      </p:sp>
      <p:sp>
        <p:nvSpPr>
          <p:cNvPr id="166" name="TextBox 165"/>
          <p:cNvSpPr txBox="1"/>
          <p:nvPr/>
        </p:nvSpPr>
        <p:spPr>
          <a:xfrm>
            <a:off x="7595411" y="3674815"/>
            <a:ext cx="735574" cy="253916"/>
          </a:xfrm>
          <a:prstGeom prst="rect">
            <a:avLst/>
          </a:prstGeom>
          <a:noFill/>
        </p:spPr>
        <p:txBody>
          <a:bodyPr wrap="square" rtlCol="0">
            <a:spAutoFit/>
          </a:bodyPr>
          <a:lstStyle/>
          <a:p>
            <a:pPr algn="ctr"/>
            <a:r>
              <a:rPr lang="en-US" sz="1050" dirty="0" smtClean="0">
                <a:cs typeface="B Titr" panose="00000700000000000000" pitchFamily="2" charset="-78"/>
              </a:rPr>
              <a:t>April</a:t>
            </a:r>
            <a:r>
              <a:rPr lang="fa-IR" sz="1050" dirty="0" smtClean="0">
                <a:cs typeface="B Titr" panose="00000700000000000000" pitchFamily="2" charset="-78"/>
              </a:rPr>
              <a:t> </a:t>
            </a:r>
            <a:endParaRPr lang="en-US" sz="1200" dirty="0">
              <a:cs typeface="B Titr" panose="00000700000000000000" pitchFamily="2" charset="-78"/>
            </a:endParaRPr>
          </a:p>
        </p:txBody>
      </p:sp>
      <p:sp>
        <p:nvSpPr>
          <p:cNvPr id="167" name="TextBox 166"/>
          <p:cNvSpPr txBox="1"/>
          <p:nvPr/>
        </p:nvSpPr>
        <p:spPr>
          <a:xfrm>
            <a:off x="278435" y="3665563"/>
            <a:ext cx="630088" cy="253916"/>
          </a:xfrm>
          <a:prstGeom prst="rect">
            <a:avLst/>
          </a:prstGeom>
          <a:noFill/>
        </p:spPr>
        <p:txBody>
          <a:bodyPr wrap="square" rtlCol="0">
            <a:spAutoFit/>
          </a:bodyPr>
          <a:lstStyle/>
          <a:p>
            <a:pPr algn="ctr"/>
            <a:r>
              <a:rPr lang="en-US" sz="1050" dirty="0" smtClean="0">
                <a:cs typeface="B Titr" panose="00000700000000000000" pitchFamily="2" charset="-78"/>
              </a:rPr>
              <a:t>Jun</a:t>
            </a:r>
            <a:endParaRPr lang="en-US" sz="1200" dirty="0">
              <a:cs typeface="B Titr" panose="00000700000000000000" pitchFamily="2" charset="-78"/>
            </a:endParaRPr>
          </a:p>
        </p:txBody>
      </p:sp>
      <p:grpSp>
        <p:nvGrpSpPr>
          <p:cNvPr id="168" name="Group 167"/>
          <p:cNvGrpSpPr/>
          <p:nvPr/>
        </p:nvGrpSpPr>
        <p:grpSpPr>
          <a:xfrm>
            <a:off x="111915" y="4613220"/>
            <a:ext cx="1487911" cy="287651"/>
            <a:chOff x="426804" y="2059507"/>
            <a:chExt cx="2735681" cy="611424"/>
          </a:xfrm>
          <a:solidFill>
            <a:schemeClr val="accent2"/>
          </a:solidFill>
        </p:grpSpPr>
        <p:sp>
          <p:nvSpPr>
            <p:cNvPr id="169" name="Chevron 168"/>
            <p:cNvSpPr/>
            <p:nvPr/>
          </p:nvSpPr>
          <p:spPr>
            <a:xfrm>
              <a:off x="426804" y="2059507"/>
              <a:ext cx="2692887" cy="611424"/>
            </a:xfrm>
            <a:prstGeom prst="chevron">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smtClean="0">
                <a:ln>
                  <a:noFill/>
                </a:ln>
                <a:solidFill>
                  <a:prstClr val="white"/>
                </a:solidFill>
                <a:effectLst/>
                <a:uLnTx/>
                <a:uFillTx/>
                <a:latin typeface="Calibri"/>
                <a:ea typeface="+mn-ea"/>
                <a:cs typeface="+mn-cs"/>
              </a:endParaRPr>
            </a:p>
          </p:txBody>
        </p:sp>
        <p:sp>
          <p:nvSpPr>
            <p:cNvPr id="170" name="Rectangle 169"/>
            <p:cNvSpPr/>
            <p:nvPr/>
          </p:nvSpPr>
          <p:spPr>
            <a:xfrm>
              <a:off x="556557" y="2111996"/>
              <a:ext cx="2605928" cy="457943"/>
            </a:xfrm>
            <a:prstGeom prst="rect">
              <a:avLst/>
            </a:prstGeom>
            <a:noFill/>
          </p:spPr>
          <p:txBody>
            <a:bodyPr wrap="square">
              <a:spAutoFit/>
            </a:bodyPr>
            <a:lstStyle/>
            <a:p>
              <a:pPr lvl="0" algn="ctr">
                <a:defRPr/>
              </a:pPr>
              <a:r>
                <a:rPr lang="en-US" sz="800" kern="0" dirty="0" smtClean="0">
                  <a:solidFill>
                    <a:schemeClr val="bg1"/>
                  </a:solidFill>
                  <a:cs typeface="B Titr" panose="00000700000000000000" pitchFamily="2" charset="-78"/>
                </a:rPr>
                <a:t>Receive technical documents</a:t>
              </a:r>
              <a:endParaRPr kumimoji="0" lang="en-US" sz="800" b="0" i="0" u="none" strike="noStrike" kern="0" cap="none" spc="0" normalizeH="0" baseline="0" noProof="0" dirty="0" smtClean="0">
                <a:ln>
                  <a:noFill/>
                </a:ln>
                <a:solidFill>
                  <a:schemeClr val="bg1"/>
                </a:solidFill>
                <a:effectLst/>
                <a:uLnTx/>
                <a:uFillTx/>
                <a:cs typeface="B Titr" panose="00000700000000000000" pitchFamily="2" charset="-78"/>
              </a:endParaRPr>
            </a:p>
          </p:txBody>
        </p:sp>
      </p:grpSp>
      <p:grpSp>
        <p:nvGrpSpPr>
          <p:cNvPr id="171" name="Group 170"/>
          <p:cNvGrpSpPr/>
          <p:nvPr/>
        </p:nvGrpSpPr>
        <p:grpSpPr>
          <a:xfrm>
            <a:off x="603175" y="2824347"/>
            <a:ext cx="1263315" cy="267096"/>
            <a:chOff x="386357" y="1995291"/>
            <a:chExt cx="2654865" cy="706821"/>
          </a:xfrm>
          <a:solidFill>
            <a:schemeClr val="accent2"/>
          </a:solidFill>
        </p:grpSpPr>
        <p:sp>
          <p:nvSpPr>
            <p:cNvPr id="172" name="Chevron 171"/>
            <p:cNvSpPr/>
            <p:nvPr/>
          </p:nvSpPr>
          <p:spPr>
            <a:xfrm>
              <a:off x="386357" y="1995291"/>
              <a:ext cx="2580301" cy="706821"/>
            </a:xfrm>
            <a:prstGeom prst="chevron">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1" i="0" u="none" strike="noStrike" kern="0" cap="none" spc="0" normalizeH="0" baseline="0" noProof="0" smtClean="0">
                <a:ln>
                  <a:noFill/>
                </a:ln>
                <a:solidFill>
                  <a:prstClr val="white"/>
                </a:solidFill>
                <a:effectLst/>
                <a:uLnTx/>
                <a:uFillTx/>
                <a:latin typeface="Calibri"/>
                <a:ea typeface="+mn-ea"/>
                <a:cs typeface="+mn-cs"/>
              </a:endParaRPr>
            </a:p>
          </p:txBody>
        </p:sp>
        <p:sp>
          <p:nvSpPr>
            <p:cNvPr id="173" name="Rectangle 172"/>
            <p:cNvSpPr/>
            <p:nvPr/>
          </p:nvSpPr>
          <p:spPr>
            <a:xfrm>
              <a:off x="466845" y="2100797"/>
              <a:ext cx="2574377" cy="529409"/>
            </a:xfrm>
            <a:prstGeom prst="rect">
              <a:avLst/>
            </a:prstGeom>
            <a:noFill/>
          </p:spPr>
          <p:txBody>
            <a:bodyPr wrap="none">
              <a:spAutoFit/>
            </a:bodyPr>
            <a:lstStyle/>
            <a:p>
              <a:pPr lvl="0" algn="ctr">
                <a:defRPr/>
              </a:pPr>
              <a:r>
                <a:rPr lang="en-US" sz="700" kern="0" noProof="0" dirty="0" smtClean="0">
                  <a:solidFill>
                    <a:schemeClr val="bg1"/>
                  </a:solidFill>
                  <a:cs typeface="B Titr" panose="00000700000000000000" pitchFamily="2" charset="-78"/>
                </a:rPr>
                <a:t>Preparation of price analysis</a:t>
              </a:r>
              <a:endParaRPr kumimoji="0" lang="en-US" sz="700" b="0" i="0" u="none" strike="noStrike" kern="0" cap="none" spc="0" normalizeH="0" baseline="0" noProof="0" dirty="0" smtClean="0">
                <a:ln>
                  <a:noFill/>
                </a:ln>
                <a:solidFill>
                  <a:schemeClr val="bg1"/>
                </a:solidFill>
                <a:effectLst/>
                <a:uLnTx/>
                <a:uFillTx/>
                <a:cs typeface="B Titr" panose="00000700000000000000" pitchFamily="2" charset="-78"/>
              </a:endParaRPr>
            </a:p>
          </p:txBody>
        </p:sp>
      </p:grpSp>
      <p:grpSp>
        <p:nvGrpSpPr>
          <p:cNvPr id="174" name="Group 173"/>
          <p:cNvGrpSpPr/>
          <p:nvPr/>
        </p:nvGrpSpPr>
        <p:grpSpPr>
          <a:xfrm>
            <a:off x="1418090" y="2386920"/>
            <a:ext cx="1432250" cy="229659"/>
            <a:chOff x="764212" y="2081344"/>
            <a:chExt cx="1970469" cy="607752"/>
          </a:xfrm>
          <a:solidFill>
            <a:schemeClr val="accent2"/>
          </a:solidFill>
        </p:grpSpPr>
        <p:sp>
          <p:nvSpPr>
            <p:cNvPr id="175" name="Chevron 174"/>
            <p:cNvSpPr/>
            <p:nvPr/>
          </p:nvSpPr>
          <p:spPr>
            <a:xfrm>
              <a:off x="764212" y="2081344"/>
              <a:ext cx="1970469" cy="607752"/>
            </a:xfrm>
            <a:prstGeom prst="chevron">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smtClean="0">
                <a:ln>
                  <a:noFill/>
                </a:ln>
                <a:solidFill>
                  <a:prstClr val="white"/>
                </a:solidFill>
                <a:effectLst/>
                <a:uLnTx/>
                <a:uFillTx/>
                <a:latin typeface="Calibri"/>
                <a:ea typeface="+mn-ea"/>
                <a:cs typeface="+mn-cs"/>
              </a:endParaRPr>
            </a:p>
          </p:txBody>
        </p:sp>
        <p:sp>
          <p:nvSpPr>
            <p:cNvPr id="176" name="Rectangle 175"/>
            <p:cNvSpPr/>
            <p:nvPr/>
          </p:nvSpPr>
          <p:spPr>
            <a:xfrm>
              <a:off x="1029352" y="2100797"/>
              <a:ext cx="1449382" cy="570134"/>
            </a:xfrm>
            <a:prstGeom prst="rect">
              <a:avLst/>
            </a:prstGeom>
            <a:noFill/>
          </p:spPr>
          <p:txBody>
            <a:bodyPr wrap="none">
              <a:spAutoFit/>
            </a:bodyPr>
            <a:lstStyle/>
            <a:p>
              <a:pPr lvl="0" algn="ctr">
                <a:defRPr/>
              </a:pPr>
              <a:r>
                <a:rPr lang="en-US" sz="800" kern="0" noProof="0" dirty="0" smtClean="0">
                  <a:solidFill>
                    <a:schemeClr val="bg1"/>
                  </a:solidFill>
                  <a:cs typeface="B Titr" panose="00000700000000000000" pitchFamily="2" charset="-78"/>
                </a:rPr>
                <a:t>MOM with customer</a:t>
              </a:r>
              <a:endParaRPr kumimoji="0" lang="en-US" sz="800" b="0" i="0" u="none" strike="noStrike" kern="0" cap="none" spc="0" normalizeH="0" baseline="0" noProof="0" dirty="0" smtClean="0">
                <a:ln>
                  <a:noFill/>
                </a:ln>
                <a:solidFill>
                  <a:schemeClr val="bg1"/>
                </a:solidFill>
                <a:effectLst/>
                <a:uLnTx/>
                <a:uFillTx/>
                <a:cs typeface="B Titr" panose="00000700000000000000" pitchFamily="2" charset="-78"/>
              </a:endParaRPr>
            </a:p>
          </p:txBody>
        </p:sp>
      </p:grpSp>
      <p:grpSp>
        <p:nvGrpSpPr>
          <p:cNvPr id="177" name="Group 176"/>
          <p:cNvGrpSpPr/>
          <p:nvPr/>
        </p:nvGrpSpPr>
        <p:grpSpPr>
          <a:xfrm>
            <a:off x="2058753" y="4472630"/>
            <a:ext cx="1240296" cy="247585"/>
            <a:chOff x="675676" y="2029161"/>
            <a:chExt cx="2254351" cy="607751"/>
          </a:xfrm>
          <a:solidFill>
            <a:schemeClr val="accent2"/>
          </a:solidFill>
        </p:grpSpPr>
        <p:sp>
          <p:nvSpPr>
            <p:cNvPr id="178" name="Chevron 177"/>
            <p:cNvSpPr/>
            <p:nvPr/>
          </p:nvSpPr>
          <p:spPr>
            <a:xfrm>
              <a:off x="742012" y="2029161"/>
              <a:ext cx="1970469" cy="607751"/>
            </a:xfrm>
            <a:prstGeom prst="chevron">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smtClean="0">
                <a:ln>
                  <a:noFill/>
                </a:ln>
                <a:solidFill>
                  <a:prstClr val="white"/>
                </a:solidFill>
                <a:effectLst/>
                <a:uLnTx/>
                <a:uFillTx/>
                <a:latin typeface="Calibri"/>
                <a:ea typeface="+mn-ea"/>
                <a:cs typeface="+mn-cs"/>
              </a:endParaRPr>
            </a:p>
          </p:txBody>
        </p:sp>
        <p:sp>
          <p:nvSpPr>
            <p:cNvPr id="179" name="Rectangle 178"/>
            <p:cNvSpPr/>
            <p:nvPr/>
          </p:nvSpPr>
          <p:spPr>
            <a:xfrm>
              <a:off x="675676" y="2050559"/>
              <a:ext cx="2254351" cy="570135"/>
            </a:xfrm>
            <a:prstGeom prst="rect">
              <a:avLst/>
            </a:prstGeom>
            <a:noFill/>
          </p:spPr>
          <p:txBody>
            <a:bodyPr wrap="none">
              <a:spAutoFit/>
            </a:bodyPr>
            <a:lstStyle/>
            <a:p>
              <a:pPr lvl="0" algn="ctr">
                <a:defRPr/>
              </a:pPr>
              <a:r>
                <a:rPr lang="en-US" sz="800" kern="0" dirty="0" smtClean="0">
                  <a:solidFill>
                    <a:schemeClr val="bg1"/>
                  </a:solidFill>
                  <a:cs typeface="B Titr" panose="00000700000000000000" pitchFamily="2" charset="-78"/>
                </a:rPr>
                <a:t>Inquiry from Supplier</a:t>
              </a:r>
              <a:endParaRPr lang="en-US" sz="800" kern="0" dirty="0">
                <a:solidFill>
                  <a:schemeClr val="bg1"/>
                </a:solidFill>
                <a:cs typeface="B Titr" panose="00000700000000000000" pitchFamily="2" charset="-78"/>
              </a:endParaRPr>
            </a:p>
          </p:txBody>
        </p:sp>
      </p:grpSp>
      <p:grpSp>
        <p:nvGrpSpPr>
          <p:cNvPr id="183" name="Group 182"/>
          <p:cNvGrpSpPr/>
          <p:nvPr/>
        </p:nvGrpSpPr>
        <p:grpSpPr>
          <a:xfrm>
            <a:off x="2384261" y="1735399"/>
            <a:ext cx="2134745" cy="285105"/>
            <a:chOff x="342703" y="1976751"/>
            <a:chExt cx="2668239" cy="754480"/>
          </a:xfrm>
          <a:solidFill>
            <a:schemeClr val="accent2"/>
          </a:solidFill>
        </p:grpSpPr>
        <p:sp>
          <p:nvSpPr>
            <p:cNvPr id="184" name="Chevron 183"/>
            <p:cNvSpPr/>
            <p:nvPr/>
          </p:nvSpPr>
          <p:spPr>
            <a:xfrm>
              <a:off x="342703" y="1976751"/>
              <a:ext cx="2668239" cy="754480"/>
            </a:xfrm>
            <a:prstGeom prst="chevron">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1" i="0" u="none" strike="noStrike" kern="0" cap="none" spc="0" normalizeH="0" baseline="0" noProof="0" smtClean="0">
                <a:ln>
                  <a:noFill/>
                </a:ln>
                <a:solidFill>
                  <a:prstClr val="white"/>
                </a:solidFill>
                <a:effectLst/>
                <a:uLnTx/>
                <a:uFillTx/>
                <a:latin typeface="Calibri"/>
                <a:ea typeface="+mn-ea"/>
                <a:cs typeface="+mn-cs"/>
              </a:endParaRPr>
            </a:p>
          </p:txBody>
        </p:sp>
        <p:sp>
          <p:nvSpPr>
            <p:cNvPr id="185" name="Rectangle 184"/>
            <p:cNvSpPr/>
            <p:nvPr/>
          </p:nvSpPr>
          <p:spPr>
            <a:xfrm>
              <a:off x="533650" y="2100797"/>
              <a:ext cx="2440798" cy="570134"/>
            </a:xfrm>
            <a:prstGeom prst="rect">
              <a:avLst/>
            </a:prstGeom>
            <a:noFill/>
          </p:spPr>
          <p:txBody>
            <a:bodyPr wrap="none">
              <a:spAutoFit/>
            </a:bodyPr>
            <a:lstStyle/>
            <a:p>
              <a:pPr algn="ctr" rtl="1">
                <a:defRPr/>
              </a:pPr>
              <a:r>
                <a:rPr lang="en-US" sz="800" kern="0" dirty="0">
                  <a:solidFill>
                    <a:schemeClr val="bg1"/>
                  </a:solidFill>
                  <a:cs typeface="B Titr" panose="00000700000000000000" pitchFamily="2" charset="-78"/>
                </a:rPr>
                <a:t>Prototype </a:t>
              </a:r>
              <a:r>
                <a:rPr lang="en-US" sz="800" kern="0" dirty="0" smtClean="0">
                  <a:solidFill>
                    <a:schemeClr val="bg1"/>
                  </a:solidFill>
                  <a:cs typeface="B Titr" panose="00000700000000000000" pitchFamily="2" charset="-78"/>
                </a:rPr>
                <a:t>sample </a:t>
              </a:r>
              <a:r>
                <a:rPr lang="en-US" sz="800" kern="0" dirty="0">
                  <a:solidFill>
                    <a:schemeClr val="bg1"/>
                  </a:solidFill>
                  <a:cs typeface="B Titr" panose="00000700000000000000" pitchFamily="2" charset="-78"/>
                </a:rPr>
                <a:t>and replacement in CKD</a:t>
              </a:r>
              <a:endParaRPr kumimoji="0" lang="en-US" sz="800" b="0" i="0" u="none" strike="noStrike" kern="0" cap="none" spc="0" normalizeH="0" baseline="0" noProof="0" dirty="0" smtClean="0">
                <a:ln>
                  <a:noFill/>
                </a:ln>
                <a:solidFill>
                  <a:schemeClr val="bg1"/>
                </a:solidFill>
                <a:effectLst/>
                <a:uLnTx/>
                <a:uFillTx/>
                <a:cs typeface="B Titr" panose="00000700000000000000" pitchFamily="2" charset="-78"/>
              </a:endParaRPr>
            </a:p>
          </p:txBody>
        </p:sp>
      </p:grpSp>
      <p:grpSp>
        <p:nvGrpSpPr>
          <p:cNvPr id="186" name="Group 185"/>
          <p:cNvGrpSpPr/>
          <p:nvPr/>
        </p:nvGrpSpPr>
        <p:grpSpPr>
          <a:xfrm>
            <a:off x="289654" y="5564881"/>
            <a:ext cx="2094213" cy="272742"/>
            <a:chOff x="556263" y="2029161"/>
            <a:chExt cx="2395560" cy="641770"/>
          </a:xfrm>
          <a:solidFill>
            <a:schemeClr val="accent2"/>
          </a:solidFill>
        </p:grpSpPr>
        <p:sp>
          <p:nvSpPr>
            <p:cNvPr id="197" name="Chevron 196"/>
            <p:cNvSpPr/>
            <p:nvPr/>
          </p:nvSpPr>
          <p:spPr>
            <a:xfrm>
              <a:off x="742012" y="2029161"/>
              <a:ext cx="1970469" cy="607751"/>
            </a:xfrm>
            <a:prstGeom prst="chevron">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smtClean="0">
                <a:ln>
                  <a:noFill/>
                </a:ln>
                <a:solidFill>
                  <a:prstClr val="white"/>
                </a:solidFill>
                <a:effectLst/>
                <a:uLnTx/>
                <a:uFillTx/>
                <a:latin typeface="Calibri"/>
                <a:ea typeface="+mn-ea"/>
                <a:cs typeface="+mn-cs"/>
              </a:endParaRPr>
            </a:p>
          </p:txBody>
        </p:sp>
        <p:sp>
          <p:nvSpPr>
            <p:cNvPr id="198" name="Rectangle 197"/>
            <p:cNvSpPr/>
            <p:nvPr/>
          </p:nvSpPr>
          <p:spPr>
            <a:xfrm>
              <a:off x="556263" y="2100797"/>
              <a:ext cx="2395560" cy="570134"/>
            </a:xfrm>
            <a:prstGeom prst="rect">
              <a:avLst/>
            </a:prstGeom>
            <a:noFill/>
          </p:spPr>
          <p:txBody>
            <a:bodyPr wrap="none">
              <a:spAutoFit/>
            </a:bodyPr>
            <a:lstStyle/>
            <a:p>
              <a:pPr lvl="0" algn="ctr">
                <a:defRPr/>
              </a:pPr>
              <a:r>
                <a:rPr lang="en-US" sz="800" kern="0" dirty="0">
                  <a:solidFill>
                    <a:schemeClr val="bg1"/>
                  </a:solidFill>
                  <a:cs typeface="B Titr" panose="00000700000000000000" pitchFamily="2" charset="-78"/>
                </a:rPr>
                <a:t>Catalyst destruction and extraction</a:t>
              </a:r>
              <a:endParaRPr kumimoji="0" lang="en-US" sz="800" b="0" i="0" u="none" strike="noStrike" kern="0" cap="none" spc="0" normalizeH="0" baseline="0" noProof="0" dirty="0" smtClean="0">
                <a:ln>
                  <a:noFill/>
                </a:ln>
                <a:solidFill>
                  <a:schemeClr val="bg1"/>
                </a:solidFill>
                <a:effectLst/>
                <a:uLnTx/>
                <a:uFillTx/>
                <a:cs typeface="B Titr" panose="00000700000000000000" pitchFamily="2" charset="-78"/>
              </a:endParaRPr>
            </a:p>
          </p:txBody>
        </p:sp>
      </p:grpSp>
      <p:grpSp>
        <p:nvGrpSpPr>
          <p:cNvPr id="199" name="Group 198"/>
          <p:cNvGrpSpPr/>
          <p:nvPr/>
        </p:nvGrpSpPr>
        <p:grpSpPr>
          <a:xfrm>
            <a:off x="2784559" y="3015749"/>
            <a:ext cx="1383232" cy="229659"/>
            <a:chOff x="724492" y="2080333"/>
            <a:chExt cx="1970469" cy="607752"/>
          </a:xfrm>
          <a:solidFill>
            <a:schemeClr val="accent2"/>
          </a:solidFill>
        </p:grpSpPr>
        <p:sp>
          <p:nvSpPr>
            <p:cNvPr id="200" name="Chevron 199"/>
            <p:cNvSpPr/>
            <p:nvPr/>
          </p:nvSpPr>
          <p:spPr>
            <a:xfrm>
              <a:off x="724492" y="2080333"/>
              <a:ext cx="1970469" cy="607752"/>
            </a:xfrm>
            <a:prstGeom prst="chevron">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smtClean="0">
                <a:ln>
                  <a:noFill/>
                </a:ln>
                <a:solidFill>
                  <a:prstClr val="white"/>
                </a:solidFill>
                <a:effectLst/>
                <a:uLnTx/>
                <a:uFillTx/>
                <a:latin typeface="Calibri"/>
                <a:ea typeface="+mn-ea"/>
                <a:cs typeface="+mn-cs"/>
              </a:endParaRPr>
            </a:p>
          </p:txBody>
        </p:sp>
        <p:sp>
          <p:nvSpPr>
            <p:cNvPr id="201" name="Rectangle 200"/>
            <p:cNvSpPr/>
            <p:nvPr/>
          </p:nvSpPr>
          <p:spPr>
            <a:xfrm>
              <a:off x="834695" y="2100797"/>
              <a:ext cx="1838708" cy="570134"/>
            </a:xfrm>
            <a:prstGeom prst="rect">
              <a:avLst/>
            </a:prstGeom>
            <a:noFill/>
          </p:spPr>
          <p:txBody>
            <a:bodyPr wrap="none">
              <a:spAutoFit/>
            </a:bodyPr>
            <a:lstStyle/>
            <a:p>
              <a:pPr lvl="0" algn="ctr">
                <a:defRPr/>
              </a:pPr>
              <a:r>
                <a:rPr lang="en-US" sz="800" kern="0" dirty="0" smtClean="0">
                  <a:solidFill>
                    <a:schemeClr val="bg1"/>
                  </a:solidFill>
                  <a:cs typeface="B Titr" panose="00000700000000000000" pitchFamily="2" charset="-78"/>
                </a:rPr>
                <a:t>Set the order for substrate</a:t>
              </a:r>
              <a:endParaRPr kumimoji="0" lang="en-US" sz="800" b="0" i="0" u="none" strike="noStrike" kern="0" cap="none" spc="0" normalizeH="0" baseline="0" noProof="0" dirty="0" smtClean="0">
                <a:ln>
                  <a:noFill/>
                </a:ln>
                <a:solidFill>
                  <a:schemeClr val="bg1"/>
                </a:solidFill>
                <a:effectLst/>
                <a:uLnTx/>
                <a:uFillTx/>
                <a:cs typeface="B Titr" panose="00000700000000000000" pitchFamily="2" charset="-78"/>
              </a:endParaRPr>
            </a:p>
          </p:txBody>
        </p:sp>
      </p:grpSp>
      <p:grpSp>
        <p:nvGrpSpPr>
          <p:cNvPr id="202" name="Group 201"/>
          <p:cNvGrpSpPr/>
          <p:nvPr/>
        </p:nvGrpSpPr>
        <p:grpSpPr>
          <a:xfrm>
            <a:off x="2637097" y="5248125"/>
            <a:ext cx="1630516" cy="229659"/>
            <a:chOff x="742012" y="2029161"/>
            <a:chExt cx="1970469" cy="607751"/>
          </a:xfrm>
          <a:solidFill>
            <a:schemeClr val="accent2"/>
          </a:solidFill>
        </p:grpSpPr>
        <p:sp>
          <p:nvSpPr>
            <p:cNvPr id="203" name="Chevron 202"/>
            <p:cNvSpPr/>
            <p:nvPr/>
          </p:nvSpPr>
          <p:spPr>
            <a:xfrm>
              <a:off x="742012" y="2029161"/>
              <a:ext cx="1970469" cy="607751"/>
            </a:xfrm>
            <a:prstGeom prst="chevron">
              <a:avLst/>
            </a:prstGeom>
            <a:solidFill>
              <a:srgbClr val="5DF986"/>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smtClean="0">
                <a:ln>
                  <a:noFill/>
                </a:ln>
                <a:solidFill>
                  <a:schemeClr val="tx1"/>
                </a:solidFill>
                <a:effectLst/>
                <a:uLnTx/>
                <a:uFillTx/>
                <a:latin typeface="Calibri"/>
                <a:ea typeface="+mn-ea"/>
                <a:cs typeface="+mn-cs"/>
              </a:endParaRPr>
            </a:p>
          </p:txBody>
        </p:sp>
        <p:sp>
          <p:nvSpPr>
            <p:cNvPr id="204" name="Rectangle 203"/>
            <p:cNvSpPr/>
            <p:nvPr/>
          </p:nvSpPr>
          <p:spPr>
            <a:xfrm>
              <a:off x="797598" y="2039998"/>
              <a:ext cx="1809751" cy="570133"/>
            </a:xfrm>
            <a:prstGeom prst="rect">
              <a:avLst/>
            </a:prstGeom>
            <a:noFill/>
          </p:spPr>
          <p:txBody>
            <a:bodyPr wrap="none">
              <a:spAutoFit/>
            </a:bodyPr>
            <a:lstStyle/>
            <a:p>
              <a:pPr lvl="0" algn="ctr">
                <a:defRPr/>
              </a:pPr>
              <a:r>
                <a:rPr lang="en-US" sz="800" kern="0" dirty="0" smtClean="0">
                  <a:cs typeface="B Titr" panose="00000700000000000000" pitchFamily="2" charset="-78"/>
                </a:rPr>
                <a:t>Starting the catalyst equipment</a:t>
              </a:r>
              <a:endParaRPr kumimoji="0" lang="en-US" sz="800" b="0" i="0" u="none" strike="noStrike" kern="0" cap="none" spc="0" normalizeH="0" baseline="0" noProof="0" dirty="0" smtClean="0">
                <a:ln>
                  <a:noFill/>
                </a:ln>
                <a:effectLst/>
                <a:uLnTx/>
                <a:uFillTx/>
                <a:cs typeface="B Titr" panose="00000700000000000000" pitchFamily="2" charset="-78"/>
              </a:endParaRPr>
            </a:p>
          </p:txBody>
        </p:sp>
      </p:grpSp>
      <p:sp>
        <p:nvSpPr>
          <p:cNvPr id="205" name="TextBox 204"/>
          <p:cNvSpPr txBox="1"/>
          <p:nvPr/>
        </p:nvSpPr>
        <p:spPr>
          <a:xfrm>
            <a:off x="3427" y="132747"/>
            <a:ext cx="2773569" cy="461665"/>
          </a:xfrm>
          <a:prstGeom prst="rect">
            <a:avLst/>
          </a:prstGeom>
          <a:noFill/>
          <a:ln>
            <a:noFill/>
          </a:ln>
        </p:spPr>
        <p:txBody>
          <a:bodyPr wrap="square" rtlCol="0">
            <a:spAutoFit/>
          </a:bodyPr>
          <a:lstStyle/>
          <a:p>
            <a:pPr marL="342900" indent="-342900" algn="l">
              <a:buFont typeface="Wingdings" panose="05000000000000000000" pitchFamily="2" charset="2"/>
              <a:buChar char="v"/>
            </a:pPr>
            <a:r>
              <a:rPr lang="en-US" sz="2400" b="1" i="1" dirty="0" smtClean="0">
                <a:cs typeface="B Nazanin" panose="00000400000000000000" pitchFamily="2" charset="-78"/>
              </a:rPr>
              <a:t>Planning</a:t>
            </a:r>
            <a:endParaRPr lang="en-US" sz="2400" b="1" dirty="0" smtClean="0">
              <a:cs typeface="B Nazanin" panose="00000400000000000000" pitchFamily="2" charset="-78"/>
            </a:endParaRPr>
          </a:p>
        </p:txBody>
      </p:sp>
      <p:sp>
        <p:nvSpPr>
          <p:cNvPr id="206" name="TextBox 205"/>
          <p:cNvSpPr txBox="1"/>
          <p:nvPr/>
        </p:nvSpPr>
        <p:spPr>
          <a:xfrm>
            <a:off x="217645" y="698618"/>
            <a:ext cx="6693435" cy="369332"/>
          </a:xfrm>
          <a:prstGeom prst="rect">
            <a:avLst/>
          </a:prstGeom>
          <a:noFill/>
        </p:spPr>
        <p:txBody>
          <a:bodyPr wrap="none" rtlCol="0">
            <a:spAutoFit/>
          </a:bodyPr>
          <a:lstStyle/>
          <a:p>
            <a:r>
              <a:rPr lang="en-US" dirty="0"/>
              <a:t>Main Catalyst Converter and Front Muffler </a:t>
            </a:r>
            <a:r>
              <a:rPr lang="en-US" dirty="0" smtClean="0"/>
              <a:t>ASSY planning by the detail</a:t>
            </a:r>
            <a:endParaRPr lang="en-US" dirty="0"/>
          </a:p>
        </p:txBody>
      </p:sp>
      <p:cxnSp>
        <p:nvCxnSpPr>
          <p:cNvPr id="104" name="Straight Connector 103"/>
          <p:cNvCxnSpPr/>
          <p:nvPr/>
        </p:nvCxnSpPr>
        <p:spPr>
          <a:xfrm flipH="1" flipV="1">
            <a:off x="5063952" y="3872528"/>
            <a:ext cx="20159" cy="1636872"/>
          </a:xfrm>
          <a:prstGeom prst="line">
            <a:avLst/>
          </a:prstGeom>
          <a:noFill/>
          <a:ln w="15875" cap="flat" cmpd="sng" algn="ctr">
            <a:solidFill>
              <a:schemeClr val="tx1"/>
            </a:solidFill>
            <a:prstDash val="sysDot"/>
            <a:miter lim="800000"/>
          </a:ln>
          <a:effectLst/>
        </p:spPr>
      </p:cxnSp>
      <p:grpSp>
        <p:nvGrpSpPr>
          <p:cNvPr id="105" name="Group 104"/>
          <p:cNvGrpSpPr/>
          <p:nvPr/>
        </p:nvGrpSpPr>
        <p:grpSpPr>
          <a:xfrm>
            <a:off x="4443222" y="5544628"/>
            <a:ext cx="1453632" cy="229659"/>
            <a:chOff x="742012" y="2029161"/>
            <a:chExt cx="2070758" cy="607751"/>
          </a:xfrm>
          <a:solidFill>
            <a:schemeClr val="accent2"/>
          </a:solidFill>
        </p:grpSpPr>
        <p:sp>
          <p:nvSpPr>
            <p:cNvPr id="110" name="Chevron 109"/>
            <p:cNvSpPr/>
            <p:nvPr/>
          </p:nvSpPr>
          <p:spPr>
            <a:xfrm>
              <a:off x="742012" y="2029161"/>
              <a:ext cx="1970469" cy="607751"/>
            </a:xfrm>
            <a:prstGeom prst="chevron">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smtClean="0">
                <a:ln>
                  <a:noFill/>
                </a:ln>
                <a:solidFill>
                  <a:prstClr val="white"/>
                </a:solidFill>
                <a:effectLst/>
                <a:uLnTx/>
                <a:uFillTx/>
                <a:latin typeface="Calibri"/>
                <a:ea typeface="+mn-ea"/>
                <a:cs typeface="+mn-cs"/>
              </a:endParaRPr>
            </a:p>
          </p:txBody>
        </p:sp>
        <p:sp>
          <p:nvSpPr>
            <p:cNvPr id="112" name="Rectangle 111"/>
            <p:cNvSpPr/>
            <p:nvPr/>
          </p:nvSpPr>
          <p:spPr>
            <a:xfrm>
              <a:off x="791378" y="2051533"/>
              <a:ext cx="2021392" cy="529409"/>
            </a:xfrm>
            <a:prstGeom prst="rect">
              <a:avLst/>
            </a:prstGeom>
            <a:noFill/>
          </p:spPr>
          <p:txBody>
            <a:bodyPr wrap="none">
              <a:spAutoFit/>
            </a:bodyPr>
            <a:lstStyle/>
            <a:p>
              <a:pPr lvl="0" algn="ctr">
                <a:defRPr/>
              </a:pPr>
              <a:r>
                <a:rPr lang="en-US" sz="700" kern="0" dirty="0" smtClean="0">
                  <a:solidFill>
                    <a:schemeClr val="bg1"/>
                  </a:solidFill>
                  <a:cs typeface="B Titr" panose="00000700000000000000" pitchFamily="2" charset="-78"/>
                </a:rPr>
                <a:t>Receiving the sample of substrate</a:t>
              </a:r>
              <a:endParaRPr kumimoji="0" lang="en-US" sz="700" b="0" i="0" u="none" strike="noStrike" kern="0" cap="none" spc="0" normalizeH="0" baseline="0" noProof="0" dirty="0" smtClean="0">
                <a:ln>
                  <a:noFill/>
                </a:ln>
                <a:solidFill>
                  <a:schemeClr val="bg1"/>
                </a:solidFill>
                <a:effectLst/>
                <a:uLnTx/>
                <a:uFillTx/>
                <a:cs typeface="B Titr" panose="00000700000000000000" pitchFamily="2" charset="-78"/>
              </a:endParaRPr>
            </a:p>
          </p:txBody>
        </p:sp>
      </p:grpSp>
    </p:spTree>
    <p:extLst>
      <p:ext uri="{BB962C8B-B14F-4D97-AF65-F5344CB8AC3E}">
        <p14:creationId xmlns:p14="http://schemas.microsoft.com/office/powerpoint/2010/main" val="2136059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0-#ppt_w/2"/>
                                          </p:val>
                                        </p:tav>
                                        <p:tav tm="100000">
                                          <p:val>
                                            <p:strVal val="#ppt_x"/>
                                          </p:val>
                                        </p:tav>
                                      </p:tavLst>
                                    </p:anim>
                                    <p:anim calcmode="lin" valueType="num">
                                      <p:cBhvr additive="base">
                                        <p:cTn id="8" dur="500" fill="hold"/>
                                        <p:tgtEl>
                                          <p:spTgt spid="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wipe(up)">
                                      <p:cBhvr>
                                        <p:cTn id="12" dur="500"/>
                                        <p:tgtEl>
                                          <p:spTgt spid="57"/>
                                        </p:tgtEl>
                                      </p:cBhvr>
                                    </p:animEffect>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111"/>
                                        </p:tgtEl>
                                        <p:attrNameLst>
                                          <p:attrName>style.visibility</p:attrName>
                                        </p:attrNameLst>
                                      </p:cBhvr>
                                      <p:to>
                                        <p:strVal val="visible"/>
                                      </p:to>
                                    </p:set>
                                    <p:animEffect transition="in" filter="wipe(up)">
                                      <p:cBhvr>
                                        <p:cTn id="16" dur="500"/>
                                        <p:tgtEl>
                                          <p:spTgt spid="111"/>
                                        </p:tgtEl>
                                      </p:cBhvr>
                                    </p:animEffect>
                                  </p:childTnLst>
                                </p:cTn>
                              </p:par>
                            </p:childTnLst>
                          </p:cTn>
                        </p:par>
                        <p:par>
                          <p:cTn id="17" fill="hold">
                            <p:stCondLst>
                              <p:cond delay="1500"/>
                            </p:stCondLst>
                            <p:childTnLst>
                              <p:par>
                                <p:cTn id="18" presetID="22" presetClass="entr" presetSubtype="1" fill="hold" nodeType="afterEffect">
                                  <p:stCondLst>
                                    <p:cond delay="0"/>
                                  </p:stCondLst>
                                  <p:childTnLst>
                                    <p:set>
                                      <p:cBhvr>
                                        <p:cTn id="19" dur="1" fill="hold">
                                          <p:stCondLst>
                                            <p:cond delay="0"/>
                                          </p:stCondLst>
                                        </p:cTn>
                                        <p:tgtEl>
                                          <p:spTgt spid="117"/>
                                        </p:tgtEl>
                                        <p:attrNameLst>
                                          <p:attrName>style.visibility</p:attrName>
                                        </p:attrNameLst>
                                      </p:cBhvr>
                                      <p:to>
                                        <p:strVal val="visible"/>
                                      </p:to>
                                    </p:set>
                                    <p:animEffect transition="in" filter="wipe(up)">
                                      <p:cBhvr>
                                        <p:cTn id="20" dur="500"/>
                                        <p:tgtEl>
                                          <p:spTgt spid="117"/>
                                        </p:tgtEl>
                                      </p:cBhvr>
                                    </p:animEffect>
                                  </p:childTnLst>
                                </p:cTn>
                              </p:par>
                            </p:childTnLst>
                          </p:cTn>
                        </p:par>
                        <p:par>
                          <p:cTn id="21" fill="hold">
                            <p:stCondLst>
                              <p:cond delay="2000"/>
                            </p:stCondLst>
                            <p:childTnLst>
                              <p:par>
                                <p:cTn id="22" presetID="22" presetClass="entr" presetSubtype="1" fill="hold" nodeType="afterEffect">
                                  <p:stCondLst>
                                    <p:cond delay="0"/>
                                  </p:stCondLst>
                                  <p:childTnLst>
                                    <p:set>
                                      <p:cBhvr>
                                        <p:cTn id="23" dur="1" fill="hold">
                                          <p:stCondLst>
                                            <p:cond delay="0"/>
                                          </p:stCondLst>
                                        </p:cTn>
                                        <p:tgtEl>
                                          <p:spTgt spid="121"/>
                                        </p:tgtEl>
                                        <p:attrNameLst>
                                          <p:attrName>style.visibility</p:attrName>
                                        </p:attrNameLst>
                                      </p:cBhvr>
                                      <p:to>
                                        <p:strVal val="visible"/>
                                      </p:to>
                                    </p:set>
                                    <p:animEffect transition="in" filter="wipe(up)">
                                      <p:cBhvr>
                                        <p:cTn id="24" dur="500"/>
                                        <p:tgtEl>
                                          <p:spTgt spid="121"/>
                                        </p:tgtEl>
                                      </p:cBhvr>
                                    </p:animEffect>
                                  </p:childTnLst>
                                </p:cTn>
                              </p:par>
                            </p:childTnLst>
                          </p:cTn>
                        </p:par>
                        <p:par>
                          <p:cTn id="25" fill="hold">
                            <p:stCondLst>
                              <p:cond delay="2500"/>
                            </p:stCondLst>
                            <p:childTnLst>
                              <p:par>
                                <p:cTn id="26" presetID="22" presetClass="entr" presetSubtype="1" fill="hold" nodeType="afterEffect">
                                  <p:stCondLst>
                                    <p:cond delay="0"/>
                                  </p:stCondLst>
                                  <p:childTnLst>
                                    <p:set>
                                      <p:cBhvr>
                                        <p:cTn id="27" dur="1" fill="hold">
                                          <p:stCondLst>
                                            <p:cond delay="0"/>
                                          </p:stCondLst>
                                        </p:cTn>
                                        <p:tgtEl>
                                          <p:spTgt spid="133"/>
                                        </p:tgtEl>
                                        <p:attrNameLst>
                                          <p:attrName>style.visibility</p:attrName>
                                        </p:attrNameLst>
                                      </p:cBhvr>
                                      <p:to>
                                        <p:strVal val="visible"/>
                                      </p:to>
                                    </p:set>
                                    <p:animEffect transition="in" filter="wipe(up)">
                                      <p:cBhvr>
                                        <p:cTn id="28" dur="500"/>
                                        <p:tgtEl>
                                          <p:spTgt spid="133"/>
                                        </p:tgtEl>
                                      </p:cBhvr>
                                    </p:animEffect>
                                  </p:childTnLst>
                                </p:cTn>
                              </p:par>
                            </p:childTnLst>
                          </p:cTn>
                        </p:par>
                        <p:par>
                          <p:cTn id="29" fill="hold">
                            <p:stCondLst>
                              <p:cond delay="3000"/>
                            </p:stCondLst>
                            <p:childTnLst>
                              <p:par>
                                <p:cTn id="30" presetID="22" presetClass="entr" presetSubtype="1" fill="hold" nodeType="afterEffect">
                                  <p:stCondLst>
                                    <p:cond delay="0"/>
                                  </p:stCondLst>
                                  <p:childTnLst>
                                    <p:set>
                                      <p:cBhvr>
                                        <p:cTn id="31" dur="1" fill="hold">
                                          <p:stCondLst>
                                            <p:cond delay="0"/>
                                          </p:stCondLst>
                                        </p:cTn>
                                        <p:tgtEl>
                                          <p:spTgt spid="137"/>
                                        </p:tgtEl>
                                        <p:attrNameLst>
                                          <p:attrName>style.visibility</p:attrName>
                                        </p:attrNameLst>
                                      </p:cBhvr>
                                      <p:to>
                                        <p:strVal val="visible"/>
                                      </p:to>
                                    </p:set>
                                    <p:animEffect transition="in" filter="wipe(up)">
                                      <p:cBhvr>
                                        <p:cTn id="32" dur="500"/>
                                        <p:tgtEl>
                                          <p:spTgt spid="137"/>
                                        </p:tgtEl>
                                      </p:cBhvr>
                                    </p:animEffect>
                                  </p:childTnLst>
                                </p:cTn>
                              </p:par>
                            </p:childTnLst>
                          </p:cTn>
                        </p:par>
                        <p:par>
                          <p:cTn id="33" fill="hold">
                            <p:stCondLst>
                              <p:cond delay="3500"/>
                            </p:stCondLst>
                            <p:childTnLst>
                              <p:par>
                                <p:cTn id="34" presetID="22" presetClass="entr" presetSubtype="1" fill="hold" nodeType="afterEffect">
                                  <p:stCondLst>
                                    <p:cond delay="0"/>
                                  </p:stCondLst>
                                  <p:childTnLst>
                                    <p:set>
                                      <p:cBhvr>
                                        <p:cTn id="35" dur="1" fill="hold">
                                          <p:stCondLst>
                                            <p:cond delay="0"/>
                                          </p:stCondLst>
                                        </p:cTn>
                                        <p:tgtEl>
                                          <p:spTgt spid="142"/>
                                        </p:tgtEl>
                                        <p:attrNameLst>
                                          <p:attrName>style.visibility</p:attrName>
                                        </p:attrNameLst>
                                      </p:cBhvr>
                                      <p:to>
                                        <p:strVal val="visible"/>
                                      </p:to>
                                    </p:set>
                                    <p:animEffect transition="in" filter="wipe(up)">
                                      <p:cBhvr>
                                        <p:cTn id="36" dur="500"/>
                                        <p:tgtEl>
                                          <p:spTgt spid="142"/>
                                        </p:tgtEl>
                                      </p:cBhvr>
                                    </p:animEffect>
                                  </p:childTnLst>
                                </p:cTn>
                              </p:par>
                            </p:childTnLst>
                          </p:cTn>
                        </p:par>
                        <p:par>
                          <p:cTn id="37" fill="hold">
                            <p:stCondLst>
                              <p:cond delay="4000"/>
                            </p:stCondLst>
                            <p:childTnLst>
                              <p:par>
                                <p:cTn id="38" presetID="22" presetClass="entr" presetSubtype="1" fill="hold" nodeType="afterEffect">
                                  <p:stCondLst>
                                    <p:cond delay="0"/>
                                  </p:stCondLst>
                                  <p:childTnLst>
                                    <p:set>
                                      <p:cBhvr>
                                        <p:cTn id="39" dur="1" fill="hold">
                                          <p:stCondLst>
                                            <p:cond delay="0"/>
                                          </p:stCondLst>
                                        </p:cTn>
                                        <p:tgtEl>
                                          <p:spTgt spid="146"/>
                                        </p:tgtEl>
                                        <p:attrNameLst>
                                          <p:attrName>style.visibility</p:attrName>
                                        </p:attrNameLst>
                                      </p:cBhvr>
                                      <p:to>
                                        <p:strVal val="visible"/>
                                      </p:to>
                                    </p:set>
                                    <p:animEffect transition="in" filter="wipe(up)">
                                      <p:cBhvr>
                                        <p:cTn id="40" dur="500"/>
                                        <p:tgtEl>
                                          <p:spTgt spid="146"/>
                                        </p:tgtEl>
                                      </p:cBhvr>
                                    </p:animEffect>
                                  </p:childTnLst>
                                </p:cTn>
                              </p:par>
                            </p:childTnLst>
                          </p:cTn>
                        </p:par>
                        <p:par>
                          <p:cTn id="41" fill="hold">
                            <p:stCondLst>
                              <p:cond delay="4500"/>
                            </p:stCondLst>
                            <p:childTnLst>
                              <p:par>
                                <p:cTn id="42" presetID="22" presetClass="entr" presetSubtype="1" fill="hold" nodeType="afterEffect">
                                  <p:stCondLst>
                                    <p:cond delay="0"/>
                                  </p:stCondLst>
                                  <p:childTnLst>
                                    <p:set>
                                      <p:cBhvr>
                                        <p:cTn id="43" dur="1" fill="hold">
                                          <p:stCondLst>
                                            <p:cond delay="0"/>
                                          </p:stCondLst>
                                        </p:cTn>
                                        <p:tgtEl>
                                          <p:spTgt spid="150"/>
                                        </p:tgtEl>
                                        <p:attrNameLst>
                                          <p:attrName>style.visibility</p:attrName>
                                        </p:attrNameLst>
                                      </p:cBhvr>
                                      <p:to>
                                        <p:strVal val="visible"/>
                                      </p:to>
                                    </p:set>
                                    <p:animEffect transition="in" filter="wipe(up)">
                                      <p:cBhvr>
                                        <p:cTn id="44" dur="500"/>
                                        <p:tgtEl>
                                          <p:spTgt spid="150"/>
                                        </p:tgtEl>
                                      </p:cBhvr>
                                    </p:animEffect>
                                  </p:childTnLst>
                                </p:cTn>
                              </p:par>
                            </p:childTnLst>
                          </p:cTn>
                        </p:par>
                        <p:par>
                          <p:cTn id="45" fill="hold">
                            <p:stCondLst>
                              <p:cond delay="5000"/>
                            </p:stCondLst>
                            <p:childTnLst>
                              <p:par>
                                <p:cTn id="46" presetID="12" presetClass="entr" presetSubtype="8" fill="hold" nodeType="afterEffect">
                                  <p:stCondLst>
                                    <p:cond delay="0"/>
                                  </p:stCondLst>
                                  <p:childTnLst>
                                    <p:set>
                                      <p:cBhvr>
                                        <p:cTn id="47" dur="1" fill="hold">
                                          <p:stCondLst>
                                            <p:cond delay="0"/>
                                          </p:stCondLst>
                                        </p:cTn>
                                        <p:tgtEl>
                                          <p:spTgt spid="151"/>
                                        </p:tgtEl>
                                        <p:attrNameLst>
                                          <p:attrName>style.visibility</p:attrName>
                                        </p:attrNameLst>
                                      </p:cBhvr>
                                      <p:to>
                                        <p:strVal val="visible"/>
                                      </p:to>
                                    </p:set>
                                    <p:anim calcmode="lin" valueType="num">
                                      <p:cBhvr additive="base">
                                        <p:cTn id="48" dur="500"/>
                                        <p:tgtEl>
                                          <p:spTgt spid="151"/>
                                        </p:tgtEl>
                                        <p:attrNameLst>
                                          <p:attrName>ppt_x</p:attrName>
                                        </p:attrNameLst>
                                      </p:cBhvr>
                                      <p:tavLst>
                                        <p:tav tm="0">
                                          <p:val>
                                            <p:strVal val="#ppt_x-#ppt_w*1.125000"/>
                                          </p:val>
                                        </p:tav>
                                        <p:tav tm="100000">
                                          <p:val>
                                            <p:strVal val="#ppt_x"/>
                                          </p:val>
                                        </p:tav>
                                      </p:tavLst>
                                    </p:anim>
                                    <p:animEffect transition="in" filter="wipe(right)">
                                      <p:cBhvr>
                                        <p:cTn id="49" dur="500"/>
                                        <p:tgtEl>
                                          <p:spTgt spid="151"/>
                                        </p:tgtEl>
                                      </p:cBhvr>
                                    </p:animEffect>
                                  </p:childTnLst>
                                </p:cTn>
                              </p:par>
                            </p:childTnLst>
                          </p:cTn>
                        </p:par>
                        <p:par>
                          <p:cTn id="50" fill="hold">
                            <p:stCondLst>
                              <p:cond delay="5500"/>
                            </p:stCondLst>
                            <p:childTnLst>
                              <p:par>
                                <p:cTn id="51" presetID="22" presetClass="entr" presetSubtype="1" fill="hold" nodeType="afterEffect">
                                  <p:stCondLst>
                                    <p:cond delay="0"/>
                                  </p:stCondLst>
                                  <p:childTnLst>
                                    <p:set>
                                      <p:cBhvr>
                                        <p:cTn id="52" dur="1" fill="hold">
                                          <p:stCondLst>
                                            <p:cond delay="0"/>
                                          </p:stCondLst>
                                        </p:cTn>
                                        <p:tgtEl>
                                          <p:spTgt spid="158"/>
                                        </p:tgtEl>
                                        <p:attrNameLst>
                                          <p:attrName>style.visibility</p:attrName>
                                        </p:attrNameLst>
                                      </p:cBhvr>
                                      <p:to>
                                        <p:strVal val="visible"/>
                                      </p:to>
                                    </p:set>
                                    <p:animEffect transition="in" filter="wipe(up)">
                                      <p:cBhvr>
                                        <p:cTn id="53" dur="500"/>
                                        <p:tgtEl>
                                          <p:spTgt spid="158"/>
                                        </p:tgtEl>
                                      </p:cBhvr>
                                    </p:animEffect>
                                  </p:childTnLst>
                                </p:cTn>
                              </p:par>
                            </p:childTnLst>
                          </p:cTn>
                        </p:par>
                        <p:par>
                          <p:cTn id="54" fill="hold">
                            <p:stCondLst>
                              <p:cond delay="6000"/>
                            </p:stCondLst>
                            <p:childTnLst>
                              <p:par>
                                <p:cTn id="55" presetID="12" presetClass="entr" presetSubtype="8" fill="hold" nodeType="afterEffect">
                                  <p:stCondLst>
                                    <p:cond delay="0"/>
                                  </p:stCondLst>
                                  <p:childTnLst>
                                    <p:set>
                                      <p:cBhvr>
                                        <p:cTn id="56" dur="1" fill="hold">
                                          <p:stCondLst>
                                            <p:cond delay="0"/>
                                          </p:stCondLst>
                                        </p:cTn>
                                        <p:tgtEl>
                                          <p:spTgt spid="159"/>
                                        </p:tgtEl>
                                        <p:attrNameLst>
                                          <p:attrName>style.visibility</p:attrName>
                                        </p:attrNameLst>
                                      </p:cBhvr>
                                      <p:to>
                                        <p:strVal val="visible"/>
                                      </p:to>
                                    </p:set>
                                    <p:anim calcmode="lin" valueType="num">
                                      <p:cBhvr additive="base">
                                        <p:cTn id="57" dur="500"/>
                                        <p:tgtEl>
                                          <p:spTgt spid="159"/>
                                        </p:tgtEl>
                                        <p:attrNameLst>
                                          <p:attrName>ppt_x</p:attrName>
                                        </p:attrNameLst>
                                      </p:cBhvr>
                                      <p:tavLst>
                                        <p:tav tm="0">
                                          <p:val>
                                            <p:strVal val="#ppt_x-#ppt_w*1.125000"/>
                                          </p:val>
                                        </p:tav>
                                        <p:tav tm="100000">
                                          <p:val>
                                            <p:strVal val="#ppt_x"/>
                                          </p:val>
                                        </p:tav>
                                      </p:tavLst>
                                    </p:anim>
                                    <p:animEffect transition="in" filter="wipe(right)">
                                      <p:cBhvr>
                                        <p:cTn id="58" dur="500"/>
                                        <p:tgtEl>
                                          <p:spTgt spid="159"/>
                                        </p:tgtEl>
                                      </p:cBhvr>
                                    </p:animEffect>
                                  </p:childTnLst>
                                </p:cTn>
                              </p:par>
                            </p:childTnLst>
                          </p:cTn>
                        </p:par>
                        <p:par>
                          <p:cTn id="59" fill="hold">
                            <p:stCondLst>
                              <p:cond delay="6500"/>
                            </p:stCondLst>
                            <p:childTnLst>
                              <p:par>
                                <p:cTn id="60" presetID="22" presetClass="entr" presetSubtype="1" fill="hold" nodeType="afterEffect">
                                  <p:stCondLst>
                                    <p:cond delay="0"/>
                                  </p:stCondLst>
                                  <p:childTnLst>
                                    <p:set>
                                      <p:cBhvr>
                                        <p:cTn id="61" dur="1" fill="hold">
                                          <p:stCondLst>
                                            <p:cond delay="0"/>
                                          </p:stCondLst>
                                        </p:cTn>
                                        <p:tgtEl>
                                          <p:spTgt spid="180"/>
                                        </p:tgtEl>
                                        <p:attrNameLst>
                                          <p:attrName>style.visibility</p:attrName>
                                        </p:attrNameLst>
                                      </p:cBhvr>
                                      <p:to>
                                        <p:strVal val="visible"/>
                                      </p:to>
                                    </p:set>
                                    <p:animEffect transition="in" filter="wipe(up)">
                                      <p:cBhvr>
                                        <p:cTn id="62" dur="500"/>
                                        <p:tgtEl>
                                          <p:spTgt spid="180"/>
                                        </p:tgtEl>
                                      </p:cBhvr>
                                    </p:animEffect>
                                  </p:childTnLst>
                                </p:cTn>
                              </p:par>
                            </p:childTnLst>
                          </p:cTn>
                        </p:par>
                        <p:par>
                          <p:cTn id="63" fill="hold">
                            <p:stCondLst>
                              <p:cond delay="7000"/>
                            </p:stCondLst>
                            <p:childTnLst>
                              <p:par>
                                <p:cTn id="64" presetID="12" presetClass="entr" presetSubtype="8" fill="hold" nodeType="afterEffect">
                                  <p:stCondLst>
                                    <p:cond delay="0"/>
                                  </p:stCondLst>
                                  <p:childTnLst>
                                    <p:set>
                                      <p:cBhvr>
                                        <p:cTn id="65" dur="1" fill="hold">
                                          <p:stCondLst>
                                            <p:cond delay="0"/>
                                          </p:stCondLst>
                                        </p:cTn>
                                        <p:tgtEl>
                                          <p:spTgt spid="181"/>
                                        </p:tgtEl>
                                        <p:attrNameLst>
                                          <p:attrName>style.visibility</p:attrName>
                                        </p:attrNameLst>
                                      </p:cBhvr>
                                      <p:to>
                                        <p:strVal val="visible"/>
                                      </p:to>
                                    </p:set>
                                    <p:anim calcmode="lin" valueType="num">
                                      <p:cBhvr additive="base">
                                        <p:cTn id="66" dur="500"/>
                                        <p:tgtEl>
                                          <p:spTgt spid="181"/>
                                        </p:tgtEl>
                                        <p:attrNameLst>
                                          <p:attrName>ppt_x</p:attrName>
                                        </p:attrNameLst>
                                      </p:cBhvr>
                                      <p:tavLst>
                                        <p:tav tm="0">
                                          <p:val>
                                            <p:strVal val="#ppt_x-#ppt_w*1.125000"/>
                                          </p:val>
                                        </p:tav>
                                        <p:tav tm="100000">
                                          <p:val>
                                            <p:strVal val="#ppt_x"/>
                                          </p:val>
                                        </p:tav>
                                      </p:tavLst>
                                    </p:anim>
                                    <p:animEffect transition="in" filter="wipe(right)">
                                      <p:cBhvr>
                                        <p:cTn id="67" dur="500"/>
                                        <p:tgtEl>
                                          <p:spTgt spid="181"/>
                                        </p:tgtEl>
                                      </p:cBhvr>
                                    </p:animEffect>
                                  </p:childTnLst>
                                </p:cTn>
                              </p:par>
                            </p:childTnLst>
                          </p:cTn>
                        </p:par>
                        <p:par>
                          <p:cTn id="68" fill="hold">
                            <p:stCondLst>
                              <p:cond delay="7500"/>
                            </p:stCondLst>
                            <p:childTnLst>
                              <p:par>
                                <p:cTn id="69" presetID="22" presetClass="entr" presetSubtype="1" fill="hold" nodeType="afterEffect">
                                  <p:stCondLst>
                                    <p:cond delay="0"/>
                                  </p:stCondLst>
                                  <p:childTnLst>
                                    <p:set>
                                      <p:cBhvr>
                                        <p:cTn id="70" dur="1" fill="hold">
                                          <p:stCondLst>
                                            <p:cond delay="0"/>
                                          </p:stCondLst>
                                        </p:cTn>
                                        <p:tgtEl>
                                          <p:spTgt spid="188"/>
                                        </p:tgtEl>
                                        <p:attrNameLst>
                                          <p:attrName>style.visibility</p:attrName>
                                        </p:attrNameLst>
                                      </p:cBhvr>
                                      <p:to>
                                        <p:strVal val="visible"/>
                                      </p:to>
                                    </p:set>
                                    <p:animEffect transition="in" filter="wipe(up)">
                                      <p:cBhvr>
                                        <p:cTn id="71" dur="500"/>
                                        <p:tgtEl>
                                          <p:spTgt spid="188"/>
                                        </p:tgtEl>
                                      </p:cBhvr>
                                    </p:animEffect>
                                  </p:childTnLst>
                                </p:cTn>
                              </p:par>
                            </p:childTnLst>
                          </p:cTn>
                        </p:par>
                        <p:par>
                          <p:cTn id="72" fill="hold">
                            <p:stCondLst>
                              <p:cond delay="8000"/>
                            </p:stCondLst>
                            <p:childTnLst>
                              <p:par>
                                <p:cTn id="73" presetID="12" presetClass="entr" presetSubtype="8" fill="hold" nodeType="afterEffect">
                                  <p:stCondLst>
                                    <p:cond delay="0"/>
                                  </p:stCondLst>
                                  <p:childTnLst>
                                    <p:set>
                                      <p:cBhvr>
                                        <p:cTn id="74" dur="1" fill="hold">
                                          <p:stCondLst>
                                            <p:cond delay="0"/>
                                          </p:stCondLst>
                                        </p:cTn>
                                        <p:tgtEl>
                                          <p:spTgt spid="189"/>
                                        </p:tgtEl>
                                        <p:attrNameLst>
                                          <p:attrName>style.visibility</p:attrName>
                                        </p:attrNameLst>
                                      </p:cBhvr>
                                      <p:to>
                                        <p:strVal val="visible"/>
                                      </p:to>
                                    </p:set>
                                    <p:anim calcmode="lin" valueType="num">
                                      <p:cBhvr additive="base">
                                        <p:cTn id="75" dur="500"/>
                                        <p:tgtEl>
                                          <p:spTgt spid="189"/>
                                        </p:tgtEl>
                                        <p:attrNameLst>
                                          <p:attrName>ppt_x</p:attrName>
                                        </p:attrNameLst>
                                      </p:cBhvr>
                                      <p:tavLst>
                                        <p:tav tm="0">
                                          <p:val>
                                            <p:strVal val="#ppt_x-#ppt_w*1.125000"/>
                                          </p:val>
                                        </p:tav>
                                        <p:tav tm="100000">
                                          <p:val>
                                            <p:strVal val="#ppt_x"/>
                                          </p:val>
                                        </p:tav>
                                      </p:tavLst>
                                    </p:anim>
                                    <p:animEffect transition="in" filter="wipe(right)">
                                      <p:cBhvr>
                                        <p:cTn id="76" dur="500"/>
                                        <p:tgtEl>
                                          <p:spTgt spid="189"/>
                                        </p:tgtEl>
                                      </p:cBhvr>
                                    </p:animEffect>
                                  </p:childTnLst>
                                </p:cTn>
                              </p:par>
                            </p:childTnLst>
                          </p:cTn>
                        </p:par>
                        <p:par>
                          <p:cTn id="77" fill="hold">
                            <p:stCondLst>
                              <p:cond delay="8500"/>
                            </p:stCondLst>
                            <p:childTnLst>
                              <p:par>
                                <p:cTn id="78" presetID="22" presetClass="entr" presetSubtype="1" fill="hold" nodeType="afterEffect">
                                  <p:stCondLst>
                                    <p:cond delay="0"/>
                                  </p:stCondLst>
                                  <p:childTnLst>
                                    <p:set>
                                      <p:cBhvr>
                                        <p:cTn id="79" dur="1" fill="hold">
                                          <p:stCondLst>
                                            <p:cond delay="0"/>
                                          </p:stCondLst>
                                        </p:cTn>
                                        <p:tgtEl>
                                          <p:spTgt spid="192"/>
                                        </p:tgtEl>
                                        <p:attrNameLst>
                                          <p:attrName>style.visibility</p:attrName>
                                        </p:attrNameLst>
                                      </p:cBhvr>
                                      <p:to>
                                        <p:strVal val="visible"/>
                                      </p:to>
                                    </p:set>
                                    <p:animEffect transition="in" filter="wipe(up)">
                                      <p:cBhvr>
                                        <p:cTn id="80" dur="500"/>
                                        <p:tgtEl>
                                          <p:spTgt spid="192"/>
                                        </p:tgtEl>
                                      </p:cBhvr>
                                    </p:animEffect>
                                  </p:childTnLst>
                                </p:cTn>
                              </p:par>
                            </p:childTnLst>
                          </p:cTn>
                        </p:par>
                        <p:par>
                          <p:cTn id="81" fill="hold">
                            <p:stCondLst>
                              <p:cond delay="9000"/>
                            </p:stCondLst>
                            <p:childTnLst>
                              <p:par>
                                <p:cTn id="82" presetID="12" presetClass="entr" presetSubtype="8" fill="hold" nodeType="afterEffect">
                                  <p:stCondLst>
                                    <p:cond delay="0"/>
                                  </p:stCondLst>
                                  <p:childTnLst>
                                    <p:set>
                                      <p:cBhvr>
                                        <p:cTn id="83" dur="1" fill="hold">
                                          <p:stCondLst>
                                            <p:cond delay="0"/>
                                          </p:stCondLst>
                                        </p:cTn>
                                        <p:tgtEl>
                                          <p:spTgt spid="193"/>
                                        </p:tgtEl>
                                        <p:attrNameLst>
                                          <p:attrName>style.visibility</p:attrName>
                                        </p:attrNameLst>
                                      </p:cBhvr>
                                      <p:to>
                                        <p:strVal val="visible"/>
                                      </p:to>
                                    </p:set>
                                    <p:anim calcmode="lin" valueType="num">
                                      <p:cBhvr additive="base">
                                        <p:cTn id="84" dur="500"/>
                                        <p:tgtEl>
                                          <p:spTgt spid="193"/>
                                        </p:tgtEl>
                                        <p:attrNameLst>
                                          <p:attrName>ppt_x</p:attrName>
                                        </p:attrNameLst>
                                      </p:cBhvr>
                                      <p:tavLst>
                                        <p:tav tm="0">
                                          <p:val>
                                            <p:strVal val="#ppt_x-#ppt_w*1.125000"/>
                                          </p:val>
                                        </p:tav>
                                        <p:tav tm="100000">
                                          <p:val>
                                            <p:strVal val="#ppt_x"/>
                                          </p:val>
                                        </p:tav>
                                      </p:tavLst>
                                    </p:anim>
                                    <p:animEffect transition="in" filter="wipe(right)">
                                      <p:cBhvr>
                                        <p:cTn id="85" dur="500"/>
                                        <p:tgtEl>
                                          <p:spTgt spid="193"/>
                                        </p:tgtEl>
                                      </p:cBhvr>
                                    </p:animEffect>
                                  </p:childTnLst>
                                </p:cTn>
                              </p:par>
                            </p:childTnLst>
                          </p:cTn>
                        </p:par>
                        <p:par>
                          <p:cTn id="86" fill="hold">
                            <p:stCondLst>
                              <p:cond delay="9500"/>
                            </p:stCondLst>
                            <p:childTnLst>
                              <p:par>
                                <p:cTn id="87" presetID="22" presetClass="entr" presetSubtype="1" fill="hold" nodeType="afterEffect">
                                  <p:stCondLst>
                                    <p:cond delay="0"/>
                                  </p:stCondLst>
                                  <p:childTnLst>
                                    <p:set>
                                      <p:cBhvr>
                                        <p:cTn id="88" dur="1" fill="hold">
                                          <p:stCondLst>
                                            <p:cond delay="0"/>
                                          </p:stCondLst>
                                        </p:cTn>
                                        <p:tgtEl>
                                          <p:spTgt spid="124"/>
                                        </p:tgtEl>
                                        <p:attrNameLst>
                                          <p:attrName>style.visibility</p:attrName>
                                        </p:attrNameLst>
                                      </p:cBhvr>
                                      <p:to>
                                        <p:strVal val="visible"/>
                                      </p:to>
                                    </p:set>
                                    <p:animEffect transition="in" filter="wipe(up)">
                                      <p:cBhvr>
                                        <p:cTn id="89" dur="500"/>
                                        <p:tgtEl>
                                          <p:spTgt spid="124"/>
                                        </p:tgtEl>
                                      </p:cBhvr>
                                    </p:animEffect>
                                  </p:childTnLst>
                                </p:cTn>
                              </p:par>
                            </p:childTnLst>
                          </p:cTn>
                        </p:par>
                        <p:par>
                          <p:cTn id="90" fill="hold">
                            <p:stCondLst>
                              <p:cond delay="10000"/>
                            </p:stCondLst>
                            <p:childTnLst>
                              <p:par>
                                <p:cTn id="91" presetID="12" presetClass="entr" presetSubtype="8" fill="hold" nodeType="afterEffect">
                                  <p:stCondLst>
                                    <p:cond delay="0"/>
                                  </p:stCondLst>
                                  <p:childTnLst>
                                    <p:set>
                                      <p:cBhvr>
                                        <p:cTn id="92" dur="1" fill="hold">
                                          <p:stCondLst>
                                            <p:cond delay="0"/>
                                          </p:stCondLst>
                                        </p:cTn>
                                        <p:tgtEl>
                                          <p:spTgt spid="125"/>
                                        </p:tgtEl>
                                        <p:attrNameLst>
                                          <p:attrName>style.visibility</p:attrName>
                                        </p:attrNameLst>
                                      </p:cBhvr>
                                      <p:to>
                                        <p:strVal val="visible"/>
                                      </p:to>
                                    </p:set>
                                    <p:anim calcmode="lin" valueType="num">
                                      <p:cBhvr additive="base">
                                        <p:cTn id="93" dur="500"/>
                                        <p:tgtEl>
                                          <p:spTgt spid="125"/>
                                        </p:tgtEl>
                                        <p:attrNameLst>
                                          <p:attrName>ppt_x</p:attrName>
                                        </p:attrNameLst>
                                      </p:cBhvr>
                                      <p:tavLst>
                                        <p:tav tm="0">
                                          <p:val>
                                            <p:strVal val="#ppt_x-#ppt_w*1.125000"/>
                                          </p:val>
                                        </p:tav>
                                        <p:tav tm="100000">
                                          <p:val>
                                            <p:strVal val="#ppt_x"/>
                                          </p:val>
                                        </p:tav>
                                      </p:tavLst>
                                    </p:anim>
                                    <p:animEffect transition="in" filter="wipe(right)">
                                      <p:cBhvr>
                                        <p:cTn id="94" dur="500"/>
                                        <p:tgtEl>
                                          <p:spTgt spid="125"/>
                                        </p:tgtEl>
                                      </p:cBhvr>
                                    </p:animEffect>
                                  </p:childTnLst>
                                </p:cTn>
                              </p:par>
                            </p:childTnLst>
                          </p:cTn>
                        </p:par>
                        <p:par>
                          <p:cTn id="95" fill="hold">
                            <p:stCondLst>
                              <p:cond delay="10500"/>
                            </p:stCondLst>
                            <p:childTnLst>
                              <p:par>
                                <p:cTn id="96" presetID="12" presetClass="entr" presetSubtype="8" fill="hold" nodeType="afterEffect">
                                  <p:stCondLst>
                                    <p:cond delay="0"/>
                                  </p:stCondLst>
                                  <p:childTnLst>
                                    <p:set>
                                      <p:cBhvr>
                                        <p:cTn id="97" dur="1" fill="hold">
                                          <p:stCondLst>
                                            <p:cond delay="0"/>
                                          </p:stCondLst>
                                        </p:cTn>
                                        <p:tgtEl>
                                          <p:spTgt spid="168"/>
                                        </p:tgtEl>
                                        <p:attrNameLst>
                                          <p:attrName>style.visibility</p:attrName>
                                        </p:attrNameLst>
                                      </p:cBhvr>
                                      <p:to>
                                        <p:strVal val="visible"/>
                                      </p:to>
                                    </p:set>
                                    <p:anim calcmode="lin" valueType="num">
                                      <p:cBhvr additive="base">
                                        <p:cTn id="98" dur="500"/>
                                        <p:tgtEl>
                                          <p:spTgt spid="168"/>
                                        </p:tgtEl>
                                        <p:attrNameLst>
                                          <p:attrName>ppt_x</p:attrName>
                                        </p:attrNameLst>
                                      </p:cBhvr>
                                      <p:tavLst>
                                        <p:tav tm="0">
                                          <p:val>
                                            <p:strVal val="#ppt_x-#ppt_w*1.125000"/>
                                          </p:val>
                                        </p:tav>
                                        <p:tav tm="100000">
                                          <p:val>
                                            <p:strVal val="#ppt_x"/>
                                          </p:val>
                                        </p:tav>
                                      </p:tavLst>
                                    </p:anim>
                                    <p:animEffect transition="in" filter="wipe(right)">
                                      <p:cBhvr>
                                        <p:cTn id="99" dur="500"/>
                                        <p:tgtEl>
                                          <p:spTgt spid="168"/>
                                        </p:tgtEl>
                                      </p:cBhvr>
                                    </p:animEffect>
                                  </p:childTnLst>
                                </p:cTn>
                              </p:par>
                            </p:childTnLst>
                          </p:cTn>
                        </p:par>
                        <p:par>
                          <p:cTn id="100" fill="hold">
                            <p:stCondLst>
                              <p:cond delay="11000"/>
                            </p:stCondLst>
                            <p:childTnLst>
                              <p:par>
                                <p:cTn id="101" presetID="12" presetClass="entr" presetSubtype="8" fill="hold" nodeType="afterEffect">
                                  <p:stCondLst>
                                    <p:cond delay="0"/>
                                  </p:stCondLst>
                                  <p:childTnLst>
                                    <p:set>
                                      <p:cBhvr>
                                        <p:cTn id="102" dur="1" fill="hold">
                                          <p:stCondLst>
                                            <p:cond delay="0"/>
                                          </p:stCondLst>
                                        </p:cTn>
                                        <p:tgtEl>
                                          <p:spTgt spid="171"/>
                                        </p:tgtEl>
                                        <p:attrNameLst>
                                          <p:attrName>style.visibility</p:attrName>
                                        </p:attrNameLst>
                                      </p:cBhvr>
                                      <p:to>
                                        <p:strVal val="visible"/>
                                      </p:to>
                                    </p:set>
                                    <p:anim calcmode="lin" valueType="num">
                                      <p:cBhvr additive="base">
                                        <p:cTn id="103" dur="500"/>
                                        <p:tgtEl>
                                          <p:spTgt spid="171"/>
                                        </p:tgtEl>
                                        <p:attrNameLst>
                                          <p:attrName>ppt_x</p:attrName>
                                        </p:attrNameLst>
                                      </p:cBhvr>
                                      <p:tavLst>
                                        <p:tav tm="0">
                                          <p:val>
                                            <p:strVal val="#ppt_x-#ppt_w*1.125000"/>
                                          </p:val>
                                        </p:tav>
                                        <p:tav tm="100000">
                                          <p:val>
                                            <p:strVal val="#ppt_x"/>
                                          </p:val>
                                        </p:tav>
                                      </p:tavLst>
                                    </p:anim>
                                    <p:animEffect transition="in" filter="wipe(right)">
                                      <p:cBhvr>
                                        <p:cTn id="104" dur="500"/>
                                        <p:tgtEl>
                                          <p:spTgt spid="171"/>
                                        </p:tgtEl>
                                      </p:cBhvr>
                                    </p:animEffect>
                                  </p:childTnLst>
                                </p:cTn>
                              </p:par>
                            </p:childTnLst>
                          </p:cTn>
                        </p:par>
                        <p:par>
                          <p:cTn id="105" fill="hold">
                            <p:stCondLst>
                              <p:cond delay="11500"/>
                            </p:stCondLst>
                            <p:childTnLst>
                              <p:par>
                                <p:cTn id="106" presetID="12" presetClass="entr" presetSubtype="8" fill="hold" nodeType="afterEffect">
                                  <p:stCondLst>
                                    <p:cond delay="0"/>
                                  </p:stCondLst>
                                  <p:childTnLst>
                                    <p:set>
                                      <p:cBhvr>
                                        <p:cTn id="107" dur="1" fill="hold">
                                          <p:stCondLst>
                                            <p:cond delay="0"/>
                                          </p:stCondLst>
                                        </p:cTn>
                                        <p:tgtEl>
                                          <p:spTgt spid="174"/>
                                        </p:tgtEl>
                                        <p:attrNameLst>
                                          <p:attrName>style.visibility</p:attrName>
                                        </p:attrNameLst>
                                      </p:cBhvr>
                                      <p:to>
                                        <p:strVal val="visible"/>
                                      </p:to>
                                    </p:set>
                                    <p:anim calcmode="lin" valueType="num">
                                      <p:cBhvr additive="base">
                                        <p:cTn id="108" dur="500"/>
                                        <p:tgtEl>
                                          <p:spTgt spid="174"/>
                                        </p:tgtEl>
                                        <p:attrNameLst>
                                          <p:attrName>ppt_x</p:attrName>
                                        </p:attrNameLst>
                                      </p:cBhvr>
                                      <p:tavLst>
                                        <p:tav tm="0">
                                          <p:val>
                                            <p:strVal val="#ppt_x-#ppt_w*1.125000"/>
                                          </p:val>
                                        </p:tav>
                                        <p:tav tm="100000">
                                          <p:val>
                                            <p:strVal val="#ppt_x"/>
                                          </p:val>
                                        </p:tav>
                                      </p:tavLst>
                                    </p:anim>
                                    <p:animEffect transition="in" filter="wipe(right)">
                                      <p:cBhvr>
                                        <p:cTn id="109" dur="500"/>
                                        <p:tgtEl>
                                          <p:spTgt spid="174"/>
                                        </p:tgtEl>
                                      </p:cBhvr>
                                    </p:animEffect>
                                  </p:childTnLst>
                                </p:cTn>
                              </p:par>
                            </p:childTnLst>
                          </p:cTn>
                        </p:par>
                        <p:par>
                          <p:cTn id="110" fill="hold">
                            <p:stCondLst>
                              <p:cond delay="12000"/>
                            </p:stCondLst>
                            <p:childTnLst>
                              <p:par>
                                <p:cTn id="111" presetID="12" presetClass="entr" presetSubtype="8" fill="hold" nodeType="afterEffect">
                                  <p:stCondLst>
                                    <p:cond delay="0"/>
                                  </p:stCondLst>
                                  <p:childTnLst>
                                    <p:set>
                                      <p:cBhvr>
                                        <p:cTn id="112" dur="1" fill="hold">
                                          <p:stCondLst>
                                            <p:cond delay="0"/>
                                          </p:stCondLst>
                                        </p:cTn>
                                        <p:tgtEl>
                                          <p:spTgt spid="177"/>
                                        </p:tgtEl>
                                        <p:attrNameLst>
                                          <p:attrName>style.visibility</p:attrName>
                                        </p:attrNameLst>
                                      </p:cBhvr>
                                      <p:to>
                                        <p:strVal val="visible"/>
                                      </p:to>
                                    </p:set>
                                    <p:anim calcmode="lin" valueType="num">
                                      <p:cBhvr additive="base">
                                        <p:cTn id="113" dur="500"/>
                                        <p:tgtEl>
                                          <p:spTgt spid="177"/>
                                        </p:tgtEl>
                                        <p:attrNameLst>
                                          <p:attrName>ppt_x</p:attrName>
                                        </p:attrNameLst>
                                      </p:cBhvr>
                                      <p:tavLst>
                                        <p:tav tm="0">
                                          <p:val>
                                            <p:strVal val="#ppt_x-#ppt_w*1.125000"/>
                                          </p:val>
                                        </p:tav>
                                        <p:tav tm="100000">
                                          <p:val>
                                            <p:strVal val="#ppt_x"/>
                                          </p:val>
                                        </p:tav>
                                      </p:tavLst>
                                    </p:anim>
                                    <p:animEffect transition="in" filter="wipe(right)">
                                      <p:cBhvr>
                                        <p:cTn id="114" dur="500"/>
                                        <p:tgtEl>
                                          <p:spTgt spid="177"/>
                                        </p:tgtEl>
                                      </p:cBhvr>
                                    </p:animEffect>
                                  </p:childTnLst>
                                </p:cTn>
                              </p:par>
                            </p:childTnLst>
                          </p:cTn>
                        </p:par>
                        <p:par>
                          <p:cTn id="115" fill="hold">
                            <p:stCondLst>
                              <p:cond delay="12500"/>
                            </p:stCondLst>
                            <p:childTnLst>
                              <p:par>
                                <p:cTn id="116" presetID="12" presetClass="entr" presetSubtype="8" fill="hold" nodeType="afterEffect">
                                  <p:stCondLst>
                                    <p:cond delay="0"/>
                                  </p:stCondLst>
                                  <p:childTnLst>
                                    <p:set>
                                      <p:cBhvr>
                                        <p:cTn id="117" dur="1" fill="hold">
                                          <p:stCondLst>
                                            <p:cond delay="0"/>
                                          </p:stCondLst>
                                        </p:cTn>
                                        <p:tgtEl>
                                          <p:spTgt spid="183"/>
                                        </p:tgtEl>
                                        <p:attrNameLst>
                                          <p:attrName>style.visibility</p:attrName>
                                        </p:attrNameLst>
                                      </p:cBhvr>
                                      <p:to>
                                        <p:strVal val="visible"/>
                                      </p:to>
                                    </p:set>
                                    <p:anim calcmode="lin" valueType="num">
                                      <p:cBhvr additive="base">
                                        <p:cTn id="118" dur="500"/>
                                        <p:tgtEl>
                                          <p:spTgt spid="183"/>
                                        </p:tgtEl>
                                        <p:attrNameLst>
                                          <p:attrName>ppt_x</p:attrName>
                                        </p:attrNameLst>
                                      </p:cBhvr>
                                      <p:tavLst>
                                        <p:tav tm="0">
                                          <p:val>
                                            <p:strVal val="#ppt_x-#ppt_w*1.125000"/>
                                          </p:val>
                                        </p:tav>
                                        <p:tav tm="100000">
                                          <p:val>
                                            <p:strVal val="#ppt_x"/>
                                          </p:val>
                                        </p:tav>
                                      </p:tavLst>
                                    </p:anim>
                                    <p:animEffect transition="in" filter="wipe(right)">
                                      <p:cBhvr>
                                        <p:cTn id="119" dur="500"/>
                                        <p:tgtEl>
                                          <p:spTgt spid="183"/>
                                        </p:tgtEl>
                                      </p:cBhvr>
                                    </p:animEffect>
                                  </p:childTnLst>
                                </p:cTn>
                              </p:par>
                            </p:childTnLst>
                          </p:cTn>
                        </p:par>
                        <p:par>
                          <p:cTn id="120" fill="hold">
                            <p:stCondLst>
                              <p:cond delay="13000"/>
                            </p:stCondLst>
                            <p:childTnLst>
                              <p:par>
                                <p:cTn id="121" presetID="12" presetClass="entr" presetSubtype="8" fill="hold" nodeType="afterEffect">
                                  <p:stCondLst>
                                    <p:cond delay="0"/>
                                  </p:stCondLst>
                                  <p:childTnLst>
                                    <p:set>
                                      <p:cBhvr>
                                        <p:cTn id="122" dur="1" fill="hold">
                                          <p:stCondLst>
                                            <p:cond delay="0"/>
                                          </p:stCondLst>
                                        </p:cTn>
                                        <p:tgtEl>
                                          <p:spTgt spid="186"/>
                                        </p:tgtEl>
                                        <p:attrNameLst>
                                          <p:attrName>style.visibility</p:attrName>
                                        </p:attrNameLst>
                                      </p:cBhvr>
                                      <p:to>
                                        <p:strVal val="visible"/>
                                      </p:to>
                                    </p:set>
                                    <p:anim calcmode="lin" valueType="num">
                                      <p:cBhvr additive="base">
                                        <p:cTn id="123" dur="500"/>
                                        <p:tgtEl>
                                          <p:spTgt spid="186"/>
                                        </p:tgtEl>
                                        <p:attrNameLst>
                                          <p:attrName>ppt_x</p:attrName>
                                        </p:attrNameLst>
                                      </p:cBhvr>
                                      <p:tavLst>
                                        <p:tav tm="0">
                                          <p:val>
                                            <p:strVal val="#ppt_x-#ppt_w*1.125000"/>
                                          </p:val>
                                        </p:tav>
                                        <p:tav tm="100000">
                                          <p:val>
                                            <p:strVal val="#ppt_x"/>
                                          </p:val>
                                        </p:tav>
                                      </p:tavLst>
                                    </p:anim>
                                    <p:animEffect transition="in" filter="wipe(right)">
                                      <p:cBhvr>
                                        <p:cTn id="124" dur="500"/>
                                        <p:tgtEl>
                                          <p:spTgt spid="186"/>
                                        </p:tgtEl>
                                      </p:cBhvr>
                                    </p:animEffect>
                                  </p:childTnLst>
                                </p:cTn>
                              </p:par>
                            </p:childTnLst>
                          </p:cTn>
                        </p:par>
                        <p:par>
                          <p:cTn id="125" fill="hold">
                            <p:stCondLst>
                              <p:cond delay="13500"/>
                            </p:stCondLst>
                            <p:childTnLst>
                              <p:par>
                                <p:cTn id="126" presetID="12" presetClass="entr" presetSubtype="8" fill="hold" nodeType="afterEffect">
                                  <p:stCondLst>
                                    <p:cond delay="0"/>
                                  </p:stCondLst>
                                  <p:childTnLst>
                                    <p:set>
                                      <p:cBhvr>
                                        <p:cTn id="127" dur="1" fill="hold">
                                          <p:stCondLst>
                                            <p:cond delay="0"/>
                                          </p:stCondLst>
                                        </p:cTn>
                                        <p:tgtEl>
                                          <p:spTgt spid="199"/>
                                        </p:tgtEl>
                                        <p:attrNameLst>
                                          <p:attrName>style.visibility</p:attrName>
                                        </p:attrNameLst>
                                      </p:cBhvr>
                                      <p:to>
                                        <p:strVal val="visible"/>
                                      </p:to>
                                    </p:set>
                                    <p:anim calcmode="lin" valueType="num">
                                      <p:cBhvr additive="base">
                                        <p:cTn id="128" dur="500"/>
                                        <p:tgtEl>
                                          <p:spTgt spid="199"/>
                                        </p:tgtEl>
                                        <p:attrNameLst>
                                          <p:attrName>ppt_x</p:attrName>
                                        </p:attrNameLst>
                                      </p:cBhvr>
                                      <p:tavLst>
                                        <p:tav tm="0">
                                          <p:val>
                                            <p:strVal val="#ppt_x-#ppt_w*1.125000"/>
                                          </p:val>
                                        </p:tav>
                                        <p:tav tm="100000">
                                          <p:val>
                                            <p:strVal val="#ppt_x"/>
                                          </p:val>
                                        </p:tav>
                                      </p:tavLst>
                                    </p:anim>
                                    <p:animEffect transition="in" filter="wipe(right)">
                                      <p:cBhvr>
                                        <p:cTn id="129" dur="500"/>
                                        <p:tgtEl>
                                          <p:spTgt spid="199"/>
                                        </p:tgtEl>
                                      </p:cBhvr>
                                    </p:animEffect>
                                  </p:childTnLst>
                                </p:cTn>
                              </p:par>
                            </p:childTnLst>
                          </p:cTn>
                        </p:par>
                        <p:par>
                          <p:cTn id="130" fill="hold">
                            <p:stCondLst>
                              <p:cond delay="14000"/>
                            </p:stCondLst>
                            <p:childTnLst>
                              <p:par>
                                <p:cTn id="131" presetID="12" presetClass="entr" presetSubtype="8" fill="hold" nodeType="afterEffect">
                                  <p:stCondLst>
                                    <p:cond delay="0"/>
                                  </p:stCondLst>
                                  <p:childTnLst>
                                    <p:set>
                                      <p:cBhvr>
                                        <p:cTn id="132" dur="1" fill="hold">
                                          <p:stCondLst>
                                            <p:cond delay="0"/>
                                          </p:stCondLst>
                                        </p:cTn>
                                        <p:tgtEl>
                                          <p:spTgt spid="202"/>
                                        </p:tgtEl>
                                        <p:attrNameLst>
                                          <p:attrName>style.visibility</p:attrName>
                                        </p:attrNameLst>
                                      </p:cBhvr>
                                      <p:to>
                                        <p:strVal val="visible"/>
                                      </p:to>
                                    </p:set>
                                    <p:anim calcmode="lin" valueType="num">
                                      <p:cBhvr additive="base">
                                        <p:cTn id="133" dur="500"/>
                                        <p:tgtEl>
                                          <p:spTgt spid="202"/>
                                        </p:tgtEl>
                                        <p:attrNameLst>
                                          <p:attrName>ppt_x</p:attrName>
                                        </p:attrNameLst>
                                      </p:cBhvr>
                                      <p:tavLst>
                                        <p:tav tm="0">
                                          <p:val>
                                            <p:strVal val="#ppt_x-#ppt_w*1.125000"/>
                                          </p:val>
                                        </p:tav>
                                        <p:tav tm="100000">
                                          <p:val>
                                            <p:strVal val="#ppt_x"/>
                                          </p:val>
                                        </p:tav>
                                      </p:tavLst>
                                    </p:anim>
                                    <p:animEffect transition="in" filter="wipe(right)">
                                      <p:cBhvr>
                                        <p:cTn id="134" dur="500"/>
                                        <p:tgtEl>
                                          <p:spTgt spid="202"/>
                                        </p:tgtEl>
                                      </p:cBhvr>
                                    </p:animEffect>
                                  </p:childTnLst>
                                </p:cTn>
                              </p:par>
                            </p:childTnLst>
                          </p:cTn>
                        </p:par>
                        <p:par>
                          <p:cTn id="135" fill="hold">
                            <p:stCondLst>
                              <p:cond delay="14500"/>
                            </p:stCondLst>
                            <p:childTnLst>
                              <p:par>
                                <p:cTn id="136" presetID="22" presetClass="entr" presetSubtype="1" fill="hold" nodeType="afterEffect">
                                  <p:stCondLst>
                                    <p:cond delay="0"/>
                                  </p:stCondLst>
                                  <p:childTnLst>
                                    <p:set>
                                      <p:cBhvr>
                                        <p:cTn id="137" dur="1" fill="hold">
                                          <p:stCondLst>
                                            <p:cond delay="0"/>
                                          </p:stCondLst>
                                        </p:cTn>
                                        <p:tgtEl>
                                          <p:spTgt spid="104"/>
                                        </p:tgtEl>
                                        <p:attrNameLst>
                                          <p:attrName>style.visibility</p:attrName>
                                        </p:attrNameLst>
                                      </p:cBhvr>
                                      <p:to>
                                        <p:strVal val="visible"/>
                                      </p:to>
                                    </p:set>
                                    <p:animEffect transition="in" filter="wipe(up)">
                                      <p:cBhvr>
                                        <p:cTn id="138" dur="500"/>
                                        <p:tgtEl>
                                          <p:spTgt spid="104"/>
                                        </p:tgtEl>
                                      </p:cBhvr>
                                    </p:animEffect>
                                  </p:childTnLst>
                                </p:cTn>
                              </p:par>
                            </p:childTnLst>
                          </p:cTn>
                        </p:par>
                        <p:par>
                          <p:cTn id="139" fill="hold">
                            <p:stCondLst>
                              <p:cond delay="15000"/>
                            </p:stCondLst>
                            <p:childTnLst>
                              <p:par>
                                <p:cTn id="140" presetID="12" presetClass="entr" presetSubtype="8" fill="hold" nodeType="afterEffect">
                                  <p:stCondLst>
                                    <p:cond delay="0"/>
                                  </p:stCondLst>
                                  <p:childTnLst>
                                    <p:set>
                                      <p:cBhvr>
                                        <p:cTn id="141" dur="1" fill="hold">
                                          <p:stCondLst>
                                            <p:cond delay="0"/>
                                          </p:stCondLst>
                                        </p:cTn>
                                        <p:tgtEl>
                                          <p:spTgt spid="105"/>
                                        </p:tgtEl>
                                        <p:attrNameLst>
                                          <p:attrName>style.visibility</p:attrName>
                                        </p:attrNameLst>
                                      </p:cBhvr>
                                      <p:to>
                                        <p:strVal val="visible"/>
                                      </p:to>
                                    </p:set>
                                    <p:anim calcmode="lin" valueType="num">
                                      <p:cBhvr additive="base">
                                        <p:cTn id="142" dur="500"/>
                                        <p:tgtEl>
                                          <p:spTgt spid="105"/>
                                        </p:tgtEl>
                                        <p:attrNameLst>
                                          <p:attrName>ppt_x</p:attrName>
                                        </p:attrNameLst>
                                      </p:cBhvr>
                                      <p:tavLst>
                                        <p:tav tm="0">
                                          <p:val>
                                            <p:strVal val="#ppt_x-#ppt_w*1.125000"/>
                                          </p:val>
                                        </p:tav>
                                        <p:tav tm="100000">
                                          <p:val>
                                            <p:strVal val="#ppt_x"/>
                                          </p:val>
                                        </p:tav>
                                      </p:tavLst>
                                    </p:anim>
                                    <p:animEffect transition="in" filter="wipe(right)">
                                      <p:cBhvr>
                                        <p:cTn id="143"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3427" y="6429476"/>
            <a:ext cx="12188572" cy="523220"/>
            <a:chOff x="3427" y="6429476"/>
            <a:chExt cx="12188572" cy="523220"/>
          </a:xfrm>
        </p:grpSpPr>
        <p:sp>
          <p:nvSpPr>
            <p:cNvPr id="16" name="Rectangle 15"/>
            <p:cNvSpPr/>
            <p:nvPr/>
          </p:nvSpPr>
          <p:spPr>
            <a:xfrm flipV="1">
              <a:off x="3427" y="6695834"/>
              <a:ext cx="11350373" cy="152008"/>
            </a:xfrm>
            <a:prstGeom prst="rect">
              <a:avLst/>
            </a:prstGeom>
            <a:gradFill>
              <a:gsLst>
                <a:gs pos="29000">
                  <a:srgbClr val="9DE3F9"/>
                </a:gs>
                <a:gs pos="100000">
                  <a:schemeClr val="accent1">
                    <a:lumMod val="20000"/>
                    <a:lumOff val="80000"/>
                  </a:schemeClr>
                </a:gs>
                <a:gs pos="75000">
                  <a:schemeClr val="accent1">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1467438" y="6429476"/>
              <a:ext cx="364202" cy="523220"/>
            </a:xfrm>
            <a:prstGeom prst="rect">
              <a:avLst/>
            </a:prstGeom>
            <a:noFill/>
            <a:ln w="15875">
              <a:noFill/>
            </a:ln>
          </p:spPr>
          <p:txBody>
            <a:bodyPr wrap="none" rtlCol="0">
              <a:spAutoFit/>
            </a:bodyPr>
            <a:lstStyle/>
            <a:p>
              <a:r>
                <a:rPr lang="en-US" sz="2800" b="1" dirty="0" smtClean="0">
                  <a:latin typeface="Times New Roman" panose="02020603050405020304" pitchFamily="18" charset="0"/>
                  <a:cs typeface="Times New Roman" panose="02020603050405020304" pitchFamily="18" charset="0"/>
                </a:rPr>
                <a:t>1</a:t>
              </a:r>
              <a:endParaRPr lang="en-US" sz="2800" b="1" dirty="0">
                <a:latin typeface="Times New Roman" panose="02020603050405020304" pitchFamily="18" charset="0"/>
                <a:cs typeface="Times New Roman" panose="02020603050405020304" pitchFamily="18" charset="0"/>
              </a:endParaRPr>
            </a:p>
          </p:txBody>
        </p:sp>
        <p:sp>
          <p:nvSpPr>
            <p:cNvPr id="18" name="Rectangle 17"/>
            <p:cNvSpPr/>
            <p:nvPr/>
          </p:nvSpPr>
          <p:spPr>
            <a:xfrm>
              <a:off x="11942990" y="6695834"/>
              <a:ext cx="249009" cy="162166"/>
            </a:xfrm>
            <a:prstGeom prst="rect">
              <a:avLst/>
            </a:prstGeom>
            <a:gradFill>
              <a:gsLst>
                <a:gs pos="29000">
                  <a:schemeClr val="accent1">
                    <a:lumMod val="40000"/>
                    <a:lumOff val="60000"/>
                  </a:schemeClr>
                </a:gs>
                <a:gs pos="100000">
                  <a:schemeClr val="accent6">
                    <a:lumMod val="20000"/>
                    <a:lumOff val="80000"/>
                  </a:schemeClr>
                </a:gs>
                <a:gs pos="75000">
                  <a:schemeClr val="accent2">
                    <a:lumMod val="20000"/>
                    <a:lumOff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sp>
        <p:nvSpPr>
          <p:cNvPr id="25" name="Rectangle 24"/>
          <p:cNvSpPr/>
          <p:nvPr/>
        </p:nvSpPr>
        <p:spPr>
          <a:xfrm>
            <a:off x="10166496" y="132747"/>
            <a:ext cx="1782392" cy="10850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6" name="TextBox 25"/>
          <p:cNvSpPr txBox="1"/>
          <p:nvPr/>
        </p:nvSpPr>
        <p:spPr>
          <a:xfrm>
            <a:off x="3426" y="132747"/>
            <a:ext cx="4720973" cy="461665"/>
          </a:xfrm>
          <a:prstGeom prst="rect">
            <a:avLst/>
          </a:prstGeom>
          <a:noFill/>
          <a:ln>
            <a:noFill/>
          </a:ln>
        </p:spPr>
        <p:txBody>
          <a:bodyPr wrap="square" rtlCol="0">
            <a:spAutoFit/>
          </a:bodyPr>
          <a:lstStyle/>
          <a:p>
            <a:pPr marL="342900" indent="-342900">
              <a:buFont typeface="Wingdings" panose="05000000000000000000" pitchFamily="2" charset="2"/>
              <a:buChar char="v"/>
            </a:pPr>
            <a:r>
              <a:rPr lang="en-US" sz="2400" b="1" i="1" dirty="0" smtClean="0">
                <a:cs typeface="B Nazanin" panose="00000400000000000000" pitchFamily="2" charset="-78"/>
              </a:rPr>
              <a:t>Substrate Change </a:t>
            </a:r>
            <a:endParaRPr lang="en-US" sz="2400" b="1" dirty="0" smtClean="0">
              <a:cs typeface="B Nazanin" panose="00000400000000000000" pitchFamily="2" charset="-78"/>
            </a:endParaRPr>
          </a:p>
        </p:txBody>
      </p:sp>
      <p:pic>
        <p:nvPicPr>
          <p:cNvPr id="19" name="Picture 18"/>
          <p:cNvPicPr>
            <a:picLocks noChangeAspect="1"/>
          </p:cNvPicPr>
          <p:nvPr/>
        </p:nvPicPr>
        <p:blipFill rotWithShape="1">
          <a:blip r:embed="rId2" cstate="print">
            <a:extLst>
              <a:ext uri="{28A0092B-C50C-407E-A947-70E740481C1C}">
                <a14:useLocalDpi xmlns:a14="http://schemas.microsoft.com/office/drawing/2010/main" val="0"/>
              </a:ext>
            </a:extLst>
          </a:blip>
          <a:srcRect l="4258" t="10237" r="11055" b="5234"/>
          <a:stretch/>
        </p:blipFill>
        <p:spPr>
          <a:xfrm>
            <a:off x="10541451" y="232860"/>
            <a:ext cx="1222455" cy="884790"/>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489969822"/>
              </p:ext>
            </p:extLst>
          </p:nvPr>
        </p:nvGraphicFramePr>
        <p:xfrm>
          <a:off x="1727200" y="1998135"/>
          <a:ext cx="8652933" cy="3302157"/>
        </p:xfrm>
        <a:graphic>
          <a:graphicData uri="http://schemas.openxmlformats.org/drawingml/2006/table">
            <a:tbl>
              <a:tblPr/>
              <a:tblGrid>
                <a:gridCol w="2034581">
                  <a:extLst>
                    <a:ext uri="{9D8B030D-6E8A-4147-A177-3AD203B41FA5}">
                      <a16:colId xmlns:a16="http://schemas.microsoft.com/office/drawing/2014/main" val="3381856146"/>
                    </a:ext>
                  </a:extLst>
                </a:gridCol>
                <a:gridCol w="1053075">
                  <a:extLst>
                    <a:ext uri="{9D8B030D-6E8A-4147-A177-3AD203B41FA5}">
                      <a16:colId xmlns:a16="http://schemas.microsoft.com/office/drawing/2014/main" val="1453488482"/>
                    </a:ext>
                  </a:extLst>
                </a:gridCol>
                <a:gridCol w="1131458">
                  <a:extLst>
                    <a:ext uri="{9D8B030D-6E8A-4147-A177-3AD203B41FA5}">
                      <a16:colId xmlns:a16="http://schemas.microsoft.com/office/drawing/2014/main" val="3408708363"/>
                    </a:ext>
                  </a:extLst>
                </a:gridCol>
                <a:gridCol w="1124643">
                  <a:extLst>
                    <a:ext uri="{9D8B030D-6E8A-4147-A177-3AD203B41FA5}">
                      <a16:colId xmlns:a16="http://schemas.microsoft.com/office/drawing/2014/main" val="1562472919"/>
                    </a:ext>
                  </a:extLst>
                </a:gridCol>
                <a:gridCol w="1053075">
                  <a:extLst>
                    <a:ext uri="{9D8B030D-6E8A-4147-A177-3AD203B41FA5}">
                      <a16:colId xmlns:a16="http://schemas.microsoft.com/office/drawing/2014/main" val="2657396590"/>
                    </a:ext>
                  </a:extLst>
                </a:gridCol>
                <a:gridCol w="1131458">
                  <a:extLst>
                    <a:ext uri="{9D8B030D-6E8A-4147-A177-3AD203B41FA5}">
                      <a16:colId xmlns:a16="http://schemas.microsoft.com/office/drawing/2014/main" val="2636750051"/>
                    </a:ext>
                  </a:extLst>
                </a:gridCol>
                <a:gridCol w="1124643">
                  <a:extLst>
                    <a:ext uri="{9D8B030D-6E8A-4147-A177-3AD203B41FA5}">
                      <a16:colId xmlns:a16="http://schemas.microsoft.com/office/drawing/2014/main" val="1581270426"/>
                    </a:ext>
                  </a:extLst>
                </a:gridCol>
              </a:tblGrid>
              <a:tr h="723913">
                <a:tc rowSpan="2">
                  <a:txBody>
                    <a:bodyPr/>
                    <a:lstStyle/>
                    <a:p>
                      <a:pPr algn="ctr" fontAlgn="ctr"/>
                      <a:r>
                        <a:rPr lang="en-US" sz="1400" b="1" i="0" u="none" strike="noStrike">
                          <a:solidFill>
                            <a:srgbClr val="FFFFFF"/>
                          </a:solidFill>
                          <a:effectLst/>
                          <a:latin typeface="Calibri" panose="020F0502020204030204" pitchFamily="34" charset="0"/>
                        </a:rPr>
                        <a:t>Name</a:t>
                      </a:r>
                    </a:p>
                  </a:txBody>
                  <a:tcPr marL="9525" marR="9525" marT="9525"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A5A5A5"/>
                    </a:solidFill>
                  </a:tcPr>
                </a:tc>
                <a:tc gridSpan="3">
                  <a:txBody>
                    <a:bodyPr/>
                    <a:lstStyle/>
                    <a:p>
                      <a:pPr algn="ctr" fontAlgn="ctr"/>
                      <a:r>
                        <a:rPr lang="en-US" sz="1400" b="1" i="0" u="none" strike="noStrike">
                          <a:solidFill>
                            <a:srgbClr val="FFFFFF"/>
                          </a:solidFill>
                          <a:effectLst/>
                          <a:latin typeface="Calibri" panose="020F0502020204030204" pitchFamily="34" charset="0"/>
                        </a:rPr>
                        <a:t>Substrate Specification according to drawing and sample</a:t>
                      </a:r>
                    </a:p>
                  </a:txBody>
                  <a:tcPr marL="9525" marR="9525" marT="9525"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A5A5A5"/>
                    </a:solidFill>
                  </a:tcPr>
                </a:tc>
                <a:tc hMerge="1">
                  <a:txBody>
                    <a:bodyPr/>
                    <a:lstStyle/>
                    <a:p>
                      <a:endParaRPr lang="en-US"/>
                    </a:p>
                  </a:txBody>
                  <a:tcPr/>
                </a:tc>
                <a:tc hMerge="1">
                  <a:txBody>
                    <a:bodyPr/>
                    <a:lstStyle/>
                    <a:p>
                      <a:endParaRPr lang="en-US"/>
                    </a:p>
                  </a:txBody>
                  <a:tcPr/>
                </a:tc>
                <a:tc gridSpan="3">
                  <a:txBody>
                    <a:bodyPr/>
                    <a:lstStyle/>
                    <a:p>
                      <a:pPr algn="ctr" fontAlgn="ctr"/>
                      <a:r>
                        <a:rPr lang="en-US" sz="1400" b="1" i="0" u="none" strike="noStrike">
                          <a:solidFill>
                            <a:srgbClr val="FFFFFF"/>
                          </a:solidFill>
                          <a:effectLst/>
                          <a:latin typeface="Calibri" panose="020F0502020204030204" pitchFamily="34" charset="0"/>
                        </a:rPr>
                        <a:t>Substrate Specification of Iran Delco's suggestion</a:t>
                      </a:r>
                    </a:p>
                  </a:txBody>
                  <a:tcPr marL="9525" marR="9525" marT="9525"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A5A5A5"/>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31158841"/>
                  </a:ext>
                </a:extLst>
              </a:tr>
              <a:tr h="748971">
                <a:tc vMerge="1">
                  <a:txBody>
                    <a:bodyPr/>
                    <a:lstStyle/>
                    <a:p>
                      <a:endParaRPr lang="en-US"/>
                    </a:p>
                  </a:txBody>
                  <a:tcPr/>
                </a:tc>
                <a:tc>
                  <a:txBody>
                    <a:bodyPr/>
                    <a:lstStyle/>
                    <a:p>
                      <a:pPr algn="ctr" fontAlgn="ctr"/>
                      <a:r>
                        <a:rPr lang="en-US" sz="1100" b="1" i="0" u="none" strike="noStrike">
                          <a:solidFill>
                            <a:srgbClr val="FFFFFF"/>
                          </a:solidFill>
                          <a:effectLst/>
                          <a:latin typeface="Calibri" panose="020F0502020204030204" pitchFamily="34" charset="0"/>
                        </a:rPr>
                        <a:t>Diameter (mm)</a:t>
                      </a:r>
                    </a:p>
                  </a:txBody>
                  <a:tcPr marL="9525" marR="9525" marT="9525"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FFFFFF"/>
                          </a:solidFill>
                          <a:effectLst/>
                          <a:latin typeface="Calibri" panose="020F0502020204030204" pitchFamily="34" charset="0"/>
                        </a:rPr>
                        <a:t>Length (mm)</a:t>
                      </a:r>
                    </a:p>
                  </a:txBody>
                  <a:tcPr marL="9525" marR="9525" marT="9525"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FFFFFF"/>
                          </a:solidFill>
                          <a:effectLst/>
                          <a:latin typeface="Calibri" panose="020F0502020204030204" pitchFamily="34" charset="0"/>
                        </a:rPr>
                        <a:t>Cell Specification (CPSI/Mil)</a:t>
                      </a:r>
                    </a:p>
                  </a:txBody>
                  <a:tcPr marL="9525" marR="9525" marT="9525"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FFFFFF"/>
                          </a:solidFill>
                          <a:effectLst/>
                          <a:latin typeface="Calibri" panose="020F0502020204030204" pitchFamily="34" charset="0"/>
                        </a:rPr>
                        <a:t>Diameter (mm)</a:t>
                      </a:r>
                    </a:p>
                  </a:txBody>
                  <a:tcPr marL="9525" marR="9525" marT="9525"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FFFFFF"/>
                          </a:solidFill>
                          <a:effectLst/>
                          <a:latin typeface="Calibri" panose="020F0502020204030204" pitchFamily="34" charset="0"/>
                        </a:rPr>
                        <a:t>Length (mm)</a:t>
                      </a:r>
                    </a:p>
                  </a:txBody>
                  <a:tcPr marL="9525" marR="9525" marT="9525"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A5A5A5"/>
                    </a:solidFill>
                  </a:tcPr>
                </a:tc>
                <a:tc>
                  <a:txBody>
                    <a:bodyPr/>
                    <a:lstStyle/>
                    <a:p>
                      <a:pPr algn="ctr" fontAlgn="ctr"/>
                      <a:r>
                        <a:rPr lang="en-US" sz="1100" b="1" i="0" u="none" strike="noStrike">
                          <a:solidFill>
                            <a:srgbClr val="FFFFFF"/>
                          </a:solidFill>
                          <a:effectLst/>
                          <a:latin typeface="Calibri" panose="020F0502020204030204" pitchFamily="34" charset="0"/>
                        </a:rPr>
                        <a:t>Cell Specification (CPSI/Mil)</a:t>
                      </a:r>
                    </a:p>
                  </a:txBody>
                  <a:tcPr marL="9525" marR="9525" marT="9525"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A5A5A5"/>
                    </a:solidFill>
                  </a:tcPr>
                </a:tc>
                <a:extLst>
                  <a:ext uri="{0D108BD9-81ED-4DB2-BD59-A6C34878D82A}">
                    <a16:rowId xmlns:a16="http://schemas.microsoft.com/office/drawing/2014/main" val="32030916"/>
                  </a:ext>
                </a:extLst>
              </a:tr>
              <a:tr h="375878">
                <a:tc>
                  <a:txBody>
                    <a:bodyPr/>
                    <a:lstStyle/>
                    <a:p>
                      <a:pPr algn="ctr" fontAlgn="ctr"/>
                      <a:r>
                        <a:rPr lang="en-US" sz="1100" b="1" i="0" u="none" strike="noStrike">
                          <a:solidFill>
                            <a:srgbClr val="FA7D00"/>
                          </a:solidFill>
                          <a:effectLst/>
                          <a:latin typeface="Calibri" panose="020F0502020204030204" pitchFamily="34" charset="0"/>
                        </a:rPr>
                        <a:t>Fidelity Pre Catalyst</a:t>
                      </a:r>
                    </a:p>
                  </a:txBody>
                  <a:tcPr marL="9525" marR="9525" marT="9525"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2F2F2"/>
                    </a:solidFill>
                  </a:tcPr>
                </a:tc>
                <a:tc>
                  <a:txBody>
                    <a:bodyPr/>
                    <a:lstStyle/>
                    <a:p>
                      <a:pPr algn="ctr" fontAlgn="ctr"/>
                      <a:r>
                        <a:rPr lang="en-US" sz="1400" b="0" i="0" u="none" strike="noStrike">
                          <a:solidFill>
                            <a:srgbClr val="3F3F76"/>
                          </a:solidFill>
                          <a:effectLst/>
                          <a:latin typeface="Calibri" panose="020F0502020204030204" pitchFamily="34" charset="0"/>
                        </a:rPr>
                        <a:t>Ø105.7</a:t>
                      </a:r>
                    </a:p>
                  </a:txBody>
                  <a:tcPr marL="9525" marR="9525" marT="9525" marB="0" anchor="ctr">
                    <a:lnL w="25400" cap="flat" cmpd="dbl" algn="ctr">
                      <a:solidFill>
                        <a:srgbClr val="3F3F3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ctr" fontAlgn="ctr"/>
                      <a:r>
                        <a:rPr lang="en-US" sz="1400" b="0" i="0" u="none" strike="noStrike">
                          <a:solidFill>
                            <a:srgbClr val="000000"/>
                          </a:solidFill>
                          <a:effectLst/>
                          <a:latin typeface="Calibri" panose="020F0502020204030204" pitchFamily="34" charset="0"/>
                        </a:rPr>
                        <a:t>152.4</a:t>
                      </a:r>
                    </a:p>
                  </a:txBody>
                  <a:tcPr marL="9525" marR="9525" marT="9525"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3B0D"/>
                    </a:solidFill>
                  </a:tcPr>
                </a:tc>
                <a:tc>
                  <a:txBody>
                    <a:bodyPr/>
                    <a:lstStyle/>
                    <a:p>
                      <a:pPr algn="ctr" fontAlgn="ctr"/>
                      <a:r>
                        <a:rPr lang="en-US" sz="1400" b="0" i="0" u="none" strike="noStrike">
                          <a:solidFill>
                            <a:srgbClr val="000000"/>
                          </a:solidFill>
                          <a:effectLst/>
                          <a:latin typeface="Calibri" panose="020F0502020204030204" pitchFamily="34" charset="0"/>
                        </a:rPr>
                        <a:t>600/3</a:t>
                      </a:r>
                    </a:p>
                  </a:txBody>
                  <a:tcPr marL="9525" marR="9525" marT="9525"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3B0D"/>
                    </a:solidFill>
                  </a:tcPr>
                </a:tc>
                <a:tc>
                  <a:txBody>
                    <a:bodyPr/>
                    <a:lstStyle/>
                    <a:p>
                      <a:pPr algn="ctr" fontAlgn="ctr"/>
                      <a:r>
                        <a:rPr lang="en-US" sz="1400" b="0" i="0" u="none" strike="noStrike">
                          <a:solidFill>
                            <a:srgbClr val="3F3F76"/>
                          </a:solidFill>
                          <a:effectLst/>
                          <a:latin typeface="Calibri" panose="020F0502020204030204" pitchFamily="34" charset="0"/>
                        </a:rPr>
                        <a:t>-</a:t>
                      </a:r>
                    </a:p>
                  </a:txBody>
                  <a:tcPr marL="9525" marR="9525" marT="9525"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ctr" fontAlgn="ctr"/>
                      <a:r>
                        <a:rPr lang="en-US" sz="1400" b="0" i="0" u="none" strike="noStrike">
                          <a:solidFill>
                            <a:srgbClr val="3F3F76"/>
                          </a:solidFill>
                          <a:effectLst/>
                          <a:latin typeface="Calibri" panose="020F0502020204030204" pitchFamily="34" charset="0"/>
                        </a:rPr>
                        <a:t>-</a:t>
                      </a:r>
                    </a:p>
                  </a:txBody>
                  <a:tcPr marL="9525" marR="9525" marT="9525"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ctr" fontAlgn="ctr"/>
                      <a:r>
                        <a:rPr lang="en-US" sz="1400" b="0" i="0" u="none" strike="noStrike">
                          <a:solidFill>
                            <a:srgbClr val="3F3F76"/>
                          </a:solidFill>
                          <a:effectLst/>
                          <a:latin typeface="Calibri" panose="020F0502020204030204" pitchFamily="34" charset="0"/>
                        </a:rPr>
                        <a:t>-</a:t>
                      </a:r>
                    </a:p>
                  </a:txBody>
                  <a:tcPr marL="9525" marR="9525" marT="9525"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extLst>
                  <a:ext uri="{0D108BD9-81ED-4DB2-BD59-A6C34878D82A}">
                    <a16:rowId xmlns:a16="http://schemas.microsoft.com/office/drawing/2014/main" val="84439823"/>
                  </a:ext>
                </a:extLst>
              </a:tr>
              <a:tr h="375878">
                <a:tc>
                  <a:txBody>
                    <a:bodyPr/>
                    <a:lstStyle/>
                    <a:p>
                      <a:pPr algn="ctr" fontAlgn="ctr"/>
                      <a:r>
                        <a:rPr lang="en-US" sz="1100" b="1" i="0" u="none" strike="noStrike">
                          <a:solidFill>
                            <a:srgbClr val="FA7D00"/>
                          </a:solidFill>
                          <a:effectLst/>
                          <a:latin typeface="Calibri" panose="020F0502020204030204" pitchFamily="34" charset="0"/>
                        </a:rPr>
                        <a:t>Fidelity Main Catalyst</a:t>
                      </a:r>
                    </a:p>
                  </a:txBody>
                  <a:tcPr marL="9525" marR="9525" marT="9525"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2F2F2"/>
                    </a:solidFill>
                  </a:tcPr>
                </a:tc>
                <a:tc rowSpan="4">
                  <a:txBody>
                    <a:bodyPr/>
                    <a:lstStyle/>
                    <a:p>
                      <a:pPr algn="ctr" fontAlgn="ctr"/>
                      <a:r>
                        <a:rPr lang="en-US" sz="1400" b="0" i="0" u="none" strike="noStrike">
                          <a:solidFill>
                            <a:srgbClr val="3F3F76"/>
                          </a:solidFill>
                          <a:effectLst/>
                          <a:latin typeface="Calibri" panose="020F0502020204030204" pitchFamily="34" charset="0"/>
                        </a:rPr>
                        <a:t>Ø118.4</a:t>
                      </a:r>
                    </a:p>
                  </a:txBody>
                  <a:tcPr marL="9525" marR="9525" marT="9525" marB="0" anchor="ctr">
                    <a:lnL w="25400" cap="flat" cmpd="dbl" algn="ctr">
                      <a:solidFill>
                        <a:srgbClr val="3F3F3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ctr" fontAlgn="ctr"/>
                      <a:r>
                        <a:rPr lang="en-US" sz="14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3B0D"/>
                    </a:solidFill>
                  </a:tcPr>
                </a:tc>
                <a:tc>
                  <a:txBody>
                    <a:bodyPr/>
                    <a:lstStyle/>
                    <a:p>
                      <a:pPr algn="ctr" fontAlgn="ctr"/>
                      <a:r>
                        <a:rPr lang="en-US" sz="1400" b="0" i="0" u="none" strike="noStrike">
                          <a:solidFill>
                            <a:srgbClr val="000000"/>
                          </a:solidFill>
                          <a:effectLst/>
                          <a:latin typeface="Calibri" panose="020F0502020204030204" pitchFamily="34" charset="0"/>
                        </a:rPr>
                        <a:t>400/6</a:t>
                      </a:r>
                    </a:p>
                  </a:txBody>
                  <a:tcPr marL="9525" marR="9525" marT="9525"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3B0D"/>
                    </a:solidFill>
                  </a:tcPr>
                </a:tc>
                <a:tc>
                  <a:txBody>
                    <a:bodyPr/>
                    <a:lstStyle/>
                    <a:p>
                      <a:pPr algn="ctr" fontAlgn="ctr"/>
                      <a:r>
                        <a:rPr lang="en-US" sz="1400" b="0" i="0" u="none" strike="noStrike">
                          <a:solidFill>
                            <a:srgbClr val="3F3F76"/>
                          </a:solidFill>
                          <a:effectLst/>
                          <a:latin typeface="Calibri" panose="020F0502020204030204" pitchFamily="34" charset="0"/>
                        </a:rPr>
                        <a:t>-</a:t>
                      </a:r>
                    </a:p>
                  </a:txBody>
                  <a:tcPr marL="9525" marR="9525" marT="9525"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ctr" fontAlgn="ctr"/>
                      <a:r>
                        <a:rPr lang="en-US" sz="1400" b="0" i="0" u="none" strike="noStrike">
                          <a:solidFill>
                            <a:srgbClr val="3F3F76"/>
                          </a:solidFill>
                          <a:effectLst/>
                          <a:latin typeface="Calibri" panose="020F0502020204030204" pitchFamily="34" charset="0"/>
                        </a:rPr>
                        <a:t>-</a:t>
                      </a:r>
                    </a:p>
                  </a:txBody>
                  <a:tcPr marL="9525" marR="9525" marT="9525"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ctr" fontAlgn="ctr"/>
                      <a:r>
                        <a:rPr lang="en-US" sz="1400" b="0" i="0" u="none" strike="noStrike">
                          <a:solidFill>
                            <a:srgbClr val="3F3F76"/>
                          </a:solidFill>
                          <a:effectLst/>
                          <a:latin typeface="Calibri" panose="020F0502020204030204" pitchFamily="34" charset="0"/>
                        </a:rPr>
                        <a:t>-</a:t>
                      </a:r>
                    </a:p>
                  </a:txBody>
                  <a:tcPr marL="9525" marR="9525" marT="9525"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extLst>
                  <a:ext uri="{0D108BD9-81ED-4DB2-BD59-A6C34878D82A}">
                    <a16:rowId xmlns:a16="http://schemas.microsoft.com/office/drawing/2014/main" val="1287839886"/>
                  </a:ext>
                </a:extLst>
              </a:tr>
              <a:tr h="325761">
                <a:tc>
                  <a:txBody>
                    <a:bodyPr/>
                    <a:lstStyle/>
                    <a:p>
                      <a:pPr algn="ctr" fontAlgn="ctr"/>
                      <a:r>
                        <a:rPr lang="en-US" sz="1100" b="1" i="0" u="none" strike="noStrike">
                          <a:solidFill>
                            <a:srgbClr val="FA7D00"/>
                          </a:solidFill>
                          <a:effectLst/>
                          <a:latin typeface="Calibri" panose="020F0502020204030204" pitchFamily="34" charset="0"/>
                        </a:rPr>
                        <a:t>Dignity Prestige Catalyst</a:t>
                      </a:r>
                    </a:p>
                  </a:txBody>
                  <a:tcPr marL="9525" marR="9525" marT="9525"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2F2F2"/>
                    </a:solidFill>
                  </a:tcPr>
                </a:tc>
                <a:tc vMerge="1">
                  <a:txBody>
                    <a:bodyPr/>
                    <a:lstStyle/>
                    <a:p>
                      <a:endParaRPr lang="en-US"/>
                    </a:p>
                  </a:txBody>
                  <a:tcPr/>
                </a:tc>
                <a:tc>
                  <a:txBody>
                    <a:bodyPr/>
                    <a:lstStyle/>
                    <a:p>
                      <a:pPr algn="ctr" fontAlgn="ctr"/>
                      <a:r>
                        <a:rPr lang="en-US" sz="1400" b="0" i="0" u="none" strike="noStrike">
                          <a:solidFill>
                            <a:srgbClr val="000000"/>
                          </a:solidFill>
                          <a:effectLst/>
                          <a:latin typeface="Calibri" panose="020F0502020204030204" pitchFamily="34" charset="0"/>
                        </a:rPr>
                        <a:t>152.4</a:t>
                      </a:r>
                    </a:p>
                  </a:txBody>
                  <a:tcPr marL="9525" marR="9525" marT="9525"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3B0D"/>
                    </a:solidFill>
                  </a:tcPr>
                </a:tc>
                <a:tc>
                  <a:txBody>
                    <a:bodyPr/>
                    <a:lstStyle/>
                    <a:p>
                      <a:pPr algn="ctr" fontAlgn="ctr"/>
                      <a:r>
                        <a:rPr lang="en-US" sz="1400" b="0" i="0" u="none" strike="noStrike">
                          <a:solidFill>
                            <a:srgbClr val="000000"/>
                          </a:solidFill>
                          <a:effectLst/>
                          <a:latin typeface="Calibri" panose="020F0502020204030204" pitchFamily="34" charset="0"/>
                        </a:rPr>
                        <a:t>750/3</a:t>
                      </a:r>
                    </a:p>
                  </a:txBody>
                  <a:tcPr marL="9525" marR="9525" marT="9525"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3B0D"/>
                    </a:solidFill>
                  </a:tcPr>
                </a:tc>
                <a:tc>
                  <a:txBody>
                    <a:bodyPr/>
                    <a:lstStyle/>
                    <a:p>
                      <a:pPr algn="ctr" fontAlgn="ctr"/>
                      <a:r>
                        <a:rPr lang="en-US" sz="1400" b="0" i="0" u="none" strike="noStrike">
                          <a:solidFill>
                            <a:srgbClr val="3F3F76"/>
                          </a:solidFill>
                          <a:effectLst/>
                          <a:latin typeface="Calibri" panose="020F0502020204030204" pitchFamily="34" charset="0"/>
                        </a:rPr>
                        <a:t>-</a:t>
                      </a:r>
                    </a:p>
                  </a:txBody>
                  <a:tcPr marL="9525" marR="9525" marT="9525"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ctr" fontAlgn="ctr"/>
                      <a:r>
                        <a:rPr lang="en-US" sz="1400" b="0" i="0" u="none" strike="noStrike">
                          <a:solidFill>
                            <a:srgbClr val="3F3F76"/>
                          </a:solidFill>
                          <a:effectLst/>
                          <a:latin typeface="Calibri" panose="020F0502020204030204" pitchFamily="34" charset="0"/>
                        </a:rPr>
                        <a:t>-</a:t>
                      </a:r>
                    </a:p>
                  </a:txBody>
                  <a:tcPr marL="9525" marR="9525" marT="9525"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ctr" fontAlgn="ctr"/>
                      <a:r>
                        <a:rPr lang="en-US" sz="1400" b="0" i="0" u="none" strike="noStrike">
                          <a:solidFill>
                            <a:srgbClr val="3F3F76"/>
                          </a:solidFill>
                          <a:effectLst/>
                          <a:latin typeface="Calibri" panose="020F0502020204030204" pitchFamily="34" charset="0"/>
                        </a:rPr>
                        <a:t>-</a:t>
                      </a:r>
                    </a:p>
                  </a:txBody>
                  <a:tcPr marL="9525" marR="9525" marT="9525"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extLst>
                  <a:ext uri="{0D108BD9-81ED-4DB2-BD59-A6C34878D82A}">
                    <a16:rowId xmlns:a16="http://schemas.microsoft.com/office/drawing/2014/main" val="1328700392"/>
                  </a:ext>
                </a:extLst>
              </a:tr>
              <a:tr h="375878">
                <a:tc>
                  <a:txBody>
                    <a:bodyPr/>
                    <a:lstStyle/>
                    <a:p>
                      <a:pPr algn="ctr" fontAlgn="ctr"/>
                      <a:r>
                        <a:rPr lang="en-US" sz="1100" b="1" i="0" u="none" strike="noStrike">
                          <a:solidFill>
                            <a:srgbClr val="FA7D00"/>
                          </a:solidFill>
                          <a:effectLst/>
                          <a:latin typeface="Calibri" panose="020F0502020204030204" pitchFamily="34" charset="0"/>
                        </a:rPr>
                        <a:t>Dignity Prime Front Substarte</a:t>
                      </a:r>
                    </a:p>
                  </a:txBody>
                  <a:tcPr marL="9525" marR="9525" marT="9525"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2F2F2"/>
                    </a:solidFill>
                  </a:tcPr>
                </a:tc>
                <a:tc vMerge="1">
                  <a:txBody>
                    <a:bodyPr/>
                    <a:lstStyle/>
                    <a:p>
                      <a:endParaRPr lang="en-US"/>
                    </a:p>
                  </a:txBody>
                  <a:tcPr/>
                </a:tc>
                <a:tc>
                  <a:txBody>
                    <a:bodyPr/>
                    <a:lstStyle/>
                    <a:p>
                      <a:pPr algn="ctr" fontAlgn="ctr"/>
                      <a:r>
                        <a:rPr lang="en-US" sz="1400" b="0" i="0" u="none" strike="noStrike">
                          <a:solidFill>
                            <a:srgbClr val="3F3F76"/>
                          </a:solidFill>
                          <a:effectLst/>
                          <a:latin typeface="Calibri" panose="020F0502020204030204" pitchFamily="34" charset="0"/>
                        </a:rPr>
                        <a:t>64</a:t>
                      </a:r>
                    </a:p>
                  </a:txBody>
                  <a:tcPr marL="9525" marR="9525" marT="9525"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ctr" fontAlgn="ctr"/>
                      <a:r>
                        <a:rPr lang="en-US" sz="1400" b="0" i="0" u="none" strike="noStrike">
                          <a:solidFill>
                            <a:srgbClr val="3F3F76"/>
                          </a:solidFill>
                          <a:effectLst/>
                          <a:latin typeface="Calibri" panose="020F0502020204030204" pitchFamily="34" charset="0"/>
                        </a:rPr>
                        <a:t>600/6</a:t>
                      </a:r>
                    </a:p>
                  </a:txBody>
                  <a:tcPr marL="9525" marR="9525" marT="9525"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ctr" fontAlgn="ctr"/>
                      <a:r>
                        <a:rPr lang="en-US" sz="1400" b="0" i="0" u="none" strike="noStrike">
                          <a:solidFill>
                            <a:srgbClr val="3F3F76"/>
                          </a:solidFill>
                          <a:effectLst/>
                          <a:latin typeface="Calibri" panose="020F0502020204030204" pitchFamily="34" charset="0"/>
                        </a:rPr>
                        <a:t>Ø118.4</a:t>
                      </a:r>
                    </a:p>
                  </a:txBody>
                  <a:tcPr marL="9525" marR="9525" marT="9525"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ctr" fontAlgn="ctr"/>
                      <a:r>
                        <a:rPr lang="en-US" sz="1400" b="0" i="0" u="none" strike="noStrike">
                          <a:solidFill>
                            <a:srgbClr val="3F3F76"/>
                          </a:solidFill>
                          <a:effectLst/>
                          <a:latin typeface="Calibri" panose="020F0502020204030204" pitchFamily="34" charset="0"/>
                        </a:rPr>
                        <a:t>64</a:t>
                      </a:r>
                    </a:p>
                  </a:txBody>
                  <a:tcPr marL="9525" marR="9525" marT="9525"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ctr" fontAlgn="ctr"/>
                      <a:r>
                        <a:rPr lang="en-US" sz="1400" b="0" i="0" u="none" strike="noStrike">
                          <a:solidFill>
                            <a:srgbClr val="3F3F76"/>
                          </a:solidFill>
                          <a:effectLst/>
                          <a:latin typeface="Calibri" panose="020F0502020204030204" pitchFamily="34" charset="0"/>
                        </a:rPr>
                        <a:t>600/4</a:t>
                      </a:r>
                    </a:p>
                  </a:txBody>
                  <a:tcPr marL="9525" marR="9525" marT="9525"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extLst>
                  <a:ext uri="{0D108BD9-81ED-4DB2-BD59-A6C34878D82A}">
                    <a16:rowId xmlns:a16="http://schemas.microsoft.com/office/drawing/2014/main" val="3834322716"/>
                  </a:ext>
                </a:extLst>
              </a:tr>
              <a:tr h="375878">
                <a:tc>
                  <a:txBody>
                    <a:bodyPr/>
                    <a:lstStyle/>
                    <a:p>
                      <a:pPr algn="ctr" fontAlgn="ctr"/>
                      <a:r>
                        <a:rPr lang="en-US" sz="1100" b="1" i="0" u="none" strike="noStrike">
                          <a:solidFill>
                            <a:srgbClr val="FA7D00"/>
                          </a:solidFill>
                          <a:effectLst/>
                          <a:latin typeface="Calibri" panose="020F0502020204030204" pitchFamily="34" charset="0"/>
                        </a:rPr>
                        <a:t>Dignity Prime Rear Substarte</a:t>
                      </a:r>
                    </a:p>
                  </a:txBody>
                  <a:tcPr marL="9525" marR="9525" marT="9525" marB="0" anchor="ctr">
                    <a:lnL w="25400" cap="flat" cmpd="dbl" algn="ctr">
                      <a:solidFill>
                        <a:srgbClr val="3F3F3F"/>
                      </a:solidFill>
                      <a:prstDash val="solid"/>
                      <a:round/>
                      <a:headEnd type="none" w="med" len="med"/>
                      <a:tailEnd type="none" w="med" len="med"/>
                    </a:lnL>
                    <a:lnR w="25400" cap="flat" cmpd="dbl" algn="ctr">
                      <a:solidFill>
                        <a:srgbClr val="3F3F3F"/>
                      </a:solidFill>
                      <a:prstDash val="solid"/>
                      <a:round/>
                      <a:headEnd type="none" w="med" len="med"/>
                      <a:tailEnd type="none" w="med" len="med"/>
                    </a:lnR>
                    <a:lnT w="25400" cap="flat" cmpd="dbl" algn="ctr">
                      <a:solidFill>
                        <a:srgbClr val="3F3F3F"/>
                      </a:solidFill>
                      <a:prstDash val="solid"/>
                      <a:round/>
                      <a:headEnd type="none" w="med" len="med"/>
                      <a:tailEnd type="none" w="med" len="med"/>
                    </a:lnT>
                    <a:lnB w="25400" cap="flat" cmpd="dbl" algn="ctr">
                      <a:solidFill>
                        <a:srgbClr val="3F3F3F"/>
                      </a:solidFill>
                      <a:prstDash val="solid"/>
                      <a:round/>
                      <a:headEnd type="none" w="med" len="med"/>
                      <a:tailEnd type="none" w="med" len="med"/>
                    </a:lnB>
                    <a:solidFill>
                      <a:srgbClr val="F2F2F2"/>
                    </a:solidFill>
                  </a:tcPr>
                </a:tc>
                <a:tc vMerge="1">
                  <a:txBody>
                    <a:bodyPr/>
                    <a:lstStyle/>
                    <a:p>
                      <a:endParaRPr lang="en-US"/>
                    </a:p>
                  </a:txBody>
                  <a:tcPr/>
                </a:tc>
                <a:tc>
                  <a:txBody>
                    <a:bodyPr/>
                    <a:lstStyle/>
                    <a:p>
                      <a:pPr algn="ctr" fontAlgn="ctr"/>
                      <a:r>
                        <a:rPr lang="en-US" sz="1400" b="0" i="0" u="none" strike="noStrike">
                          <a:solidFill>
                            <a:srgbClr val="000000"/>
                          </a:solidFill>
                          <a:effectLst/>
                          <a:latin typeface="Calibri" panose="020F0502020204030204" pitchFamily="34" charset="0"/>
                        </a:rPr>
                        <a:t>100</a:t>
                      </a:r>
                    </a:p>
                  </a:txBody>
                  <a:tcPr marL="9525" marR="9525" marT="9525"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3B0D"/>
                    </a:solidFill>
                  </a:tcPr>
                </a:tc>
                <a:tc>
                  <a:txBody>
                    <a:bodyPr/>
                    <a:lstStyle/>
                    <a:p>
                      <a:pPr algn="ctr" fontAlgn="ctr"/>
                      <a:r>
                        <a:rPr lang="en-US" sz="1400" b="0" i="0" u="none" strike="noStrike" dirty="0">
                          <a:solidFill>
                            <a:srgbClr val="000000"/>
                          </a:solidFill>
                          <a:effectLst/>
                          <a:latin typeface="Calibri" panose="020F0502020204030204" pitchFamily="34" charset="0"/>
                        </a:rPr>
                        <a:t>400/6</a:t>
                      </a:r>
                    </a:p>
                  </a:txBody>
                  <a:tcPr marL="9525" marR="9525" marT="9525"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3B0D"/>
                    </a:solidFill>
                  </a:tcPr>
                </a:tc>
                <a:tc>
                  <a:txBody>
                    <a:bodyPr/>
                    <a:lstStyle/>
                    <a:p>
                      <a:pPr algn="ctr" fontAlgn="ctr"/>
                      <a:r>
                        <a:rPr lang="en-US" sz="1400" b="0" i="0" u="none" strike="noStrike">
                          <a:solidFill>
                            <a:srgbClr val="3F3F76"/>
                          </a:solidFill>
                          <a:effectLst/>
                          <a:latin typeface="Calibri" panose="020F0502020204030204" pitchFamily="34" charset="0"/>
                        </a:rPr>
                        <a:t>-</a:t>
                      </a:r>
                    </a:p>
                  </a:txBody>
                  <a:tcPr marL="9525" marR="9525" marT="9525"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ctr" fontAlgn="ctr"/>
                      <a:r>
                        <a:rPr lang="en-US" sz="1400" b="0" i="0" u="none" strike="noStrike">
                          <a:solidFill>
                            <a:srgbClr val="3F3F76"/>
                          </a:solidFill>
                          <a:effectLst/>
                          <a:latin typeface="Calibri" panose="020F0502020204030204" pitchFamily="34" charset="0"/>
                        </a:rPr>
                        <a:t>-</a:t>
                      </a:r>
                    </a:p>
                  </a:txBody>
                  <a:tcPr marL="9525" marR="9525" marT="9525"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ctr" fontAlgn="ctr"/>
                      <a:r>
                        <a:rPr lang="en-US" sz="1400" b="0" i="0" u="none" strike="noStrike" dirty="0">
                          <a:solidFill>
                            <a:srgbClr val="3F3F76"/>
                          </a:solidFill>
                          <a:effectLst/>
                          <a:latin typeface="Calibri" panose="020F0502020204030204" pitchFamily="34" charset="0"/>
                        </a:rPr>
                        <a:t>-</a:t>
                      </a:r>
                    </a:p>
                  </a:txBody>
                  <a:tcPr marL="9525" marR="9525" marT="9525" marB="0" anchor="ctr">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extLst>
                  <a:ext uri="{0D108BD9-81ED-4DB2-BD59-A6C34878D82A}">
                    <a16:rowId xmlns:a16="http://schemas.microsoft.com/office/drawing/2014/main" val="2981260823"/>
                  </a:ext>
                </a:extLst>
              </a:tr>
            </a:tbl>
          </a:graphicData>
        </a:graphic>
      </p:graphicFrame>
    </p:spTree>
    <p:extLst>
      <p:ext uri="{BB962C8B-B14F-4D97-AF65-F5344CB8AC3E}">
        <p14:creationId xmlns:p14="http://schemas.microsoft.com/office/powerpoint/2010/main" val="11522958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512556" y="303397"/>
            <a:ext cx="2773569" cy="461665"/>
          </a:xfrm>
          <a:prstGeom prst="rect">
            <a:avLst/>
          </a:prstGeom>
          <a:noFill/>
          <a:ln>
            <a:noFill/>
          </a:ln>
        </p:spPr>
        <p:txBody>
          <a:bodyPr wrap="square" rtlCol="0">
            <a:spAutoFit/>
          </a:bodyPr>
          <a:lstStyle/>
          <a:p>
            <a:pPr marL="342900" indent="-342900" algn="l">
              <a:buFont typeface="Wingdings" panose="05000000000000000000" pitchFamily="2" charset="2"/>
              <a:buChar char="v"/>
            </a:pPr>
            <a:r>
              <a:rPr lang="en-US" sz="2400" b="1" i="1" dirty="0" smtClean="0">
                <a:cs typeface="B Nazanin" panose="00000400000000000000" pitchFamily="2" charset="-78"/>
              </a:rPr>
              <a:t>Material Changes</a:t>
            </a:r>
            <a:endParaRPr lang="en-US" sz="2400" b="1" dirty="0" smtClean="0">
              <a:cs typeface="B Nazanin" panose="00000400000000000000" pitchFamily="2" charset="-78"/>
            </a:endParaRPr>
          </a:p>
        </p:txBody>
      </p:sp>
      <p:grpSp>
        <p:nvGrpSpPr>
          <p:cNvPr id="9" name="Group 8"/>
          <p:cNvGrpSpPr/>
          <p:nvPr/>
        </p:nvGrpSpPr>
        <p:grpSpPr>
          <a:xfrm>
            <a:off x="3427" y="6429476"/>
            <a:ext cx="12188572" cy="523220"/>
            <a:chOff x="3427" y="6429476"/>
            <a:chExt cx="12188572" cy="523220"/>
          </a:xfrm>
        </p:grpSpPr>
        <p:sp>
          <p:nvSpPr>
            <p:cNvPr id="16" name="Rectangle 15"/>
            <p:cNvSpPr/>
            <p:nvPr/>
          </p:nvSpPr>
          <p:spPr>
            <a:xfrm flipV="1">
              <a:off x="3427" y="6695834"/>
              <a:ext cx="11350373" cy="152008"/>
            </a:xfrm>
            <a:prstGeom prst="rect">
              <a:avLst/>
            </a:prstGeom>
            <a:gradFill>
              <a:gsLst>
                <a:gs pos="29000">
                  <a:srgbClr val="9DE3F9"/>
                </a:gs>
                <a:gs pos="100000">
                  <a:schemeClr val="accent1">
                    <a:lumMod val="20000"/>
                    <a:lumOff val="80000"/>
                  </a:schemeClr>
                </a:gs>
                <a:gs pos="75000">
                  <a:schemeClr val="accent1">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1467438" y="6429476"/>
              <a:ext cx="364202" cy="523220"/>
            </a:xfrm>
            <a:prstGeom prst="rect">
              <a:avLst/>
            </a:prstGeom>
            <a:noFill/>
            <a:ln w="15875">
              <a:noFill/>
            </a:ln>
          </p:spPr>
          <p:txBody>
            <a:bodyPr wrap="none" rtlCol="0">
              <a:spAutoFit/>
            </a:bodyPr>
            <a:lstStyle/>
            <a:p>
              <a:r>
                <a:rPr lang="en-US" sz="2800" b="1" dirty="0" smtClean="0">
                  <a:latin typeface="Times New Roman" panose="02020603050405020304" pitchFamily="18" charset="0"/>
                  <a:cs typeface="Times New Roman" panose="02020603050405020304" pitchFamily="18" charset="0"/>
                </a:rPr>
                <a:t>2</a:t>
              </a:r>
              <a:endParaRPr lang="en-US" sz="2800" b="1" dirty="0">
                <a:latin typeface="Times New Roman" panose="02020603050405020304" pitchFamily="18" charset="0"/>
                <a:cs typeface="Times New Roman" panose="02020603050405020304" pitchFamily="18" charset="0"/>
              </a:endParaRPr>
            </a:p>
          </p:txBody>
        </p:sp>
        <p:sp>
          <p:nvSpPr>
            <p:cNvPr id="18" name="Rectangle 17"/>
            <p:cNvSpPr/>
            <p:nvPr/>
          </p:nvSpPr>
          <p:spPr>
            <a:xfrm>
              <a:off x="11942990" y="6695834"/>
              <a:ext cx="249009" cy="162166"/>
            </a:xfrm>
            <a:prstGeom prst="rect">
              <a:avLst/>
            </a:prstGeom>
            <a:gradFill>
              <a:gsLst>
                <a:gs pos="29000">
                  <a:schemeClr val="accent1">
                    <a:lumMod val="40000"/>
                    <a:lumOff val="60000"/>
                  </a:schemeClr>
                </a:gs>
                <a:gs pos="100000">
                  <a:schemeClr val="accent6">
                    <a:lumMod val="20000"/>
                    <a:lumOff val="80000"/>
                  </a:schemeClr>
                </a:gs>
                <a:gs pos="75000">
                  <a:schemeClr val="accent2">
                    <a:lumMod val="20000"/>
                    <a:lumOff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graphicFrame>
        <p:nvGraphicFramePr>
          <p:cNvPr id="4" name="Table 3"/>
          <p:cNvGraphicFramePr>
            <a:graphicFrameLocks noGrp="1"/>
          </p:cNvGraphicFramePr>
          <p:nvPr>
            <p:extLst>
              <p:ext uri="{D42A27DB-BD31-4B8C-83A1-F6EECF244321}">
                <p14:modId xmlns:p14="http://schemas.microsoft.com/office/powerpoint/2010/main" val="4110801081"/>
              </p:ext>
            </p:extLst>
          </p:nvPr>
        </p:nvGraphicFramePr>
        <p:xfrm>
          <a:off x="512556" y="952500"/>
          <a:ext cx="11088894" cy="5372098"/>
        </p:xfrm>
        <a:graphic>
          <a:graphicData uri="http://schemas.openxmlformats.org/drawingml/2006/table">
            <a:tbl>
              <a:tblPr firstRow="1" bandRow="1">
                <a:tableStyleId>{5C22544A-7EE6-4342-B048-85BDC9FD1C3A}</a:tableStyleId>
              </a:tblPr>
              <a:tblGrid>
                <a:gridCol w="468346">
                  <a:extLst>
                    <a:ext uri="{9D8B030D-6E8A-4147-A177-3AD203B41FA5}">
                      <a16:colId xmlns:a16="http://schemas.microsoft.com/office/drawing/2014/main" val="77474312"/>
                    </a:ext>
                  </a:extLst>
                </a:gridCol>
                <a:gridCol w="2094807">
                  <a:extLst>
                    <a:ext uri="{9D8B030D-6E8A-4147-A177-3AD203B41FA5}">
                      <a16:colId xmlns:a16="http://schemas.microsoft.com/office/drawing/2014/main" val="349108884"/>
                    </a:ext>
                  </a:extLst>
                </a:gridCol>
                <a:gridCol w="2560320">
                  <a:extLst>
                    <a:ext uri="{9D8B030D-6E8A-4147-A177-3AD203B41FA5}">
                      <a16:colId xmlns:a16="http://schemas.microsoft.com/office/drawing/2014/main" val="3982572009"/>
                    </a:ext>
                  </a:extLst>
                </a:gridCol>
                <a:gridCol w="2111433">
                  <a:extLst>
                    <a:ext uri="{9D8B030D-6E8A-4147-A177-3AD203B41FA5}">
                      <a16:colId xmlns:a16="http://schemas.microsoft.com/office/drawing/2014/main" val="840601660"/>
                    </a:ext>
                  </a:extLst>
                </a:gridCol>
                <a:gridCol w="1942797">
                  <a:extLst>
                    <a:ext uri="{9D8B030D-6E8A-4147-A177-3AD203B41FA5}">
                      <a16:colId xmlns:a16="http://schemas.microsoft.com/office/drawing/2014/main" val="3480306091"/>
                    </a:ext>
                  </a:extLst>
                </a:gridCol>
                <a:gridCol w="1911191">
                  <a:extLst>
                    <a:ext uri="{9D8B030D-6E8A-4147-A177-3AD203B41FA5}">
                      <a16:colId xmlns:a16="http://schemas.microsoft.com/office/drawing/2014/main" val="1042441116"/>
                    </a:ext>
                  </a:extLst>
                </a:gridCol>
              </a:tblGrid>
              <a:tr h="480199">
                <a:tc>
                  <a:txBody>
                    <a:bodyPr/>
                    <a:lstStyle/>
                    <a:p>
                      <a:pPr marL="0" algn="ctr" defTabSz="914400" rtl="0" eaLnBrk="1" fontAlgn="ctr" latinLnBrk="0" hangingPunct="1"/>
                      <a:r>
                        <a:rPr lang="en-US" sz="1400" u="none" strike="noStrike" kern="1200" dirty="0">
                          <a:solidFill>
                            <a:schemeClr val="dk1"/>
                          </a:solidFill>
                          <a:effectLst/>
                          <a:latin typeface="+mn-lt"/>
                          <a:ea typeface="+mn-ea"/>
                          <a:cs typeface="+mn-cs"/>
                        </a:rPr>
                        <a:t>Raw</a:t>
                      </a:r>
                    </a:p>
                  </a:txBody>
                  <a:tcPr marL="5944" marR="5944" marT="59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a:solidFill>
                            <a:schemeClr val="dk1"/>
                          </a:solidFill>
                          <a:effectLst/>
                          <a:latin typeface="+mn-lt"/>
                          <a:ea typeface="+mn-ea"/>
                          <a:cs typeface="+mn-cs"/>
                        </a:rPr>
                        <a:t>Part name</a:t>
                      </a:r>
                    </a:p>
                  </a:txBody>
                  <a:tcPr marL="5944" marR="5944" marT="59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a:solidFill>
                            <a:schemeClr val="dk1"/>
                          </a:solidFill>
                          <a:effectLst/>
                          <a:latin typeface="+mn-lt"/>
                          <a:ea typeface="+mn-ea"/>
                          <a:cs typeface="+mn-cs"/>
                        </a:rPr>
                        <a:t>Material according to customer's drawing</a:t>
                      </a:r>
                    </a:p>
                  </a:txBody>
                  <a:tcPr marL="5944" marR="5944" marT="59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a:solidFill>
                            <a:schemeClr val="dk1"/>
                          </a:solidFill>
                          <a:effectLst/>
                          <a:latin typeface="+mn-lt"/>
                          <a:ea typeface="+mn-ea"/>
                          <a:cs typeface="+mn-cs"/>
                        </a:rPr>
                        <a:t>Iran Delco suggestion</a:t>
                      </a:r>
                    </a:p>
                  </a:txBody>
                  <a:tcPr marL="5944" marR="5944" marT="59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a:solidFill>
                            <a:schemeClr val="dk1"/>
                          </a:solidFill>
                          <a:effectLst/>
                          <a:latin typeface="+mn-lt"/>
                          <a:ea typeface="+mn-ea"/>
                          <a:cs typeface="+mn-cs"/>
                        </a:rPr>
                        <a:t>Picture</a:t>
                      </a:r>
                    </a:p>
                  </a:txBody>
                  <a:tcPr marL="5944" marR="5944" marT="59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a:solidFill>
                            <a:schemeClr val="dk1"/>
                          </a:solidFill>
                          <a:effectLst/>
                          <a:latin typeface="+mn-lt"/>
                          <a:ea typeface="+mn-ea"/>
                          <a:cs typeface="+mn-cs"/>
                        </a:rPr>
                        <a:t>Reason</a:t>
                      </a:r>
                    </a:p>
                  </a:txBody>
                  <a:tcPr marL="5944" marR="5944" marT="59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8547015"/>
                  </a:ext>
                </a:extLst>
              </a:tr>
              <a:tr h="592293">
                <a:tc rowSpan="2">
                  <a:txBody>
                    <a:bodyPr/>
                    <a:lstStyle/>
                    <a:p>
                      <a:pPr marL="0" algn="ctr" defTabSz="914400" rtl="0" eaLnBrk="1" fontAlgn="ctr" latinLnBrk="0" hangingPunct="1"/>
                      <a:r>
                        <a:rPr lang="en-US" sz="1400" u="none" strike="noStrike" kern="1200" dirty="0">
                          <a:solidFill>
                            <a:schemeClr val="dk1"/>
                          </a:solidFill>
                          <a:effectLst/>
                          <a:latin typeface="+mn-lt"/>
                          <a:ea typeface="+mn-ea"/>
                          <a:cs typeface="+mn-cs"/>
                        </a:rPr>
                        <a:t>1</a:t>
                      </a:r>
                    </a:p>
                  </a:txBody>
                  <a:tcPr marL="5944" marR="5944" marT="59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algn="ctr" defTabSz="914400" rtl="0" eaLnBrk="1" fontAlgn="ctr" latinLnBrk="0" hangingPunct="1"/>
                      <a:r>
                        <a:rPr lang="en-US" sz="1400" u="none" strike="noStrike" kern="1200" dirty="0">
                          <a:solidFill>
                            <a:schemeClr val="dk1"/>
                          </a:solidFill>
                          <a:effectLst/>
                          <a:latin typeface="+mn-lt"/>
                          <a:ea typeface="+mn-ea"/>
                          <a:cs typeface="+mn-cs"/>
                        </a:rPr>
                        <a:t>Bracket</a:t>
                      </a:r>
                    </a:p>
                  </a:txBody>
                  <a:tcPr marL="5944" marR="5944" marT="59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a:solidFill>
                            <a:schemeClr val="dk1"/>
                          </a:solidFill>
                          <a:effectLst/>
                          <a:latin typeface="+mn-lt"/>
                          <a:ea typeface="+mn-ea"/>
                          <a:cs typeface="+mn-cs"/>
                        </a:rPr>
                        <a:t>SUS </a:t>
                      </a:r>
                      <a:r>
                        <a:rPr lang="en-US" sz="1400" u="none" strike="noStrike" kern="1200" dirty="0" smtClean="0">
                          <a:solidFill>
                            <a:schemeClr val="dk1"/>
                          </a:solidFill>
                          <a:effectLst/>
                          <a:latin typeface="+mn-lt"/>
                          <a:ea typeface="+mn-ea"/>
                          <a:cs typeface="+mn-cs"/>
                        </a:rPr>
                        <a:t>409L,T=4mm</a:t>
                      </a:r>
                      <a:endParaRPr lang="en-US" sz="1400" u="none" strike="noStrike" kern="1200" dirty="0">
                        <a:solidFill>
                          <a:schemeClr val="dk1"/>
                        </a:solidFill>
                        <a:effectLst/>
                        <a:latin typeface="+mn-lt"/>
                        <a:ea typeface="+mn-ea"/>
                        <a:cs typeface="+mn-cs"/>
                      </a:endParaRPr>
                    </a:p>
                  </a:txBody>
                  <a:tcPr marL="5944" marR="5944" marT="59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a:solidFill>
                            <a:schemeClr val="dk1"/>
                          </a:solidFill>
                          <a:effectLst/>
                          <a:latin typeface="+mn-lt"/>
                          <a:ea typeface="+mn-ea"/>
                          <a:cs typeface="+mn-cs"/>
                        </a:rPr>
                        <a:t>SUS 430,T=4mm</a:t>
                      </a:r>
                    </a:p>
                  </a:txBody>
                  <a:tcPr marL="5944" marR="5944" marT="59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algn="ctr" defTabSz="914400" rtl="0" eaLnBrk="1" fontAlgn="ctr" latinLnBrk="0" hangingPunct="1"/>
                      <a:r>
                        <a:rPr lang="en-US" sz="1400" u="none" strike="noStrike" kern="1200">
                          <a:solidFill>
                            <a:schemeClr val="dk1"/>
                          </a:solidFill>
                          <a:effectLst/>
                          <a:latin typeface="+mn-lt"/>
                          <a:ea typeface="+mn-ea"/>
                          <a:cs typeface="+mn-cs"/>
                        </a:rPr>
                        <a:t> </a:t>
                      </a:r>
                    </a:p>
                  </a:txBody>
                  <a:tcPr marL="5944" marR="5944" marT="59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10">
                  <a:txBody>
                    <a:bodyPr/>
                    <a:lstStyle/>
                    <a:p>
                      <a:pPr marL="0" algn="ctr" defTabSz="914400" rtl="0" eaLnBrk="1" fontAlgn="ctr" latinLnBrk="0" hangingPunct="1"/>
                      <a:r>
                        <a:rPr lang="en-US" sz="1600" u="none" strike="noStrike" kern="1200" dirty="0" smtClean="0">
                          <a:solidFill>
                            <a:schemeClr val="dk1"/>
                          </a:solidFill>
                          <a:effectLst/>
                          <a:latin typeface="+mn-lt"/>
                          <a:ea typeface="+mn-ea"/>
                          <a:cs typeface="+mn-cs"/>
                        </a:rPr>
                        <a:t>OEM</a:t>
                      </a:r>
                      <a:r>
                        <a:rPr lang="en-US" sz="1600" u="none" strike="noStrike" kern="1200" baseline="0" dirty="0" smtClean="0">
                          <a:solidFill>
                            <a:schemeClr val="dk1"/>
                          </a:solidFill>
                          <a:effectLst/>
                          <a:latin typeface="+mn-lt"/>
                          <a:ea typeface="+mn-ea"/>
                          <a:cs typeface="+mn-cs"/>
                        </a:rPr>
                        <a:t> materials in these parts are</a:t>
                      </a:r>
                      <a:r>
                        <a:rPr lang="en-US" sz="1600" u="none" strike="noStrike" kern="1200" dirty="0" smtClean="0">
                          <a:solidFill>
                            <a:schemeClr val="dk1"/>
                          </a:solidFill>
                          <a:effectLst/>
                          <a:latin typeface="+mn-lt"/>
                          <a:ea typeface="+mn-ea"/>
                          <a:cs typeface="+mn-cs"/>
                        </a:rPr>
                        <a:t> </a:t>
                      </a:r>
                      <a:r>
                        <a:rPr lang="en-US" sz="1600" u="none" strike="noStrike" kern="1200" dirty="0">
                          <a:solidFill>
                            <a:schemeClr val="dk1"/>
                          </a:solidFill>
                          <a:effectLst/>
                          <a:latin typeface="+mn-lt"/>
                          <a:ea typeface="+mn-ea"/>
                          <a:cs typeface="+mn-cs"/>
                        </a:rPr>
                        <a:t>not available in Iran, and It is not possible to supply in the short </a:t>
                      </a:r>
                      <a:r>
                        <a:rPr lang="en-US" sz="1600" u="none" strike="noStrike" kern="1200" dirty="0" smtClean="0">
                          <a:solidFill>
                            <a:schemeClr val="dk1"/>
                          </a:solidFill>
                          <a:effectLst/>
                          <a:latin typeface="+mn-lt"/>
                          <a:ea typeface="+mn-ea"/>
                          <a:cs typeface="+mn-cs"/>
                        </a:rPr>
                        <a:t>time</a:t>
                      </a:r>
                      <a:r>
                        <a:rPr lang="en-US" sz="1600" u="none" strike="noStrike" kern="1200" baseline="0" dirty="0" smtClean="0">
                          <a:solidFill>
                            <a:schemeClr val="dk1"/>
                          </a:solidFill>
                          <a:effectLst/>
                          <a:latin typeface="+mn-lt"/>
                          <a:ea typeface="+mn-ea"/>
                          <a:cs typeface="+mn-cs"/>
                        </a:rPr>
                        <a:t> due to limitation for minimum order amount of material.</a:t>
                      </a:r>
                      <a:endParaRPr lang="en-US" sz="1600" u="none" strike="noStrike" kern="1200" dirty="0">
                        <a:solidFill>
                          <a:schemeClr val="dk1"/>
                        </a:solidFill>
                        <a:effectLst/>
                        <a:latin typeface="+mn-lt"/>
                        <a:ea typeface="+mn-ea"/>
                        <a:cs typeface="+mn-cs"/>
                      </a:endParaRPr>
                    </a:p>
                  </a:txBody>
                  <a:tcPr marL="5944" marR="5944" marT="59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0759732"/>
                  </a:ext>
                </a:extLst>
              </a:tr>
              <a:tr h="314426">
                <a:tc vMerge="1">
                  <a:txBody>
                    <a:bodyPr/>
                    <a:lstStyle/>
                    <a:p>
                      <a:endParaRPr lang="en-US"/>
                    </a:p>
                  </a:txBody>
                  <a:tcPr/>
                </a:tc>
                <a:tc vMerge="1">
                  <a:txBody>
                    <a:bodyPr/>
                    <a:lstStyle/>
                    <a:p>
                      <a:endParaRPr lang="en-US"/>
                    </a:p>
                  </a:txBody>
                  <a:tcPr/>
                </a:tc>
                <a:tc>
                  <a:txBody>
                    <a:bodyPr/>
                    <a:lstStyle/>
                    <a:p>
                      <a:pPr marL="0" algn="ctr" defTabSz="914400" rtl="0" eaLnBrk="1" fontAlgn="ctr" latinLnBrk="0" hangingPunct="1"/>
                      <a:r>
                        <a:rPr lang="en-US" sz="1400" u="none" strike="noStrike" kern="1200" dirty="0">
                          <a:solidFill>
                            <a:schemeClr val="dk1"/>
                          </a:solidFill>
                          <a:effectLst/>
                          <a:latin typeface="+mn-lt"/>
                          <a:ea typeface="+mn-ea"/>
                          <a:cs typeface="+mn-cs"/>
                        </a:rPr>
                        <a:t>EN10088-2</a:t>
                      </a:r>
                    </a:p>
                  </a:txBody>
                  <a:tcPr marL="5944" marR="5944" marT="59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a:solidFill>
                            <a:schemeClr val="dk1"/>
                          </a:solidFill>
                          <a:effectLst/>
                          <a:latin typeface="+mn-lt"/>
                          <a:ea typeface="+mn-ea"/>
                          <a:cs typeface="+mn-cs"/>
                        </a:rPr>
                        <a:t>EN10088-2</a:t>
                      </a:r>
                    </a:p>
                  </a:txBody>
                  <a:tcPr marL="5944" marR="5944" marT="59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417932760"/>
                  </a:ext>
                </a:extLst>
              </a:tr>
              <a:tr h="592293">
                <a:tc rowSpan="2">
                  <a:txBody>
                    <a:bodyPr/>
                    <a:lstStyle/>
                    <a:p>
                      <a:pPr marL="0" algn="ctr" defTabSz="914400" rtl="0" eaLnBrk="1" fontAlgn="ctr" latinLnBrk="0" hangingPunct="1"/>
                      <a:r>
                        <a:rPr lang="en-US" sz="1400" u="none" strike="noStrike" kern="1200">
                          <a:solidFill>
                            <a:schemeClr val="dk1"/>
                          </a:solidFill>
                          <a:effectLst/>
                          <a:latin typeface="+mn-lt"/>
                          <a:ea typeface="+mn-ea"/>
                          <a:cs typeface="+mn-cs"/>
                        </a:rPr>
                        <a:t>2</a:t>
                      </a:r>
                    </a:p>
                  </a:txBody>
                  <a:tcPr marL="5944" marR="5944" marT="59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algn="ctr" defTabSz="914400" rtl="0" eaLnBrk="1" fontAlgn="ctr" latinLnBrk="0" hangingPunct="1"/>
                      <a:r>
                        <a:rPr lang="en-US" sz="1400" u="none" strike="noStrike" kern="1200" dirty="0">
                          <a:solidFill>
                            <a:schemeClr val="dk1"/>
                          </a:solidFill>
                          <a:effectLst/>
                          <a:latin typeface="+mn-lt"/>
                          <a:ea typeface="+mn-ea"/>
                          <a:cs typeface="+mn-cs"/>
                        </a:rPr>
                        <a:t>Bracket</a:t>
                      </a:r>
                    </a:p>
                  </a:txBody>
                  <a:tcPr marL="5944" marR="5944" marT="59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a:solidFill>
                            <a:schemeClr val="dk1"/>
                          </a:solidFill>
                          <a:effectLst/>
                          <a:latin typeface="+mn-lt"/>
                          <a:ea typeface="+mn-ea"/>
                          <a:cs typeface="+mn-cs"/>
                        </a:rPr>
                        <a:t>SUS </a:t>
                      </a:r>
                      <a:r>
                        <a:rPr lang="en-US" sz="1400" u="none" strike="noStrike" kern="1200" dirty="0" smtClean="0">
                          <a:solidFill>
                            <a:schemeClr val="dk1"/>
                          </a:solidFill>
                          <a:effectLst/>
                          <a:latin typeface="+mn-lt"/>
                          <a:ea typeface="+mn-ea"/>
                          <a:cs typeface="+mn-cs"/>
                        </a:rPr>
                        <a:t>409L,T=4mm</a:t>
                      </a:r>
                      <a:endParaRPr lang="en-US" sz="1400" u="none" strike="noStrike" kern="1200" dirty="0">
                        <a:solidFill>
                          <a:schemeClr val="dk1"/>
                        </a:solidFill>
                        <a:effectLst/>
                        <a:latin typeface="+mn-lt"/>
                        <a:ea typeface="+mn-ea"/>
                        <a:cs typeface="+mn-cs"/>
                      </a:endParaRPr>
                    </a:p>
                  </a:txBody>
                  <a:tcPr marL="5944" marR="5944" marT="59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a:solidFill>
                            <a:schemeClr val="dk1"/>
                          </a:solidFill>
                          <a:effectLst/>
                          <a:latin typeface="+mn-lt"/>
                          <a:ea typeface="+mn-ea"/>
                          <a:cs typeface="+mn-cs"/>
                        </a:rPr>
                        <a:t>SUS 430,T=4mm</a:t>
                      </a:r>
                    </a:p>
                  </a:txBody>
                  <a:tcPr marL="5944" marR="5944" marT="59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algn="ctr" defTabSz="914400" rtl="0" eaLnBrk="1" fontAlgn="ctr" latinLnBrk="0" hangingPunct="1"/>
                      <a:r>
                        <a:rPr lang="en-US" sz="1400" u="none" strike="noStrike" kern="1200">
                          <a:solidFill>
                            <a:schemeClr val="dk1"/>
                          </a:solidFill>
                          <a:effectLst/>
                          <a:latin typeface="+mn-lt"/>
                          <a:ea typeface="+mn-ea"/>
                          <a:cs typeface="+mn-cs"/>
                        </a:rPr>
                        <a:t> </a:t>
                      </a:r>
                    </a:p>
                  </a:txBody>
                  <a:tcPr marL="5944" marR="5944" marT="59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extLst>
                  <a:ext uri="{0D108BD9-81ED-4DB2-BD59-A6C34878D82A}">
                    <a16:rowId xmlns:a16="http://schemas.microsoft.com/office/drawing/2014/main" val="1300534475"/>
                  </a:ext>
                </a:extLst>
              </a:tr>
              <a:tr h="314426">
                <a:tc vMerge="1">
                  <a:txBody>
                    <a:bodyPr/>
                    <a:lstStyle/>
                    <a:p>
                      <a:endParaRPr lang="en-US"/>
                    </a:p>
                  </a:txBody>
                  <a:tcPr/>
                </a:tc>
                <a:tc vMerge="1">
                  <a:txBody>
                    <a:bodyPr/>
                    <a:lstStyle/>
                    <a:p>
                      <a:endParaRPr lang="en-US"/>
                    </a:p>
                  </a:txBody>
                  <a:tcPr/>
                </a:tc>
                <a:tc>
                  <a:txBody>
                    <a:bodyPr/>
                    <a:lstStyle/>
                    <a:p>
                      <a:pPr marL="0" algn="ctr" defTabSz="914400" rtl="0" eaLnBrk="1" fontAlgn="ctr" latinLnBrk="0" hangingPunct="1"/>
                      <a:r>
                        <a:rPr lang="en-US" sz="1400" u="none" strike="noStrike" kern="1200" dirty="0">
                          <a:solidFill>
                            <a:schemeClr val="dk1"/>
                          </a:solidFill>
                          <a:effectLst/>
                          <a:latin typeface="+mn-lt"/>
                          <a:ea typeface="+mn-ea"/>
                          <a:cs typeface="+mn-cs"/>
                        </a:rPr>
                        <a:t>EN10088-2</a:t>
                      </a:r>
                    </a:p>
                  </a:txBody>
                  <a:tcPr marL="5944" marR="5944" marT="59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a:solidFill>
                            <a:schemeClr val="dk1"/>
                          </a:solidFill>
                          <a:effectLst/>
                          <a:latin typeface="+mn-lt"/>
                          <a:ea typeface="+mn-ea"/>
                          <a:cs typeface="+mn-cs"/>
                        </a:rPr>
                        <a:t>EN10088-2</a:t>
                      </a:r>
                    </a:p>
                  </a:txBody>
                  <a:tcPr marL="5944" marR="5944" marT="59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231407882"/>
                  </a:ext>
                </a:extLst>
              </a:tr>
              <a:tr h="745851">
                <a:tc rowSpan="2">
                  <a:txBody>
                    <a:bodyPr/>
                    <a:lstStyle/>
                    <a:p>
                      <a:pPr marL="0" algn="ctr" defTabSz="914400" rtl="0" eaLnBrk="1" fontAlgn="ctr" latinLnBrk="0" hangingPunct="1"/>
                      <a:r>
                        <a:rPr lang="en-US" sz="1400" u="none" strike="noStrike" kern="1200">
                          <a:solidFill>
                            <a:schemeClr val="dk1"/>
                          </a:solidFill>
                          <a:effectLst/>
                          <a:latin typeface="+mn-lt"/>
                          <a:ea typeface="+mn-ea"/>
                          <a:cs typeface="+mn-cs"/>
                        </a:rPr>
                        <a:t>3</a:t>
                      </a:r>
                    </a:p>
                  </a:txBody>
                  <a:tcPr marL="5944" marR="5944" marT="59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algn="ctr" defTabSz="914400" rtl="0" eaLnBrk="1" fontAlgn="ctr" latinLnBrk="0" hangingPunct="1"/>
                      <a:r>
                        <a:rPr lang="en-US" sz="1400" u="none" strike="noStrike" kern="1200">
                          <a:solidFill>
                            <a:schemeClr val="dk1"/>
                          </a:solidFill>
                          <a:effectLst/>
                          <a:latin typeface="+mn-lt"/>
                          <a:ea typeface="+mn-ea"/>
                          <a:cs typeface="+mn-cs"/>
                        </a:rPr>
                        <a:t>Intake flange</a:t>
                      </a:r>
                    </a:p>
                  </a:txBody>
                  <a:tcPr marL="5944" marR="5944" marT="59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a:solidFill>
                            <a:schemeClr val="dk1"/>
                          </a:solidFill>
                          <a:effectLst/>
                          <a:latin typeface="+mn-lt"/>
                          <a:ea typeface="+mn-ea"/>
                          <a:cs typeface="+mn-cs"/>
                        </a:rPr>
                        <a:t>SUS 410,T=10mm</a:t>
                      </a:r>
                    </a:p>
                  </a:txBody>
                  <a:tcPr marL="5944" marR="5944" marT="59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a:solidFill>
                            <a:schemeClr val="dk1"/>
                          </a:solidFill>
                          <a:effectLst/>
                          <a:latin typeface="+mn-lt"/>
                          <a:ea typeface="+mn-ea"/>
                          <a:cs typeface="+mn-cs"/>
                        </a:rPr>
                        <a:t>SUS 304L,T=10mm</a:t>
                      </a:r>
                    </a:p>
                  </a:txBody>
                  <a:tcPr marL="5944" marR="5944" marT="59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algn="ctr" defTabSz="914400" rtl="0" eaLnBrk="1" fontAlgn="ctr" latinLnBrk="0" hangingPunct="1"/>
                      <a:r>
                        <a:rPr lang="en-US" sz="1400" u="none" strike="noStrike" kern="1200">
                          <a:solidFill>
                            <a:schemeClr val="dk1"/>
                          </a:solidFill>
                          <a:effectLst/>
                          <a:latin typeface="+mn-lt"/>
                          <a:ea typeface="+mn-ea"/>
                          <a:cs typeface="+mn-cs"/>
                        </a:rPr>
                        <a:t> </a:t>
                      </a:r>
                    </a:p>
                  </a:txBody>
                  <a:tcPr marL="5944" marR="5944" marT="59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extLst>
                  <a:ext uri="{0D108BD9-81ED-4DB2-BD59-A6C34878D82A}">
                    <a16:rowId xmlns:a16="http://schemas.microsoft.com/office/drawing/2014/main" val="1735455723"/>
                  </a:ext>
                </a:extLst>
              </a:tr>
              <a:tr h="314426">
                <a:tc vMerge="1">
                  <a:txBody>
                    <a:bodyPr/>
                    <a:lstStyle/>
                    <a:p>
                      <a:endParaRPr lang="en-US"/>
                    </a:p>
                  </a:txBody>
                  <a:tcPr/>
                </a:tc>
                <a:tc vMerge="1">
                  <a:txBody>
                    <a:bodyPr/>
                    <a:lstStyle/>
                    <a:p>
                      <a:endParaRPr lang="en-US"/>
                    </a:p>
                  </a:txBody>
                  <a:tcPr/>
                </a:tc>
                <a:tc>
                  <a:txBody>
                    <a:bodyPr/>
                    <a:lstStyle/>
                    <a:p>
                      <a:pPr marL="0" algn="ctr" defTabSz="914400" rtl="0" eaLnBrk="1" fontAlgn="ctr" latinLnBrk="0" hangingPunct="1"/>
                      <a:r>
                        <a:rPr lang="en-US" sz="1400" u="none" strike="noStrike" kern="1200" dirty="0">
                          <a:solidFill>
                            <a:schemeClr val="dk1"/>
                          </a:solidFill>
                          <a:effectLst/>
                          <a:latin typeface="+mn-lt"/>
                          <a:ea typeface="+mn-ea"/>
                          <a:cs typeface="+mn-cs"/>
                        </a:rPr>
                        <a:t>EN10088-2</a:t>
                      </a:r>
                    </a:p>
                  </a:txBody>
                  <a:tcPr marL="5944" marR="5944" marT="59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a:solidFill>
                            <a:schemeClr val="dk1"/>
                          </a:solidFill>
                          <a:effectLst/>
                          <a:latin typeface="+mn-lt"/>
                          <a:ea typeface="+mn-ea"/>
                          <a:cs typeface="+mn-cs"/>
                        </a:rPr>
                        <a:t>EN10088-2</a:t>
                      </a:r>
                    </a:p>
                  </a:txBody>
                  <a:tcPr marL="5944" marR="5944" marT="59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056580653"/>
                  </a:ext>
                </a:extLst>
              </a:tr>
              <a:tr h="650791">
                <a:tc rowSpan="2">
                  <a:txBody>
                    <a:bodyPr/>
                    <a:lstStyle/>
                    <a:p>
                      <a:pPr marL="0" algn="ctr" defTabSz="914400" rtl="0" eaLnBrk="1" fontAlgn="ctr" latinLnBrk="0" hangingPunct="1"/>
                      <a:r>
                        <a:rPr lang="en-US" sz="1400" u="none" strike="noStrike" kern="1200">
                          <a:solidFill>
                            <a:schemeClr val="dk1"/>
                          </a:solidFill>
                          <a:effectLst/>
                          <a:latin typeface="+mn-lt"/>
                          <a:ea typeface="+mn-ea"/>
                          <a:cs typeface="+mn-cs"/>
                        </a:rPr>
                        <a:t>4</a:t>
                      </a:r>
                    </a:p>
                  </a:txBody>
                  <a:tcPr marL="5944" marR="5944" marT="59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algn="ctr" defTabSz="914400" rtl="0" eaLnBrk="1" fontAlgn="ctr" latinLnBrk="0" hangingPunct="1"/>
                      <a:r>
                        <a:rPr lang="en-US" sz="1400" u="none" strike="noStrike" kern="1200">
                          <a:solidFill>
                            <a:schemeClr val="dk1"/>
                          </a:solidFill>
                          <a:effectLst/>
                          <a:latin typeface="+mn-lt"/>
                          <a:ea typeface="+mn-ea"/>
                          <a:cs typeface="+mn-cs"/>
                        </a:rPr>
                        <a:t>Head shield </a:t>
                      </a:r>
                    </a:p>
                  </a:txBody>
                  <a:tcPr marL="5944" marR="5944" marT="59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a:solidFill>
                            <a:schemeClr val="dk1"/>
                          </a:solidFill>
                          <a:effectLst/>
                          <a:latin typeface="+mn-lt"/>
                          <a:ea typeface="+mn-ea"/>
                          <a:cs typeface="+mn-cs"/>
                        </a:rPr>
                        <a:t>SUS 430,T=0.15mm</a:t>
                      </a:r>
                    </a:p>
                  </a:txBody>
                  <a:tcPr marL="5944" marR="5944" marT="59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a:solidFill>
                            <a:schemeClr val="dk1"/>
                          </a:solidFill>
                          <a:effectLst/>
                          <a:latin typeface="+mn-lt"/>
                          <a:ea typeface="+mn-ea"/>
                          <a:cs typeface="+mn-cs"/>
                        </a:rPr>
                        <a:t>Emboss SUS 304,T=0.25-0.3mm</a:t>
                      </a:r>
                    </a:p>
                  </a:txBody>
                  <a:tcPr marL="5944" marR="5944" marT="59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algn="ctr" defTabSz="914400" rtl="0" eaLnBrk="1" fontAlgn="ctr" latinLnBrk="0" hangingPunct="1"/>
                      <a:r>
                        <a:rPr lang="en-US" sz="1400" u="none" strike="noStrike" kern="1200" dirty="0">
                          <a:solidFill>
                            <a:schemeClr val="dk1"/>
                          </a:solidFill>
                          <a:effectLst/>
                          <a:latin typeface="+mn-lt"/>
                          <a:ea typeface="+mn-ea"/>
                          <a:cs typeface="+mn-cs"/>
                        </a:rPr>
                        <a:t> </a:t>
                      </a:r>
                    </a:p>
                  </a:txBody>
                  <a:tcPr marL="5944" marR="5944" marT="59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extLst>
                  <a:ext uri="{0D108BD9-81ED-4DB2-BD59-A6C34878D82A}">
                    <a16:rowId xmlns:a16="http://schemas.microsoft.com/office/drawing/2014/main" val="1145534058"/>
                  </a:ext>
                </a:extLst>
              </a:tr>
              <a:tr h="467985">
                <a:tc vMerge="1">
                  <a:txBody>
                    <a:bodyPr/>
                    <a:lstStyle/>
                    <a:p>
                      <a:endParaRPr lang="en-US"/>
                    </a:p>
                  </a:txBody>
                  <a:tcPr/>
                </a:tc>
                <a:tc vMerge="1">
                  <a:txBody>
                    <a:bodyPr/>
                    <a:lstStyle/>
                    <a:p>
                      <a:endParaRPr lang="en-US"/>
                    </a:p>
                  </a:txBody>
                  <a:tcPr/>
                </a:tc>
                <a:tc>
                  <a:txBody>
                    <a:bodyPr/>
                    <a:lstStyle/>
                    <a:p>
                      <a:pPr marL="0" algn="ctr" defTabSz="914400" rtl="0" eaLnBrk="1" fontAlgn="ctr" latinLnBrk="0" hangingPunct="1"/>
                      <a:r>
                        <a:rPr lang="en-US" sz="1400" u="none" strike="noStrike" kern="1200">
                          <a:solidFill>
                            <a:schemeClr val="dk1"/>
                          </a:solidFill>
                          <a:effectLst/>
                          <a:latin typeface="+mn-lt"/>
                          <a:ea typeface="+mn-ea"/>
                          <a:cs typeface="+mn-cs"/>
                        </a:rPr>
                        <a:t>EN10088-2</a:t>
                      </a:r>
                    </a:p>
                  </a:txBody>
                  <a:tcPr marL="5944" marR="5944" marT="59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dirty="0">
                          <a:solidFill>
                            <a:schemeClr val="dk1"/>
                          </a:solidFill>
                          <a:effectLst/>
                          <a:latin typeface="+mn-lt"/>
                          <a:ea typeface="+mn-ea"/>
                          <a:cs typeface="+mn-cs"/>
                        </a:rPr>
                        <a:t>or SUS 409L,T=0.6mm</a:t>
                      </a:r>
                    </a:p>
                  </a:txBody>
                  <a:tcPr marL="5944" marR="5944" marT="59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856780665"/>
                  </a:ext>
                </a:extLst>
              </a:tr>
              <a:tr h="467985">
                <a:tc rowSpan="2">
                  <a:txBody>
                    <a:bodyPr/>
                    <a:lstStyle/>
                    <a:p>
                      <a:pPr marL="0" algn="ctr" defTabSz="914400" rtl="0" eaLnBrk="1" fontAlgn="ctr" latinLnBrk="0" hangingPunct="1"/>
                      <a:r>
                        <a:rPr lang="en-US" sz="1400" u="none" strike="noStrike" kern="1200" dirty="0">
                          <a:solidFill>
                            <a:schemeClr val="dk1"/>
                          </a:solidFill>
                          <a:effectLst/>
                          <a:latin typeface="+mn-lt"/>
                          <a:ea typeface="+mn-ea"/>
                          <a:cs typeface="+mn-cs"/>
                        </a:rPr>
                        <a:t>5</a:t>
                      </a:r>
                    </a:p>
                  </a:txBody>
                  <a:tcPr marL="5944" marR="5944" marT="59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algn="ctr" defTabSz="914400" rtl="0" eaLnBrk="1" fontAlgn="ctr" latinLnBrk="0" hangingPunct="1"/>
                      <a:r>
                        <a:rPr lang="en-US" sz="1400" u="none" strike="noStrike" kern="1200" dirty="0" smtClean="0">
                          <a:solidFill>
                            <a:schemeClr val="dk1"/>
                          </a:solidFill>
                          <a:effectLst/>
                          <a:latin typeface="+mn-lt"/>
                          <a:ea typeface="+mn-ea"/>
                          <a:cs typeface="+mn-cs"/>
                        </a:rPr>
                        <a:t>Intake and outlet pipe of down pipe ASSY</a:t>
                      </a:r>
                      <a:endParaRPr lang="en-US" sz="1400" u="none" strike="noStrike" kern="1200" dirty="0">
                        <a:solidFill>
                          <a:schemeClr val="dk1"/>
                        </a:solidFill>
                        <a:effectLst/>
                        <a:latin typeface="+mn-lt"/>
                        <a:ea typeface="+mn-ea"/>
                        <a:cs typeface="+mn-cs"/>
                      </a:endParaRPr>
                    </a:p>
                  </a:txBody>
                  <a:tcPr marL="5944" marR="5944" marT="59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a:solidFill>
                            <a:schemeClr val="dk1"/>
                          </a:solidFill>
                          <a:effectLst/>
                          <a:latin typeface="+mn-lt"/>
                          <a:ea typeface="+mn-ea"/>
                          <a:cs typeface="+mn-cs"/>
                        </a:rPr>
                        <a:t>SUS 409L, Ø55 T=1.2mm</a:t>
                      </a:r>
                    </a:p>
                  </a:txBody>
                  <a:tcPr marL="5944" marR="5944" marT="59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fontAlgn="ctr" latinLnBrk="0" hangingPunct="1"/>
                      <a:r>
                        <a:rPr lang="en-US" sz="1400" u="none" strike="noStrike" kern="1200">
                          <a:solidFill>
                            <a:schemeClr val="dk1"/>
                          </a:solidFill>
                          <a:effectLst/>
                          <a:latin typeface="+mn-lt"/>
                          <a:ea typeface="+mn-ea"/>
                          <a:cs typeface="+mn-cs"/>
                        </a:rPr>
                        <a:t>SUS 409L, Ø54 T=1.5mm</a:t>
                      </a:r>
                    </a:p>
                  </a:txBody>
                  <a:tcPr marL="5944" marR="5944" marT="59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pPr marL="0" algn="ctr" defTabSz="914400" rtl="0" eaLnBrk="1" fontAlgn="ctr" latinLnBrk="0" hangingPunct="1"/>
                      <a:r>
                        <a:rPr lang="en-US" sz="1400" u="none" strike="noStrike" kern="1200" dirty="0">
                          <a:solidFill>
                            <a:schemeClr val="dk1"/>
                          </a:solidFill>
                          <a:effectLst/>
                          <a:latin typeface="+mn-lt"/>
                          <a:ea typeface="+mn-ea"/>
                          <a:cs typeface="+mn-cs"/>
                        </a:rPr>
                        <a:t> </a:t>
                      </a:r>
                    </a:p>
                  </a:txBody>
                  <a:tcPr marL="5944" marR="5944" marT="59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extLst>
                  <a:ext uri="{0D108BD9-81ED-4DB2-BD59-A6C34878D82A}">
                    <a16:rowId xmlns:a16="http://schemas.microsoft.com/office/drawing/2014/main" val="3318771213"/>
                  </a:ext>
                </a:extLst>
              </a:tr>
              <a:tr h="431423">
                <a:tc vMerge="1">
                  <a:txBody>
                    <a:bodyPr/>
                    <a:lstStyle/>
                    <a:p>
                      <a:endParaRPr lang="en-US"/>
                    </a:p>
                  </a:txBody>
                  <a:tcPr/>
                </a:tc>
                <a:tc vMerge="1">
                  <a:txBody>
                    <a:bodyPr/>
                    <a:lstStyle/>
                    <a:p>
                      <a:endParaRPr lang="en-US"/>
                    </a:p>
                  </a:txBody>
                  <a:tcPr/>
                </a:tc>
                <a:tc>
                  <a:txBody>
                    <a:bodyPr/>
                    <a:lstStyle/>
                    <a:p>
                      <a:pPr algn="ctr" rtl="0" fontAlgn="ctr"/>
                      <a:r>
                        <a:rPr lang="en-US" sz="1400" u="none" strike="noStrike" dirty="0">
                          <a:effectLst/>
                        </a:rPr>
                        <a:t>EN10088-2</a:t>
                      </a:r>
                      <a:endParaRPr lang="en-US" sz="1400" b="0" i="0" u="none" strike="noStrike" dirty="0">
                        <a:solidFill>
                          <a:srgbClr val="000000"/>
                        </a:solidFill>
                        <a:effectLst/>
                        <a:latin typeface="Calibri" panose="020F0502020204030204" pitchFamily="34" charset="0"/>
                      </a:endParaRPr>
                    </a:p>
                  </a:txBody>
                  <a:tcPr marL="5944" marR="5944" marT="59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ctr"/>
                      <a:r>
                        <a:rPr lang="en-US" sz="1400" u="none" strike="noStrike" dirty="0">
                          <a:effectLst/>
                        </a:rPr>
                        <a:t>EN10088-2</a:t>
                      </a:r>
                      <a:endParaRPr lang="en-US" sz="1400" b="0" i="0" u="none" strike="noStrike" dirty="0">
                        <a:solidFill>
                          <a:srgbClr val="000000"/>
                        </a:solidFill>
                        <a:effectLst/>
                        <a:latin typeface="Calibri" panose="020F0502020204030204" pitchFamily="34" charset="0"/>
                      </a:endParaRPr>
                    </a:p>
                  </a:txBody>
                  <a:tcPr marL="5944" marR="5944" marT="594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304672543"/>
                  </a:ext>
                </a:extLst>
              </a:tr>
            </a:tbl>
          </a:graphicData>
        </a:graphic>
      </p:graphicFrame>
      <p:pic>
        <p:nvPicPr>
          <p:cNvPr id="13" name="Picture 12"/>
          <p:cNvPicPr>
            <a:picLocks noChangeAspect="1"/>
          </p:cNvPicPr>
          <p:nvPr/>
        </p:nvPicPr>
        <p:blipFill rotWithShape="1">
          <a:blip r:embed="rId2" cstate="print">
            <a:extLst>
              <a:ext uri="{28A0092B-C50C-407E-A947-70E740481C1C}">
                <a14:useLocalDpi xmlns:a14="http://schemas.microsoft.com/office/drawing/2010/main" val="0"/>
              </a:ext>
            </a:extLst>
          </a:blip>
          <a:srcRect l="15340" t="11629" r="20601" b="16239"/>
          <a:stretch/>
        </p:blipFill>
        <p:spPr>
          <a:xfrm rot="1269251">
            <a:off x="8135662" y="1402295"/>
            <a:ext cx="1060452" cy="9229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12413" t="9532" r="19613" b="3790"/>
          <a:stretch/>
        </p:blipFill>
        <p:spPr>
          <a:xfrm rot="17443969">
            <a:off x="8394615" y="2328585"/>
            <a:ext cx="774098" cy="1056204"/>
          </a:xfrm>
          <a:prstGeom prst="rect">
            <a:avLst/>
          </a:prstGeom>
        </p:spPr>
      </p:pic>
      <p:pic>
        <p:nvPicPr>
          <p:cNvPr id="15" name="Picture 14"/>
          <p:cNvPicPr>
            <a:picLocks noChangeAspect="1"/>
          </p:cNvPicPr>
          <p:nvPr/>
        </p:nvPicPr>
        <p:blipFill rotWithShape="1">
          <a:blip r:embed="rId4" cstate="print">
            <a:extLst>
              <a:ext uri="{28A0092B-C50C-407E-A947-70E740481C1C}">
                <a14:useLocalDpi xmlns:a14="http://schemas.microsoft.com/office/drawing/2010/main" val="0"/>
              </a:ext>
            </a:extLst>
          </a:blip>
          <a:srcRect l="7985" t="7212" r="19298" b="3968"/>
          <a:stretch/>
        </p:blipFill>
        <p:spPr>
          <a:xfrm>
            <a:off x="8277951" y="3334956"/>
            <a:ext cx="824783" cy="889766"/>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77951" y="4334214"/>
            <a:ext cx="699794" cy="1063819"/>
          </a:xfrm>
          <a:prstGeom prst="rect">
            <a:avLst/>
          </a:prstGeom>
        </p:spPr>
      </p:pic>
      <p:pic>
        <p:nvPicPr>
          <p:cNvPr id="5" name="Picture 4"/>
          <p:cNvPicPr>
            <a:picLocks noChangeAspect="1"/>
          </p:cNvPicPr>
          <p:nvPr/>
        </p:nvPicPr>
        <p:blipFill>
          <a:blip r:embed="rId6"/>
          <a:stretch>
            <a:fillRect/>
          </a:stretch>
        </p:blipFill>
        <p:spPr>
          <a:xfrm>
            <a:off x="8150741" y="5441970"/>
            <a:ext cx="1125897" cy="861451"/>
          </a:xfrm>
          <a:prstGeom prst="rect">
            <a:avLst/>
          </a:prstGeom>
        </p:spPr>
      </p:pic>
    </p:spTree>
    <p:extLst>
      <p:ext uri="{BB962C8B-B14F-4D97-AF65-F5344CB8AC3E}">
        <p14:creationId xmlns:p14="http://schemas.microsoft.com/office/powerpoint/2010/main" val="19183064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69954429"/>
              </p:ext>
            </p:extLst>
          </p:nvPr>
        </p:nvGraphicFramePr>
        <p:xfrm>
          <a:off x="707096" y="2078857"/>
          <a:ext cx="10826118" cy="1304926"/>
        </p:xfrm>
        <a:graphic>
          <a:graphicData uri="http://schemas.openxmlformats.org/drawingml/2006/table">
            <a:tbl>
              <a:tblPr firstRow="1" bandRow="1">
                <a:tableStyleId>{5940675A-B579-460E-94D1-54222C63F5DA}</a:tableStyleId>
              </a:tblPr>
              <a:tblGrid>
                <a:gridCol w="2042036">
                  <a:extLst>
                    <a:ext uri="{9D8B030D-6E8A-4147-A177-3AD203B41FA5}">
                      <a16:colId xmlns:a16="http://schemas.microsoft.com/office/drawing/2014/main" val="794867229"/>
                    </a:ext>
                  </a:extLst>
                </a:gridCol>
                <a:gridCol w="945171">
                  <a:extLst>
                    <a:ext uri="{9D8B030D-6E8A-4147-A177-3AD203B41FA5}">
                      <a16:colId xmlns:a16="http://schemas.microsoft.com/office/drawing/2014/main" val="4108694589"/>
                    </a:ext>
                  </a:extLst>
                </a:gridCol>
                <a:gridCol w="1493603">
                  <a:extLst>
                    <a:ext uri="{9D8B030D-6E8A-4147-A177-3AD203B41FA5}">
                      <a16:colId xmlns:a16="http://schemas.microsoft.com/office/drawing/2014/main" val="2409832043"/>
                    </a:ext>
                  </a:extLst>
                </a:gridCol>
                <a:gridCol w="1493603">
                  <a:extLst>
                    <a:ext uri="{9D8B030D-6E8A-4147-A177-3AD203B41FA5}">
                      <a16:colId xmlns:a16="http://schemas.microsoft.com/office/drawing/2014/main" val="3267667005"/>
                    </a:ext>
                  </a:extLst>
                </a:gridCol>
                <a:gridCol w="1493603">
                  <a:extLst>
                    <a:ext uri="{9D8B030D-6E8A-4147-A177-3AD203B41FA5}">
                      <a16:colId xmlns:a16="http://schemas.microsoft.com/office/drawing/2014/main" val="1249372916"/>
                    </a:ext>
                  </a:extLst>
                </a:gridCol>
                <a:gridCol w="1493603">
                  <a:extLst>
                    <a:ext uri="{9D8B030D-6E8A-4147-A177-3AD203B41FA5}">
                      <a16:colId xmlns:a16="http://schemas.microsoft.com/office/drawing/2014/main" val="590076106"/>
                    </a:ext>
                  </a:extLst>
                </a:gridCol>
                <a:gridCol w="1864499">
                  <a:extLst>
                    <a:ext uri="{9D8B030D-6E8A-4147-A177-3AD203B41FA5}">
                      <a16:colId xmlns:a16="http://schemas.microsoft.com/office/drawing/2014/main" val="3816599624"/>
                    </a:ext>
                  </a:extLst>
                </a:gridCol>
              </a:tblGrid>
              <a:tr h="438557">
                <a:tc>
                  <a:txBody>
                    <a:bodyPr/>
                    <a:lstStyle/>
                    <a:p>
                      <a:pPr algn="ctr"/>
                      <a:r>
                        <a:rPr lang="en-US" sz="1400" dirty="0" smtClean="0"/>
                        <a:t>Grade</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t>C</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t>Si</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t>Mn</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t>P</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t>S</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t>Cr</a:t>
                      </a:r>
                      <a:endParaRPr lang="en-US"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154143121"/>
                  </a:ext>
                </a:extLst>
              </a:tr>
              <a:tr h="415890">
                <a:tc>
                  <a:txBody>
                    <a:bodyPr/>
                    <a:lstStyle/>
                    <a:p>
                      <a:pPr algn="ctr"/>
                      <a:r>
                        <a:rPr lang="en-US" sz="1400" dirty="0" smtClean="0"/>
                        <a:t>SUS 409L(1.4512)</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t>0.03</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t>1</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t>1</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t>0.04</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t>0.015</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t>10.5 to 12.5</a:t>
                      </a:r>
                      <a:endParaRPr lang="en-US" sz="1400" dirty="0" smtClean="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46326741"/>
                  </a:ext>
                </a:extLst>
              </a:tr>
              <a:tr h="450479">
                <a:tc>
                  <a:txBody>
                    <a:bodyPr/>
                    <a:lstStyle/>
                    <a:p>
                      <a:pPr algn="ctr"/>
                      <a:r>
                        <a:rPr lang="en-US" sz="1400" dirty="0" smtClean="0"/>
                        <a:t>SUS 430(1.4016)</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t>0.08</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t>1</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t>1</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t>0.04</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t>0.015</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t>16 to 18</a:t>
                      </a:r>
                      <a:endParaRPr lang="en-US"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989280125"/>
                  </a:ext>
                </a:extLst>
              </a:tr>
            </a:tbl>
          </a:graphicData>
        </a:graphic>
      </p:graphicFrame>
      <p:sp>
        <p:nvSpPr>
          <p:cNvPr id="3" name="TextBox 2"/>
          <p:cNvSpPr txBox="1"/>
          <p:nvPr/>
        </p:nvSpPr>
        <p:spPr>
          <a:xfrm>
            <a:off x="4155062" y="4037836"/>
            <a:ext cx="3426838" cy="369332"/>
          </a:xfrm>
          <a:prstGeom prst="rect">
            <a:avLst/>
          </a:prstGeom>
          <a:noFill/>
        </p:spPr>
        <p:txBody>
          <a:bodyPr wrap="square" rtlCol="0">
            <a:spAutoFit/>
          </a:bodyPr>
          <a:lstStyle/>
          <a:p>
            <a:pPr algn="ctr"/>
            <a:r>
              <a:rPr lang="en-US" u="sng" dirty="0" smtClean="0">
                <a:cs typeface="B Nazanin" panose="00000400000000000000" pitchFamily="2" charset="-78"/>
              </a:rPr>
              <a:t>According to EN10088-2 standard</a:t>
            </a:r>
            <a:endParaRPr lang="en-US" u="sng" dirty="0">
              <a:cs typeface="B Nazanin" panose="00000400000000000000" pitchFamily="2" charset="-78"/>
            </a:endParaRPr>
          </a:p>
        </p:txBody>
      </p:sp>
      <p:sp>
        <p:nvSpPr>
          <p:cNvPr id="8" name="Rectangle 7"/>
          <p:cNvSpPr/>
          <p:nvPr/>
        </p:nvSpPr>
        <p:spPr>
          <a:xfrm>
            <a:off x="368462" y="1241607"/>
            <a:ext cx="3634200" cy="369332"/>
          </a:xfrm>
          <a:prstGeom prst="rect">
            <a:avLst/>
          </a:prstGeom>
        </p:spPr>
        <p:txBody>
          <a:bodyPr wrap="none">
            <a:spAutoFit/>
          </a:bodyPr>
          <a:lstStyle/>
          <a:p>
            <a:pPr algn="l"/>
            <a:r>
              <a:rPr lang="en-US" i="1" dirty="0" smtClean="0">
                <a:solidFill>
                  <a:srgbClr val="FF0000"/>
                </a:solidFill>
                <a:cs typeface="B Nazanin" panose="00000400000000000000" pitchFamily="2" charset="-78"/>
              </a:rPr>
              <a:t>Comparison chemical characteristics</a:t>
            </a:r>
            <a:endParaRPr lang="en-US" dirty="0">
              <a:solidFill>
                <a:srgbClr val="FF0000"/>
              </a:solidFill>
              <a:cs typeface="B Nazanin" panose="00000400000000000000" pitchFamily="2" charset="-78"/>
            </a:endParaRPr>
          </a:p>
        </p:txBody>
      </p:sp>
      <p:grpSp>
        <p:nvGrpSpPr>
          <p:cNvPr id="16" name="Group 15"/>
          <p:cNvGrpSpPr/>
          <p:nvPr/>
        </p:nvGrpSpPr>
        <p:grpSpPr>
          <a:xfrm>
            <a:off x="3427" y="6429476"/>
            <a:ext cx="12188572" cy="523220"/>
            <a:chOff x="3427" y="6429476"/>
            <a:chExt cx="12188572" cy="523220"/>
          </a:xfrm>
        </p:grpSpPr>
        <p:sp>
          <p:nvSpPr>
            <p:cNvPr id="17" name="Rectangle 16"/>
            <p:cNvSpPr/>
            <p:nvPr/>
          </p:nvSpPr>
          <p:spPr>
            <a:xfrm flipV="1">
              <a:off x="3427" y="6695834"/>
              <a:ext cx="11350373" cy="152008"/>
            </a:xfrm>
            <a:prstGeom prst="rect">
              <a:avLst/>
            </a:prstGeom>
            <a:gradFill>
              <a:gsLst>
                <a:gs pos="29000">
                  <a:srgbClr val="9DE3F9"/>
                </a:gs>
                <a:gs pos="100000">
                  <a:schemeClr val="accent1">
                    <a:lumMod val="20000"/>
                    <a:lumOff val="80000"/>
                  </a:schemeClr>
                </a:gs>
                <a:gs pos="75000">
                  <a:schemeClr val="accent1">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1467438" y="6429476"/>
              <a:ext cx="364202" cy="523220"/>
            </a:xfrm>
            <a:prstGeom prst="rect">
              <a:avLst/>
            </a:prstGeom>
            <a:noFill/>
            <a:ln w="15875">
              <a:noFill/>
            </a:ln>
          </p:spPr>
          <p:txBody>
            <a:bodyPr wrap="none" rtlCol="0">
              <a:spAutoFit/>
            </a:bodyPr>
            <a:lstStyle/>
            <a:p>
              <a:r>
                <a:rPr lang="en-US" sz="2800" b="1" dirty="0" smtClean="0">
                  <a:latin typeface="Times New Roman" panose="02020603050405020304" pitchFamily="18" charset="0"/>
                  <a:cs typeface="Times New Roman" panose="02020603050405020304" pitchFamily="18" charset="0"/>
                </a:rPr>
                <a:t>3</a:t>
              </a:r>
              <a:endParaRPr lang="en-US" sz="2800" b="1" dirty="0">
                <a:latin typeface="Times New Roman" panose="02020603050405020304" pitchFamily="18" charset="0"/>
                <a:cs typeface="Times New Roman" panose="02020603050405020304" pitchFamily="18" charset="0"/>
              </a:endParaRPr>
            </a:p>
          </p:txBody>
        </p:sp>
        <p:sp>
          <p:nvSpPr>
            <p:cNvPr id="19" name="Rectangle 18"/>
            <p:cNvSpPr/>
            <p:nvPr/>
          </p:nvSpPr>
          <p:spPr>
            <a:xfrm>
              <a:off x="11942990" y="6695834"/>
              <a:ext cx="249009" cy="162166"/>
            </a:xfrm>
            <a:prstGeom prst="rect">
              <a:avLst/>
            </a:prstGeom>
            <a:gradFill>
              <a:gsLst>
                <a:gs pos="29000">
                  <a:schemeClr val="accent1">
                    <a:lumMod val="40000"/>
                    <a:lumOff val="60000"/>
                  </a:schemeClr>
                </a:gs>
                <a:gs pos="100000">
                  <a:schemeClr val="accent6">
                    <a:lumMod val="20000"/>
                    <a:lumOff val="80000"/>
                  </a:schemeClr>
                </a:gs>
                <a:gs pos="75000">
                  <a:schemeClr val="accent2">
                    <a:lumMod val="20000"/>
                    <a:lumOff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pic>
        <p:nvPicPr>
          <p:cNvPr id="20" name="Picture 19"/>
          <p:cNvPicPr>
            <a:picLocks noChangeAspect="1"/>
          </p:cNvPicPr>
          <p:nvPr/>
        </p:nvPicPr>
        <p:blipFill rotWithShape="1">
          <a:blip r:embed="rId2" cstate="print">
            <a:extLst>
              <a:ext uri="{28A0092B-C50C-407E-A947-70E740481C1C}">
                <a14:useLocalDpi xmlns:a14="http://schemas.microsoft.com/office/drawing/2010/main" val="0"/>
              </a:ext>
            </a:extLst>
          </a:blip>
          <a:srcRect l="15340" t="11629" r="20601" b="16239"/>
          <a:stretch/>
        </p:blipFill>
        <p:spPr>
          <a:xfrm rot="1269251">
            <a:off x="11223500" y="240829"/>
            <a:ext cx="852080" cy="755538"/>
          </a:xfrm>
          <a:prstGeom prst="rect">
            <a:avLst/>
          </a:prstGeom>
        </p:spPr>
      </p:pic>
      <p:pic>
        <p:nvPicPr>
          <p:cNvPr id="21" name="Picture 20"/>
          <p:cNvPicPr>
            <a:picLocks noChangeAspect="1"/>
          </p:cNvPicPr>
          <p:nvPr/>
        </p:nvPicPr>
        <p:blipFill rotWithShape="1">
          <a:blip r:embed="rId3" cstate="print">
            <a:extLst>
              <a:ext uri="{28A0092B-C50C-407E-A947-70E740481C1C}">
                <a14:useLocalDpi xmlns:a14="http://schemas.microsoft.com/office/drawing/2010/main" val="0"/>
              </a:ext>
            </a:extLst>
          </a:blip>
          <a:srcRect l="12413" t="9532" r="19613" b="3790"/>
          <a:stretch/>
        </p:blipFill>
        <p:spPr>
          <a:xfrm rot="17443969">
            <a:off x="10540995" y="264690"/>
            <a:ext cx="618083" cy="843332"/>
          </a:xfrm>
          <a:prstGeom prst="rect">
            <a:avLst/>
          </a:prstGeom>
        </p:spPr>
      </p:pic>
      <p:sp>
        <p:nvSpPr>
          <p:cNvPr id="4" name="Rectangle 3"/>
          <p:cNvSpPr/>
          <p:nvPr/>
        </p:nvSpPr>
        <p:spPr>
          <a:xfrm>
            <a:off x="10275580" y="132714"/>
            <a:ext cx="1791914" cy="10850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 name="TextBox 4"/>
          <p:cNvSpPr txBox="1"/>
          <p:nvPr/>
        </p:nvSpPr>
        <p:spPr>
          <a:xfrm>
            <a:off x="138409" y="811443"/>
            <a:ext cx="9423477" cy="369332"/>
          </a:xfrm>
          <a:prstGeom prst="rect">
            <a:avLst/>
          </a:prstGeom>
          <a:noFill/>
        </p:spPr>
        <p:txBody>
          <a:bodyPr wrap="none" rtlCol="0">
            <a:spAutoFit/>
          </a:bodyPr>
          <a:lstStyle/>
          <a:p>
            <a:r>
              <a:rPr lang="en-US" dirty="0" smtClean="0"/>
              <a:t>Comparison mechanical and chemical characteristics between stainless steel SUS 409L and SUS 430</a:t>
            </a:r>
            <a:endParaRPr lang="en-US" dirty="0"/>
          </a:p>
        </p:txBody>
      </p:sp>
      <p:sp>
        <p:nvSpPr>
          <p:cNvPr id="23" name="TextBox 22"/>
          <p:cNvSpPr txBox="1"/>
          <p:nvPr/>
        </p:nvSpPr>
        <p:spPr>
          <a:xfrm>
            <a:off x="103561" y="142783"/>
            <a:ext cx="2773569" cy="461665"/>
          </a:xfrm>
          <a:prstGeom prst="rect">
            <a:avLst/>
          </a:prstGeom>
          <a:noFill/>
          <a:ln>
            <a:noFill/>
          </a:ln>
        </p:spPr>
        <p:txBody>
          <a:bodyPr wrap="square" rtlCol="0">
            <a:spAutoFit/>
          </a:bodyPr>
          <a:lstStyle/>
          <a:p>
            <a:pPr marL="342900" indent="-342900" algn="l">
              <a:buFont typeface="Wingdings" panose="05000000000000000000" pitchFamily="2" charset="2"/>
              <a:buChar char="v"/>
            </a:pPr>
            <a:r>
              <a:rPr lang="en-US" sz="2400" b="1" i="1" dirty="0" smtClean="0">
                <a:cs typeface="B Nazanin" panose="00000400000000000000" pitchFamily="2" charset="-78"/>
              </a:rPr>
              <a:t>Material Changes</a:t>
            </a:r>
            <a:endParaRPr lang="en-US" sz="2400" b="1" dirty="0" smtClean="0">
              <a:cs typeface="B Nazanin" panose="00000400000000000000" pitchFamily="2" charset="-78"/>
            </a:endParaRPr>
          </a:p>
        </p:txBody>
      </p:sp>
      <p:sp>
        <p:nvSpPr>
          <p:cNvPr id="24" name="TextBox 23"/>
          <p:cNvSpPr txBox="1"/>
          <p:nvPr/>
        </p:nvSpPr>
        <p:spPr>
          <a:xfrm>
            <a:off x="331453" y="5061221"/>
            <a:ext cx="11500187" cy="646331"/>
          </a:xfrm>
          <a:prstGeom prst="rect">
            <a:avLst/>
          </a:prstGeom>
          <a:noFill/>
        </p:spPr>
        <p:txBody>
          <a:bodyPr wrap="square" rtlCol="0">
            <a:spAutoFit/>
          </a:bodyPr>
          <a:lstStyle/>
          <a:p>
            <a:r>
              <a:rPr lang="en-US" dirty="0" smtClean="0"/>
              <a:t>Regarding chemical characteristics which you can find in the upper table, the Chromium ingredient of SUS 430 is bigger than SUS409L. In this way, the SUS430 has better corrosion and heat resistance.</a:t>
            </a:r>
            <a:endParaRPr lang="en-US" dirty="0"/>
          </a:p>
        </p:txBody>
      </p:sp>
    </p:spTree>
    <p:extLst>
      <p:ext uri="{BB962C8B-B14F-4D97-AF65-F5344CB8AC3E}">
        <p14:creationId xmlns:p14="http://schemas.microsoft.com/office/powerpoint/2010/main" val="28846156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8024" y="1486529"/>
            <a:ext cx="2442298" cy="367547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8750" y="1513267"/>
            <a:ext cx="2554825" cy="3662676"/>
          </a:xfrm>
          <a:prstGeom prst="rect">
            <a:avLst/>
          </a:prstGeom>
        </p:spPr>
      </p:pic>
      <p:grpSp>
        <p:nvGrpSpPr>
          <p:cNvPr id="15" name="Group 14"/>
          <p:cNvGrpSpPr/>
          <p:nvPr/>
        </p:nvGrpSpPr>
        <p:grpSpPr>
          <a:xfrm>
            <a:off x="3427" y="6429476"/>
            <a:ext cx="12188572" cy="523220"/>
            <a:chOff x="3427" y="6429476"/>
            <a:chExt cx="12188572" cy="523220"/>
          </a:xfrm>
        </p:grpSpPr>
        <p:sp>
          <p:nvSpPr>
            <p:cNvPr id="16" name="Rectangle 15"/>
            <p:cNvSpPr/>
            <p:nvPr/>
          </p:nvSpPr>
          <p:spPr>
            <a:xfrm flipV="1">
              <a:off x="3427" y="6695834"/>
              <a:ext cx="11350373" cy="152008"/>
            </a:xfrm>
            <a:prstGeom prst="rect">
              <a:avLst/>
            </a:prstGeom>
            <a:gradFill>
              <a:gsLst>
                <a:gs pos="29000">
                  <a:srgbClr val="9DE3F9"/>
                </a:gs>
                <a:gs pos="100000">
                  <a:schemeClr val="accent1">
                    <a:lumMod val="20000"/>
                    <a:lumOff val="80000"/>
                  </a:schemeClr>
                </a:gs>
                <a:gs pos="75000">
                  <a:schemeClr val="accent1">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1467438" y="6429476"/>
              <a:ext cx="364202" cy="523220"/>
            </a:xfrm>
            <a:prstGeom prst="rect">
              <a:avLst/>
            </a:prstGeom>
            <a:noFill/>
            <a:ln w="15875">
              <a:noFill/>
            </a:ln>
          </p:spPr>
          <p:txBody>
            <a:bodyPr wrap="none" rtlCol="0">
              <a:spAutoFit/>
            </a:bodyPr>
            <a:lstStyle/>
            <a:p>
              <a:r>
                <a:rPr lang="en-US" sz="2800" b="1" dirty="0" smtClean="0">
                  <a:latin typeface="Times New Roman" panose="02020603050405020304" pitchFamily="18" charset="0"/>
                  <a:cs typeface="Times New Roman" panose="02020603050405020304" pitchFamily="18" charset="0"/>
                </a:rPr>
                <a:t>4</a:t>
              </a:r>
              <a:endParaRPr lang="en-US" sz="2800" b="1" dirty="0">
                <a:latin typeface="Times New Roman" panose="02020603050405020304" pitchFamily="18" charset="0"/>
                <a:cs typeface="Times New Roman" panose="02020603050405020304" pitchFamily="18" charset="0"/>
              </a:endParaRPr>
            </a:p>
          </p:txBody>
        </p:sp>
        <p:sp>
          <p:nvSpPr>
            <p:cNvPr id="18" name="Rectangle 17"/>
            <p:cNvSpPr/>
            <p:nvPr/>
          </p:nvSpPr>
          <p:spPr>
            <a:xfrm>
              <a:off x="11942990" y="6695834"/>
              <a:ext cx="249009" cy="162166"/>
            </a:xfrm>
            <a:prstGeom prst="rect">
              <a:avLst/>
            </a:prstGeom>
            <a:gradFill>
              <a:gsLst>
                <a:gs pos="29000">
                  <a:schemeClr val="accent1">
                    <a:lumMod val="40000"/>
                    <a:lumOff val="60000"/>
                  </a:schemeClr>
                </a:gs>
                <a:gs pos="100000">
                  <a:schemeClr val="accent6">
                    <a:lumMod val="20000"/>
                    <a:lumOff val="80000"/>
                  </a:schemeClr>
                </a:gs>
                <a:gs pos="75000">
                  <a:schemeClr val="accent2">
                    <a:lumMod val="20000"/>
                    <a:lumOff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pic>
        <p:nvPicPr>
          <p:cNvPr id="23" name="Picture 22"/>
          <p:cNvPicPr>
            <a:picLocks noChangeAspect="1"/>
          </p:cNvPicPr>
          <p:nvPr/>
        </p:nvPicPr>
        <p:blipFill rotWithShape="1">
          <a:blip r:embed="rId4" cstate="print">
            <a:extLst>
              <a:ext uri="{28A0092B-C50C-407E-A947-70E740481C1C}">
                <a14:useLocalDpi xmlns:a14="http://schemas.microsoft.com/office/drawing/2010/main" val="0"/>
              </a:ext>
            </a:extLst>
          </a:blip>
          <a:srcRect l="15340" t="11629" r="20601" b="16239"/>
          <a:stretch/>
        </p:blipFill>
        <p:spPr>
          <a:xfrm rot="1269251">
            <a:off x="10274115" y="267895"/>
            <a:ext cx="852080" cy="755538"/>
          </a:xfrm>
          <a:prstGeom prst="rect">
            <a:avLst/>
          </a:prstGeom>
        </p:spPr>
      </p:pic>
      <p:pic>
        <p:nvPicPr>
          <p:cNvPr id="24" name="Picture 23"/>
          <p:cNvPicPr>
            <a:picLocks noChangeAspect="1"/>
          </p:cNvPicPr>
          <p:nvPr/>
        </p:nvPicPr>
        <p:blipFill rotWithShape="1">
          <a:blip r:embed="rId5" cstate="print">
            <a:extLst>
              <a:ext uri="{28A0092B-C50C-407E-A947-70E740481C1C}">
                <a14:useLocalDpi xmlns:a14="http://schemas.microsoft.com/office/drawing/2010/main" val="0"/>
              </a:ext>
            </a:extLst>
          </a:blip>
          <a:srcRect l="12413" t="9532" r="19613" b="3790"/>
          <a:stretch/>
        </p:blipFill>
        <p:spPr>
          <a:xfrm rot="17443969">
            <a:off x="11222117" y="291758"/>
            <a:ext cx="618083" cy="843332"/>
          </a:xfrm>
          <a:prstGeom prst="rect">
            <a:avLst/>
          </a:prstGeom>
        </p:spPr>
      </p:pic>
      <p:sp>
        <p:nvSpPr>
          <p:cNvPr id="25" name="Rectangle 24"/>
          <p:cNvSpPr/>
          <p:nvPr/>
        </p:nvSpPr>
        <p:spPr>
          <a:xfrm>
            <a:off x="10166496" y="132747"/>
            <a:ext cx="1782392" cy="10850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6" name="TextBox 25"/>
          <p:cNvSpPr txBox="1"/>
          <p:nvPr/>
        </p:nvSpPr>
        <p:spPr>
          <a:xfrm>
            <a:off x="3427" y="132747"/>
            <a:ext cx="2773569" cy="461665"/>
          </a:xfrm>
          <a:prstGeom prst="rect">
            <a:avLst/>
          </a:prstGeom>
          <a:noFill/>
          <a:ln>
            <a:noFill/>
          </a:ln>
        </p:spPr>
        <p:txBody>
          <a:bodyPr wrap="square" rtlCol="0">
            <a:spAutoFit/>
          </a:bodyPr>
          <a:lstStyle/>
          <a:p>
            <a:pPr marL="342900" indent="-342900" algn="l">
              <a:buFont typeface="Wingdings" panose="05000000000000000000" pitchFamily="2" charset="2"/>
              <a:buChar char="v"/>
            </a:pPr>
            <a:r>
              <a:rPr lang="en-US" sz="2400" b="1" i="1" dirty="0" smtClean="0">
                <a:cs typeface="B Nazanin" panose="00000400000000000000" pitchFamily="2" charset="-78"/>
              </a:rPr>
              <a:t>Material Changes</a:t>
            </a:r>
            <a:endParaRPr lang="en-US" sz="2400" b="1" dirty="0" smtClean="0">
              <a:cs typeface="B Nazanin" panose="00000400000000000000" pitchFamily="2" charset="-78"/>
            </a:endParaRPr>
          </a:p>
        </p:txBody>
      </p:sp>
      <p:sp>
        <p:nvSpPr>
          <p:cNvPr id="28" name="Rectangle 27"/>
          <p:cNvSpPr/>
          <p:nvPr/>
        </p:nvSpPr>
        <p:spPr>
          <a:xfrm>
            <a:off x="377729" y="1047876"/>
            <a:ext cx="3211648" cy="369332"/>
          </a:xfrm>
          <a:prstGeom prst="rect">
            <a:avLst/>
          </a:prstGeom>
        </p:spPr>
        <p:txBody>
          <a:bodyPr wrap="none">
            <a:spAutoFit/>
          </a:bodyPr>
          <a:lstStyle/>
          <a:p>
            <a:pPr algn="l"/>
            <a:r>
              <a:rPr lang="en-US" i="1" dirty="0" smtClean="0">
                <a:solidFill>
                  <a:srgbClr val="FF0000"/>
                </a:solidFill>
                <a:cs typeface="B Nazanin" panose="00000400000000000000" pitchFamily="2" charset="-78"/>
              </a:rPr>
              <a:t>Comparison corrosion resistance</a:t>
            </a:r>
            <a:endParaRPr lang="en-US" dirty="0">
              <a:solidFill>
                <a:srgbClr val="FF0000"/>
              </a:solidFill>
              <a:cs typeface="B Nazanin" panose="00000400000000000000" pitchFamily="2" charset="-78"/>
            </a:endParaRPr>
          </a:p>
        </p:txBody>
      </p:sp>
      <p:sp>
        <p:nvSpPr>
          <p:cNvPr id="29" name="TextBox 28"/>
          <p:cNvSpPr txBox="1"/>
          <p:nvPr/>
        </p:nvSpPr>
        <p:spPr>
          <a:xfrm>
            <a:off x="130098" y="636478"/>
            <a:ext cx="9423477" cy="369332"/>
          </a:xfrm>
          <a:prstGeom prst="rect">
            <a:avLst/>
          </a:prstGeom>
          <a:noFill/>
        </p:spPr>
        <p:txBody>
          <a:bodyPr wrap="none" rtlCol="0">
            <a:spAutoFit/>
          </a:bodyPr>
          <a:lstStyle/>
          <a:p>
            <a:r>
              <a:rPr lang="en-US" dirty="0" smtClean="0"/>
              <a:t>Comparison mechanical and chemical characteristics between stainless steel SUS 409L and SUS 430</a:t>
            </a:r>
            <a:endParaRPr lang="en-US" dirty="0"/>
          </a:p>
        </p:txBody>
      </p:sp>
      <p:sp>
        <p:nvSpPr>
          <p:cNvPr id="30" name="TextBox 29"/>
          <p:cNvSpPr txBox="1"/>
          <p:nvPr/>
        </p:nvSpPr>
        <p:spPr>
          <a:xfrm>
            <a:off x="4343159" y="5245472"/>
            <a:ext cx="3890039" cy="369332"/>
          </a:xfrm>
          <a:prstGeom prst="rect">
            <a:avLst/>
          </a:prstGeom>
          <a:noFill/>
        </p:spPr>
        <p:txBody>
          <a:bodyPr wrap="none" rtlCol="0">
            <a:spAutoFit/>
          </a:bodyPr>
          <a:lstStyle/>
          <a:p>
            <a:r>
              <a:rPr lang="en-US" dirty="0" smtClean="0"/>
              <a:t>Chromium percentage to corrosion rate</a:t>
            </a:r>
            <a:endParaRPr lang="en-US" dirty="0"/>
          </a:p>
        </p:txBody>
      </p:sp>
      <p:sp>
        <p:nvSpPr>
          <p:cNvPr id="31" name="TextBox 30"/>
          <p:cNvSpPr txBox="1"/>
          <p:nvPr/>
        </p:nvSpPr>
        <p:spPr>
          <a:xfrm>
            <a:off x="377729" y="5722655"/>
            <a:ext cx="11500187" cy="369332"/>
          </a:xfrm>
          <a:prstGeom prst="rect">
            <a:avLst/>
          </a:prstGeom>
          <a:noFill/>
        </p:spPr>
        <p:txBody>
          <a:bodyPr wrap="square" rtlCol="0">
            <a:spAutoFit/>
          </a:bodyPr>
          <a:lstStyle/>
          <a:p>
            <a:r>
              <a:rPr lang="en-US" dirty="0" smtClean="0"/>
              <a:t>Regarding the upper charts, if the Chromium ingredient increases, the corrosion resistance will increase.</a:t>
            </a:r>
            <a:endParaRPr lang="en-US" dirty="0"/>
          </a:p>
        </p:txBody>
      </p:sp>
    </p:spTree>
    <p:extLst>
      <p:ext uri="{BB962C8B-B14F-4D97-AF65-F5344CB8AC3E}">
        <p14:creationId xmlns:p14="http://schemas.microsoft.com/office/powerpoint/2010/main" val="42771071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extLst>
              <p:ext uri="{D42A27DB-BD31-4B8C-83A1-F6EECF244321}">
                <p14:modId xmlns:p14="http://schemas.microsoft.com/office/powerpoint/2010/main" val="3410063197"/>
              </p:ext>
            </p:extLst>
          </p:nvPr>
        </p:nvGraphicFramePr>
        <p:xfrm>
          <a:off x="1870682" y="3037559"/>
          <a:ext cx="8128000" cy="111252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1646831346"/>
                    </a:ext>
                  </a:extLst>
                </a:gridCol>
                <a:gridCol w="2032000">
                  <a:extLst>
                    <a:ext uri="{9D8B030D-6E8A-4147-A177-3AD203B41FA5}">
                      <a16:colId xmlns:a16="http://schemas.microsoft.com/office/drawing/2014/main" val="64352935"/>
                    </a:ext>
                  </a:extLst>
                </a:gridCol>
                <a:gridCol w="2032000">
                  <a:extLst>
                    <a:ext uri="{9D8B030D-6E8A-4147-A177-3AD203B41FA5}">
                      <a16:colId xmlns:a16="http://schemas.microsoft.com/office/drawing/2014/main" val="1862261580"/>
                    </a:ext>
                  </a:extLst>
                </a:gridCol>
                <a:gridCol w="2032000">
                  <a:extLst>
                    <a:ext uri="{9D8B030D-6E8A-4147-A177-3AD203B41FA5}">
                      <a16:colId xmlns:a16="http://schemas.microsoft.com/office/drawing/2014/main" val="428154587"/>
                    </a:ext>
                  </a:extLst>
                </a:gridCol>
              </a:tblGrid>
              <a:tr h="370840">
                <a:tc>
                  <a:txBody>
                    <a:bodyPr/>
                    <a:lstStyle/>
                    <a:p>
                      <a:pPr algn="ctr"/>
                      <a:r>
                        <a:rPr lang="en-US" sz="1400" dirty="0" smtClean="0"/>
                        <a:t>Grade</a:t>
                      </a:r>
                      <a:endParaRPr lang="en-US" sz="1400" dirty="0"/>
                    </a:p>
                  </a:txBody>
                  <a:tcPr anchor="ctr"/>
                </a:tc>
                <a:tc>
                  <a:txBody>
                    <a:bodyPr/>
                    <a:lstStyle/>
                    <a:p>
                      <a:pPr algn="ctr"/>
                      <a:r>
                        <a:rPr lang="en-US" sz="1400" dirty="0" smtClean="0"/>
                        <a:t>Tensile Strength (Mpa)</a:t>
                      </a:r>
                      <a:endParaRPr lang="en-US" sz="1400" dirty="0"/>
                    </a:p>
                  </a:txBody>
                  <a:tcPr anchor="ctr"/>
                </a:tc>
                <a:tc>
                  <a:txBody>
                    <a:bodyPr/>
                    <a:lstStyle/>
                    <a:p>
                      <a:pPr algn="ctr"/>
                      <a:r>
                        <a:rPr lang="en-US" sz="1400" dirty="0" smtClean="0"/>
                        <a:t>Yield</a:t>
                      </a:r>
                      <a:r>
                        <a:rPr lang="en-US" sz="1400" baseline="0" dirty="0" smtClean="0"/>
                        <a:t> Strength (Mpa)</a:t>
                      </a:r>
                      <a:endParaRPr lang="en-US" sz="1400" dirty="0"/>
                    </a:p>
                  </a:txBody>
                  <a:tcPr anchor="ctr"/>
                </a:tc>
                <a:tc>
                  <a:txBody>
                    <a:bodyPr/>
                    <a:lstStyle/>
                    <a:p>
                      <a:pPr algn="ctr"/>
                      <a:r>
                        <a:rPr lang="en-US" sz="1400" dirty="0" smtClean="0"/>
                        <a:t>%Elongation</a:t>
                      </a:r>
                      <a:endParaRPr lang="en-US" sz="1400" dirty="0"/>
                    </a:p>
                  </a:txBody>
                  <a:tcPr anchor="ctr"/>
                </a:tc>
                <a:extLst>
                  <a:ext uri="{0D108BD9-81ED-4DB2-BD59-A6C34878D82A}">
                    <a16:rowId xmlns:a16="http://schemas.microsoft.com/office/drawing/2014/main" val="2140761432"/>
                  </a:ext>
                </a:extLst>
              </a:tr>
              <a:tr h="370840">
                <a:tc>
                  <a:txBody>
                    <a:bodyPr/>
                    <a:lstStyle/>
                    <a:p>
                      <a:pPr algn="ctr"/>
                      <a:r>
                        <a:rPr lang="en-US" sz="1400" dirty="0" smtClean="0"/>
                        <a:t>430</a:t>
                      </a:r>
                      <a:endParaRPr lang="en-US" sz="1400" dirty="0"/>
                    </a:p>
                  </a:txBody>
                  <a:tcPr anchor="ctr"/>
                </a:tc>
                <a:tc>
                  <a:txBody>
                    <a:bodyPr/>
                    <a:lstStyle/>
                    <a:p>
                      <a:pPr algn="ctr"/>
                      <a:r>
                        <a:rPr lang="en-US" sz="1400" dirty="0" smtClean="0"/>
                        <a:t>450 to 600</a:t>
                      </a:r>
                      <a:endParaRPr lang="en-US" sz="1400" dirty="0"/>
                    </a:p>
                  </a:txBody>
                  <a:tcPr anchor="ctr"/>
                </a:tc>
                <a:tc>
                  <a:txBody>
                    <a:bodyPr/>
                    <a:lstStyle/>
                    <a:p>
                      <a:pPr algn="ctr"/>
                      <a:r>
                        <a:rPr lang="en-US" sz="1600" dirty="0" smtClean="0"/>
                        <a:t>260</a:t>
                      </a:r>
                      <a:endParaRPr lang="en-US" sz="1600" dirty="0"/>
                    </a:p>
                  </a:txBody>
                  <a:tcPr anchor="ctr"/>
                </a:tc>
                <a:tc>
                  <a:txBody>
                    <a:bodyPr/>
                    <a:lstStyle/>
                    <a:p>
                      <a:pPr algn="ctr"/>
                      <a:r>
                        <a:rPr lang="en-US" sz="1600" dirty="0" smtClean="0"/>
                        <a:t>20</a:t>
                      </a:r>
                      <a:endParaRPr lang="en-US" dirty="0"/>
                    </a:p>
                  </a:txBody>
                  <a:tcPr anchor="ctr"/>
                </a:tc>
                <a:extLst>
                  <a:ext uri="{0D108BD9-81ED-4DB2-BD59-A6C34878D82A}">
                    <a16:rowId xmlns:a16="http://schemas.microsoft.com/office/drawing/2014/main" val="932314495"/>
                  </a:ext>
                </a:extLst>
              </a:tr>
              <a:tr h="370840">
                <a:tc>
                  <a:txBody>
                    <a:bodyPr/>
                    <a:lstStyle/>
                    <a:p>
                      <a:pPr algn="ctr"/>
                      <a:r>
                        <a:rPr lang="en-US" sz="1400" dirty="0" smtClean="0"/>
                        <a:t>409</a:t>
                      </a:r>
                      <a:endParaRPr lang="en-US" sz="1400" dirty="0"/>
                    </a:p>
                  </a:txBody>
                  <a:tcPr anchor="ctr"/>
                </a:tc>
                <a:tc>
                  <a:txBody>
                    <a:bodyPr/>
                    <a:lstStyle/>
                    <a:p>
                      <a:pPr algn="ctr"/>
                      <a:r>
                        <a:rPr lang="en-US" sz="1400" dirty="0" smtClean="0"/>
                        <a:t>380</a:t>
                      </a:r>
                      <a:r>
                        <a:rPr lang="en-US" sz="1400" baseline="0" dirty="0" smtClean="0"/>
                        <a:t> to 560</a:t>
                      </a:r>
                      <a:endParaRPr lang="en-US" sz="1400" dirty="0"/>
                    </a:p>
                  </a:txBody>
                  <a:tcPr anchor="ctr"/>
                </a:tc>
                <a:tc>
                  <a:txBody>
                    <a:bodyPr/>
                    <a:lstStyle/>
                    <a:p>
                      <a:pPr algn="ctr"/>
                      <a:r>
                        <a:rPr lang="en-US" sz="1400" dirty="0" smtClean="0"/>
                        <a:t>220</a:t>
                      </a:r>
                      <a:endParaRPr lang="en-US" sz="1400" dirty="0"/>
                    </a:p>
                  </a:txBody>
                  <a:tcPr anchor="ctr"/>
                </a:tc>
                <a:tc>
                  <a:txBody>
                    <a:bodyPr/>
                    <a:lstStyle/>
                    <a:p>
                      <a:pPr algn="ctr"/>
                      <a:r>
                        <a:rPr lang="en-US" sz="1400" dirty="0" smtClean="0"/>
                        <a:t>25</a:t>
                      </a:r>
                      <a:endParaRPr lang="en-US" sz="1400" dirty="0"/>
                    </a:p>
                  </a:txBody>
                  <a:tcPr anchor="ctr"/>
                </a:tc>
                <a:extLst>
                  <a:ext uri="{0D108BD9-81ED-4DB2-BD59-A6C34878D82A}">
                    <a16:rowId xmlns:a16="http://schemas.microsoft.com/office/drawing/2014/main" val="590108035"/>
                  </a:ext>
                </a:extLst>
              </a:tr>
            </a:tbl>
          </a:graphicData>
        </a:graphic>
      </p:graphicFrame>
      <p:grpSp>
        <p:nvGrpSpPr>
          <p:cNvPr id="26" name="Group 25"/>
          <p:cNvGrpSpPr/>
          <p:nvPr/>
        </p:nvGrpSpPr>
        <p:grpSpPr>
          <a:xfrm>
            <a:off x="3427" y="6429476"/>
            <a:ext cx="12188572" cy="523220"/>
            <a:chOff x="3427" y="6429476"/>
            <a:chExt cx="12188572" cy="523220"/>
          </a:xfrm>
        </p:grpSpPr>
        <p:sp>
          <p:nvSpPr>
            <p:cNvPr id="27" name="Rectangle 26"/>
            <p:cNvSpPr/>
            <p:nvPr/>
          </p:nvSpPr>
          <p:spPr>
            <a:xfrm flipV="1">
              <a:off x="3427" y="6695834"/>
              <a:ext cx="11350373" cy="152008"/>
            </a:xfrm>
            <a:prstGeom prst="rect">
              <a:avLst/>
            </a:prstGeom>
            <a:gradFill>
              <a:gsLst>
                <a:gs pos="29000">
                  <a:srgbClr val="9DE3F9"/>
                </a:gs>
                <a:gs pos="100000">
                  <a:schemeClr val="accent1">
                    <a:lumMod val="20000"/>
                    <a:lumOff val="80000"/>
                  </a:schemeClr>
                </a:gs>
                <a:gs pos="75000">
                  <a:schemeClr val="accent1">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1467438" y="6429476"/>
              <a:ext cx="364202" cy="523220"/>
            </a:xfrm>
            <a:prstGeom prst="rect">
              <a:avLst/>
            </a:prstGeom>
            <a:noFill/>
            <a:ln w="15875">
              <a:noFill/>
            </a:ln>
          </p:spPr>
          <p:txBody>
            <a:bodyPr wrap="none" rtlCol="0">
              <a:spAutoFit/>
            </a:bodyPr>
            <a:lstStyle/>
            <a:p>
              <a:r>
                <a:rPr lang="en-US" sz="2800" b="1" dirty="0" smtClean="0">
                  <a:latin typeface="Times New Roman" panose="02020603050405020304" pitchFamily="18" charset="0"/>
                  <a:cs typeface="Times New Roman" panose="02020603050405020304" pitchFamily="18" charset="0"/>
                </a:rPr>
                <a:t>5</a:t>
              </a:r>
              <a:endParaRPr lang="en-US" sz="2800" b="1" dirty="0">
                <a:latin typeface="Times New Roman" panose="02020603050405020304" pitchFamily="18" charset="0"/>
                <a:cs typeface="Times New Roman" panose="02020603050405020304" pitchFamily="18" charset="0"/>
              </a:endParaRPr>
            </a:p>
          </p:txBody>
        </p:sp>
        <p:sp>
          <p:nvSpPr>
            <p:cNvPr id="29" name="Rectangle 28"/>
            <p:cNvSpPr/>
            <p:nvPr/>
          </p:nvSpPr>
          <p:spPr>
            <a:xfrm>
              <a:off x="11942990" y="6695834"/>
              <a:ext cx="249009" cy="162166"/>
            </a:xfrm>
            <a:prstGeom prst="rect">
              <a:avLst/>
            </a:prstGeom>
            <a:gradFill>
              <a:gsLst>
                <a:gs pos="29000">
                  <a:schemeClr val="accent1">
                    <a:lumMod val="40000"/>
                    <a:lumOff val="60000"/>
                  </a:schemeClr>
                </a:gs>
                <a:gs pos="100000">
                  <a:schemeClr val="accent6">
                    <a:lumMod val="20000"/>
                    <a:lumOff val="80000"/>
                  </a:schemeClr>
                </a:gs>
                <a:gs pos="75000">
                  <a:schemeClr val="accent2">
                    <a:lumMod val="20000"/>
                    <a:lumOff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pic>
        <p:nvPicPr>
          <p:cNvPr id="33" name="Picture 32"/>
          <p:cNvPicPr>
            <a:picLocks noChangeAspect="1"/>
          </p:cNvPicPr>
          <p:nvPr/>
        </p:nvPicPr>
        <p:blipFill rotWithShape="1">
          <a:blip r:embed="rId2" cstate="print">
            <a:extLst>
              <a:ext uri="{28A0092B-C50C-407E-A947-70E740481C1C}">
                <a14:useLocalDpi xmlns:a14="http://schemas.microsoft.com/office/drawing/2010/main" val="0"/>
              </a:ext>
            </a:extLst>
          </a:blip>
          <a:srcRect l="15340" t="11629" r="20601" b="16239"/>
          <a:stretch/>
        </p:blipFill>
        <p:spPr>
          <a:xfrm rot="1269251">
            <a:off x="10428268" y="233193"/>
            <a:ext cx="852080" cy="755538"/>
          </a:xfrm>
          <a:prstGeom prst="rect">
            <a:avLst/>
          </a:prstGeom>
        </p:spPr>
      </p:pic>
      <p:pic>
        <p:nvPicPr>
          <p:cNvPr id="34" name="Picture 33"/>
          <p:cNvPicPr>
            <a:picLocks noChangeAspect="1"/>
          </p:cNvPicPr>
          <p:nvPr/>
        </p:nvPicPr>
        <p:blipFill rotWithShape="1">
          <a:blip r:embed="rId3" cstate="print">
            <a:extLst>
              <a:ext uri="{28A0092B-C50C-407E-A947-70E740481C1C}">
                <a14:useLocalDpi xmlns:a14="http://schemas.microsoft.com/office/drawing/2010/main" val="0"/>
              </a:ext>
            </a:extLst>
          </a:blip>
          <a:srcRect l="12413" t="9532" r="19613" b="3790"/>
          <a:stretch/>
        </p:blipFill>
        <p:spPr>
          <a:xfrm rot="17443969">
            <a:off x="11379195" y="201072"/>
            <a:ext cx="618083" cy="843332"/>
          </a:xfrm>
          <a:prstGeom prst="rect">
            <a:avLst/>
          </a:prstGeom>
        </p:spPr>
      </p:pic>
      <p:sp>
        <p:nvSpPr>
          <p:cNvPr id="35" name="Rectangle 34"/>
          <p:cNvSpPr/>
          <p:nvPr/>
        </p:nvSpPr>
        <p:spPr>
          <a:xfrm>
            <a:off x="10362372" y="127783"/>
            <a:ext cx="1705122" cy="93325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1" name="Rectangle 20"/>
          <p:cNvSpPr/>
          <p:nvPr/>
        </p:nvSpPr>
        <p:spPr>
          <a:xfrm>
            <a:off x="377728" y="1278219"/>
            <a:ext cx="2767937" cy="369332"/>
          </a:xfrm>
          <a:prstGeom prst="rect">
            <a:avLst/>
          </a:prstGeom>
        </p:spPr>
        <p:txBody>
          <a:bodyPr wrap="none">
            <a:spAutoFit/>
          </a:bodyPr>
          <a:lstStyle/>
          <a:p>
            <a:pPr algn="l"/>
            <a:r>
              <a:rPr lang="en-US" i="1" dirty="0" smtClean="0">
                <a:solidFill>
                  <a:srgbClr val="FF0000"/>
                </a:solidFill>
                <a:cs typeface="B Nazanin" panose="00000400000000000000" pitchFamily="2" charset="-78"/>
              </a:rPr>
              <a:t>Comparison heat resistance</a:t>
            </a:r>
            <a:endParaRPr lang="en-US" dirty="0">
              <a:solidFill>
                <a:srgbClr val="FF0000"/>
              </a:solidFill>
              <a:cs typeface="B Nazanin" panose="00000400000000000000" pitchFamily="2" charset="-78"/>
            </a:endParaRPr>
          </a:p>
        </p:txBody>
      </p:sp>
      <p:sp>
        <p:nvSpPr>
          <p:cNvPr id="22" name="TextBox 21"/>
          <p:cNvSpPr txBox="1"/>
          <p:nvPr/>
        </p:nvSpPr>
        <p:spPr>
          <a:xfrm>
            <a:off x="217645" y="698618"/>
            <a:ext cx="9423477" cy="369332"/>
          </a:xfrm>
          <a:prstGeom prst="rect">
            <a:avLst/>
          </a:prstGeom>
          <a:noFill/>
        </p:spPr>
        <p:txBody>
          <a:bodyPr wrap="none" rtlCol="0">
            <a:spAutoFit/>
          </a:bodyPr>
          <a:lstStyle/>
          <a:p>
            <a:r>
              <a:rPr lang="en-US" dirty="0" smtClean="0"/>
              <a:t>Comparison mechanical and chemical characteristics between stainless steel SUS 409L and SUS 430</a:t>
            </a:r>
            <a:endParaRPr lang="en-US" dirty="0"/>
          </a:p>
        </p:txBody>
      </p:sp>
      <p:sp>
        <p:nvSpPr>
          <p:cNvPr id="23" name="TextBox 22"/>
          <p:cNvSpPr txBox="1"/>
          <p:nvPr/>
        </p:nvSpPr>
        <p:spPr>
          <a:xfrm>
            <a:off x="3427" y="132747"/>
            <a:ext cx="2773569" cy="461665"/>
          </a:xfrm>
          <a:prstGeom prst="rect">
            <a:avLst/>
          </a:prstGeom>
          <a:noFill/>
          <a:ln>
            <a:noFill/>
          </a:ln>
        </p:spPr>
        <p:txBody>
          <a:bodyPr wrap="square" rtlCol="0">
            <a:spAutoFit/>
          </a:bodyPr>
          <a:lstStyle/>
          <a:p>
            <a:pPr marL="342900" indent="-342900" algn="l">
              <a:buFont typeface="Wingdings" panose="05000000000000000000" pitchFamily="2" charset="2"/>
              <a:buChar char="v"/>
            </a:pPr>
            <a:r>
              <a:rPr lang="en-US" sz="2400" b="1" i="1" dirty="0" smtClean="0">
                <a:cs typeface="B Nazanin" panose="00000400000000000000" pitchFamily="2" charset="-78"/>
              </a:rPr>
              <a:t>Material Changes</a:t>
            </a:r>
            <a:endParaRPr lang="en-US" sz="2400" b="1" dirty="0" smtClean="0">
              <a:cs typeface="B Nazanin" panose="00000400000000000000" pitchFamily="2" charset="-78"/>
            </a:endParaRPr>
          </a:p>
        </p:txBody>
      </p:sp>
      <p:sp>
        <p:nvSpPr>
          <p:cNvPr id="37" name="Rectangle 36"/>
          <p:cNvSpPr/>
          <p:nvPr/>
        </p:nvSpPr>
        <p:spPr>
          <a:xfrm>
            <a:off x="377729" y="2457958"/>
            <a:ext cx="3897092" cy="369332"/>
          </a:xfrm>
          <a:prstGeom prst="rect">
            <a:avLst/>
          </a:prstGeom>
        </p:spPr>
        <p:txBody>
          <a:bodyPr wrap="none">
            <a:spAutoFit/>
          </a:bodyPr>
          <a:lstStyle/>
          <a:p>
            <a:pPr algn="l"/>
            <a:r>
              <a:rPr lang="en-US" i="1" dirty="0" smtClean="0">
                <a:solidFill>
                  <a:srgbClr val="FF0000"/>
                </a:solidFill>
                <a:cs typeface="B Nazanin" panose="00000400000000000000" pitchFamily="2" charset="-78"/>
              </a:rPr>
              <a:t>Comparison mechanical characteristics</a:t>
            </a:r>
            <a:endParaRPr lang="en-US" dirty="0">
              <a:solidFill>
                <a:srgbClr val="FF0000"/>
              </a:solidFill>
              <a:cs typeface="B Nazanin" panose="00000400000000000000" pitchFamily="2" charset="-78"/>
            </a:endParaRPr>
          </a:p>
        </p:txBody>
      </p:sp>
      <p:sp>
        <p:nvSpPr>
          <p:cNvPr id="39" name="TextBox 38"/>
          <p:cNvSpPr txBox="1"/>
          <p:nvPr/>
        </p:nvSpPr>
        <p:spPr>
          <a:xfrm>
            <a:off x="442803" y="5189157"/>
            <a:ext cx="11500187" cy="923330"/>
          </a:xfrm>
          <a:prstGeom prst="rect">
            <a:avLst/>
          </a:prstGeom>
          <a:noFill/>
        </p:spPr>
        <p:txBody>
          <a:bodyPr wrap="square" rtlCol="0">
            <a:spAutoFit/>
          </a:bodyPr>
          <a:lstStyle/>
          <a:p>
            <a:r>
              <a:rPr lang="en-US" dirty="0" smtClean="0"/>
              <a:t>In conclusion, that is obvious the SUS430 has a better chemical and mechanical characteristics in comparison with SUS409L, and also it is more expensive than SUS409L. By the way, at this time, purchasing that specific material with 4mm thickness, it is unreachable</a:t>
            </a:r>
            <a:r>
              <a:rPr lang="en-US" dirty="0"/>
              <a:t> </a:t>
            </a:r>
            <a:r>
              <a:rPr lang="en-US" dirty="0" smtClean="0"/>
              <a:t>for Iran Delco Co.</a:t>
            </a:r>
            <a:endParaRPr lang="en-US" dirty="0"/>
          </a:p>
        </p:txBody>
      </p:sp>
      <p:sp>
        <p:nvSpPr>
          <p:cNvPr id="40" name="TextBox 39"/>
          <p:cNvSpPr txBox="1"/>
          <p:nvPr/>
        </p:nvSpPr>
        <p:spPr>
          <a:xfrm>
            <a:off x="377728" y="1737847"/>
            <a:ext cx="11500187" cy="646331"/>
          </a:xfrm>
          <a:prstGeom prst="rect">
            <a:avLst/>
          </a:prstGeom>
          <a:noFill/>
        </p:spPr>
        <p:txBody>
          <a:bodyPr wrap="square" rtlCol="0">
            <a:spAutoFit/>
          </a:bodyPr>
          <a:lstStyle/>
          <a:p>
            <a:r>
              <a:rPr lang="en-US" dirty="0"/>
              <a:t>SUS430: It has better heat resistance compared to SUS409L and can withstand higher temperatures without significant loss of mechanical properties</a:t>
            </a:r>
            <a:r>
              <a:rPr lang="en-US" dirty="0" smtClean="0"/>
              <a:t>. (815°C in comparison with 705°C)</a:t>
            </a:r>
            <a:endParaRPr lang="en-US" dirty="0"/>
          </a:p>
        </p:txBody>
      </p:sp>
      <p:sp>
        <p:nvSpPr>
          <p:cNvPr id="41" name="Rectangle 40"/>
          <p:cNvSpPr/>
          <p:nvPr/>
        </p:nvSpPr>
        <p:spPr>
          <a:xfrm>
            <a:off x="377729" y="4462956"/>
            <a:ext cx="6636432" cy="369332"/>
          </a:xfrm>
          <a:prstGeom prst="rect">
            <a:avLst/>
          </a:prstGeom>
        </p:spPr>
        <p:txBody>
          <a:bodyPr wrap="none">
            <a:spAutoFit/>
          </a:bodyPr>
          <a:lstStyle/>
          <a:p>
            <a:pPr algn="l"/>
            <a:r>
              <a:rPr lang="en-US" i="1" dirty="0" smtClean="0">
                <a:solidFill>
                  <a:srgbClr val="FF0000"/>
                </a:solidFill>
                <a:cs typeface="B Nazanin" panose="00000400000000000000" pitchFamily="2" charset="-78"/>
              </a:rPr>
              <a:t>Conclusion of consideration chemical and mechanical characteristics</a:t>
            </a:r>
            <a:endParaRPr lang="en-US" dirty="0">
              <a:solidFill>
                <a:srgbClr val="FF0000"/>
              </a:solidFill>
              <a:cs typeface="B Nazanin" panose="00000400000000000000" pitchFamily="2" charset="-78"/>
            </a:endParaRPr>
          </a:p>
        </p:txBody>
      </p:sp>
    </p:spTree>
    <p:extLst>
      <p:ext uri="{BB962C8B-B14F-4D97-AF65-F5344CB8AC3E}">
        <p14:creationId xmlns:p14="http://schemas.microsoft.com/office/powerpoint/2010/main" val="19412089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3427" y="6429476"/>
            <a:ext cx="12188572" cy="523220"/>
            <a:chOff x="3427" y="6429476"/>
            <a:chExt cx="12188572" cy="523220"/>
          </a:xfrm>
        </p:grpSpPr>
        <p:sp>
          <p:nvSpPr>
            <p:cNvPr id="16" name="Rectangle 15"/>
            <p:cNvSpPr/>
            <p:nvPr/>
          </p:nvSpPr>
          <p:spPr>
            <a:xfrm flipV="1">
              <a:off x="3427" y="6695834"/>
              <a:ext cx="11350373" cy="152008"/>
            </a:xfrm>
            <a:prstGeom prst="rect">
              <a:avLst/>
            </a:prstGeom>
            <a:gradFill>
              <a:gsLst>
                <a:gs pos="29000">
                  <a:srgbClr val="9DE3F9"/>
                </a:gs>
                <a:gs pos="100000">
                  <a:schemeClr val="accent1">
                    <a:lumMod val="20000"/>
                    <a:lumOff val="80000"/>
                  </a:schemeClr>
                </a:gs>
                <a:gs pos="75000">
                  <a:schemeClr val="accent1">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1467438" y="6429476"/>
              <a:ext cx="364202" cy="523220"/>
            </a:xfrm>
            <a:prstGeom prst="rect">
              <a:avLst/>
            </a:prstGeom>
            <a:noFill/>
            <a:ln w="15875">
              <a:noFill/>
            </a:ln>
          </p:spPr>
          <p:txBody>
            <a:bodyPr wrap="none" rtlCol="0">
              <a:spAutoFit/>
            </a:bodyPr>
            <a:lstStyle/>
            <a:p>
              <a:r>
                <a:rPr lang="en-US" sz="2800" b="1" dirty="0" smtClean="0">
                  <a:latin typeface="Times New Roman" panose="02020603050405020304" pitchFamily="18" charset="0"/>
                  <a:cs typeface="Times New Roman" panose="02020603050405020304" pitchFamily="18" charset="0"/>
                </a:rPr>
                <a:t>6</a:t>
              </a:r>
              <a:endParaRPr lang="en-US" sz="2800" b="1" dirty="0">
                <a:latin typeface="Times New Roman" panose="02020603050405020304" pitchFamily="18" charset="0"/>
                <a:cs typeface="Times New Roman" panose="02020603050405020304" pitchFamily="18" charset="0"/>
              </a:endParaRPr>
            </a:p>
          </p:txBody>
        </p:sp>
        <p:sp>
          <p:nvSpPr>
            <p:cNvPr id="18" name="Rectangle 17"/>
            <p:cNvSpPr/>
            <p:nvPr/>
          </p:nvSpPr>
          <p:spPr>
            <a:xfrm>
              <a:off x="11942990" y="6695834"/>
              <a:ext cx="249009" cy="162166"/>
            </a:xfrm>
            <a:prstGeom prst="rect">
              <a:avLst/>
            </a:prstGeom>
            <a:gradFill>
              <a:gsLst>
                <a:gs pos="29000">
                  <a:schemeClr val="accent1">
                    <a:lumMod val="40000"/>
                    <a:lumOff val="60000"/>
                  </a:schemeClr>
                </a:gs>
                <a:gs pos="100000">
                  <a:schemeClr val="accent6">
                    <a:lumMod val="20000"/>
                    <a:lumOff val="80000"/>
                  </a:schemeClr>
                </a:gs>
                <a:gs pos="75000">
                  <a:schemeClr val="accent2">
                    <a:lumMod val="20000"/>
                    <a:lumOff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sp>
        <p:nvSpPr>
          <p:cNvPr id="26" name="Rectangle 25"/>
          <p:cNvSpPr/>
          <p:nvPr/>
        </p:nvSpPr>
        <p:spPr>
          <a:xfrm>
            <a:off x="1192697" y="6337527"/>
            <a:ext cx="2485489" cy="375552"/>
          </a:xfrm>
          <a:prstGeom prst="rect">
            <a:avLst/>
          </a:prstGeom>
        </p:spPr>
        <p:txBody>
          <a:bodyPr wrap="none">
            <a:spAutoFit/>
          </a:bodyPr>
          <a:lstStyle/>
          <a:p>
            <a:pPr algn="ctr" rtl="1">
              <a:lnSpc>
                <a:spcPct val="107000"/>
              </a:lnSpc>
              <a:spcAft>
                <a:spcPts val="800"/>
              </a:spcAft>
            </a:pPr>
            <a:r>
              <a:rPr lang="en-US" dirty="0" smtClean="0">
                <a:latin typeface="Calibri" panose="020F0502020204030204" pitchFamily="34" charset="0"/>
                <a:ea typeface="Calibri" panose="020F0502020204030204" pitchFamily="34" charset="0"/>
                <a:cs typeface="B Nazanin" panose="00000400000000000000" pitchFamily="2" charset="-78"/>
              </a:rPr>
              <a:t>Tiara Catalytic Converter</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3049" t="26196" r="4034" b="9803"/>
          <a:stretch/>
        </p:blipFill>
        <p:spPr>
          <a:xfrm>
            <a:off x="153126" y="3523761"/>
            <a:ext cx="4564633" cy="2709140"/>
          </a:xfrm>
          <a:prstGeom prst="roundRect">
            <a:avLst>
              <a:gd name="adj" fmla="val 4167"/>
            </a:avLst>
          </a:prstGeom>
          <a:solidFill>
            <a:srgbClr val="FFFFFF"/>
          </a:solidFill>
          <a:ln w="127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73975" y="2673289"/>
            <a:ext cx="1364717" cy="14181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9" name="Oval 28"/>
          <p:cNvSpPr/>
          <p:nvPr/>
        </p:nvSpPr>
        <p:spPr>
          <a:xfrm>
            <a:off x="929171" y="3408177"/>
            <a:ext cx="1594954" cy="1441833"/>
          </a:xfrm>
          <a:prstGeom prst="ellipse">
            <a:avLst/>
          </a:prstGeom>
          <a:noFill/>
          <a:ln w="28575">
            <a:solidFill>
              <a:srgbClr val="FF0000"/>
            </a:solidFill>
            <a:prstDash val="lgDashDot"/>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6" name="Elbow Connector 5"/>
          <p:cNvCxnSpPr>
            <a:stCxn id="29" idx="0"/>
          </p:cNvCxnSpPr>
          <p:nvPr/>
        </p:nvCxnSpPr>
        <p:spPr>
          <a:xfrm rot="5400000" flipH="1" flipV="1">
            <a:off x="3333977" y="1512930"/>
            <a:ext cx="287918" cy="3502577"/>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031487" y="2951414"/>
            <a:ext cx="4055613" cy="369332"/>
          </a:xfrm>
          <a:prstGeom prst="rect">
            <a:avLst/>
          </a:prstGeom>
          <a:ln>
            <a:solidFill>
              <a:schemeClr val="tx1"/>
            </a:solidFill>
          </a:ln>
        </p:spPr>
        <p:txBody>
          <a:bodyPr wrap="square">
            <a:spAutoFit/>
          </a:bodyPr>
          <a:lstStyle/>
          <a:p>
            <a:r>
              <a:rPr lang="en-US" dirty="0" smtClean="0"/>
              <a:t>AISI 430,Din 1.4016,T=4mm- EN10088-2</a:t>
            </a:r>
            <a:endParaRPr lang="en-US" dirty="0"/>
          </a:p>
        </p:txBody>
      </p:sp>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7522034" y="2813219"/>
            <a:ext cx="2764632" cy="4498908"/>
          </a:xfrm>
          <a:prstGeom prst="roundRect">
            <a:avLst>
              <a:gd name="adj" fmla="val 4167"/>
            </a:avLst>
          </a:prstGeom>
          <a:solidFill>
            <a:srgbClr val="FFFFFF"/>
          </a:solidFill>
          <a:ln w="127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31" name="Oval 30"/>
          <p:cNvSpPr/>
          <p:nvPr/>
        </p:nvSpPr>
        <p:spPr>
          <a:xfrm>
            <a:off x="8106873" y="3543439"/>
            <a:ext cx="2113452" cy="1895336"/>
          </a:xfrm>
          <a:prstGeom prst="ellipse">
            <a:avLst/>
          </a:prstGeom>
          <a:noFill/>
          <a:ln w="28575">
            <a:solidFill>
              <a:srgbClr val="FF0000"/>
            </a:solidFill>
            <a:prstDash val="lgDashDot"/>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37" name="Picture 36"/>
          <p:cNvPicPr>
            <a:picLocks noChangeAspect="1"/>
          </p:cNvPicPr>
          <p:nvPr/>
        </p:nvPicPr>
        <p:blipFill rotWithShape="1">
          <a:blip r:embed="rId5" cstate="print">
            <a:extLst>
              <a:ext uri="{28A0092B-C50C-407E-A947-70E740481C1C}">
                <a14:useLocalDpi xmlns:a14="http://schemas.microsoft.com/office/drawing/2010/main" val="0"/>
              </a:ext>
            </a:extLst>
          </a:blip>
          <a:srcRect l="15340" t="11629" r="20601" b="16239"/>
          <a:stretch/>
        </p:blipFill>
        <p:spPr>
          <a:xfrm rot="1269251">
            <a:off x="10432927" y="225098"/>
            <a:ext cx="852080" cy="755538"/>
          </a:xfrm>
          <a:prstGeom prst="rect">
            <a:avLst/>
          </a:prstGeom>
        </p:spPr>
      </p:pic>
      <p:pic>
        <p:nvPicPr>
          <p:cNvPr id="38" name="Picture 37"/>
          <p:cNvPicPr>
            <a:picLocks noChangeAspect="1"/>
          </p:cNvPicPr>
          <p:nvPr/>
        </p:nvPicPr>
        <p:blipFill rotWithShape="1">
          <a:blip r:embed="rId6" cstate="print">
            <a:extLst>
              <a:ext uri="{28A0092B-C50C-407E-A947-70E740481C1C}">
                <a14:useLocalDpi xmlns:a14="http://schemas.microsoft.com/office/drawing/2010/main" val="0"/>
              </a:ext>
            </a:extLst>
          </a:blip>
          <a:srcRect l="12413" t="9532" r="19613" b="3790"/>
          <a:stretch/>
        </p:blipFill>
        <p:spPr>
          <a:xfrm rot="17443969">
            <a:off x="11379195" y="236912"/>
            <a:ext cx="618083" cy="843332"/>
          </a:xfrm>
          <a:prstGeom prst="rect">
            <a:avLst/>
          </a:prstGeom>
        </p:spPr>
      </p:pic>
      <p:sp>
        <p:nvSpPr>
          <p:cNvPr id="39" name="Rectangle 38"/>
          <p:cNvSpPr/>
          <p:nvPr/>
        </p:nvSpPr>
        <p:spPr>
          <a:xfrm>
            <a:off x="10406218" y="96805"/>
            <a:ext cx="1661276" cy="108501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3" name="TextBox 22"/>
          <p:cNvSpPr txBox="1"/>
          <p:nvPr/>
        </p:nvSpPr>
        <p:spPr>
          <a:xfrm>
            <a:off x="3427" y="132747"/>
            <a:ext cx="2773569" cy="461665"/>
          </a:xfrm>
          <a:prstGeom prst="rect">
            <a:avLst/>
          </a:prstGeom>
          <a:noFill/>
          <a:ln>
            <a:noFill/>
          </a:ln>
        </p:spPr>
        <p:txBody>
          <a:bodyPr wrap="square" rtlCol="0">
            <a:spAutoFit/>
          </a:bodyPr>
          <a:lstStyle/>
          <a:p>
            <a:pPr marL="342900" indent="-342900" algn="l">
              <a:buFont typeface="Wingdings" panose="05000000000000000000" pitchFamily="2" charset="2"/>
              <a:buChar char="v"/>
            </a:pPr>
            <a:r>
              <a:rPr lang="en-US" sz="2400" b="1" i="1" dirty="0" smtClean="0">
                <a:cs typeface="B Nazanin" panose="00000400000000000000" pitchFamily="2" charset="-78"/>
              </a:rPr>
              <a:t>Material Changes</a:t>
            </a:r>
            <a:endParaRPr lang="en-US" sz="2400" b="1" dirty="0" smtClean="0">
              <a:cs typeface="B Nazanin" panose="00000400000000000000" pitchFamily="2" charset="-78"/>
            </a:endParaRPr>
          </a:p>
        </p:txBody>
      </p:sp>
      <p:sp>
        <p:nvSpPr>
          <p:cNvPr id="24" name="TextBox 23"/>
          <p:cNvSpPr txBox="1"/>
          <p:nvPr/>
        </p:nvSpPr>
        <p:spPr>
          <a:xfrm>
            <a:off x="217645" y="698618"/>
            <a:ext cx="4668266" cy="369332"/>
          </a:xfrm>
          <a:prstGeom prst="rect">
            <a:avLst/>
          </a:prstGeom>
          <a:noFill/>
        </p:spPr>
        <p:txBody>
          <a:bodyPr wrap="none" rtlCol="0">
            <a:spAutoFit/>
          </a:bodyPr>
          <a:lstStyle/>
          <a:p>
            <a:r>
              <a:rPr lang="en-US" dirty="0" smtClean="0"/>
              <a:t>Material benchmark in other catalytic converter</a:t>
            </a:r>
            <a:endParaRPr lang="en-US" dirty="0"/>
          </a:p>
        </p:txBody>
      </p:sp>
      <p:sp>
        <p:nvSpPr>
          <p:cNvPr id="25" name="TextBox 24"/>
          <p:cNvSpPr txBox="1"/>
          <p:nvPr/>
        </p:nvSpPr>
        <p:spPr>
          <a:xfrm>
            <a:off x="217645" y="1517410"/>
            <a:ext cx="10113538" cy="369332"/>
          </a:xfrm>
          <a:prstGeom prst="rect">
            <a:avLst/>
          </a:prstGeom>
          <a:noFill/>
        </p:spPr>
        <p:txBody>
          <a:bodyPr wrap="none" rtlCol="0">
            <a:spAutoFit/>
          </a:bodyPr>
          <a:lstStyle/>
          <a:p>
            <a:r>
              <a:rPr lang="en-US" dirty="0" smtClean="0"/>
              <a:t>Material benchmark of brackets according to Tiara Catalytic Converter (</a:t>
            </a:r>
            <a:r>
              <a:rPr lang="en-US" dirty="0" err="1" smtClean="0"/>
              <a:t>Baic</a:t>
            </a:r>
            <a:r>
              <a:rPr lang="en-US" dirty="0" smtClean="0"/>
              <a:t> X5) due to the same condition.</a:t>
            </a:r>
            <a:endParaRPr lang="en-US" dirty="0"/>
          </a:p>
        </p:txBody>
      </p:sp>
    </p:spTree>
    <p:extLst>
      <p:ext uri="{BB962C8B-B14F-4D97-AF65-F5344CB8AC3E}">
        <p14:creationId xmlns:p14="http://schemas.microsoft.com/office/powerpoint/2010/main" val="34661647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49491665"/>
              </p:ext>
            </p:extLst>
          </p:nvPr>
        </p:nvGraphicFramePr>
        <p:xfrm>
          <a:off x="773687" y="2159895"/>
          <a:ext cx="10826118" cy="1304926"/>
        </p:xfrm>
        <a:graphic>
          <a:graphicData uri="http://schemas.openxmlformats.org/drawingml/2006/table">
            <a:tbl>
              <a:tblPr firstRow="1" bandRow="1">
                <a:tableStyleId>{5940675A-B579-460E-94D1-54222C63F5DA}</a:tableStyleId>
              </a:tblPr>
              <a:tblGrid>
                <a:gridCol w="2042036">
                  <a:extLst>
                    <a:ext uri="{9D8B030D-6E8A-4147-A177-3AD203B41FA5}">
                      <a16:colId xmlns:a16="http://schemas.microsoft.com/office/drawing/2014/main" val="794867229"/>
                    </a:ext>
                  </a:extLst>
                </a:gridCol>
                <a:gridCol w="1670552">
                  <a:extLst>
                    <a:ext uri="{9D8B030D-6E8A-4147-A177-3AD203B41FA5}">
                      <a16:colId xmlns:a16="http://schemas.microsoft.com/office/drawing/2014/main" val="4108694589"/>
                    </a:ext>
                  </a:extLst>
                </a:gridCol>
                <a:gridCol w="768222">
                  <a:extLst>
                    <a:ext uri="{9D8B030D-6E8A-4147-A177-3AD203B41FA5}">
                      <a16:colId xmlns:a16="http://schemas.microsoft.com/office/drawing/2014/main" val="2409832043"/>
                    </a:ext>
                  </a:extLst>
                </a:gridCol>
                <a:gridCol w="1493603">
                  <a:extLst>
                    <a:ext uri="{9D8B030D-6E8A-4147-A177-3AD203B41FA5}">
                      <a16:colId xmlns:a16="http://schemas.microsoft.com/office/drawing/2014/main" val="3267667005"/>
                    </a:ext>
                  </a:extLst>
                </a:gridCol>
                <a:gridCol w="1493603">
                  <a:extLst>
                    <a:ext uri="{9D8B030D-6E8A-4147-A177-3AD203B41FA5}">
                      <a16:colId xmlns:a16="http://schemas.microsoft.com/office/drawing/2014/main" val="1249372916"/>
                    </a:ext>
                  </a:extLst>
                </a:gridCol>
                <a:gridCol w="1493603">
                  <a:extLst>
                    <a:ext uri="{9D8B030D-6E8A-4147-A177-3AD203B41FA5}">
                      <a16:colId xmlns:a16="http://schemas.microsoft.com/office/drawing/2014/main" val="590076106"/>
                    </a:ext>
                  </a:extLst>
                </a:gridCol>
                <a:gridCol w="1864499">
                  <a:extLst>
                    <a:ext uri="{9D8B030D-6E8A-4147-A177-3AD203B41FA5}">
                      <a16:colId xmlns:a16="http://schemas.microsoft.com/office/drawing/2014/main" val="3816599624"/>
                    </a:ext>
                  </a:extLst>
                </a:gridCol>
              </a:tblGrid>
              <a:tr h="438557">
                <a:tc>
                  <a:txBody>
                    <a:bodyPr/>
                    <a:lstStyle/>
                    <a:p>
                      <a:pPr algn="ctr"/>
                      <a:r>
                        <a:rPr lang="en-US" sz="1400" dirty="0" smtClean="0"/>
                        <a:t>Grade</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t>C</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t>Si</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t>Mn</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t>P</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t>S</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t>Cr</a:t>
                      </a:r>
                      <a:endParaRPr lang="en-US"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154143121"/>
                  </a:ext>
                </a:extLst>
              </a:tr>
              <a:tr h="415890">
                <a:tc>
                  <a:txBody>
                    <a:bodyPr/>
                    <a:lstStyle/>
                    <a:p>
                      <a:pPr algn="ctr"/>
                      <a:r>
                        <a:rPr lang="en-US" sz="1400" dirty="0" smtClean="0"/>
                        <a:t>SUS 410(1.4006)</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t>0.08 to</a:t>
                      </a:r>
                      <a:r>
                        <a:rPr lang="en-US" sz="1400" baseline="0" dirty="0" smtClean="0"/>
                        <a:t> 0.15</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t>1</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t>1.5</a:t>
                      </a:r>
                      <a:endParaRPr lang="en-US" sz="1400" dirty="0" smtClean="0">
                        <a:latin typeface="Arial" panose="020B0604020202020204" pitchFamily="34" charset="0"/>
                        <a:cs typeface="Arial" panose="020B0604020202020204" pitchFamily="34" charset="0"/>
                      </a:endParaRPr>
                    </a:p>
                  </a:txBody>
                  <a:tcPr anchor="ctr"/>
                </a:tc>
                <a:tc>
                  <a:txBody>
                    <a:bodyPr/>
                    <a:lstStyle/>
                    <a:p>
                      <a:pPr algn="ctr"/>
                      <a:r>
                        <a:rPr lang="en-US" sz="1400" dirty="0" smtClean="0"/>
                        <a:t>0.04</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t>0.015</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t>11.5 to 13.5</a:t>
                      </a:r>
                      <a:endParaRPr lang="en-US" sz="1400" dirty="0" smtClean="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46326741"/>
                  </a:ext>
                </a:extLst>
              </a:tr>
              <a:tr h="450479">
                <a:tc>
                  <a:txBody>
                    <a:bodyPr/>
                    <a:lstStyle/>
                    <a:p>
                      <a:pPr algn="ctr"/>
                      <a:r>
                        <a:rPr lang="en-US" sz="1400" dirty="0" smtClean="0"/>
                        <a:t>SUS 304(1.4307)</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t>0.03</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t>1</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t>2</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t>0.045</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t>0.015</a:t>
                      </a:r>
                      <a:endParaRPr lang="en-US" sz="1400" dirty="0">
                        <a:latin typeface="Arial" panose="020B0604020202020204" pitchFamily="34" charset="0"/>
                        <a:cs typeface="Arial" panose="020B0604020202020204" pitchFamily="34" charset="0"/>
                      </a:endParaRPr>
                    </a:p>
                  </a:txBody>
                  <a:tcPr anchor="ctr"/>
                </a:tc>
                <a:tc>
                  <a:txBody>
                    <a:bodyPr/>
                    <a:lstStyle/>
                    <a:p>
                      <a:pPr algn="ctr"/>
                      <a:r>
                        <a:rPr lang="en-US" sz="1400" dirty="0" smtClean="0"/>
                        <a:t>17.5 to 19.5</a:t>
                      </a:r>
                      <a:endParaRPr lang="en-US" sz="1400" dirty="0" smtClean="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989280125"/>
                  </a:ext>
                </a:extLst>
              </a:tr>
            </a:tbl>
          </a:graphicData>
        </a:graphic>
      </p:graphicFrame>
      <p:sp>
        <p:nvSpPr>
          <p:cNvPr id="3" name="TextBox 2"/>
          <p:cNvSpPr txBox="1"/>
          <p:nvPr/>
        </p:nvSpPr>
        <p:spPr>
          <a:xfrm>
            <a:off x="4240787" y="3806241"/>
            <a:ext cx="3426838" cy="369332"/>
          </a:xfrm>
          <a:prstGeom prst="rect">
            <a:avLst/>
          </a:prstGeom>
          <a:noFill/>
        </p:spPr>
        <p:txBody>
          <a:bodyPr wrap="square" rtlCol="0">
            <a:spAutoFit/>
          </a:bodyPr>
          <a:lstStyle/>
          <a:p>
            <a:pPr algn="ctr"/>
            <a:r>
              <a:rPr lang="en-US" u="sng" dirty="0">
                <a:cs typeface="B Nazanin" panose="00000400000000000000" pitchFamily="2" charset="-78"/>
              </a:rPr>
              <a:t>According to EN10088-2 standard</a:t>
            </a:r>
          </a:p>
        </p:txBody>
      </p:sp>
      <p:grpSp>
        <p:nvGrpSpPr>
          <p:cNvPr id="9" name="Group 8"/>
          <p:cNvGrpSpPr/>
          <p:nvPr/>
        </p:nvGrpSpPr>
        <p:grpSpPr>
          <a:xfrm>
            <a:off x="-12740" y="6432917"/>
            <a:ext cx="12188572" cy="523220"/>
            <a:chOff x="3427" y="6429476"/>
            <a:chExt cx="12188572" cy="523220"/>
          </a:xfrm>
        </p:grpSpPr>
        <p:sp>
          <p:nvSpPr>
            <p:cNvPr id="10" name="Rectangle 9"/>
            <p:cNvSpPr/>
            <p:nvPr/>
          </p:nvSpPr>
          <p:spPr>
            <a:xfrm flipV="1">
              <a:off x="3427" y="6695834"/>
              <a:ext cx="11350373" cy="152008"/>
            </a:xfrm>
            <a:prstGeom prst="rect">
              <a:avLst/>
            </a:prstGeom>
            <a:gradFill>
              <a:gsLst>
                <a:gs pos="29000">
                  <a:srgbClr val="9DE3F9"/>
                </a:gs>
                <a:gs pos="100000">
                  <a:schemeClr val="accent1">
                    <a:lumMod val="20000"/>
                    <a:lumOff val="80000"/>
                  </a:schemeClr>
                </a:gs>
                <a:gs pos="75000">
                  <a:schemeClr val="accent1">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1467438" y="6429476"/>
              <a:ext cx="364202" cy="523220"/>
            </a:xfrm>
            <a:prstGeom prst="rect">
              <a:avLst/>
            </a:prstGeom>
            <a:noFill/>
            <a:ln w="15875">
              <a:noFill/>
            </a:ln>
          </p:spPr>
          <p:txBody>
            <a:bodyPr wrap="none" rtlCol="0">
              <a:spAutoFit/>
            </a:bodyPr>
            <a:lstStyle/>
            <a:p>
              <a:r>
                <a:rPr lang="en-US" sz="2800" b="1" dirty="0" smtClean="0">
                  <a:latin typeface="Times New Roman" panose="02020603050405020304" pitchFamily="18" charset="0"/>
                  <a:cs typeface="Times New Roman" panose="02020603050405020304" pitchFamily="18" charset="0"/>
                </a:rPr>
                <a:t>7</a:t>
              </a:r>
              <a:endParaRPr lang="en-US" sz="2800" b="1" dirty="0">
                <a:latin typeface="Times New Roman" panose="02020603050405020304" pitchFamily="18" charset="0"/>
                <a:cs typeface="Times New Roman" panose="02020603050405020304" pitchFamily="18" charset="0"/>
              </a:endParaRPr>
            </a:p>
          </p:txBody>
        </p:sp>
        <p:sp>
          <p:nvSpPr>
            <p:cNvPr id="12" name="Rectangle 11"/>
            <p:cNvSpPr/>
            <p:nvPr/>
          </p:nvSpPr>
          <p:spPr>
            <a:xfrm>
              <a:off x="11942990" y="6695834"/>
              <a:ext cx="249009" cy="162166"/>
            </a:xfrm>
            <a:prstGeom prst="rect">
              <a:avLst/>
            </a:prstGeom>
            <a:gradFill>
              <a:gsLst>
                <a:gs pos="29000">
                  <a:schemeClr val="accent1">
                    <a:lumMod val="40000"/>
                    <a:lumOff val="60000"/>
                  </a:schemeClr>
                </a:gs>
                <a:gs pos="100000">
                  <a:schemeClr val="accent6">
                    <a:lumMod val="20000"/>
                    <a:lumOff val="80000"/>
                  </a:schemeClr>
                </a:gs>
                <a:gs pos="75000">
                  <a:schemeClr val="accent2">
                    <a:lumMod val="20000"/>
                    <a:lumOff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pic>
        <p:nvPicPr>
          <p:cNvPr id="20" name="Picture 19"/>
          <p:cNvPicPr>
            <a:picLocks noChangeAspect="1"/>
          </p:cNvPicPr>
          <p:nvPr/>
        </p:nvPicPr>
        <p:blipFill rotWithShape="1">
          <a:blip r:embed="rId2" cstate="print">
            <a:extLst>
              <a:ext uri="{28A0092B-C50C-407E-A947-70E740481C1C}">
                <a14:useLocalDpi xmlns:a14="http://schemas.microsoft.com/office/drawing/2010/main" val="0"/>
              </a:ext>
            </a:extLst>
          </a:blip>
          <a:srcRect l="7985" t="7212" r="19298" b="3968"/>
          <a:stretch/>
        </p:blipFill>
        <p:spPr>
          <a:xfrm>
            <a:off x="10977663" y="63085"/>
            <a:ext cx="1089831" cy="1175697"/>
          </a:xfrm>
          <a:prstGeom prst="rect">
            <a:avLst/>
          </a:prstGeom>
          <a:ln>
            <a:solidFill>
              <a:schemeClr val="tx1"/>
            </a:solidFill>
          </a:ln>
        </p:spPr>
      </p:pic>
      <p:sp>
        <p:nvSpPr>
          <p:cNvPr id="15" name="TextBox 14"/>
          <p:cNvSpPr txBox="1"/>
          <p:nvPr/>
        </p:nvSpPr>
        <p:spPr>
          <a:xfrm>
            <a:off x="3427" y="132747"/>
            <a:ext cx="2773569" cy="461665"/>
          </a:xfrm>
          <a:prstGeom prst="rect">
            <a:avLst/>
          </a:prstGeom>
          <a:noFill/>
          <a:ln>
            <a:noFill/>
          </a:ln>
        </p:spPr>
        <p:txBody>
          <a:bodyPr wrap="square" rtlCol="0">
            <a:spAutoFit/>
          </a:bodyPr>
          <a:lstStyle/>
          <a:p>
            <a:pPr marL="342900" indent="-342900" algn="l">
              <a:buFont typeface="Wingdings" panose="05000000000000000000" pitchFamily="2" charset="2"/>
              <a:buChar char="v"/>
            </a:pPr>
            <a:r>
              <a:rPr lang="en-US" sz="2400" b="1" i="1" dirty="0" smtClean="0">
                <a:cs typeface="B Nazanin" panose="00000400000000000000" pitchFamily="2" charset="-78"/>
              </a:rPr>
              <a:t>Material Changes</a:t>
            </a:r>
            <a:endParaRPr lang="en-US" sz="2400" b="1" dirty="0" smtClean="0">
              <a:cs typeface="B Nazanin" panose="00000400000000000000" pitchFamily="2" charset="-78"/>
            </a:endParaRPr>
          </a:p>
        </p:txBody>
      </p:sp>
      <p:sp>
        <p:nvSpPr>
          <p:cNvPr id="19" name="TextBox 18"/>
          <p:cNvSpPr txBox="1"/>
          <p:nvPr/>
        </p:nvSpPr>
        <p:spPr>
          <a:xfrm>
            <a:off x="217645" y="698618"/>
            <a:ext cx="9423477" cy="369332"/>
          </a:xfrm>
          <a:prstGeom prst="rect">
            <a:avLst/>
          </a:prstGeom>
          <a:noFill/>
        </p:spPr>
        <p:txBody>
          <a:bodyPr wrap="none" rtlCol="0">
            <a:spAutoFit/>
          </a:bodyPr>
          <a:lstStyle/>
          <a:p>
            <a:r>
              <a:rPr lang="en-US" dirty="0" smtClean="0"/>
              <a:t>Comparison mechanical and chemical characteristics between stainless steel SUS 410 and SUS 304L</a:t>
            </a:r>
            <a:endParaRPr lang="en-US" dirty="0"/>
          </a:p>
        </p:txBody>
      </p:sp>
      <p:sp>
        <p:nvSpPr>
          <p:cNvPr id="22" name="Rectangle 21"/>
          <p:cNvSpPr/>
          <p:nvPr/>
        </p:nvSpPr>
        <p:spPr>
          <a:xfrm>
            <a:off x="368462" y="1241607"/>
            <a:ext cx="3634200" cy="369332"/>
          </a:xfrm>
          <a:prstGeom prst="rect">
            <a:avLst/>
          </a:prstGeom>
        </p:spPr>
        <p:txBody>
          <a:bodyPr wrap="none">
            <a:spAutoFit/>
          </a:bodyPr>
          <a:lstStyle/>
          <a:p>
            <a:pPr algn="l"/>
            <a:r>
              <a:rPr lang="en-US" i="1" dirty="0" smtClean="0">
                <a:solidFill>
                  <a:srgbClr val="FF0000"/>
                </a:solidFill>
                <a:cs typeface="B Nazanin" panose="00000400000000000000" pitchFamily="2" charset="-78"/>
              </a:rPr>
              <a:t>Comparison chemical characteristics</a:t>
            </a:r>
            <a:endParaRPr lang="en-US" dirty="0">
              <a:solidFill>
                <a:srgbClr val="FF0000"/>
              </a:solidFill>
              <a:cs typeface="B Nazanin" panose="00000400000000000000" pitchFamily="2" charset="-78"/>
            </a:endParaRPr>
          </a:p>
        </p:txBody>
      </p:sp>
      <p:sp>
        <p:nvSpPr>
          <p:cNvPr id="23" name="TextBox 22"/>
          <p:cNvSpPr txBox="1"/>
          <p:nvPr/>
        </p:nvSpPr>
        <p:spPr>
          <a:xfrm>
            <a:off x="331453" y="5061221"/>
            <a:ext cx="11500187" cy="646331"/>
          </a:xfrm>
          <a:prstGeom prst="rect">
            <a:avLst/>
          </a:prstGeom>
          <a:noFill/>
        </p:spPr>
        <p:txBody>
          <a:bodyPr wrap="square" rtlCol="0">
            <a:spAutoFit/>
          </a:bodyPr>
          <a:lstStyle/>
          <a:p>
            <a:r>
              <a:rPr lang="en-US" dirty="0" smtClean="0"/>
              <a:t>Regarding to position of intake flange and chemical characteristics which you can find in the upper table, the Chromium ingredient of SUS304L is bigger than SUS410. In this way, the SUS304L has better corrosion and heat resistance.</a:t>
            </a:r>
            <a:endParaRPr lang="en-US" dirty="0"/>
          </a:p>
        </p:txBody>
      </p:sp>
    </p:spTree>
    <p:extLst>
      <p:ext uri="{BB962C8B-B14F-4D97-AF65-F5344CB8AC3E}">
        <p14:creationId xmlns:p14="http://schemas.microsoft.com/office/powerpoint/2010/main" val="12367109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31" y="1730862"/>
            <a:ext cx="2824163" cy="4777258"/>
          </a:xfrm>
          <a:prstGeom prst="rect">
            <a:avLst/>
          </a:prstGeom>
        </p:spPr>
      </p:pic>
      <p:graphicFrame>
        <p:nvGraphicFramePr>
          <p:cNvPr id="14" name="Chart 13"/>
          <p:cNvGraphicFramePr>
            <a:graphicFrameLocks/>
          </p:cNvGraphicFramePr>
          <p:nvPr>
            <p:extLst>
              <p:ext uri="{D42A27DB-BD31-4B8C-83A1-F6EECF244321}">
                <p14:modId xmlns:p14="http://schemas.microsoft.com/office/powerpoint/2010/main" val="1879134965"/>
              </p:ext>
            </p:extLst>
          </p:nvPr>
        </p:nvGraphicFramePr>
        <p:xfrm>
          <a:off x="3133330" y="1730862"/>
          <a:ext cx="8858721" cy="3831700"/>
        </p:xfrm>
        <a:graphic>
          <a:graphicData uri="http://schemas.openxmlformats.org/drawingml/2006/chart">
            <c:chart xmlns:c="http://schemas.openxmlformats.org/drawingml/2006/chart" xmlns:r="http://schemas.openxmlformats.org/officeDocument/2006/relationships" r:id="rId3"/>
          </a:graphicData>
        </a:graphic>
      </p:graphicFrame>
      <p:grpSp>
        <p:nvGrpSpPr>
          <p:cNvPr id="18" name="Group 17"/>
          <p:cNvGrpSpPr/>
          <p:nvPr/>
        </p:nvGrpSpPr>
        <p:grpSpPr>
          <a:xfrm>
            <a:off x="3427" y="6429476"/>
            <a:ext cx="12188572" cy="523220"/>
            <a:chOff x="3427" y="6429476"/>
            <a:chExt cx="12188572" cy="523220"/>
          </a:xfrm>
        </p:grpSpPr>
        <p:sp>
          <p:nvSpPr>
            <p:cNvPr id="26" name="Rectangle 25"/>
            <p:cNvSpPr/>
            <p:nvPr/>
          </p:nvSpPr>
          <p:spPr>
            <a:xfrm flipV="1">
              <a:off x="3427" y="6695834"/>
              <a:ext cx="11350373" cy="152008"/>
            </a:xfrm>
            <a:prstGeom prst="rect">
              <a:avLst/>
            </a:prstGeom>
            <a:gradFill>
              <a:gsLst>
                <a:gs pos="29000">
                  <a:srgbClr val="9DE3F9"/>
                </a:gs>
                <a:gs pos="100000">
                  <a:schemeClr val="accent1">
                    <a:lumMod val="20000"/>
                    <a:lumOff val="80000"/>
                  </a:schemeClr>
                </a:gs>
                <a:gs pos="75000">
                  <a:schemeClr val="accent1">
                    <a:lumMod val="40000"/>
                    <a:lumOff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1467438" y="6429476"/>
              <a:ext cx="364202" cy="523220"/>
            </a:xfrm>
            <a:prstGeom prst="rect">
              <a:avLst/>
            </a:prstGeom>
            <a:noFill/>
            <a:ln w="15875">
              <a:noFill/>
            </a:ln>
          </p:spPr>
          <p:txBody>
            <a:bodyPr wrap="none" rtlCol="0">
              <a:spAutoFit/>
            </a:bodyPr>
            <a:lstStyle/>
            <a:p>
              <a:r>
                <a:rPr lang="en-US" sz="2800" b="1" dirty="0" smtClean="0">
                  <a:latin typeface="Times New Roman" panose="02020603050405020304" pitchFamily="18" charset="0"/>
                  <a:cs typeface="Times New Roman" panose="02020603050405020304" pitchFamily="18" charset="0"/>
                </a:rPr>
                <a:t>8</a:t>
              </a:r>
              <a:endParaRPr lang="en-US" sz="2800" b="1" dirty="0">
                <a:latin typeface="Times New Roman" panose="02020603050405020304" pitchFamily="18" charset="0"/>
                <a:cs typeface="Times New Roman" panose="02020603050405020304" pitchFamily="18" charset="0"/>
              </a:endParaRPr>
            </a:p>
          </p:txBody>
        </p:sp>
        <p:sp>
          <p:nvSpPr>
            <p:cNvPr id="28" name="Rectangle 27"/>
            <p:cNvSpPr/>
            <p:nvPr/>
          </p:nvSpPr>
          <p:spPr>
            <a:xfrm>
              <a:off x="11942990" y="6695834"/>
              <a:ext cx="249009" cy="162166"/>
            </a:xfrm>
            <a:prstGeom prst="rect">
              <a:avLst/>
            </a:prstGeom>
            <a:gradFill>
              <a:gsLst>
                <a:gs pos="29000">
                  <a:schemeClr val="accent1">
                    <a:lumMod val="40000"/>
                    <a:lumOff val="60000"/>
                  </a:schemeClr>
                </a:gs>
                <a:gs pos="100000">
                  <a:schemeClr val="accent6">
                    <a:lumMod val="20000"/>
                    <a:lumOff val="80000"/>
                  </a:schemeClr>
                </a:gs>
                <a:gs pos="75000">
                  <a:schemeClr val="accent2">
                    <a:lumMod val="20000"/>
                    <a:lumOff val="8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pic>
        <p:nvPicPr>
          <p:cNvPr id="25" name="Picture 24"/>
          <p:cNvPicPr>
            <a:picLocks noChangeAspect="1"/>
          </p:cNvPicPr>
          <p:nvPr/>
        </p:nvPicPr>
        <p:blipFill rotWithShape="1">
          <a:blip r:embed="rId4" cstate="print">
            <a:extLst>
              <a:ext uri="{28A0092B-C50C-407E-A947-70E740481C1C}">
                <a14:useLocalDpi xmlns:a14="http://schemas.microsoft.com/office/drawing/2010/main" val="0"/>
              </a:ext>
            </a:extLst>
          </a:blip>
          <a:srcRect l="7985" t="7212" r="19298" b="3968"/>
          <a:stretch/>
        </p:blipFill>
        <p:spPr>
          <a:xfrm>
            <a:off x="10902220" y="170965"/>
            <a:ext cx="1089831" cy="1175697"/>
          </a:xfrm>
          <a:prstGeom prst="rect">
            <a:avLst/>
          </a:prstGeom>
          <a:ln>
            <a:solidFill>
              <a:schemeClr val="tx1"/>
            </a:solidFill>
          </a:ln>
        </p:spPr>
      </p:pic>
      <p:sp>
        <p:nvSpPr>
          <p:cNvPr id="15" name="TextBox 14"/>
          <p:cNvSpPr txBox="1"/>
          <p:nvPr/>
        </p:nvSpPr>
        <p:spPr>
          <a:xfrm>
            <a:off x="3427" y="132747"/>
            <a:ext cx="2773569" cy="461665"/>
          </a:xfrm>
          <a:prstGeom prst="rect">
            <a:avLst/>
          </a:prstGeom>
          <a:noFill/>
          <a:ln>
            <a:noFill/>
          </a:ln>
        </p:spPr>
        <p:txBody>
          <a:bodyPr wrap="square" rtlCol="0">
            <a:spAutoFit/>
          </a:bodyPr>
          <a:lstStyle/>
          <a:p>
            <a:pPr marL="342900" indent="-342900" algn="l">
              <a:buFont typeface="Wingdings" panose="05000000000000000000" pitchFamily="2" charset="2"/>
              <a:buChar char="v"/>
            </a:pPr>
            <a:r>
              <a:rPr lang="en-US" sz="2400" b="1" i="1" dirty="0" smtClean="0">
                <a:cs typeface="B Nazanin" panose="00000400000000000000" pitchFamily="2" charset="-78"/>
              </a:rPr>
              <a:t>Material Changes</a:t>
            </a:r>
            <a:endParaRPr lang="en-US" sz="2400" b="1" dirty="0" smtClean="0">
              <a:cs typeface="B Nazanin" panose="00000400000000000000" pitchFamily="2" charset="-78"/>
            </a:endParaRPr>
          </a:p>
        </p:txBody>
      </p:sp>
      <p:sp>
        <p:nvSpPr>
          <p:cNvPr id="19" name="TextBox 18"/>
          <p:cNvSpPr txBox="1"/>
          <p:nvPr/>
        </p:nvSpPr>
        <p:spPr>
          <a:xfrm>
            <a:off x="217645" y="698618"/>
            <a:ext cx="9423477" cy="369332"/>
          </a:xfrm>
          <a:prstGeom prst="rect">
            <a:avLst/>
          </a:prstGeom>
          <a:noFill/>
        </p:spPr>
        <p:txBody>
          <a:bodyPr wrap="none" rtlCol="0">
            <a:spAutoFit/>
          </a:bodyPr>
          <a:lstStyle/>
          <a:p>
            <a:r>
              <a:rPr lang="en-US" dirty="0" smtClean="0"/>
              <a:t>Comparison mechanical and chemical characteristics between stainless steel SUS 410 and SUS 304L</a:t>
            </a:r>
            <a:endParaRPr lang="en-US" dirty="0"/>
          </a:p>
        </p:txBody>
      </p:sp>
      <p:sp>
        <p:nvSpPr>
          <p:cNvPr id="21" name="Rectangle 20"/>
          <p:cNvSpPr/>
          <p:nvPr/>
        </p:nvSpPr>
        <p:spPr>
          <a:xfrm>
            <a:off x="368462" y="1241607"/>
            <a:ext cx="3634200" cy="369332"/>
          </a:xfrm>
          <a:prstGeom prst="rect">
            <a:avLst/>
          </a:prstGeom>
        </p:spPr>
        <p:txBody>
          <a:bodyPr wrap="none">
            <a:spAutoFit/>
          </a:bodyPr>
          <a:lstStyle/>
          <a:p>
            <a:pPr algn="l"/>
            <a:r>
              <a:rPr lang="en-US" i="1" dirty="0" smtClean="0">
                <a:solidFill>
                  <a:srgbClr val="FF0000"/>
                </a:solidFill>
                <a:cs typeface="B Nazanin" panose="00000400000000000000" pitchFamily="2" charset="-78"/>
              </a:rPr>
              <a:t>Comparison chemical characteristics</a:t>
            </a:r>
            <a:endParaRPr lang="en-US" dirty="0">
              <a:solidFill>
                <a:srgbClr val="FF0000"/>
              </a:solidFill>
              <a:cs typeface="B Nazanin" panose="00000400000000000000" pitchFamily="2" charset="-78"/>
            </a:endParaRPr>
          </a:p>
        </p:txBody>
      </p:sp>
      <p:sp>
        <p:nvSpPr>
          <p:cNvPr id="22" name="TextBox 21"/>
          <p:cNvSpPr txBox="1"/>
          <p:nvPr/>
        </p:nvSpPr>
        <p:spPr>
          <a:xfrm>
            <a:off x="2945814" y="5768213"/>
            <a:ext cx="9246186" cy="369332"/>
          </a:xfrm>
          <a:prstGeom prst="rect">
            <a:avLst/>
          </a:prstGeom>
          <a:noFill/>
        </p:spPr>
        <p:txBody>
          <a:bodyPr wrap="none" rtlCol="0">
            <a:spAutoFit/>
          </a:bodyPr>
          <a:lstStyle/>
          <a:p>
            <a:r>
              <a:rPr lang="en-US" dirty="0" smtClean="0"/>
              <a:t>According to upper chart, the SUS304L can resist higher temperature in comparison with SUS410</a:t>
            </a:r>
            <a:endParaRPr lang="en-US" dirty="0"/>
          </a:p>
        </p:txBody>
      </p:sp>
    </p:spTree>
    <p:extLst>
      <p:ext uri="{BB962C8B-B14F-4D97-AF65-F5344CB8AC3E}">
        <p14:creationId xmlns:p14="http://schemas.microsoft.com/office/powerpoint/2010/main" val="13982192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4072</TotalTime>
  <Words>1149</Words>
  <Application>Microsoft Office PowerPoint</Application>
  <PresentationFormat>Widescreen</PresentationFormat>
  <Paragraphs>336</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B Nazanin</vt:lpstr>
      <vt:lpstr>B Titr</vt:lpstr>
      <vt:lpstr>Calibri</vt:lpstr>
      <vt:lpstr>Calibri Light</vt:lpstr>
      <vt:lpstr>F_Titr</vt:lpstr>
      <vt:lpstr>Roboto Slab</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Amir Hossein Rezazadeh</dc:creator>
  <cp:lastModifiedBy>Mohammad Bahrkazemi</cp:lastModifiedBy>
  <cp:revision>255</cp:revision>
  <dcterms:created xsi:type="dcterms:W3CDTF">2022-11-05T07:38:17Z</dcterms:created>
  <dcterms:modified xsi:type="dcterms:W3CDTF">2023-11-06T14:43:45Z</dcterms:modified>
</cp:coreProperties>
</file>