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2" r:id="rId4"/>
    <p:sldId id="303" r:id="rId5"/>
    <p:sldId id="311" r:id="rId6"/>
    <p:sldId id="315" r:id="rId7"/>
    <p:sldId id="310" r:id="rId8"/>
    <p:sldId id="309" r:id="rId9"/>
    <p:sldId id="307" r:id="rId10"/>
    <p:sldId id="308" r:id="rId11"/>
    <p:sldId id="316" r:id="rId12"/>
    <p:sldId id="312" r:id="rId13"/>
    <p:sldId id="314" r:id="rId14"/>
    <p:sldId id="313" r:id="rId15"/>
    <p:sldId id="306" r:id="rId16"/>
    <p:sldId id="305" r:id="rId17"/>
    <p:sldId id="317" r:id="rId18"/>
    <p:sldId id="304" r:id="rId19"/>
    <p:sldId id="260" r:id="rId20"/>
    <p:sldId id="259" r:id="rId21"/>
    <p:sldId id="297" r:id="rId22"/>
    <p:sldId id="293" r:id="rId23"/>
    <p:sldId id="295" r:id="rId24"/>
    <p:sldId id="266" r:id="rId25"/>
    <p:sldId id="270" r:id="rId26"/>
    <p:sldId id="271" r:id="rId27"/>
    <p:sldId id="272" r:id="rId28"/>
    <p:sldId id="274" r:id="rId29"/>
    <p:sldId id="275" r:id="rId30"/>
    <p:sldId id="278" r:id="rId31"/>
    <p:sldId id="299" r:id="rId32"/>
    <p:sldId id="280" r:id="rId33"/>
    <p:sldId id="281" r:id="rId34"/>
    <p:sldId id="282" r:id="rId35"/>
    <p:sldId id="283" r:id="rId36"/>
    <p:sldId id="284" r:id="rId37"/>
    <p:sldId id="318" r:id="rId38"/>
    <p:sldId id="285" r:id="rId39"/>
    <p:sldId id="291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2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62F-DEA0-4CB0-B3E6-3CB121D7D23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D219-0F35-4FC5-A192-424C531C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1224793"/>
            <a:ext cx="9144000" cy="39931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Multiple Linear Regression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Logistic Regression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35DD-3DC6-4020-B92B-4734986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5F36C-9FF9-4B50-994E-14E40AB1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E469A-5213-42EF-8711-929C06D7A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5620D-F6D1-4676-AED8-555507D58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901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0482B9-6488-4733-8980-ACF787FE5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16404"/>
            <a:ext cx="10515599" cy="5276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617A1-880A-437F-AE25-DAB8E8C2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27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Scatter Plot Among Important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D2360-68AC-4F63-8084-6EBB19C63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0E04B-48EA-4250-9ABC-887B064F7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3D45E-E8AC-4951-9469-D353A1E2A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391-1428-47E0-B6F2-E88FD954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83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Converting Categorical Feature into Dummies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133E6-3ABD-4D81-A25E-18B9088C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B61AF-39D0-413F-8EF3-D2B7961D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7278F-C9C4-4630-A50A-D54A4A9A7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1D663D-AD3B-4FD6-AB92-253CA22EE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501629"/>
            <a:ext cx="10515600" cy="4404221"/>
          </a:xfrm>
        </p:spPr>
      </p:pic>
    </p:spTree>
    <p:extLst>
      <p:ext uri="{BB962C8B-B14F-4D97-AF65-F5344CB8AC3E}">
        <p14:creationId xmlns:p14="http://schemas.microsoft.com/office/powerpoint/2010/main" val="5585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391-1428-47E0-B6F2-E88FD954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8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Extract Dependent and Independent Variables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ECE673-9CB5-47F1-8DA9-06F7811B2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8624"/>
            <a:ext cx="10515599" cy="51283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133E6-3ABD-4D81-A25E-18B9088C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B61AF-39D0-413F-8EF3-D2B7961DE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7278F-C9C4-4630-A50A-D54A4A9A7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C802-7C7C-4463-88F7-330FB84F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7508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Checking p-values of the Independent variables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C6762C-46FF-49C0-B291-36838CEC8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0" y="955674"/>
            <a:ext cx="10598790" cy="544512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81A209-D9BF-4FE6-8E03-FEADDC517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BA24F-6FE4-4A6D-85F1-AFFE6A2EB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1CB141-619A-427F-8873-F79B01959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9B42-2AB3-4E66-B086-B452D858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Backward Feature Elimination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B5446F-9CFA-4B37-90E7-F03CD09CF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5068"/>
            <a:ext cx="10515600" cy="51618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7D9E4A-9FD4-46A1-A8F3-E328BD167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BAFFD-CDA7-469F-B106-25A2B259C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1A736-F5F1-410C-A5B5-5EDAE881B3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256-3DAE-494F-969A-3FED22EB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K-Fold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8F574-6A57-48C6-B4BA-51126A15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1D472-4175-496B-BFA3-4BDC40AF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AF3D7-6BEA-4B85-B60B-B3A5FCC24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F07FCD2-35B9-4059-AE67-296894E1F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3" y="1031846"/>
            <a:ext cx="10444537" cy="272453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08DCD9-C432-49EC-B36D-AC8092AED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37" y="3954887"/>
            <a:ext cx="10282078" cy="177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C1A6F6-1312-4215-8FE6-61E1528D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5674"/>
            <a:ext cx="10515600" cy="5436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604769-FF30-465A-9A52-BE2380616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6AA46-19C8-494E-A4CA-22E559F41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2D95D-BD7E-41A3-8B97-2D86A56A3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258E82-875D-4230-84CF-4FED5956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Training, Model, Prediction and Evaluation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D321F83-0AC7-4E94-BE6D-3B2A27A9F352}"/>
              </a:ext>
            </a:extLst>
          </p:cNvPr>
          <p:cNvSpPr/>
          <p:nvPr/>
        </p:nvSpPr>
        <p:spPr>
          <a:xfrm>
            <a:off x="6778305" y="2975989"/>
            <a:ext cx="1714151" cy="698054"/>
          </a:xfrm>
          <a:prstGeom prst="wedgeEllipseCallout">
            <a:avLst>
              <a:gd name="adj1" fmla="val -194707"/>
              <a:gd name="adj2" fmla="val 7624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Scores of the Model</a:t>
            </a:r>
          </a:p>
        </p:txBody>
      </p:sp>
    </p:spTree>
    <p:extLst>
      <p:ext uri="{BB962C8B-B14F-4D97-AF65-F5344CB8AC3E}">
        <p14:creationId xmlns:p14="http://schemas.microsoft.com/office/powerpoint/2010/main" val="32546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04769-FF30-465A-9A52-BE238061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6AA46-19C8-494E-A4CA-22E559F4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2D95D-BD7E-41A3-8B97-2D86A56A3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258E82-875D-4230-84CF-4FED5956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Adjusted R2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8B93D-3BB5-46E7-A52F-9320FBA03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2645"/>
            <a:ext cx="9593014" cy="144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59A81B-9226-47C8-80B1-EC8EE96C4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7616"/>
            <a:ext cx="9612066" cy="10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B324-583B-46FC-8345-40E11D57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F60B-68FC-435D-9A63-47105B3C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The model  seems to be a moderate one since the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k-fold-cross-validation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,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R^2 value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and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Adjusted R^2 values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are not substantially high.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Need to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deal with the multi-collinearity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among independent features</a:t>
            </a:r>
          </a:p>
          <a:p>
            <a:pPr marL="0" indent="0">
              <a:buNone/>
            </a:pPr>
            <a:endParaRPr lang="en-US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  <a:p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So, we might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need to try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for other machine learning models like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decision tree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to achieve better results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D7200-C41B-4778-8434-4C5FDB5C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46505-802D-421A-8889-340F5A7C9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0C181-653D-49FE-88D3-FD36B5EA6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Project: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DE3B-AE55-47EB-A8FA-7148CEC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70"/>
            <a:ext cx="10515600" cy="33136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Familiarize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with the Dataset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Perform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Prepare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Dataset for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sklearn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Build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Logistic Regression Machine Learning Model </a:t>
            </a:r>
          </a:p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Evaluate</a:t>
            </a:r>
            <a:r>
              <a:rPr lang="en-US" sz="3600" dirty="0">
                <a:solidFill>
                  <a:srgbClr val="FFC000"/>
                </a:solidFill>
              </a:rPr>
              <a:t> 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Performance of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7313-E268-4E00-A8DA-E24138B2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4ABD-D136-484D-9472-784C01C6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ACF11-B8BE-4510-A0E3-59A07B74B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9F4-2D5F-4B9C-BA32-CBD4265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304-7593-4B46-8E31-C2617727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Mohammad Monjur-E-Elahi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Course: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Data Mining- Advanced Statistical Modeling [DSA09]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Program: Data Science and Application - Advanced Diploma [6060]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Metro College of Technology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Date: 30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April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, 2021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87E7D6-6C23-40C2-80BC-D7D80A937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F08DF3-677B-4FC7-AA13-352514C5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DBD25-F98A-4E3C-A24A-6F1DCBDB4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63835B-A108-479C-A09C-D1517B798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901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FD58A-918D-459B-BF2D-13587B2C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5" y="1830292"/>
            <a:ext cx="10515600" cy="4829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72C6E9-94E2-422F-A209-7678F41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8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55DC-66C5-4AC8-954C-FA43E9BB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5" y="835804"/>
            <a:ext cx="10515600" cy="107688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Dataset 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loan_data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.csv 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LendingClub.com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 “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NotFullyPaid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”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was our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target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column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FC8CE1-8351-4DBB-9A74-0F3E34B08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1430F0-0F5B-43D8-84C7-711102A2B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7DD827A0-E815-42C9-9384-BC1535A3C81F}"/>
              </a:ext>
            </a:extLst>
          </p:cNvPr>
          <p:cNvSpPr/>
          <p:nvPr/>
        </p:nvSpPr>
        <p:spPr>
          <a:xfrm>
            <a:off x="8573549" y="3147722"/>
            <a:ext cx="2365200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Rows: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9620,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Columns: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14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Feature:</a:t>
            </a:r>
          </a:p>
          <a:p>
            <a:pPr algn="ctr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NotFullyPaid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C98908-541B-4345-928F-8BABEAF66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A58CC1-1832-4CC7-9D99-767BB3E2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2" y="781444"/>
            <a:ext cx="10947632" cy="57451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6641C2-8542-4FB0-A1DE-467B24EB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4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Meaning of Features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35DFA-9A6C-448A-85C0-6DB465B4E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C2F16-B192-4F3E-9F6E-1D5B8A208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028C113D-0F22-460B-83FE-8CFBF4F88040}"/>
              </a:ext>
            </a:extLst>
          </p:cNvPr>
          <p:cNvSpPr/>
          <p:nvPr/>
        </p:nvSpPr>
        <p:spPr>
          <a:xfrm>
            <a:off x="8925887" y="2743202"/>
            <a:ext cx="2223082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Familiarize: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Meaning of Features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433A98-BFCE-4393-96A6-BA0DFFBE3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E67607-28A6-42B0-AD2A-385526F37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5" y="3429000"/>
            <a:ext cx="10598792" cy="26949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5BED70-38FD-4B92-8FE4-4664F6E74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6" y="838900"/>
            <a:ext cx="10515600" cy="279353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D3A39A-6E28-4F2E-B0C4-0498ADA0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2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DEA20-B099-47F6-A4E3-CE97011A0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F5B7FD-E661-4E77-BF37-79348B734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13A63-D5C3-4DA1-8E08-9DF56CE30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B97FE08-B0D9-446C-8126-D88B279A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2424418"/>
            <a:ext cx="10657514" cy="38253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8F1498-8AA3-4CF5-8F00-863611B9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955675"/>
            <a:ext cx="10515600" cy="17199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8BD792-A994-4A03-A391-560186E4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9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Renamed the Columns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F6003-5721-4C2C-A938-F03BDC062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CBB95-5B05-4AA3-A39F-14EF5FCD5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3198297-2686-4666-B256-53C37D84EC2A}"/>
              </a:ext>
            </a:extLst>
          </p:cNvPr>
          <p:cNvSpPr/>
          <p:nvPr/>
        </p:nvSpPr>
        <p:spPr>
          <a:xfrm>
            <a:off x="0" y="3681981"/>
            <a:ext cx="1714151" cy="698054"/>
          </a:xfrm>
          <a:prstGeom prst="wedgeEllipseCallout">
            <a:avLst>
              <a:gd name="adj1" fmla="val 126826"/>
              <a:gd name="adj2" fmla="val -17252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Used rename to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Change column 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names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5CFEB9-6C79-41B9-8948-93E3B38DA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AF46C2-FBA2-469A-878F-D98C2BEA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5674"/>
            <a:ext cx="10403047" cy="5231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D0F5A-EE3D-4C59-86BE-FF95CC5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1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EB5048-D023-403F-A970-37B0D9EF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EDD961-5BFF-4A21-A25F-757275572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379538F4-0D35-4374-BFF4-F64300402A9E}"/>
              </a:ext>
            </a:extLst>
          </p:cNvPr>
          <p:cNvSpPr/>
          <p:nvPr/>
        </p:nvSpPr>
        <p:spPr>
          <a:xfrm>
            <a:off x="8573549" y="2704892"/>
            <a:ext cx="2223082" cy="2994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Visualization: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Missing, Null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F6C47-2137-499E-BA54-EB3A2B85B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40E431-8D58-4B80-B0C1-1E704DBD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955674"/>
            <a:ext cx="10598791" cy="508397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F65E5A-DF5E-47FD-B019-17F8A099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2539E7-33EB-44F4-BEA0-C7069CA9A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0839468-A5B0-43E5-B2C9-ABBD1632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65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66BFD60-0B00-4DFA-86BF-BA401F86796F}"/>
              </a:ext>
            </a:extLst>
          </p:cNvPr>
          <p:cNvSpPr/>
          <p:nvPr/>
        </p:nvSpPr>
        <p:spPr>
          <a:xfrm>
            <a:off x="0" y="2016007"/>
            <a:ext cx="1714151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Dropping null for all columns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5CD9CA8-2098-4328-9B7E-61BE73DFA155}"/>
              </a:ext>
            </a:extLst>
          </p:cNvPr>
          <p:cNvSpPr/>
          <p:nvPr/>
        </p:nvSpPr>
        <p:spPr>
          <a:xfrm>
            <a:off x="0" y="4961941"/>
            <a:ext cx="1714151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Dropped 8 rows where target column had null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F72F03-0D55-4A32-8D0E-8AC70AC55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EF80B26-A071-4422-BBAF-15D19DAE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2A66C-A51D-4CE8-B1A6-E8B95F5D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20A04F-5B4F-48DE-9307-835ABEA1D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51" y="1132514"/>
            <a:ext cx="10234074" cy="5044449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7D19799-8529-482E-8C7F-335E23F7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F876986-88A1-4109-BB84-64AEF0186769}"/>
              </a:ext>
            </a:extLst>
          </p:cNvPr>
          <p:cNvSpPr/>
          <p:nvPr/>
        </p:nvSpPr>
        <p:spPr>
          <a:xfrm>
            <a:off x="43487" y="2054169"/>
            <a:ext cx="1714151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Removed all duplicate rows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F32B3E-2B77-4567-8AFB-AF4C7491A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5292AA-057B-4744-964D-C88FE1F83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0" y="955674"/>
            <a:ext cx="10262040" cy="522128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A9CD4C-5D73-4C71-BA8D-620491E9F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0F0E69-6DDA-48AA-B1C9-7CF4C8055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671EDF0-E578-4C56-9570-417C5DD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6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2B1E46C-D4CF-4253-9A5F-F3DCC4A990EC}"/>
              </a:ext>
            </a:extLst>
          </p:cNvPr>
          <p:cNvSpPr/>
          <p:nvPr/>
        </p:nvSpPr>
        <p:spPr>
          <a:xfrm>
            <a:off x="15030" y="4165838"/>
            <a:ext cx="1714151" cy="1001781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UDF to handle missing value of Purpose with mode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2C7611-B135-40D6-9C39-5D3390580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351C3C-49E4-4B5F-83CB-0AA067D5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157681"/>
            <a:ext cx="10413041" cy="501928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C93308-4A02-4E07-9C3E-9C7A65AC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7E6870-94AE-46DA-BB5A-3B04BA12B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6F2C9DA-B47A-4470-A545-B9E1622F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Visualization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33817CA-543C-405C-80F6-E3611C9D0C99}"/>
              </a:ext>
            </a:extLst>
          </p:cNvPr>
          <p:cNvSpPr/>
          <p:nvPr/>
        </p:nvSpPr>
        <p:spPr>
          <a:xfrm>
            <a:off x="101716" y="3677044"/>
            <a:ext cx="1714151" cy="807815"/>
          </a:xfrm>
          <a:prstGeom prst="wedgeEllipseCallout">
            <a:avLst>
              <a:gd name="adj1" fmla="val 8393"/>
              <a:gd name="adj2" fmla="val -5021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No Horizontal white lines depicting no missing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77EA9-1184-4F33-8C61-345825601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54E6C7-1A31-4404-9F0D-0EB51B0F6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3" y="1348322"/>
            <a:ext cx="5972962" cy="4280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00C24-690D-4334-A798-A4970DE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target Column: “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NotFullyPaid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Distribution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BDD54F-79CF-43C6-9762-EF38A9C91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375D68-1B70-48EA-A598-3C8F002BD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BA6E9D-954B-4F18-B2B6-E75335BEB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69" y="709073"/>
            <a:ext cx="6300131" cy="5488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E22FFE-F689-4EA4-A156-297788BFD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A6F631F-E4D6-46D2-A0E2-AF743DC9EEA3}"/>
              </a:ext>
            </a:extLst>
          </p:cNvPr>
          <p:cNvSpPr/>
          <p:nvPr/>
        </p:nvSpPr>
        <p:spPr>
          <a:xfrm>
            <a:off x="9639649" y="1701747"/>
            <a:ext cx="1714151" cy="1001781"/>
          </a:xfrm>
          <a:prstGeom prst="wedgeEllipseCallout">
            <a:avLst>
              <a:gd name="adj1" fmla="val -71379"/>
              <a:gd name="adj2" fmla="val 8409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We are dealing with unbalanced data</a:t>
            </a:r>
          </a:p>
        </p:txBody>
      </p:sp>
    </p:spTree>
    <p:extLst>
      <p:ext uri="{BB962C8B-B14F-4D97-AF65-F5344CB8AC3E}">
        <p14:creationId xmlns:p14="http://schemas.microsoft.com/office/powerpoint/2010/main" val="10579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Project: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DE3B-AE55-47EB-A8FA-7148CEC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70"/>
            <a:ext cx="10515600" cy="33136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Familiarize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with the dataset 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Perform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Exploratory Data Analysis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Prepare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Dataset for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sklearn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Build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Linear Regression Machine Learning Model 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Evaluate</a:t>
            </a:r>
            <a:r>
              <a:rPr lang="en-US" sz="3600" dirty="0">
                <a:solidFill>
                  <a:srgbClr val="FFC000"/>
                </a:solidFill>
              </a:rPr>
              <a:t> 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Performance of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7313-E268-4E00-A8DA-E24138B2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4ABD-D136-484D-9472-784C01C6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1A204-B301-4BF2-874B-F0B4D659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F3BF85-26DC-464D-A39D-B55AFE69D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06" y="788566"/>
            <a:ext cx="6075378" cy="4991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14019F-839F-4DBF-ADCB-7887BEFF4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5" y="1304911"/>
            <a:ext cx="5593615" cy="39641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4C019D-7159-40A0-A3F1-444F9302D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E30087-FBB0-4B32-BEC4-B35BF2611D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7F8FEA1-C71E-4630-B2CA-6EBBCED3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516"/>
            <a:ext cx="10515600" cy="5700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CreditPolicy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Categorical versus categorical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7B2EF51-D59A-4E70-A799-DF980F75323B}"/>
              </a:ext>
            </a:extLst>
          </p:cNvPr>
          <p:cNvSpPr/>
          <p:nvPr/>
        </p:nvSpPr>
        <p:spPr>
          <a:xfrm>
            <a:off x="2442116" y="3615231"/>
            <a:ext cx="1714151" cy="1001781"/>
          </a:xfrm>
          <a:prstGeom prst="wedgeEllipseCallout">
            <a:avLst>
              <a:gd name="adj1" fmla="val -93401"/>
              <a:gd name="adj2" fmla="val 3552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Shows statistically significant association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867B86-A638-498D-80AE-215FD8F01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71B6C5-306C-452D-9F31-5B101C84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3" y="935168"/>
            <a:ext cx="6853805" cy="5079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52FFB2-FEBC-40C7-A43C-49110825D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9409"/>
            <a:ext cx="4958593" cy="38337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871EBE-C428-43F4-BDA3-9B2EB88DC237}"/>
              </a:ext>
            </a:extLst>
          </p:cNvPr>
          <p:cNvSpPr txBox="1">
            <a:spLocks/>
          </p:cNvSpPr>
          <p:nvPr/>
        </p:nvSpPr>
        <p:spPr>
          <a:xfrm>
            <a:off x="838200" y="280523"/>
            <a:ext cx="10515600" cy="98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InterestRate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Numeric versus categorical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03681-4A0D-4A13-AE0F-A0008B38A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9F8D3-F817-4C50-A73C-51CE7E16E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7B487EB-B833-41CA-9601-279A6DCE734B}"/>
              </a:ext>
            </a:extLst>
          </p:cNvPr>
          <p:cNvSpPr/>
          <p:nvPr/>
        </p:nvSpPr>
        <p:spPr>
          <a:xfrm>
            <a:off x="4082642" y="2834170"/>
            <a:ext cx="1714151" cy="1001781"/>
          </a:xfrm>
          <a:prstGeom prst="wedgeEllipseCallout">
            <a:avLst>
              <a:gd name="adj1" fmla="val -33206"/>
              <a:gd name="adj2" fmla="val 14104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Shows statistically significant association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896708-1D92-4C80-B9B7-DA226C2C5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6C6FF9-4EE4-443B-9755-740C468E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F13F6E-2CC6-46C6-8991-C19F8D6F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8D66FA1-6412-47D2-8701-759F16EA18B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86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Creating the Dummy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019AC-315A-4F6E-8E8F-5C9D3F48E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788566"/>
            <a:ext cx="10657514" cy="5511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BFD3B-A4B3-4F05-A638-C236213A8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C729C0C0-DB3F-46A7-ADC9-C2D5EA6A09D3}"/>
              </a:ext>
            </a:extLst>
          </p:cNvPr>
          <p:cNvSpPr/>
          <p:nvPr/>
        </p:nvSpPr>
        <p:spPr>
          <a:xfrm>
            <a:off x="8623883" y="1400963"/>
            <a:ext cx="2223082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Dummy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Variables:</a:t>
            </a:r>
          </a:p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Sklearn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Library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Understands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Numerical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only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7677B-D57B-4B3C-85E3-8464041D5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A2282-D629-4488-8812-7D4FFF222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972320-171D-424D-9882-F636FA67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12B814-0834-418D-9039-2E8595AA5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32A9068-0D36-42DF-8024-BD0CED7E4A20}"/>
              </a:ext>
            </a:extLst>
          </p:cNvPr>
          <p:cNvSpPr txBox="1">
            <a:spLocks/>
          </p:cNvSpPr>
          <p:nvPr/>
        </p:nvSpPr>
        <p:spPr>
          <a:xfrm>
            <a:off x="838200" y="118523"/>
            <a:ext cx="10515600" cy="81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Shuffled the dataset for proper sampling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B3F7-5872-4AC7-AC25-58D558721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" y="738230"/>
            <a:ext cx="10515600" cy="5637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4429F-FE1C-4342-B488-D8DC05C7C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B590F4D-82A5-43A1-BA88-BB1836EC6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5D2C45-3750-4C16-BCF2-AB543A71C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678F56ED-10F7-44E2-82D6-627FBCE2F351}"/>
              </a:ext>
            </a:extLst>
          </p:cNvPr>
          <p:cNvSpPr txBox="1">
            <a:spLocks/>
          </p:cNvSpPr>
          <p:nvPr/>
        </p:nvSpPr>
        <p:spPr>
          <a:xfrm>
            <a:off x="838200" y="336638"/>
            <a:ext cx="10515600" cy="986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Extract Dependent and Independent variables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E104C-441A-4B88-B126-F482CCB4F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5" y="822121"/>
            <a:ext cx="10721131" cy="5836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B123E-9676-4E53-A2EA-5E5AF0063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D19226-748C-45AB-A5CB-C0A42855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48433-FAA3-4DAE-94DB-74A2A924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4481937-F908-457B-811A-3757FA7D91FB}"/>
              </a:ext>
            </a:extLst>
          </p:cNvPr>
          <p:cNvSpPr txBox="1">
            <a:spLocks/>
          </p:cNvSpPr>
          <p:nvPr/>
        </p:nvSpPr>
        <p:spPr>
          <a:xfrm>
            <a:off x="838200" y="121844"/>
            <a:ext cx="10515600" cy="833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Scaling the Independent Variable and k-fold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389A9-BB44-47CB-8245-3CEF6CE4C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46620"/>
            <a:ext cx="10672544" cy="5763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EA81C-2F05-4001-94D1-872B68AF98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4EE839-D73D-4686-A82D-E1A18F81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B8B06-ABE5-46B8-84F0-6EB52232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9459FD55-AAEA-4315-8F09-8482F39D47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70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Test-Train Split, Training and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7F994-6E7B-41B0-BAFE-D09D43A6A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72454"/>
            <a:ext cx="10192624" cy="5721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43A5A-0653-4587-96EC-BC35ECADB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013E6D5D-1A90-4463-B501-25DFDC243E62}"/>
              </a:ext>
            </a:extLst>
          </p:cNvPr>
          <p:cNvSpPr/>
          <p:nvPr/>
        </p:nvSpPr>
        <p:spPr>
          <a:xfrm>
            <a:off x="5153636" y="4159630"/>
            <a:ext cx="1714151" cy="1001781"/>
          </a:xfrm>
          <a:prstGeom prst="wedgeEllipseCallout">
            <a:avLst>
              <a:gd name="adj1" fmla="val -143809"/>
              <a:gd name="adj2" fmla="val 13099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Recall for positive (TPR) is very low</a:t>
            </a:r>
          </a:p>
        </p:txBody>
      </p:sp>
    </p:spTree>
    <p:extLst>
      <p:ext uri="{BB962C8B-B14F-4D97-AF65-F5344CB8AC3E}">
        <p14:creationId xmlns:p14="http://schemas.microsoft.com/office/powerpoint/2010/main" val="8485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4EE839-D73D-4686-A82D-E1A18F81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B8B06-ABE5-46B8-84F0-6EB52232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9459FD55-AAEA-4315-8F09-8482F39D47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70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Test-Train Split, Training and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38184-097D-4782-B821-A22436025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5677"/>
            <a:ext cx="10679884" cy="5444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43A5A-0653-4587-96EC-BC35ECADB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E45235-77F2-4FAC-92E6-4A72143B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17EA5-FDBE-4033-BBF5-FD12FD0EB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8F3D83D-2C85-42E8-8DD7-F9CB3720C4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3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ROC with AUC Score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CF266-A941-4C73-B6C1-EFB5C0A9E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8" y="814022"/>
            <a:ext cx="10611025" cy="5410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37059-585A-484A-A037-DF00BACB9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FA9-F1DB-46A0-9403-063BA643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Conclusion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F28-F423-4897-B2D3-AB07DEAA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AUC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Score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 0.65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means that Logistic Regression Model is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probably not the best fit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for the data.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True Positive Rate is very low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and hence model will probably fail to predict positive class.  </a:t>
            </a:r>
          </a:p>
          <a:p>
            <a:endParaRPr lang="en-US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  <a:p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We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need to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deal with the imbalance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of the target column</a:t>
            </a:r>
          </a:p>
          <a:p>
            <a:pPr marL="0" indent="0">
              <a:buNone/>
            </a:pPr>
            <a:endParaRPr lang="en-US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  <a:p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We can go ahead and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check other classification methods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like </a:t>
            </a:r>
            <a:r>
              <a:rPr lang="en-US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decision tree and random forest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to find out whether these two perform better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99C422-B2FD-4423-9407-54B86218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2F74D9-F8DE-4A45-8F20-0F166C295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8F8C3-2585-439F-8830-4815B5EB5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78A01-479C-4916-AA44-1E39F80B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2D909-0739-4331-8CD9-35D60823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F8626-0A24-484A-92BE-2BA96A233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2078F1-04BD-4062-972C-6107396A5B85}"/>
              </a:ext>
            </a:extLst>
          </p:cNvPr>
          <p:cNvSpPr txBox="1">
            <a:spLocks/>
          </p:cNvSpPr>
          <p:nvPr/>
        </p:nvSpPr>
        <p:spPr>
          <a:xfrm>
            <a:off x="742425" y="298908"/>
            <a:ext cx="10515600" cy="107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-apple-system"/>
              </a:rPr>
              <a:t>Dataset 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housing.csv </a:t>
            </a:r>
            <a:r>
              <a:rPr lang="en-US" dirty="0">
                <a:latin typeface="-apple-system"/>
              </a:rPr>
              <a:t>from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Kaggle.org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 “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median_house_value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”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was our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target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column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BB8630C-4B97-4322-B9A0-49B0249E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78425B39-9424-4A85-BC5E-25DEC316C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269"/>
            <a:ext cx="4494788" cy="46498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6752A1-BE9D-4AA2-B555-E9958B752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794"/>
            <a:ext cx="9593014" cy="533474"/>
          </a:xfrm>
          <a:prstGeom prst="rect">
            <a:avLst/>
          </a:prstGeom>
        </p:spPr>
      </p:pic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510E35B1-E2C7-44C0-AF9C-CE82A72754F4}"/>
              </a:ext>
            </a:extLst>
          </p:cNvPr>
          <p:cNvSpPr/>
          <p:nvPr/>
        </p:nvSpPr>
        <p:spPr>
          <a:xfrm>
            <a:off x="6859014" y="2350843"/>
            <a:ext cx="3719008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Rows: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10,640,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Columns: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10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Column:</a:t>
            </a:r>
          </a:p>
          <a:p>
            <a:pPr algn="ctr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Median_house_value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FAB090-E987-4F24-903C-0D5E46301DE3}"/>
              </a:ext>
            </a:extLst>
          </p:cNvPr>
          <p:cNvSpPr/>
          <p:nvPr/>
        </p:nvSpPr>
        <p:spPr>
          <a:xfrm>
            <a:off x="4449291" y="1465705"/>
            <a:ext cx="225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5A87-4255-4E90-B47E-F07F1B915410}"/>
              </a:ext>
            </a:extLst>
          </p:cNvPr>
          <p:cNvSpPr/>
          <p:nvPr/>
        </p:nvSpPr>
        <p:spPr>
          <a:xfrm>
            <a:off x="3922791" y="2967335"/>
            <a:ext cx="362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CF385A-468E-46FB-8AA4-B184B00E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B8D5B7-3CEA-4F7E-AFDD-4F36455EA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822CA-F8F2-4C7C-B89A-F1EE188F5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716" y="5699763"/>
            <a:ext cx="966675" cy="986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BF915-E6F6-4366-AADE-2B16ED755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901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A7D4264-6A35-42F5-B6F6-E4EE1F63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955674"/>
            <a:ext cx="10657514" cy="522128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E047E-159E-4899-8126-CE13C88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5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002F0-D3CA-4284-9200-47DDD752F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E317D-E57E-406D-BA86-7501050FE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B8EDF-B8CF-4D7D-8028-C7E823606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D2A137-0D47-4C03-9576-4361175C8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1443"/>
            <a:ext cx="10335936" cy="535929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5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Meaning of Features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C8F41-3EC7-482D-BCBC-2FC061CD1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7A17A365-DB70-4F8D-86EC-7A1B1E5BB414}"/>
              </a:ext>
            </a:extLst>
          </p:cNvPr>
          <p:cNvSpPr/>
          <p:nvPr/>
        </p:nvSpPr>
        <p:spPr>
          <a:xfrm>
            <a:off x="8187655" y="1100885"/>
            <a:ext cx="2793534" cy="2858720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As found in: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Kaggle.org</a:t>
            </a:r>
          </a:p>
        </p:txBody>
      </p:sp>
    </p:spTree>
    <p:extLst>
      <p:ext uri="{BB962C8B-B14F-4D97-AF65-F5344CB8AC3E}">
        <p14:creationId xmlns:p14="http://schemas.microsoft.com/office/powerpoint/2010/main" val="160566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DEA1EA-FE1F-4320-8A4F-912385876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5963"/>
            <a:ext cx="10713440" cy="41528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263CC2-4467-445D-8060-2D65B2F4B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268816"/>
            <a:ext cx="10713439" cy="924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D7BB7-5F93-4490-82F7-3F9104CF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83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Treating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A17B5-252A-4E61-9339-81B704EB8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26757-1AF0-47D5-9293-666D740A3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AE2E0-E3BE-49A9-8080-92C8C3981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B2AEA495-55AA-4851-8A04-086C0A28E37B}"/>
              </a:ext>
            </a:extLst>
          </p:cNvPr>
          <p:cNvSpPr/>
          <p:nvPr/>
        </p:nvSpPr>
        <p:spPr>
          <a:xfrm>
            <a:off x="8372213" y="3707934"/>
            <a:ext cx="2793534" cy="2376958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Duplicates: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Missing:</a:t>
            </a:r>
          </a:p>
          <a:p>
            <a:pPr algn="ctr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total_bedrooms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9BA35BE-2203-49F1-8E98-69B6264DD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5966"/>
            <a:ext cx="10587605" cy="506099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A086C-9EEE-4BB4-988F-A4D3E474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084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Visualization of the Numeric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D324E-7F90-462D-9EFF-1D37FC8FA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995A0-473B-4657-A694-0BC6063A3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DE0B7-51CD-492C-8B8C-8DF448598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D94B-8FF0-43C9-935F-F8B4735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6" y="120918"/>
            <a:ext cx="10515600" cy="90253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Correlation among the numeric features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D233C-FA6F-4219-89AB-7D122AAC7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5" y="1023457"/>
            <a:ext cx="10660661" cy="51535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D85B6C-347B-4E97-895C-4DC41CF8F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ABA69-E46F-4DE7-93B5-CF9B791CC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27705-257B-42F2-8CEF-ACA20ABF1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968" y="5817451"/>
            <a:ext cx="1061688" cy="75083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2A2849C-C870-4CAA-A74F-4C4E0B951D71}"/>
              </a:ext>
            </a:extLst>
          </p:cNvPr>
          <p:cNvSpPr/>
          <p:nvPr/>
        </p:nvSpPr>
        <p:spPr>
          <a:xfrm>
            <a:off x="4297434" y="4737677"/>
            <a:ext cx="1714151" cy="698054"/>
          </a:xfrm>
          <a:prstGeom prst="wedgeEllipseCallout">
            <a:avLst>
              <a:gd name="adj1" fmla="val -112488"/>
              <a:gd name="adj2" fmla="val -3431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Highest correlation with the target</a:t>
            </a:r>
          </a:p>
        </p:txBody>
      </p:sp>
    </p:spTree>
    <p:extLst>
      <p:ext uri="{BB962C8B-B14F-4D97-AF65-F5344CB8AC3E}">
        <p14:creationId xmlns:p14="http://schemas.microsoft.com/office/powerpoint/2010/main" val="16453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9499</TotalTime>
  <Words>580</Words>
  <Application>Microsoft Office PowerPoint</Application>
  <PresentationFormat>Widescreen</PresentationFormat>
  <Paragraphs>128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Helvetica Neue</vt:lpstr>
      <vt:lpstr>Segoe UI</vt:lpstr>
      <vt:lpstr>Office Theme</vt:lpstr>
      <vt:lpstr>Multiple Linear Regression Logistic Regression Models by Python</vt:lpstr>
      <vt:lpstr>Submitted by</vt:lpstr>
      <vt:lpstr>The Project: Multiple Linear Regression</vt:lpstr>
      <vt:lpstr>PowerPoint Presentation</vt:lpstr>
      <vt:lpstr>The Dataset</vt:lpstr>
      <vt:lpstr>Meaning of Features </vt:lpstr>
      <vt:lpstr>Treating Missing values</vt:lpstr>
      <vt:lpstr>Visualization of the Numeric features</vt:lpstr>
      <vt:lpstr>Correlation among the numeric features</vt:lpstr>
      <vt:lpstr>Scatter Plot Among Important Features</vt:lpstr>
      <vt:lpstr>Converting Categorical Feature into Dummies</vt:lpstr>
      <vt:lpstr>Extract Dependent and Independent Variables</vt:lpstr>
      <vt:lpstr>Checking p-values of the Independent variables</vt:lpstr>
      <vt:lpstr>Backward Feature Elimination</vt:lpstr>
      <vt:lpstr>K-Fold Cross Validation</vt:lpstr>
      <vt:lpstr>Training, Model, Prediction and Evaluation</vt:lpstr>
      <vt:lpstr>Adjusted R2</vt:lpstr>
      <vt:lpstr>Conclusion</vt:lpstr>
      <vt:lpstr>The Project: Logistic Regression</vt:lpstr>
      <vt:lpstr>The Dataset</vt:lpstr>
      <vt:lpstr>Meaning of Features </vt:lpstr>
      <vt:lpstr>The dataset</vt:lpstr>
      <vt:lpstr>Renamed the Columns </vt:lpstr>
      <vt:lpstr>Dealing with null values and duplicate rows</vt:lpstr>
      <vt:lpstr>Dealing with null values and duplicate rows</vt:lpstr>
      <vt:lpstr>Dealing with null values and duplicate rows</vt:lpstr>
      <vt:lpstr>Dealing with null values and duplicate rows</vt:lpstr>
      <vt:lpstr>Dealing with null values and duplicate rows Visualization</vt:lpstr>
      <vt:lpstr>The target Column: “NotFullyPaid” Distribution</vt:lpstr>
      <vt:lpstr>Analysis of CreditPolicy and Target Column Categorical versus categorical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461</cp:revision>
  <dcterms:created xsi:type="dcterms:W3CDTF">2021-03-01T01:33:12Z</dcterms:created>
  <dcterms:modified xsi:type="dcterms:W3CDTF">2021-05-04T22:14:16Z</dcterms:modified>
</cp:coreProperties>
</file>