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2" r:id="rId4"/>
    <p:sldId id="303" r:id="rId5"/>
    <p:sldId id="315" r:id="rId6"/>
    <p:sldId id="311" r:id="rId7"/>
    <p:sldId id="310" r:id="rId8"/>
    <p:sldId id="309" r:id="rId9"/>
    <p:sldId id="307" r:id="rId10"/>
    <p:sldId id="308" r:id="rId11"/>
    <p:sldId id="316" r:id="rId12"/>
    <p:sldId id="312" r:id="rId13"/>
    <p:sldId id="314" r:id="rId14"/>
    <p:sldId id="313" r:id="rId15"/>
    <p:sldId id="306" r:id="rId16"/>
    <p:sldId id="305" r:id="rId17"/>
    <p:sldId id="317" r:id="rId18"/>
    <p:sldId id="304" r:id="rId19"/>
    <p:sldId id="260" r:id="rId20"/>
    <p:sldId id="259" r:id="rId21"/>
    <p:sldId id="297" r:id="rId22"/>
    <p:sldId id="293" r:id="rId23"/>
    <p:sldId id="295" r:id="rId24"/>
    <p:sldId id="266" r:id="rId25"/>
    <p:sldId id="270" r:id="rId26"/>
    <p:sldId id="271" r:id="rId27"/>
    <p:sldId id="272" r:id="rId28"/>
    <p:sldId id="274" r:id="rId29"/>
    <p:sldId id="275" r:id="rId30"/>
    <p:sldId id="278" r:id="rId31"/>
    <p:sldId id="299" r:id="rId32"/>
    <p:sldId id="280" r:id="rId33"/>
    <p:sldId id="281" r:id="rId34"/>
    <p:sldId id="282" r:id="rId35"/>
    <p:sldId id="283" r:id="rId36"/>
    <p:sldId id="284" r:id="rId37"/>
    <p:sldId id="318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Monjur-E-Elahi" initials="MM" lastIdx="2" clrIdx="0">
    <p:extLst>
      <p:ext uri="{19B8F6BF-5375-455C-9EA6-DF929625EA0E}">
        <p15:presenceInfo xmlns:p15="http://schemas.microsoft.com/office/powerpoint/2012/main" userId="e9f262b6ba4e8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0228-706B-46EB-8EC4-D1EAB491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48FF-84BD-45EE-85F9-64044CCE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7B4E-0E1E-4757-997F-E75D7EA9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F86D-746D-4FAE-A3B0-93C7B16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9BA2-4B21-422B-A6F4-E6A38EA5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BDD-232D-4EB5-BE22-AA2E3B93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B1EF-47C6-411C-A959-7B8FDA77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7F41-743F-40CC-8345-A20C8357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17F0-B4EB-4A7D-8B1B-3194463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CB57-146D-4EE6-ACC3-0EC6FD1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998D1-0576-49F4-9C72-933433FC5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A8CF-79AB-4C49-83D4-D72485CD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6C1-4460-4CF1-A5C7-DB7DACE4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7211-A8A6-441C-8CED-58B72E5F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706C-E19E-47A1-9495-4383A7D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36B-63BB-469E-A54E-62BF7155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778D-6582-439E-8E86-47F46E8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DDD0-AE39-4AEB-BC32-8D788940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2266-227B-4197-ABE4-6655C51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A7DA-1C90-476E-ADBF-BFF127F8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FBA-F8A6-4D0B-82EF-5BFF7957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EB5A-8704-4D10-AE1F-4D6B7340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B6A6-E568-4191-8B5A-9EB275E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DBB-8108-41D5-957B-37B0121D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12DD-DE83-48E0-A808-F374F49F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6A23-0CDB-4EB7-935B-E68EE8B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6247-A527-4B07-A739-71A2F70B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6656-6F74-418B-8825-B9E5B7530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11AE-41C5-406F-B7B8-E9370E44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5C66-526E-4E44-835F-28DDF013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DDEC-3B8D-4C00-AA4D-35A1CF3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306-9F71-4721-ADEB-B16C99A6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6990-2394-4FF7-9360-D808E6A0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694-1F25-4C92-9AAE-02FF8875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BDB17-7546-4F3E-9409-BC0CCDB60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F3C1F-3555-418B-8F66-44C8B0A4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3E60-C9B3-451C-B69C-AD43A886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833C3-4B40-45C6-8D61-66B1B8E3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31F7D-7CBF-4DA6-A144-D388BEF6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E5C0-A653-49F3-8281-910D069B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D0991-3C6B-4716-B60D-876AE13B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0ECB-2193-478A-9294-8D45721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7E314-40E0-4F3E-934A-7B3A7FC6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B3708-F88C-42EF-9C1A-58DA5DB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326A5-72CB-4BBF-9ED0-E71CE674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0BF9-87CD-4F6C-B281-F01A0F2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3C7F-6A31-430D-BA51-FE8E17B7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5147-64D4-45B2-B1A7-10EF958A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C04A-C54D-480C-A13A-85B85B7D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CA3C-59E5-4620-BC4B-9CA84D59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2C12-7B01-4FB5-8AC1-529337FF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8C50-32FE-4C4A-B667-3D114672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852-87B6-4B81-9500-B41800DF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170F3-088E-4937-862C-DAF32F30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1777-D75A-4721-AD50-C6C9B55A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3AE4-4CBB-42C7-A1F9-A58E73F9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4CE4-0C13-41B1-BED6-DD1EECA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249D-1A0F-4A37-A1A6-542B7FE8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AA16D-AFA9-472E-BA58-F000429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4335-B485-4AF6-88D3-16B4BFAD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EFB2-1BF4-464F-AC72-E2E8A0AA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362F-DEA0-4CB0-B3E6-3CB121D7D23B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F361-1DFE-4365-ADB1-793BB0EF6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32BA-984F-4C97-AF45-95CAEC41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D219-0F35-4FC5-A192-424C531C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1224793"/>
            <a:ext cx="9144000" cy="39931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Machine Learning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Regression and Classification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Models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by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E35DD-3DC6-4020-B92B-4734986F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65F36C-9FF9-4B50-994E-14E40AB10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17A1-880A-437F-AE25-DAB8E8C2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85127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Linear 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D2360-68AC-4F63-8084-6EBB19C63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30E04B-48EA-4250-9ABC-887B064F7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FECBD-2013-46E2-890E-E27C92202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3624"/>
            <a:ext cx="5257800" cy="5439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40E882-8A2C-4A52-A98B-F922CC144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4125"/>
            <a:ext cx="5542922" cy="5293453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7DA6F03-8247-439E-8E2C-F1EE45D12560}"/>
              </a:ext>
            </a:extLst>
          </p:cNvPr>
          <p:cNvSpPr/>
          <p:nvPr/>
        </p:nvSpPr>
        <p:spPr>
          <a:xfrm>
            <a:off x="3881306" y="4785920"/>
            <a:ext cx="1644243" cy="1379944"/>
          </a:xfrm>
          <a:prstGeom prst="wedgeEllipseCallout">
            <a:avLst>
              <a:gd name="adj1" fmla="val 84269"/>
              <a:gd name="adj2" fmla="val 181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R2: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0.7954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2646C62-D93F-438B-95EE-5E65CBC37519}"/>
              </a:ext>
            </a:extLst>
          </p:cNvPr>
          <p:cNvSpPr/>
          <p:nvPr/>
        </p:nvSpPr>
        <p:spPr>
          <a:xfrm>
            <a:off x="4276987" y="1124125"/>
            <a:ext cx="1644243" cy="1379944"/>
          </a:xfrm>
          <a:prstGeom prst="wedgeEllipseCallout">
            <a:avLst>
              <a:gd name="adj1" fmla="val -96343"/>
              <a:gd name="adj2" fmla="val 11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K-fold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2558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8133E6-3ABD-4D81-A25E-18B9088C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B61AF-39D0-413F-8EF3-D2B7961DE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9AEE6C0-2E37-4592-A9CA-20E1C6F2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800945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KNN 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0B0BC-F08C-4755-9151-BC1EDA66D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1" y="721453"/>
            <a:ext cx="5242769" cy="56206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7D2D9C-C14E-40F6-91A0-A907CA69F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783700"/>
            <a:ext cx="5429777" cy="46523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0A5EAA-9EFB-483A-B9ED-ED691F0AE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98" y="5438592"/>
            <a:ext cx="5351478" cy="1398232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01A150D-7523-4268-8B8C-D26758395D33}"/>
              </a:ext>
            </a:extLst>
          </p:cNvPr>
          <p:cNvSpPr/>
          <p:nvPr/>
        </p:nvSpPr>
        <p:spPr>
          <a:xfrm>
            <a:off x="4082641" y="4878199"/>
            <a:ext cx="1644243" cy="1379944"/>
          </a:xfrm>
          <a:prstGeom prst="wedgeEllipseCallout">
            <a:avLst>
              <a:gd name="adj1" fmla="val 82228"/>
              <a:gd name="adj2" fmla="val 3210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R2: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0.8963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70F831E-9A4E-4AFE-9E16-AB9CF26C669D}"/>
              </a:ext>
            </a:extLst>
          </p:cNvPr>
          <p:cNvSpPr/>
          <p:nvPr/>
        </p:nvSpPr>
        <p:spPr>
          <a:xfrm>
            <a:off x="4530055" y="1059177"/>
            <a:ext cx="1644243" cy="1379944"/>
          </a:xfrm>
          <a:prstGeom prst="wedgeEllipseCallout">
            <a:avLst>
              <a:gd name="adj1" fmla="val -85629"/>
              <a:gd name="adj2" fmla="val 102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Used the processed data 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In all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5585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391-1428-47E0-B6F2-E88FD954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7508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Random Forest 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133E6-3ABD-4D81-A25E-18B9088C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B61AF-39D0-413F-8EF3-D2B7961DE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C4A8A3-2F3E-4542-B487-91D920391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6" y="830510"/>
            <a:ext cx="5296914" cy="5789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080022-6940-4990-9602-3BE2755B7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10" y="830510"/>
            <a:ext cx="5375629" cy="578981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ADF008A-2359-4A33-B1A6-78548BE27E37}"/>
              </a:ext>
            </a:extLst>
          </p:cNvPr>
          <p:cNvSpPr/>
          <p:nvPr/>
        </p:nvSpPr>
        <p:spPr>
          <a:xfrm>
            <a:off x="4049085" y="4186106"/>
            <a:ext cx="1644243" cy="1400917"/>
          </a:xfrm>
          <a:prstGeom prst="wedgeEllipseCallout">
            <a:avLst>
              <a:gd name="adj1" fmla="val 86310"/>
              <a:gd name="adj2" fmla="val -2598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GridSearch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Performed</a:t>
            </a:r>
          </a:p>
        </p:txBody>
      </p:sp>
    </p:spTree>
    <p:extLst>
      <p:ext uri="{BB962C8B-B14F-4D97-AF65-F5344CB8AC3E}">
        <p14:creationId xmlns:p14="http://schemas.microsoft.com/office/powerpoint/2010/main" val="23732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C802-7C7C-4463-88F7-330FB84F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66"/>
            <a:ext cx="10515600" cy="7508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Random Forest Regression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1A209-D9BF-4FE6-8E03-FEADDC517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BA24F-6FE4-4A6D-85F1-AFFE6A2EB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877986-860E-4128-B157-C531212E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0" y="830510"/>
            <a:ext cx="10530630" cy="5770757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01B45802-8CAD-453D-9D35-3E0EAC231A63}"/>
              </a:ext>
            </a:extLst>
          </p:cNvPr>
          <p:cNvSpPr/>
          <p:nvPr/>
        </p:nvSpPr>
        <p:spPr>
          <a:xfrm>
            <a:off x="5676550" y="4806892"/>
            <a:ext cx="1644243" cy="1400917"/>
          </a:xfrm>
          <a:prstGeom prst="wedgeEllipseCallout">
            <a:avLst>
              <a:gd name="adj1" fmla="val -117771"/>
              <a:gd name="adj2" fmla="val -6550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R2: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0.9649</a:t>
            </a:r>
          </a:p>
        </p:txBody>
      </p:sp>
    </p:spTree>
    <p:extLst>
      <p:ext uri="{BB962C8B-B14F-4D97-AF65-F5344CB8AC3E}">
        <p14:creationId xmlns:p14="http://schemas.microsoft.com/office/powerpoint/2010/main" val="7061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9B42-2AB3-4E66-B086-B452D858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AdaBoost Regression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D9E4A-9FD4-46A1-A8F3-E328BD16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FBAFFD-CDA7-469F-B106-25A2B259C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6C9B5-D81B-4E3B-B4C3-B3FE21FE4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6951"/>
            <a:ext cx="4874703" cy="5507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439AE8-4C87-4C9A-B91B-D39F5B40F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03" y="896952"/>
            <a:ext cx="5885871" cy="5507462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C0D2122-EFB6-4B62-ACA2-969ABCAE1C20}"/>
              </a:ext>
            </a:extLst>
          </p:cNvPr>
          <p:cNvSpPr/>
          <p:nvPr/>
        </p:nvSpPr>
        <p:spPr>
          <a:xfrm>
            <a:off x="3797416" y="4387442"/>
            <a:ext cx="1644243" cy="1400917"/>
          </a:xfrm>
          <a:prstGeom prst="wedgeEllipseCallout">
            <a:avLst>
              <a:gd name="adj1" fmla="val 78658"/>
              <a:gd name="adj2" fmla="val -2538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GridSearch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38886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3256-3DAE-494F-969A-3FED22EB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4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AdaBoost Regression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8F574-6A57-48C6-B4BA-51126A15A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1D472-4175-496B-BFA3-4BDC40AF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204D8-C4D6-4A09-BAEF-311497E9C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611726"/>
            <a:ext cx="8028264" cy="6007188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B1C31C3-E24A-4010-A02E-D781644C230E}"/>
              </a:ext>
            </a:extLst>
          </p:cNvPr>
          <p:cNvSpPr/>
          <p:nvPr/>
        </p:nvSpPr>
        <p:spPr>
          <a:xfrm>
            <a:off x="4778928" y="4689446"/>
            <a:ext cx="1644243" cy="1400917"/>
          </a:xfrm>
          <a:prstGeom prst="wedgeEllipseCallout">
            <a:avLst>
              <a:gd name="adj1" fmla="val -148893"/>
              <a:gd name="adj2" fmla="val -4155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R2: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0.9631</a:t>
            </a:r>
          </a:p>
        </p:txBody>
      </p:sp>
    </p:spTree>
    <p:extLst>
      <p:ext uri="{BB962C8B-B14F-4D97-AF65-F5344CB8AC3E}">
        <p14:creationId xmlns:p14="http://schemas.microsoft.com/office/powerpoint/2010/main" val="24178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604769-FF30-465A-9A52-BE238061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6AA46-19C8-494E-A4CA-22E559F41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8258E82-875D-4230-84CF-4FED5956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SVR Regression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7A5ED-A6EF-40DD-BE3F-2B216F74B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899"/>
            <a:ext cx="5268286" cy="5757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33B834-29AA-4281-8FCC-A99275C3F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6" y="838899"/>
            <a:ext cx="5404259" cy="5757605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E40D794-6CB2-4663-97AF-59BE2390C91B}"/>
              </a:ext>
            </a:extLst>
          </p:cNvPr>
          <p:cNvSpPr/>
          <p:nvPr/>
        </p:nvSpPr>
        <p:spPr>
          <a:xfrm>
            <a:off x="4091030" y="4618184"/>
            <a:ext cx="1644243" cy="1400917"/>
          </a:xfrm>
          <a:prstGeom prst="wedgeEllipseCallout">
            <a:avLst>
              <a:gd name="adj1" fmla="val 78658"/>
              <a:gd name="adj2" fmla="val -2538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GridSearch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325460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604769-FF30-465A-9A52-BE238061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6AA46-19C8-494E-A4CA-22E559F41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8258E82-875D-4230-84CF-4FED5956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3"/>
            <a:ext cx="10515600" cy="81772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SVR Regression Model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1B89B-F891-4727-8BC6-7B6CB6392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9" y="955673"/>
            <a:ext cx="10805020" cy="5688203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B030318-83FE-4505-83BD-41950AEA2D95}"/>
              </a:ext>
            </a:extLst>
          </p:cNvPr>
          <p:cNvSpPr/>
          <p:nvPr/>
        </p:nvSpPr>
        <p:spPr>
          <a:xfrm>
            <a:off x="4778928" y="4689446"/>
            <a:ext cx="1644243" cy="1400917"/>
          </a:xfrm>
          <a:prstGeom prst="wedgeEllipseCallout">
            <a:avLst>
              <a:gd name="adj1" fmla="val -130526"/>
              <a:gd name="adj2" fmla="val -5173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R2: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0.8854</a:t>
            </a:r>
          </a:p>
        </p:txBody>
      </p:sp>
    </p:spTree>
    <p:extLst>
      <p:ext uri="{BB962C8B-B14F-4D97-AF65-F5344CB8AC3E}">
        <p14:creationId xmlns:p14="http://schemas.microsoft.com/office/powerpoint/2010/main" val="37763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B324-583B-46FC-8345-40E11D57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Regression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F60B-68FC-435D-9A63-47105B3C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7189"/>
            <a:ext cx="10515600" cy="2989774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Based on the value of R2 and Adjusted R2 </a:t>
            </a: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Random Forest and AdaBoost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 performed the best</a:t>
            </a:r>
          </a:p>
          <a:p>
            <a:pPr marL="0" indent="0">
              <a:buNone/>
            </a:pPr>
            <a:endParaRPr lang="en-US" i="0" dirty="0">
              <a:solidFill>
                <a:schemeClr val="accent2">
                  <a:lumMod val="50000"/>
                </a:schemeClr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Linear Regression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performed the worst of the models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In-depth knowledge of tuning will help the model perform better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D7200-C41B-4778-8434-4C5FDB5CD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46505-802D-421A-8889-340F5A7C9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4CDD61-0521-442A-A015-0C6881BD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4344"/>
              </p:ext>
            </p:extLst>
          </p:nvPr>
        </p:nvGraphicFramePr>
        <p:xfrm>
          <a:off x="696286" y="1317072"/>
          <a:ext cx="10515600" cy="1753299"/>
        </p:xfrm>
        <a:graphic>
          <a:graphicData uri="http://schemas.openxmlformats.org/drawingml/2006/table">
            <a:tbl>
              <a:tblPr/>
              <a:tblGrid>
                <a:gridCol w="1197980">
                  <a:extLst>
                    <a:ext uri="{9D8B030D-6E8A-4147-A177-3AD203B41FA5}">
                      <a16:colId xmlns:a16="http://schemas.microsoft.com/office/drawing/2014/main" val="2713567514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2719586695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1552478666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712427410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1839029901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2626182148"/>
                    </a:ext>
                  </a:extLst>
                </a:gridCol>
              </a:tblGrid>
              <a:tr h="584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Regression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Regression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 Regression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SVR Regression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1575"/>
                  </a:ext>
                </a:extLst>
              </a:tr>
              <a:tr h="584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0.7954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0.8963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0.9649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0.9631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0.8854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86896"/>
                  </a:ext>
                </a:extLst>
              </a:tr>
              <a:tr h="584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Adjusted R2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0.7897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0.8939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0.9642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0.9624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0.8828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17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76BACF3-7D9B-4D6B-9C89-EBE59E203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36341"/>
            <a:ext cx="10839276" cy="3939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B9286-1816-422C-8544-339F8531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567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Project: Classification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5A7313-E268-4E00-A8DA-E24138B2D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C4ABD-D136-484D-9472-784C01C6F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B2FE79-2675-4C2A-B314-47770D35ED43}"/>
              </a:ext>
            </a:extLst>
          </p:cNvPr>
          <p:cNvSpPr txBox="1">
            <a:spLocks/>
          </p:cNvSpPr>
          <p:nvPr/>
        </p:nvSpPr>
        <p:spPr>
          <a:xfrm>
            <a:off x="742425" y="771788"/>
            <a:ext cx="10515600" cy="14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-apple-system"/>
              </a:rPr>
              <a:t>Dataset</a:t>
            </a:r>
            <a:r>
              <a:rPr lang="en-US" sz="2400" dirty="0">
                <a:solidFill>
                  <a:srgbClr val="7030A0"/>
                </a:solidFill>
                <a:latin typeface="-apple-system"/>
              </a:rPr>
              <a:t> adult.csv </a:t>
            </a:r>
            <a:r>
              <a:rPr lang="en-US" sz="2400" dirty="0">
                <a:latin typeface="-apple-system"/>
              </a:rPr>
              <a:t>from</a:t>
            </a:r>
            <a:r>
              <a:rPr lang="en-US" sz="2400" dirty="0">
                <a:solidFill>
                  <a:srgbClr val="7030A0"/>
                </a:solidFill>
                <a:latin typeface="-apple-system"/>
              </a:rPr>
              <a:t> UCI</a:t>
            </a:r>
            <a:endParaRPr lang="en-US" sz="2400" dirty="0">
              <a:latin typeface="-apple-system"/>
            </a:endParaRPr>
          </a:p>
          <a:p>
            <a:r>
              <a:rPr lang="en-US" sz="2400" dirty="0">
                <a:latin typeface="-apple-system"/>
              </a:rPr>
              <a:t> “</a:t>
            </a:r>
            <a:r>
              <a:rPr lang="en-US" sz="2400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income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”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was our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target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column</a:t>
            </a:r>
          </a:p>
          <a:p>
            <a:r>
              <a:rPr lang="en-US" sz="2400" dirty="0">
                <a:latin typeface="-apple-system"/>
              </a:rPr>
              <a:t> </a:t>
            </a:r>
            <a:r>
              <a:rPr lang="en-US" sz="2400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Classification </a:t>
            </a:r>
            <a:r>
              <a:rPr lang="en-US" sz="2400" i="0" dirty="0">
                <a:solidFill>
                  <a:schemeClr val="bg2">
                    <a:lumMod val="50000"/>
                  </a:schemeClr>
                </a:solidFill>
                <a:effectLst/>
                <a:latin typeface="Helvetica Neue"/>
              </a:rPr>
              <a:t>Will be applied to the dataset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-apple-system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-apple-system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-apple-system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-apple-system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-apple-system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-apple-system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-apple-system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-apple-system"/>
            </a:endParaRP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F1939C56-7856-4058-AB00-AC0E5D65697A}"/>
              </a:ext>
            </a:extLst>
          </p:cNvPr>
          <p:cNvSpPr/>
          <p:nvPr/>
        </p:nvSpPr>
        <p:spPr>
          <a:xfrm>
            <a:off x="8084302" y="3272518"/>
            <a:ext cx="3269498" cy="3169128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Rows: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32,561 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Columns: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15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Target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Column: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59EA5-B25D-402E-BBBA-C085BCCFC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87894"/>
            <a:ext cx="10965109" cy="52394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2EBE4BDA-9852-47A0-A34E-550DB61C1210}"/>
              </a:ext>
            </a:extLst>
          </p:cNvPr>
          <p:cNvSpPr/>
          <p:nvPr/>
        </p:nvSpPr>
        <p:spPr>
          <a:xfrm>
            <a:off x="7161512" y="870863"/>
            <a:ext cx="1644243" cy="1400917"/>
          </a:xfrm>
          <a:prstGeom prst="wedgeEllipseCallout">
            <a:avLst>
              <a:gd name="adj1" fmla="val -153996"/>
              <a:gd name="adj2" fmla="val -349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We have to predict an income group(&lt;=50k or &gt;50k) a person belongs to</a:t>
            </a:r>
          </a:p>
        </p:txBody>
      </p:sp>
    </p:spTree>
    <p:extLst>
      <p:ext uri="{BB962C8B-B14F-4D97-AF65-F5344CB8AC3E}">
        <p14:creationId xmlns:p14="http://schemas.microsoft.com/office/powerpoint/2010/main" val="22832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9F4-2D5F-4B9C-BA32-CBD4265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Submitted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7304-7593-4B46-8E31-C2617727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Mohammad Monjur-E-Elahi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Course: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Machine Learning and Big Data Analysis [DSA10]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Program: Data Science and Application - Advanced Diploma [6060]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Metro College of Technology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Date: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25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 May, 2021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87E7D6-6C23-40C2-80BC-D7D80A937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F08DF3-677B-4FC7-AA13-352514C5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6E9-94E2-422F-A209-7678F41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81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Distribution of Target and missing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FC8CE1-8351-4DBB-9A74-0F3E34B08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1430F0-0F5B-43D8-84C7-711102A2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7F37A4-01E3-4B9C-B08F-979E89E28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124125"/>
            <a:ext cx="5257799" cy="5066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B7AEA0-DFBC-4DFA-94EE-4FC6135EB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124125"/>
            <a:ext cx="5791200" cy="490755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A0772D6-06C0-4794-9B5A-8C4DFBA3D7D2}"/>
              </a:ext>
            </a:extLst>
          </p:cNvPr>
          <p:cNvSpPr/>
          <p:nvPr/>
        </p:nvSpPr>
        <p:spPr>
          <a:xfrm>
            <a:off x="0" y="2028083"/>
            <a:ext cx="1644243" cy="1400917"/>
          </a:xfrm>
          <a:prstGeom prst="wedgeEllipseCallout">
            <a:avLst>
              <a:gd name="adj1" fmla="val 46658"/>
              <a:gd name="adj2" fmla="val 423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Target Column: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Imbalance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Data</a:t>
            </a:r>
          </a:p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6641C2-8542-4FB0-A1DE-467B24EB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124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Duplicates and missing were treated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35DFA-9A6C-448A-85C0-6DB465B4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C2F16-B192-4F3E-9F6E-1D5B8A208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DB00C-43EE-41D8-A15E-47FCB5817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65334"/>
            <a:ext cx="5257800" cy="5350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25DF4-5A66-46EE-AA89-6D89A3EB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5334"/>
            <a:ext cx="5897166" cy="5216684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FF8D7D4-C20C-40A0-AEA7-2E45C3CEE699}"/>
              </a:ext>
            </a:extLst>
          </p:cNvPr>
          <p:cNvSpPr/>
          <p:nvPr/>
        </p:nvSpPr>
        <p:spPr>
          <a:xfrm>
            <a:off x="4373284" y="2840329"/>
            <a:ext cx="1644243" cy="1400917"/>
          </a:xfrm>
          <a:prstGeom prst="wedgeEllipseCallout">
            <a:avLst>
              <a:gd name="adj1" fmla="val -127975"/>
              <a:gd name="adj2" fmla="val 515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As the missing values are low in percentage, I dropped the rows</a:t>
            </a:r>
          </a:p>
        </p:txBody>
      </p:sp>
    </p:spTree>
    <p:extLst>
      <p:ext uri="{BB962C8B-B14F-4D97-AF65-F5344CB8AC3E}">
        <p14:creationId xmlns:p14="http://schemas.microsoft.com/office/powerpoint/2010/main" val="102079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D3A39A-6E28-4F2E-B0C4-0498ADA0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2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Few categorical features were remapped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DEA20-B099-47F6-A4E3-CE97011A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F5B7FD-E661-4E77-BF37-79348B734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382BC-F382-4EAD-9538-0944C82F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9" y="1074268"/>
            <a:ext cx="3801005" cy="1924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89837-6662-4042-9C11-CEF78853C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9" y="3331486"/>
            <a:ext cx="3801005" cy="19243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6848B5-5210-4999-AA21-8304730B2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07" y="1074268"/>
            <a:ext cx="733384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8BD792-A994-4A03-A391-560186E4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9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Label Encoding and Dummies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F6003-5721-4C2C-A938-F03BDC06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CBB95-5B05-4AA3-A39F-14EF5FCD5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8A814-EA82-493F-9D19-6FC7DB19D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1" y="763398"/>
            <a:ext cx="6472990" cy="5729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43DBF6-4620-4C13-B256-A28AAB5B8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35" y="763397"/>
            <a:ext cx="4027579" cy="5729477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D2AC937-AB9B-4719-B5C5-42F82C65F1C3}"/>
              </a:ext>
            </a:extLst>
          </p:cNvPr>
          <p:cNvSpPr/>
          <p:nvPr/>
        </p:nvSpPr>
        <p:spPr>
          <a:xfrm>
            <a:off x="5681978" y="1241571"/>
            <a:ext cx="1644243" cy="1400917"/>
          </a:xfrm>
          <a:prstGeom prst="wedgeEllipseCallout">
            <a:avLst>
              <a:gd name="adj1" fmla="val -64199"/>
              <a:gd name="adj2" fmla="val 336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To convert to numeric</a:t>
            </a:r>
          </a:p>
        </p:txBody>
      </p:sp>
    </p:spTree>
    <p:extLst>
      <p:ext uri="{BB962C8B-B14F-4D97-AF65-F5344CB8AC3E}">
        <p14:creationId xmlns:p14="http://schemas.microsoft.com/office/powerpoint/2010/main" val="36673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0F5A-EE3D-4C59-86BE-FF95CC5D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21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X, y separated and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MinMaxScaler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applied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EB5048-D023-403F-A970-37B0D9EF9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EDD961-5BFF-4A21-A25F-757275572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19B82-40C7-4452-B669-07926AF39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9" y="872454"/>
            <a:ext cx="10515600" cy="573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AF65E5A-DF5E-47FD-B019-17F8A0991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2539E7-33EB-44F4-BEA0-C7069CA9A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0839468-A5B0-43E5-B2C9-ABBD1632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567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Classification: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9553C-3F20-4BE4-BE76-BA7422B92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9" y="783700"/>
            <a:ext cx="5510519" cy="5759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98F5F-869C-4FAE-B925-FCE313776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88" y="783700"/>
            <a:ext cx="5252936" cy="5759713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D8109C5-500E-4A3A-AAEE-79A22BECB395}"/>
              </a:ext>
            </a:extLst>
          </p:cNvPr>
          <p:cNvSpPr/>
          <p:nvPr/>
        </p:nvSpPr>
        <p:spPr>
          <a:xfrm>
            <a:off x="4624965" y="4060272"/>
            <a:ext cx="1644243" cy="1400917"/>
          </a:xfrm>
          <a:prstGeom prst="wedgeEllipseCallout">
            <a:avLst>
              <a:gd name="adj1" fmla="val 61821"/>
              <a:gd name="adj2" fmla="val 4048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F1-Test Score: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Accuracy: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0.84</a:t>
            </a:r>
          </a:p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EF80B26-A071-4422-BBAF-15D19DAEF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2A66C-A51D-4CE8-B1A6-E8B95F5D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7B5CC26-23D5-4A37-A8F6-12CBF9C1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467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Classification: K Nearest Neighbor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A29D7-733D-48EB-93D4-9C030A3A5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9" y="704675"/>
            <a:ext cx="4797455" cy="5813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06BD95-5469-4333-AC51-8C78D54A9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54" y="660299"/>
            <a:ext cx="5918320" cy="5857948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41827FD8-9F2C-4C7B-986D-A759C452D61C}"/>
              </a:ext>
            </a:extLst>
          </p:cNvPr>
          <p:cNvSpPr/>
          <p:nvPr/>
        </p:nvSpPr>
        <p:spPr>
          <a:xfrm>
            <a:off x="4278386" y="660299"/>
            <a:ext cx="1644243" cy="1379944"/>
          </a:xfrm>
          <a:prstGeom prst="wedgeEllipseCallout">
            <a:avLst>
              <a:gd name="adj1" fmla="val -71853"/>
              <a:gd name="adj2" fmla="val -2382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Used the processed data 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In all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40804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BA9CD4C-5D73-4C71-BA8D-620491E9F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0F0E69-6DDA-48AA-B1C9-7CF4C8055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79A769A-B9EF-4D1B-AD4B-AED8216E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567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Classification: K Nearest Neighbor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420BC6-C8AC-4548-BF08-8F14BBEAA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21453"/>
            <a:ext cx="10780552" cy="5879814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733B6BB-4BC1-446E-B445-A8F51FFAF3BD}"/>
              </a:ext>
            </a:extLst>
          </p:cNvPr>
          <p:cNvSpPr/>
          <p:nvPr/>
        </p:nvSpPr>
        <p:spPr>
          <a:xfrm>
            <a:off x="6160150" y="4278385"/>
            <a:ext cx="1644243" cy="1400917"/>
          </a:xfrm>
          <a:prstGeom prst="wedgeEllipseCallout">
            <a:avLst>
              <a:gd name="adj1" fmla="val -70322"/>
              <a:gd name="adj2" fmla="val 1833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F1-Test Score: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Accuracy: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0.83</a:t>
            </a:r>
          </a:p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0C93308-4A02-4E07-9C3E-9C7A65AC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7E6870-94AE-46DA-BB5A-3B04BA12B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B97B046-2AA1-4924-9BCC-92460207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7446"/>
            <a:ext cx="10515600" cy="95567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Classification: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CBC29-B5A5-4EAA-AE1D-3808EB90C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9" y="700212"/>
            <a:ext cx="5208515" cy="3678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5F243D-E318-4EE3-892D-8F32E6228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50091"/>
            <a:ext cx="5193484" cy="22359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4A7A09-183B-459C-B824-AD4D91CBF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29" y="700212"/>
            <a:ext cx="5396568" cy="603587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2391488-C75C-4BCB-8C89-3536E0A6F0FA}"/>
              </a:ext>
            </a:extLst>
          </p:cNvPr>
          <p:cNvSpPr/>
          <p:nvPr/>
        </p:nvSpPr>
        <p:spPr>
          <a:xfrm>
            <a:off x="4465913" y="4681057"/>
            <a:ext cx="1644243" cy="1400917"/>
          </a:xfrm>
          <a:prstGeom prst="wedgeEllipseCallout">
            <a:avLst>
              <a:gd name="adj1" fmla="val 75596"/>
              <a:gd name="adj2" fmla="val 635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F1-Test Score: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Accuracy: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0.86</a:t>
            </a:r>
          </a:p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BDD54F-79CF-43C6-9762-EF38A9C9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375D68-1B70-48EA-A598-3C8F002BD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FFEC64-0498-44A4-8B97-12A07577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7446"/>
            <a:ext cx="10515600" cy="95567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Classification: AdaBoost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53C0C-2AB9-48B4-ACB3-624DA0843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9" y="611726"/>
            <a:ext cx="5272831" cy="43377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709D1-0CC2-49AD-AEB0-1BC5AE591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9" y="4874004"/>
            <a:ext cx="5399714" cy="1803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3B3E0F-2964-44F3-B064-DBFF514E90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07" y="553003"/>
            <a:ext cx="5355691" cy="621691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3A064A5-63CB-49A7-B15B-060ECA220B19}"/>
              </a:ext>
            </a:extLst>
          </p:cNvPr>
          <p:cNvSpPr/>
          <p:nvPr/>
        </p:nvSpPr>
        <p:spPr>
          <a:xfrm>
            <a:off x="4364751" y="5075361"/>
            <a:ext cx="1644243" cy="1400917"/>
          </a:xfrm>
          <a:prstGeom prst="wedgeEllipseCallout">
            <a:avLst>
              <a:gd name="adj1" fmla="val 81718"/>
              <a:gd name="adj2" fmla="val -562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F1-Test Score: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Accuracy: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0.82</a:t>
            </a:r>
          </a:p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2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9286-1816-422C-8544-339F8531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The Project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DE3B-AE55-47EB-A8FA-7148CECC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70"/>
            <a:ext cx="10515600" cy="331364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Familiarize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with the dataset 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Execution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of the Codes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Showing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the Results 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Conclude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Base on the 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5A7313-E268-4E00-A8DA-E24138B2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C4ABD-D136-484D-9472-784C01C6F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0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54C019D-7159-40A0-A3F1-444F9302D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E30087-FBB0-4B32-BEC4-B35BF2611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3257DD-E138-4D75-9998-837F664C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7446"/>
            <a:ext cx="10515600" cy="95567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Classification: SVM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48B50-7FB8-4AB3-8313-A3DD158F7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9" y="704675"/>
            <a:ext cx="5126097" cy="5863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9E71E9-97C0-44A4-8309-BCB1A113E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180" y="704675"/>
            <a:ext cx="5893188" cy="5981351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8064B5E-FC80-4A9D-B1C2-68D830FCC5ED}"/>
              </a:ext>
            </a:extLst>
          </p:cNvPr>
          <p:cNvSpPr/>
          <p:nvPr/>
        </p:nvSpPr>
        <p:spPr>
          <a:xfrm>
            <a:off x="4305023" y="4228073"/>
            <a:ext cx="1644243" cy="1400917"/>
          </a:xfrm>
          <a:prstGeom prst="wedgeEllipseCallout">
            <a:avLst>
              <a:gd name="adj1" fmla="val 74065"/>
              <a:gd name="adj2" fmla="val 3450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F1-Test Score: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Accuracy: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0.85</a:t>
            </a:r>
          </a:p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03681-4A0D-4A13-AE0F-A0008B38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9F8D3-F817-4C50-A73C-51CE7E16E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4F7E5CF-4C0D-4AFD-8471-B86AF77F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42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Classification Model Summary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F4CE71-1799-41C4-827A-A93827EFE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330430"/>
            <a:ext cx="10515600" cy="3149935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The result suggests that </a:t>
            </a: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Random Forest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 Classification performed the best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AdaBoost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 performed a bit low of the models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Helvetica Neue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Helvetica Neue"/>
              </a:rPr>
              <a:t>Scores of all models were close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ECB9F6-6344-4878-9FB5-E4A1181CA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59585"/>
              </p:ext>
            </p:extLst>
          </p:nvPr>
        </p:nvGraphicFramePr>
        <p:xfrm>
          <a:off x="838200" y="1308680"/>
          <a:ext cx="10515600" cy="1870748"/>
        </p:xfrm>
        <a:graphic>
          <a:graphicData uri="http://schemas.openxmlformats.org/drawingml/2006/table">
            <a:tbl>
              <a:tblPr/>
              <a:tblGrid>
                <a:gridCol w="1197980">
                  <a:extLst>
                    <a:ext uri="{9D8B030D-6E8A-4147-A177-3AD203B41FA5}">
                      <a16:colId xmlns:a16="http://schemas.microsoft.com/office/drawing/2014/main" val="1234119122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1413217067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2594361592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2717844145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2385183884"/>
                    </a:ext>
                  </a:extLst>
                </a:gridCol>
                <a:gridCol w="1863524">
                  <a:extLst>
                    <a:ext uri="{9D8B030D-6E8A-4147-A177-3AD203B41FA5}">
                      <a16:colId xmlns:a16="http://schemas.microsoft.com/office/drawing/2014/main" val="1065213858"/>
                    </a:ext>
                  </a:extLst>
                </a:gridCol>
              </a:tblGrid>
              <a:tr h="46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 Classification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Classification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Classification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 Classification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Classification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810756"/>
                  </a:ext>
                </a:extLst>
              </a:tr>
              <a:tr h="46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F1-Accuracy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48570"/>
                  </a:ext>
                </a:extLst>
              </a:tr>
              <a:tr h="46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Precision-Macro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22001"/>
                  </a:ext>
                </a:extLst>
              </a:tr>
              <a:tr h="4676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Precision-Weighted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9076" marR="9076" marT="90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245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6C6FF9-4EE4-443B-9755-740C468E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F13F6E-2CC6-46C6-8991-C19F8D6F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8D66FA1-6412-47D2-8701-759F16EA18B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26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SparkML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: Regression and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5B69A-BBDA-45B2-9DB9-231EDCDF5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1" y="1155942"/>
            <a:ext cx="10664072" cy="485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56127-FAFD-4F5A-ACFD-CCE115CBB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1" y="1760817"/>
            <a:ext cx="10664072" cy="222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EA3795-C2AE-4607-9FE8-E3D1FE970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7" y="1982985"/>
            <a:ext cx="10785445" cy="381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F56DE4-58A6-4BDE-82B7-CC691BA5F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6" y="2364037"/>
            <a:ext cx="10693167" cy="2438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304A94-A3A5-471A-88F6-113C27B69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6" y="4802743"/>
            <a:ext cx="10488489" cy="1228896"/>
          </a:xfrm>
          <a:prstGeom prst="rect">
            <a:avLst/>
          </a:prstGeom>
        </p:spPr>
      </p:pic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FE5AC23F-BE44-4781-B906-7E6EB5A8F9DE}"/>
              </a:ext>
            </a:extLst>
          </p:cNvPr>
          <p:cNvSpPr/>
          <p:nvPr/>
        </p:nvSpPr>
        <p:spPr>
          <a:xfrm>
            <a:off x="6920917" y="826361"/>
            <a:ext cx="1644243" cy="1379944"/>
          </a:xfrm>
          <a:prstGeom prst="wedgeEllipseCallout">
            <a:avLst>
              <a:gd name="adj1" fmla="val -99915"/>
              <a:gd name="adj2" fmla="val 1873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Treated dataset was sent to Hadoop environment</a:t>
            </a:r>
          </a:p>
        </p:txBody>
      </p:sp>
    </p:spTree>
    <p:extLst>
      <p:ext uri="{BB962C8B-B14F-4D97-AF65-F5344CB8AC3E}">
        <p14:creationId xmlns:p14="http://schemas.microsoft.com/office/powerpoint/2010/main" val="2241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F7677B-D57B-4B3C-85E3-8464041D5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972320-171D-424D-9882-F636FA67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1865EE-9E5B-48F5-9824-6DF7D37FD43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26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SparkML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: Random Forest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601EA-F1EA-42BD-8525-755A75ECB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9" y="611726"/>
            <a:ext cx="5305042" cy="6170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5448C-4652-4E0E-A18E-70CC5310E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25" y="611725"/>
            <a:ext cx="5416895" cy="60910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D5CBE8-C7A9-409A-B612-A0384F9D1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B590F4D-82A5-43A1-BA88-BB1836EC6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5D2C45-3750-4C16-BCF2-AB543A71C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6C0F4AB-3EB7-47FB-B2B4-861FF2E08A6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26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SparkML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: Random Forest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307AF-5C78-48AA-904B-B8883557E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9" y="611726"/>
            <a:ext cx="4956846" cy="6049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2F222-0A9E-4F69-BC61-B91C4BC6F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29" y="620473"/>
            <a:ext cx="6072382" cy="6040386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9DF1BD2D-DC19-4255-B172-CDFC361BFAD1}"/>
              </a:ext>
            </a:extLst>
          </p:cNvPr>
          <p:cNvSpPr/>
          <p:nvPr/>
        </p:nvSpPr>
        <p:spPr>
          <a:xfrm>
            <a:off x="4409812" y="5556302"/>
            <a:ext cx="1644243" cy="1379944"/>
          </a:xfrm>
          <a:prstGeom prst="wedgeEllipseCallout">
            <a:avLst>
              <a:gd name="adj1" fmla="val -99915"/>
              <a:gd name="adj2" fmla="val 1873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R2 score: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0.9629</a:t>
            </a:r>
          </a:p>
        </p:txBody>
      </p:sp>
    </p:spTree>
    <p:extLst>
      <p:ext uri="{BB962C8B-B14F-4D97-AF65-F5344CB8AC3E}">
        <p14:creationId xmlns:p14="http://schemas.microsoft.com/office/powerpoint/2010/main" val="103840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D19226-748C-45AB-A5CB-C0A42855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248433-FAA3-4DAE-94DB-74A2A924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CD6EDBD-E97D-403D-8713-E0A5FD28A0A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26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SparkML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: Random Forest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BA6E1-BF86-4B80-802D-5527C8906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9507"/>
            <a:ext cx="7743738" cy="6082019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F9B87D5-9CB2-4D9A-9006-849C591DEC6D}"/>
              </a:ext>
            </a:extLst>
          </p:cNvPr>
          <p:cNvSpPr/>
          <p:nvPr/>
        </p:nvSpPr>
        <p:spPr>
          <a:xfrm>
            <a:off x="5117284" y="5377433"/>
            <a:ext cx="1644243" cy="1379944"/>
          </a:xfrm>
          <a:prstGeom prst="wedgeEllipseCallout">
            <a:avLst>
              <a:gd name="adj1" fmla="val -99915"/>
              <a:gd name="adj2" fmla="val 1873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R2 score: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0.9631</a:t>
            </a:r>
          </a:p>
        </p:txBody>
      </p:sp>
    </p:spTree>
    <p:extLst>
      <p:ext uri="{BB962C8B-B14F-4D97-AF65-F5344CB8AC3E}">
        <p14:creationId xmlns:p14="http://schemas.microsoft.com/office/powerpoint/2010/main" val="9377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4EE839-D73D-4686-A82D-E1A18F81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B8B06-ABE5-46B8-84F0-6EB522322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D9740C8-E2CD-40E4-BA13-BDF38DA0C3D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26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SparkML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: Random Forest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E53F1-B03F-47DC-9452-A362EC056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1726"/>
            <a:ext cx="5354295" cy="5948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27107-E77F-43A0-A183-FDF772CEB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95" y="611726"/>
            <a:ext cx="5587068" cy="5870462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B0EE9F7-9A19-47B6-998C-0820A29F0911}"/>
              </a:ext>
            </a:extLst>
          </p:cNvPr>
          <p:cNvSpPr/>
          <p:nvPr/>
        </p:nvSpPr>
        <p:spPr>
          <a:xfrm>
            <a:off x="9902547" y="1438087"/>
            <a:ext cx="1644243" cy="1379944"/>
          </a:xfrm>
          <a:prstGeom prst="wedgeEllipseCallout">
            <a:avLst>
              <a:gd name="adj1" fmla="val -105017"/>
              <a:gd name="adj2" fmla="val -3841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Renaming the target column from income to label</a:t>
            </a:r>
          </a:p>
        </p:txBody>
      </p:sp>
    </p:spTree>
    <p:extLst>
      <p:ext uri="{BB962C8B-B14F-4D97-AF65-F5344CB8AC3E}">
        <p14:creationId xmlns:p14="http://schemas.microsoft.com/office/powerpoint/2010/main" val="8485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4EE839-D73D-4686-A82D-E1A18F81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B8B06-ABE5-46B8-84F0-6EB522322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9A37FC1-6F99-4F0E-831B-07DDB88008C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26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SparkML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: Random Forest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6F156-F5DC-4CF1-A68F-85C4C7F90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1" y="611726"/>
            <a:ext cx="5024200" cy="5973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98530-6AB8-483A-8D20-ECEC2144F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07" y="611726"/>
            <a:ext cx="5797906" cy="5932383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935FCDB-AA21-49F4-842E-B8983F9C6B00}"/>
              </a:ext>
            </a:extLst>
          </p:cNvPr>
          <p:cNvSpPr/>
          <p:nvPr/>
        </p:nvSpPr>
        <p:spPr>
          <a:xfrm>
            <a:off x="3942825" y="5285154"/>
            <a:ext cx="1644243" cy="1379944"/>
          </a:xfrm>
          <a:prstGeom prst="wedgeEllipseCallout">
            <a:avLst>
              <a:gd name="adj1" fmla="val 75595"/>
              <a:gd name="adj2" fmla="val 2663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AUC score: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0.9073</a:t>
            </a:r>
          </a:p>
        </p:txBody>
      </p:sp>
    </p:spTree>
    <p:extLst>
      <p:ext uri="{BB962C8B-B14F-4D97-AF65-F5344CB8AC3E}">
        <p14:creationId xmlns:p14="http://schemas.microsoft.com/office/powerpoint/2010/main" val="1516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FA9-F1DB-46A0-9403-063BA643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Conclusion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F28-F423-4897-B2D3-AB07DEAA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86"/>
            <a:ext cx="10515600" cy="35433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Random Forest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was found to be the best of the models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Trying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GridSearch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is compute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resource intensive especially for SVM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In-depth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understanding of parameter tuning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felt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For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KNN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regression it performed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very poorly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when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features were not scaled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PySpark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performed the same on Anaconda local installation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99C422-B2FD-4423-9407-54B86218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2F74D9-F8DE-4A45-8F20-0F166C295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FAB090-E987-4F24-903C-0D5E46301DE3}"/>
              </a:ext>
            </a:extLst>
          </p:cNvPr>
          <p:cNvSpPr/>
          <p:nvPr/>
        </p:nvSpPr>
        <p:spPr>
          <a:xfrm>
            <a:off x="4449291" y="1465705"/>
            <a:ext cx="225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Thanks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5A87-4255-4E90-B47E-F07F1B915410}"/>
              </a:ext>
            </a:extLst>
          </p:cNvPr>
          <p:cNvSpPr/>
          <p:nvPr/>
        </p:nvSpPr>
        <p:spPr>
          <a:xfrm>
            <a:off x="3922791" y="2967335"/>
            <a:ext cx="362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CF385A-468E-46FB-8AA4-B184B00E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B8D5B7-3CEA-4F7E-AFDD-4F36455EA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8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9DFA71-053C-4DA3-A0E8-120096E53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44" y="2016994"/>
            <a:ext cx="10869335" cy="4567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378A01-479C-4916-AA44-1E39F80BF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2D909-0739-4331-8CD9-35D60823B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2078F1-04BD-4062-972C-6107396A5B85}"/>
              </a:ext>
            </a:extLst>
          </p:cNvPr>
          <p:cNvSpPr txBox="1">
            <a:spLocks/>
          </p:cNvSpPr>
          <p:nvPr/>
        </p:nvSpPr>
        <p:spPr>
          <a:xfrm>
            <a:off x="742425" y="38848"/>
            <a:ext cx="10515600" cy="14292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-apple-system"/>
              </a:rPr>
              <a:t>Dataset 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Life Expectancy Data.csv </a:t>
            </a:r>
            <a:r>
              <a:rPr lang="en-US" dirty="0">
                <a:latin typeface="-apple-system"/>
              </a:rPr>
              <a:t>from</a:t>
            </a:r>
            <a:r>
              <a:rPr lang="en-US" dirty="0">
                <a:solidFill>
                  <a:srgbClr val="7030A0"/>
                </a:solidFill>
                <a:latin typeface="-apple-system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Kaggle.org</a:t>
            </a: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 “</a:t>
            </a:r>
            <a:r>
              <a:rPr lang="en-US" sz="2400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Life</a:t>
            </a:r>
            <a:r>
              <a:rPr lang="en-US" sz="24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 </a:t>
            </a:r>
            <a:r>
              <a:rPr lang="en-US" sz="2400" i="0" dirty="0">
                <a:solidFill>
                  <a:schemeClr val="accent4">
                    <a:lumMod val="75000"/>
                  </a:schemeClr>
                </a:solidFill>
                <a:effectLst/>
                <a:latin typeface="Helvetica Neue"/>
              </a:rPr>
              <a:t>expectancy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”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was our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target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column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Regression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-apple-system"/>
              </a:rPr>
              <a:t> will be performed on the dataset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-apple-system"/>
            </a:endParaRP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BB8630C-4B97-4322-B9A0-49B0249E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510E35B1-E2C7-44C0-AF9C-CE82A72754F4}"/>
              </a:ext>
            </a:extLst>
          </p:cNvPr>
          <p:cNvSpPr/>
          <p:nvPr/>
        </p:nvSpPr>
        <p:spPr>
          <a:xfrm>
            <a:off x="7010016" y="2752400"/>
            <a:ext cx="3719008" cy="3145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Rows: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2,938 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Columns: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22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Target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Column: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Life Expectancy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CBC9F-90E9-46DF-BA33-574ADE332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3851"/>
            <a:ext cx="10965110" cy="695422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C46950A9-7BD4-4404-95E6-0439A387BE05}"/>
              </a:ext>
            </a:extLst>
          </p:cNvPr>
          <p:cNvSpPr/>
          <p:nvPr/>
        </p:nvSpPr>
        <p:spPr>
          <a:xfrm>
            <a:off x="8268748" y="955674"/>
            <a:ext cx="1644243" cy="1379944"/>
          </a:xfrm>
          <a:prstGeom prst="wedgeEllipseCallout">
            <a:avLst>
              <a:gd name="adj1" fmla="val -82058"/>
              <a:gd name="adj2" fmla="val -1653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Life duration of people we needed to predict</a:t>
            </a:r>
          </a:p>
        </p:txBody>
      </p:sp>
    </p:spTree>
    <p:extLst>
      <p:ext uri="{BB962C8B-B14F-4D97-AF65-F5344CB8AC3E}">
        <p14:creationId xmlns:p14="http://schemas.microsoft.com/office/powerpoint/2010/main" val="248669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43276A-64EC-4B37-853B-4A670067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5"/>
            <a:ext cx="10515600" cy="651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Missing Values Treated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B18FB-B97B-42D5-8876-7C3A4A21D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93AE1-A09B-43A4-9CEA-ABE3B9B1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3DD55B-E777-49DE-9FD1-12C1DED78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788565"/>
            <a:ext cx="10645629" cy="54864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0A164D9-818B-4977-A508-89C4C328B94B}"/>
              </a:ext>
            </a:extLst>
          </p:cNvPr>
          <p:cNvSpPr/>
          <p:nvPr/>
        </p:nvSpPr>
        <p:spPr>
          <a:xfrm>
            <a:off x="6481893" y="583035"/>
            <a:ext cx="1644243" cy="1379944"/>
          </a:xfrm>
          <a:prstGeom prst="wedgeEllipseCallout">
            <a:avLst>
              <a:gd name="adj1" fmla="val -99915"/>
              <a:gd name="adj2" fmla="val 1873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Only numeric columns had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60566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047E-159E-4899-8126-CE13C882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5905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The Heatmap Correlation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002F0-D3CA-4284-9200-47DDD752F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E317D-E57E-406D-BA86-7501050FE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C4200-29C1-4F8E-95EF-833077C59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729842"/>
            <a:ext cx="9731229" cy="56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7BB7-5F93-4490-82F7-3F9104CF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83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Label and Features are Separated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A17B5-252A-4E61-9339-81B704EB8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26757-1AF0-47D5-9293-666D740A3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B40A64-612F-4B62-87B0-1629A436B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55487"/>
            <a:ext cx="10596345" cy="50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086C-9EEE-4BB4-988F-A4D3E474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084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Label Encoder and Dummies on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D324E-7F90-462D-9EFF-1D37FC8FA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995A0-473B-4657-A694-0BC6063A3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0BF81F-B373-4C11-B753-35251DA4A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9350"/>
            <a:ext cx="10436604" cy="4767613"/>
          </a:xfrm>
        </p:spPr>
      </p:pic>
    </p:spTree>
    <p:extLst>
      <p:ext uri="{BB962C8B-B14F-4D97-AF65-F5344CB8AC3E}">
        <p14:creationId xmlns:p14="http://schemas.microsoft.com/office/powerpoint/2010/main" val="6056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D94B-8FF0-43C9-935F-F8B47357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86" y="-30084"/>
            <a:ext cx="10515600" cy="90253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Backward Elimination Based on p-value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85B6C-347B-4E97-895C-4DC41CF8F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ABA69-E46F-4DE7-93B5-CF9B791CC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E7EFB3-917B-41F7-9DF8-BF8F3621F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4" y="713064"/>
            <a:ext cx="11017891" cy="59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10921</TotalTime>
  <Words>607</Words>
  <Application>Microsoft Office PowerPoint</Application>
  <PresentationFormat>Widescreen</PresentationFormat>
  <Paragraphs>190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Helvetica Neue</vt:lpstr>
      <vt:lpstr>Segoe UI</vt:lpstr>
      <vt:lpstr>Office Theme</vt:lpstr>
      <vt:lpstr>Machine Learning Regression and Classification Models by Python</vt:lpstr>
      <vt:lpstr>Submitted by</vt:lpstr>
      <vt:lpstr>The Project Aspects</vt:lpstr>
      <vt:lpstr>PowerPoint Presentation</vt:lpstr>
      <vt:lpstr>Missing Values Treated </vt:lpstr>
      <vt:lpstr>The Heatmap Correlation</vt:lpstr>
      <vt:lpstr>Label and Features are Separated</vt:lpstr>
      <vt:lpstr>Label Encoder and Dummies on Features</vt:lpstr>
      <vt:lpstr>Backward Elimination Based on p-value</vt:lpstr>
      <vt:lpstr>Linear Regression Model</vt:lpstr>
      <vt:lpstr>KNN Regression Model</vt:lpstr>
      <vt:lpstr>Random Forest Regression Model</vt:lpstr>
      <vt:lpstr>Random Forest Regression Model </vt:lpstr>
      <vt:lpstr>AdaBoost Regression Model </vt:lpstr>
      <vt:lpstr>AdaBoost Regression Model </vt:lpstr>
      <vt:lpstr>SVR Regression Model </vt:lpstr>
      <vt:lpstr>SVR Regression Model </vt:lpstr>
      <vt:lpstr>Regression Model Summary</vt:lpstr>
      <vt:lpstr>The Project: Classification</vt:lpstr>
      <vt:lpstr>Distribution of Target and missing values</vt:lpstr>
      <vt:lpstr>Duplicates and missing were treated </vt:lpstr>
      <vt:lpstr>Few categorical features were remapped</vt:lpstr>
      <vt:lpstr>Label Encoding and Dummies  </vt:lpstr>
      <vt:lpstr>X, y separated and MinMaxScaler applied</vt:lpstr>
      <vt:lpstr>Classification: Logistic Regression</vt:lpstr>
      <vt:lpstr>Classification: K Nearest Neighbor</vt:lpstr>
      <vt:lpstr>Classification: K Nearest Neighbor</vt:lpstr>
      <vt:lpstr>Classification: Random Forest</vt:lpstr>
      <vt:lpstr>Classification: AdaBoost</vt:lpstr>
      <vt:lpstr>Classification: SVM</vt:lpstr>
      <vt:lpstr>Classification Model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Monjur-E-Elahi</dc:creator>
  <cp:lastModifiedBy>Mohammad Monjur-E-Elahi</cp:lastModifiedBy>
  <cp:revision>596</cp:revision>
  <dcterms:created xsi:type="dcterms:W3CDTF">2021-03-01T01:33:12Z</dcterms:created>
  <dcterms:modified xsi:type="dcterms:W3CDTF">2021-05-26T04:01:27Z</dcterms:modified>
</cp:coreProperties>
</file>