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2" r:id="rId4"/>
    <p:sldId id="303" r:id="rId5"/>
    <p:sldId id="321" r:id="rId6"/>
    <p:sldId id="322" r:id="rId7"/>
    <p:sldId id="323" r:id="rId8"/>
    <p:sldId id="315" r:id="rId9"/>
    <p:sldId id="319" r:id="rId10"/>
    <p:sldId id="320" r:id="rId11"/>
    <p:sldId id="324" r:id="rId12"/>
    <p:sldId id="325" r:id="rId13"/>
    <p:sldId id="326" r:id="rId14"/>
    <p:sldId id="327" r:id="rId15"/>
    <p:sldId id="328" r:id="rId16"/>
    <p:sldId id="329" r:id="rId17"/>
    <p:sldId id="299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Monjur-E-Elahi" initials="MM" lastIdx="2" clrIdx="0">
    <p:extLst>
      <p:ext uri="{19B8F6BF-5375-455C-9EA6-DF929625EA0E}">
        <p15:presenceInfo xmlns:p15="http://schemas.microsoft.com/office/powerpoint/2012/main" userId="e9f262b6ba4e8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0228-706B-46EB-8EC4-D1EAB491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48FF-84BD-45EE-85F9-64044CCE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7B4E-0E1E-4757-997F-E75D7EA9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F86D-746D-4FAE-A3B0-93C7B16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9BA2-4B21-422B-A6F4-E6A38EA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BDD-232D-4EB5-BE22-AA2E3B9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B1EF-47C6-411C-A959-7B8FDA77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7F41-743F-40CC-8345-A20C835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17F0-B4EB-4A7D-8B1B-3194463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CB57-146D-4EE6-ACC3-0EC6FD1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98D1-0576-49F4-9C72-933433FC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A8CF-79AB-4C49-83D4-D72485CD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6C1-4460-4CF1-A5C7-DB7DACE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211-A8A6-441C-8CED-58B72E5F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706C-E19E-47A1-9495-4383A7D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36B-63BB-469E-A54E-62BF7155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778D-6582-439E-8E86-47F46E8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DDD0-AE39-4AEB-BC32-8D788940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2266-227B-4197-ABE4-6655C51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7DA-1C90-476E-ADBF-BFF127F8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FBA-F8A6-4D0B-82EF-5BFF7957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EB5A-8704-4D10-AE1F-4D6B7340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B6A6-E568-4191-8B5A-9EB275E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DBB-8108-41D5-957B-37B0121D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12DD-DE83-48E0-A808-F374F49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6A23-0CDB-4EB7-935B-E68EE8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6247-A527-4B07-A739-71A2F70B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6656-6F74-418B-8825-B9E5B753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1AE-41C5-406F-B7B8-E9370E44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5C66-526E-4E44-835F-28DDF01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DDEC-3B8D-4C00-AA4D-35A1CF3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306-9F71-4721-ADEB-B16C99A6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6990-2394-4FF7-9360-D808E6A0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694-1F25-4C92-9AAE-02FF8875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BDB17-7546-4F3E-9409-BC0CCDB60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F3C1F-3555-418B-8F66-44C8B0A4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3E60-C9B3-451C-B69C-AD43A886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833C3-4B40-45C6-8D61-66B1B8E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31F7D-7CBF-4DA6-A144-D388BEF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5C0-A653-49F3-8281-910D069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0991-3C6B-4716-B60D-876AE13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0ECB-2193-478A-9294-8D45721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E314-40E0-4F3E-934A-7B3A7FC6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B3708-F88C-42EF-9C1A-58DA5DB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326A5-72CB-4BBF-9ED0-E71CE67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0BF9-87CD-4F6C-B281-F01A0F2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3C7F-6A31-430D-BA51-FE8E17B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5147-64D4-45B2-B1A7-10EF958A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C04A-C54D-480C-A13A-85B85B7D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CA3C-59E5-4620-BC4B-9CA84D5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2C12-7B01-4FB5-8AC1-529337FF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8C50-32FE-4C4A-B667-3D114672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852-87B6-4B81-9500-B41800DF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170F3-088E-4937-862C-DAF32F30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1777-D75A-4721-AD50-C6C9B55A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3AE4-4CBB-42C7-A1F9-A58E73F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CE4-0C13-41B1-BED6-DD1EECA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249D-1A0F-4A37-A1A6-542B7FE8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AA16D-AFA9-472E-BA58-F000429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4335-B485-4AF6-88D3-16B4BFAD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EFB2-1BF4-464F-AC72-E2E8A0AA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362F-DEA0-4CB0-B3E6-3CB121D7D23B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F361-1DFE-4365-ADB1-793BB0EF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32BA-984F-4C97-AF45-95CAEC41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bhadaneeraj/cardio-vascular-disease-detection?select=cardio_train.csv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D219-0F35-4FC5-A192-424C531C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1224793"/>
            <a:ext cx="9144000" cy="2692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Cardiovascular Disease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E35DD-3DC6-4020-B92B-4734986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5F36C-9FF9-4B50-994E-14E40AB10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F1441-0B21-4CE1-B37E-21C7CC8A9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Descriptive Analysis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0BAF84-3720-4C3D-91A6-ACE5CBCBD8DE}"/>
              </a:ext>
            </a:extLst>
          </p:cNvPr>
          <p:cNvSpPr txBox="1">
            <a:spLocks/>
          </p:cNvSpPr>
          <p:nvPr/>
        </p:nvSpPr>
        <p:spPr>
          <a:xfrm>
            <a:off x="1376494" y="936976"/>
            <a:ext cx="10515600" cy="6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chemeClr val="accent4">
                    <a:lumMod val="50000"/>
                  </a:schemeClr>
                </a:solidFill>
              </a:rPr>
              <a:t>Univariate Analysis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69274C-D71F-4981-A0FE-E69684E79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2" r="17152"/>
          <a:stretch/>
        </p:blipFill>
        <p:spPr>
          <a:xfrm>
            <a:off x="774826" y="1518405"/>
            <a:ext cx="4619295" cy="398952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A24790F-6758-44D4-B2B8-3BEAD347651F}"/>
              </a:ext>
            </a:extLst>
          </p:cNvPr>
          <p:cNvSpPr txBox="1">
            <a:spLocks/>
          </p:cNvSpPr>
          <p:nvPr/>
        </p:nvSpPr>
        <p:spPr>
          <a:xfrm>
            <a:off x="1073791" y="5717946"/>
            <a:ext cx="4102218" cy="951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accent4">
                    <a:lumMod val="50000"/>
                  </a:schemeClr>
                </a:solidFill>
              </a:rPr>
              <a:t>Also performed for each categorical</a:t>
            </a:r>
          </a:p>
          <a:p>
            <a:r>
              <a:rPr lang="en-US" sz="3300" dirty="0">
                <a:solidFill>
                  <a:schemeClr val="accent4">
                    <a:lumMod val="50000"/>
                  </a:schemeClr>
                </a:solidFill>
              </a:rPr>
              <a:t>(binary or few discrete level) columns</a:t>
            </a:r>
          </a:p>
          <a:p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616107-24AB-4962-972E-072B45B0E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44" y="636893"/>
            <a:ext cx="6090407" cy="2718704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02D46-DB2F-4D84-98BA-79C3DC8A8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44" y="3464652"/>
            <a:ext cx="6090407" cy="206329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5775AD8-D5CD-4555-870E-3A373C6734F2}"/>
              </a:ext>
            </a:extLst>
          </p:cNvPr>
          <p:cNvSpPr txBox="1">
            <a:spLocks/>
          </p:cNvSpPr>
          <p:nvPr/>
        </p:nvSpPr>
        <p:spPr>
          <a:xfrm>
            <a:off x="6804871" y="5717946"/>
            <a:ext cx="4102218" cy="951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accent4">
                    <a:lumMod val="50000"/>
                  </a:schemeClr>
                </a:solidFill>
              </a:rPr>
              <a:t>Performed for each continuous numeric columns</a:t>
            </a:r>
          </a:p>
          <a:p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" name="Star: 32 Points 1">
            <a:extLst>
              <a:ext uri="{FF2B5EF4-FFF2-40B4-BE49-F238E27FC236}">
                <a16:creationId xmlns:a16="http://schemas.microsoft.com/office/drawing/2014/main" id="{A0B996FD-9BBA-4060-AB4D-978B01AD2464}"/>
              </a:ext>
            </a:extLst>
          </p:cNvPr>
          <p:cNvSpPr/>
          <p:nvPr/>
        </p:nvSpPr>
        <p:spPr>
          <a:xfrm>
            <a:off x="101716" y="2231472"/>
            <a:ext cx="1274778" cy="1124125"/>
          </a:xfrm>
          <a:prstGeom prst="star32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Balanced</a:t>
            </a:r>
          </a:p>
          <a:p>
            <a:pPr algn="ctr"/>
            <a:r>
              <a:rPr lang="en-US" sz="1000" dirty="0"/>
              <a:t>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8A9DF-C84B-4F16-A5B2-B8389C5150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Descriptive Analysis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0BAF84-3720-4C3D-91A6-ACE5CBCBD8DE}"/>
              </a:ext>
            </a:extLst>
          </p:cNvPr>
          <p:cNvSpPr txBox="1">
            <a:spLocks/>
          </p:cNvSpPr>
          <p:nvPr/>
        </p:nvSpPr>
        <p:spPr>
          <a:xfrm>
            <a:off x="1376494" y="936976"/>
            <a:ext cx="10515600" cy="6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chemeClr val="accent4">
                    <a:lumMod val="50000"/>
                  </a:schemeClr>
                </a:solidFill>
              </a:rPr>
              <a:t>Bivariate Analysis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A24790F-6758-44D4-B2B8-3BEAD347651F}"/>
              </a:ext>
            </a:extLst>
          </p:cNvPr>
          <p:cNvSpPr txBox="1">
            <a:spLocks/>
          </p:cNvSpPr>
          <p:nvPr/>
        </p:nvSpPr>
        <p:spPr>
          <a:xfrm>
            <a:off x="6567529" y="5727915"/>
            <a:ext cx="4660803" cy="951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700" dirty="0">
                <a:solidFill>
                  <a:schemeClr val="accent4">
                    <a:lumMod val="50000"/>
                  </a:schemeClr>
                </a:solidFill>
              </a:rPr>
              <a:t>Also performed for each categorical</a:t>
            </a:r>
          </a:p>
          <a:p>
            <a:pPr algn="ctr"/>
            <a:r>
              <a:rPr lang="en-US" sz="6700" dirty="0">
                <a:solidFill>
                  <a:schemeClr val="accent4">
                    <a:lumMod val="50000"/>
                  </a:schemeClr>
                </a:solidFill>
              </a:rPr>
              <a:t>(binary or few discrete level) columns</a:t>
            </a:r>
          </a:p>
          <a:p>
            <a:pPr algn="ctr"/>
            <a:r>
              <a:rPr lang="en-US" sz="6700" dirty="0">
                <a:solidFill>
                  <a:schemeClr val="accent4">
                    <a:lumMod val="50000"/>
                  </a:schemeClr>
                </a:solidFill>
              </a:rPr>
              <a:t>Against the Target</a:t>
            </a:r>
          </a:p>
          <a:p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44EDF-D563-40AC-8101-90D523A2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94" y="519791"/>
            <a:ext cx="4855838" cy="3498536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3042F4-F953-420C-B701-5FF91E2D8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8877"/>
            <a:ext cx="5143150" cy="42790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03A7D03-9809-4565-A93A-9F454431D297}"/>
              </a:ext>
            </a:extLst>
          </p:cNvPr>
          <p:cNvSpPr txBox="1">
            <a:spLocks/>
          </p:cNvSpPr>
          <p:nvPr/>
        </p:nvSpPr>
        <p:spPr>
          <a:xfrm>
            <a:off x="1273729" y="5717946"/>
            <a:ext cx="4228053" cy="951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700" dirty="0">
                <a:solidFill>
                  <a:schemeClr val="accent4">
                    <a:lumMod val="50000"/>
                  </a:schemeClr>
                </a:solidFill>
              </a:rPr>
              <a:t>Also performed for each continuous columns Against the Target</a:t>
            </a:r>
          </a:p>
          <a:p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2E298E-2AEE-4B2D-A54E-845EBA7D2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46" y="4194495"/>
            <a:ext cx="4858987" cy="1308683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5ED0EA-B775-48D5-A27A-C3CCB72087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Descriptive Analysis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0BAF84-3720-4C3D-91A6-ACE5CBCBD8DE}"/>
              </a:ext>
            </a:extLst>
          </p:cNvPr>
          <p:cNvSpPr txBox="1">
            <a:spLocks/>
          </p:cNvSpPr>
          <p:nvPr/>
        </p:nvSpPr>
        <p:spPr>
          <a:xfrm>
            <a:off x="1376494" y="936976"/>
            <a:ext cx="10515600" cy="6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chemeClr val="accent4">
                    <a:lumMod val="50000"/>
                  </a:schemeClr>
                </a:solidFill>
              </a:rPr>
              <a:t>Bivariate Analysis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E8235-6A37-46D2-8912-65B8C833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1871473"/>
            <a:ext cx="5079188" cy="379948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Ch-Squire Test for Categorical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          vs the Categorical target</a:t>
            </a:r>
          </a:p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T-Test for Continuous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          vs the Categorical target</a:t>
            </a:r>
          </a:p>
          <a:p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ANOVA for Continuous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          vs the Categorical target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          with More than 2 categories</a:t>
            </a: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EEDCD-E1F1-48DA-A5C5-1B61D6E91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AB0EB96-F095-4C16-8CB2-85282B13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01127"/>
              </p:ext>
            </p:extLst>
          </p:nvPr>
        </p:nvGraphicFramePr>
        <p:xfrm>
          <a:off x="5687736" y="1259617"/>
          <a:ext cx="6060069" cy="441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03">
                  <a:extLst>
                    <a:ext uri="{9D8B030D-6E8A-4147-A177-3AD203B41FA5}">
                      <a16:colId xmlns:a16="http://schemas.microsoft.com/office/drawing/2014/main" val="2312930294"/>
                    </a:ext>
                  </a:extLst>
                </a:gridCol>
                <a:gridCol w="1689078">
                  <a:extLst>
                    <a:ext uri="{9D8B030D-6E8A-4147-A177-3AD203B41FA5}">
                      <a16:colId xmlns:a16="http://schemas.microsoft.com/office/drawing/2014/main" val="1903905280"/>
                    </a:ext>
                  </a:extLst>
                </a:gridCol>
                <a:gridCol w="1185767">
                  <a:extLst>
                    <a:ext uri="{9D8B030D-6E8A-4147-A177-3AD203B41FA5}">
                      <a16:colId xmlns:a16="http://schemas.microsoft.com/office/drawing/2014/main" val="1126854914"/>
                    </a:ext>
                  </a:extLst>
                </a:gridCol>
                <a:gridCol w="878662">
                  <a:extLst>
                    <a:ext uri="{9D8B030D-6E8A-4147-A177-3AD203B41FA5}">
                      <a16:colId xmlns:a16="http://schemas.microsoft.com/office/drawing/2014/main" val="331600903"/>
                    </a:ext>
                  </a:extLst>
                </a:gridCol>
                <a:gridCol w="916059">
                  <a:extLst>
                    <a:ext uri="{9D8B030D-6E8A-4147-A177-3AD203B41FA5}">
                      <a16:colId xmlns:a16="http://schemas.microsoft.com/office/drawing/2014/main" val="822322328"/>
                    </a:ext>
                  </a:extLst>
                </a:gridCol>
              </a:tblGrid>
              <a:tr h="1064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P-value &lt; 0.05</a:t>
                      </a:r>
                    </a:p>
                    <a:p>
                      <a:pPr algn="ctr"/>
                      <a:r>
                        <a:rPr lang="en-US" sz="1600" dirty="0"/>
                        <a:t>(CHI)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P-value &lt; 0.05</a:t>
                      </a:r>
                    </a:p>
                    <a:p>
                      <a:pPr algn="ctr"/>
                      <a:r>
                        <a:rPr lang="en-US" sz="1600" dirty="0"/>
                        <a:t>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84977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Physically_Active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53756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78266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Smoker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305388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Cholesterol_Level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56051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Glucose_Level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36988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Drinker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60184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Systolic_BP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Continuous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75769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Diastolic_BP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45978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Age_In_Years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660641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CVD_Patient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46592"/>
                  </a:ext>
                </a:extLst>
              </a:tr>
              <a:tr h="26652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6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80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Outlier Handling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E8235-6A37-46D2-8912-65B8C833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69" y="948683"/>
            <a:ext cx="4759358" cy="549525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Systolic_BP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Diastolic_BP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, Height, Weight had outliers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Outliers were handled by UDF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 points greater than Q3+3IQR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&amp; less than Q1-3IQR were excluded</a:t>
            </a: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44085-4385-458F-9B77-2850BEB69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73" y="955674"/>
            <a:ext cx="5482552" cy="549525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9C94D-071D-4BC9-B367-670D3E090B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Outlier Handling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9FE2D-8208-4E0B-9B72-117D7F32D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8" y="1058281"/>
            <a:ext cx="5897462" cy="26160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B24AE-DF83-4EC4-9172-449B792A8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9" y="3776985"/>
            <a:ext cx="5897461" cy="271473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E8ABFC-B2F5-4E2C-A356-E1FA5A26B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61" y="1062255"/>
            <a:ext cx="4317886" cy="261212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C55F07-46F8-4BF7-A14A-C47A148E43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61" y="3776985"/>
            <a:ext cx="4317886" cy="271473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B7420-2EB2-4083-9D9C-3ED1CB3358A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9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Feature Engineering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193A72-D35F-4800-8563-C6D867AD5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5" y="955675"/>
            <a:ext cx="9987094" cy="23789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A7D6C-09BF-4493-94FA-D41A1A099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5" y="3405931"/>
            <a:ext cx="9987094" cy="3187418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E2F287-6AF7-45BA-BD99-6F117AE67F40}"/>
              </a:ext>
            </a:extLst>
          </p:cNvPr>
          <p:cNvSpPr/>
          <p:nvPr/>
        </p:nvSpPr>
        <p:spPr>
          <a:xfrm>
            <a:off x="2256639" y="1778466"/>
            <a:ext cx="1182847" cy="15184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6E767C-E59E-4C7B-8CC1-2D5D0C67125F}"/>
              </a:ext>
            </a:extLst>
          </p:cNvPr>
          <p:cNvSpPr/>
          <p:nvPr/>
        </p:nvSpPr>
        <p:spPr>
          <a:xfrm>
            <a:off x="10393960" y="1796642"/>
            <a:ext cx="597024" cy="15184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D123D0-DDDC-4F89-86A6-70B1263A34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Feature Scaling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F77DD-1539-4826-BF78-58A1E66D3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66211"/>
            <a:ext cx="10260435" cy="21377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18BA8-5A70-472C-9408-80244BDD5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6206"/>
            <a:ext cx="10260435" cy="3120496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90A6E-8EB6-4D60-9D63-28F2ED6606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03681-4A0D-4A13-AE0F-A0008B38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9F8D3-F817-4C50-A73C-51CE7E16E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4F7E5CF-4C0D-4AFD-8471-B86AF77F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277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Model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D5C9D9-5A70-44BC-BD75-4294F0C7E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3" y="1216404"/>
            <a:ext cx="3733099" cy="16526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9CEB25-E2BC-4AAE-ADD1-2CB03CC8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00" y="1211206"/>
            <a:ext cx="6383324" cy="22948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935A4-E3E2-4E24-BDA7-71CCA226D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18" y="2937634"/>
            <a:ext cx="2684475" cy="5684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114738-EB1E-4A25-9548-07A44B270AB6}"/>
              </a:ext>
            </a:extLst>
          </p:cNvPr>
          <p:cNvSpPr txBox="1"/>
          <p:nvPr/>
        </p:nvSpPr>
        <p:spPr>
          <a:xfrm>
            <a:off x="1829500" y="805343"/>
            <a:ext cx="18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844E3-F76E-4F3D-8A67-4993AE7C2E46}"/>
              </a:ext>
            </a:extLst>
          </p:cNvPr>
          <p:cNvSpPr txBox="1"/>
          <p:nvPr/>
        </p:nvSpPr>
        <p:spPr>
          <a:xfrm>
            <a:off x="6730074" y="798352"/>
            <a:ext cx="29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 Report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6E70B-CD24-4A94-999A-832E87115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4" y="3574678"/>
            <a:ext cx="4773262" cy="301906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FA2444-7CD3-4C51-BD1B-639050C24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13" y="3574678"/>
            <a:ext cx="5511707" cy="301906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738561-2D98-4798-B214-B628621C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FA9-F1DB-46A0-9403-063BA643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Conclusion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99C422-B2FD-4423-9407-54B86218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2F74D9-F8DE-4A45-8F20-0F166C295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D862E6-19B1-487B-AF8C-EDC04DBFF316}"/>
              </a:ext>
            </a:extLst>
          </p:cNvPr>
          <p:cNvSpPr txBox="1">
            <a:spLocks/>
          </p:cNvSpPr>
          <p:nvPr/>
        </p:nvSpPr>
        <p:spPr>
          <a:xfrm>
            <a:off x="838199" y="1233183"/>
            <a:ext cx="10923165" cy="445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The result suggests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Logistic Regression, Random Forest and SVM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 Classification performed better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Only one of our hypothesized parameters(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alcohol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) that were in the dataset marginally showed statistical insignificance.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Some of our hypothesized parameters were absent in our dataset and inclusion of those might improve the model performance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10C43-408F-4D63-8D8A-515A0546F5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FAB090-E987-4F24-903C-0D5E46301DE3}"/>
              </a:ext>
            </a:extLst>
          </p:cNvPr>
          <p:cNvSpPr/>
          <p:nvPr/>
        </p:nvSpPr>
        <p:spPr>
          <a:xfrm>
            <a:off x="4449291" y="1465705"/>
            <a:ext cx="225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5A87-4255-4E90-B47E-F07F1B915410}"/>
              </a:ext>
            </a:extLst>
          </p:cNvPr>
          <p:cNvSpPr/>
          <p:nvPr/>
        </p:nvSpPr>
        <p:spPr>
          <a:xfrm>
            <a:off x="3922791" y="2967335"/>
            <a:ext cx="362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CF385A-468E-46FB-8AA4-B184B00E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B8D5B7-3CEA-4F7E-AFDD-4F36455EA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5537C-0982-4CF4-9E64-4105E34223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9F4-2D5F-4B9C-BA32-CBD4265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Submitted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304-7593-4B46-8E31-C2617727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33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Mohammad Monjur-E-Elahi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Course: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Data Science Project Using Python [DSA13]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Program: Data Science and Application - Advanced Diploma [6060]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Metro College of Technology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Date: 17 July, 2021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87E7D6-6C23-40C2-80BC-D7D80A937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F08DF3-677B-4FC7-AA13-352514C5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DCB101-A8C3-4420-B9FE-473121CE5377}"/>
              </a:ext>
            </a:extLst>
          </p:cNvPr>
          <p:cNvSpPr txBox="1">
            <a:spLocks/>
          </p:cNvSpPr>
          <p:nvPr/>
        </p:nvSpPr>
        <p:spPr>
          <a:xfrm>
            <a:off x="831209" y="3604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Supervised by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B57A56-D122-4E77-8B77-7A4BE7C470FE}"/>
              </a:ext>
            </a:extLst>
          </p:cNvPr>
          <p:cNvSpPr txBox="1">
            <a:spLocks/>
          </p:cNvSpPr>
          <p:nvPr/>
        </p:nvSpPr>
        <p:spPr>
          <a:xfrm>
            <a:off x="831209" y="4234666"/>
            <a:ext cx="10515600" cy="215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Mr. Vijay Kumar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Course: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</a:rPr>
              <a:t>Data Science Project Using Python Instructor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Metro College of Technology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E7E40-35D3-42D4-8DDD-804B359872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9286-1816-422C-8544-339F8531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The 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DE3B-AE55-47EB-A8FA-7148CEC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70"/>
            <a:ext cx="11216780" cy="3313649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Cardiovascular Disease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is one the widespread health issues in the healthcare system 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Our job is to perform queries and generate the best possible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binary classification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 model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to predict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people who are likely to have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Cardiovascular Diseases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Our dataset consists of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13 columns and 69,301 rows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All our columns are of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numeric type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A7313-E268-4E00-A8DA-E24138B2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C4ABD-D136-484D-9472-784C01C6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0A83A-BEA6-4C8A-AFDB-99B6F73F3F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78A01-479C-4916-AA44-1E39F80B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2D909-0739-4331-8CD9-35D60823B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2078F1-04BD-4062-972C-6107396A5B85}"/>
              </a:ext>
            </a:extLst>
          </p:cNvPr>
          <p:cNvSpPr txBox="1">
            <a:spLocks/>
          </p:cNvSpPr>
          <p:nvPr/>
        </p:nvSpPr>
        <p:spPr>
          <a:xfrm>
            <a:off x="742425" y="273511"/>
            <a:ext cx="10515600" cy="77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Dataset At a Glance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BB8630C-4B97-4322-B9A0-49B0249E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86AD5-F954-46AF-9991-F9FAF04C0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6" y="955674"/>
            <a:ext cx="9710258" cy="208438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15481-BF93-42D6-B4EB-73F4939A6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3" y="3103927"/>
            <a:ext cx="5439534" cy="360484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29FF93D8-E4D8-4648-912F-D79778CC6A5C}"/>
              </a:ext>
            </a:extLst>
          </p:cNvPr>
          <p:cNvSpPr/>
          <p:nvPr/>
        </p:nvSpPr>
        <p:spPr>
          <a:xfrm>
            <a:off x="7734650" y="3305262"/>
            <a:ext cx="1400961" cy="1736521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13 Columns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69,301 Rows</a:t>
            </a:r>
          </a:p>
        </p:txBody>
      </p:sp>
      <p:sp>
        <p:nvSpPr>
          <p:cNvPr id="14" name="Rectangle 13">
            <a:hlinkClick r:id="rId6"/>
            <a:extLst>
              <a:ext uri="{FF2B5EF4-FFF2-40B4-BE49-F238E27FC236}">
                <a16:creationId xmlns:a16="http://schemas.microsoft.com/office/drawing/2014/main" id="{B084B963-DE28-4156-ABC2-F3D122750CDF}"/>
              </a:ext>
            </a:extLst>
          </p:cNvPr>
          <p:cNvSpPr/>
          <p:nvPr/>
        </p:nvSpPr>
        <p:spPr>
          <a:xfrm>
            <a:off x="7407479" y="5956183"/>
            <a:ext cx="2004969" cy="2852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Link To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B3C85-6A97-4641-89CC-94E973357C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78A01-479C-4916-AA44-1E39F80B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2D909-0739-4331-8CD9-35D60823B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2078F1-04BD-4062-972C-6107396A5B85}"/>
              </a:ext>
            </a:extLst>
          </p:cNvPr>
          <p:cNvSpPr txBox="1">
            <a:spLocks/>
          </p:cNvSpPr>
          <p:nvPr/>
        </p:nvSpPr>
        <p:spPr>
          <a:xfrm>
            <a:off x="742425" y="273511"/>
            <a:ext cx="10515600" cy="77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Dataset At a Glance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BB8630C-4B97-4322-B9A0-49B0249E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A491-A27B-49DD-BDA1-456605264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4" y="1014396"/>
            <a:ext cx="6589553" cy="486628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BDC024-CF87-4FB8-9A13-7E749C99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590" y="1014396"/>
            <a:ext cx="4580389" cy="486628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No missing values</a:t>
            </a:r>
          </a:p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No duplicate rows</a:t>
            </a:r>
          </a:p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Numeric columns had outliers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4B2DC-7D90-482D-A53D-0EF3CA091A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4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78A01-479C-4916-AA44-1E39F80B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2D909-0739-4331-8CD9-35D60823B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2078F1-04BD-4062-972C-6107396A5B85}"/>
              </a:ext>
            </a:extLst>
          </p:cNvPr>
          <p:cNvSpPr txBox="1">
            <a:spLocks/>
          </p:cNvSpPr>
          <p:nvPr/>
        </p:nvSpPr>
        <p:spPr>
          <a:xfrm>
            <a:off x="742425" y="273511"/>
            <a:ext cx="10515600" cy="77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Developing Hypothesis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BB8630C-4B97-4322-B9A0-49B0249E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BDC024-CF87-4FB8-9A13-7E749C99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447"/>
            <a:ext cx="8683305" cy="4917524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Blood Pressure (Systolic and diastolic)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Blood Cholesterol Level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Blood Glucose Level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Smoking Habit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Drinking Alcohol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Mass Index(BMI)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Ethnic Background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Family Cardiovascular Disease History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Stressful Working Environment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Indiscipline Life Style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Addiction of Other Drugs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Inactivity meaning lack of physical activities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B77254-CB87-4A6A-91E4-B319A21EA6C3}"/>
              </a:ext>
            </a:extLst>
          </p:cNvPr>
          <p:cNvSpPr txBox="1">
            <a:spLocks/>
          </p:cNvSpPr>
          <p:nvPr/>
        </p:nvSpPr>
        <p:spPr>
          <a:xfrm>
            <a:off x="990600" y="957071"/>
            <a:ext cx="10007367" cy="777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We chalked down the below reasons and/or signals as the probable influencing factors of cardio vascular diseases: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B63B35-7586-4777-98ED-7D1D9A105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78A01-479C-4916-AA44-1E39F80B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2D909-0739-4331-8CD9-35D60823B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2078F1-04BD-4062-972C-6107396A5B85}"/>
              </a:ext>
            </a:extLst>
          </p:cNvPr>
          <p:cNvSpPr txBox="1">
            <a:spLocks/>
          </p:cNvSpPr>
          <p:nvPr/>
        </p:nvSpPr>
        <p:spPr>
          <a:xfrm>
            <a:off x="742425" y="273511"/>
            <a:ext cx="10515600" cy="77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Developing Hypothesis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BB8630C-4B97-4322-B9A0-49B0249E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BDC024-CF87-4FB8-9A13-7E749C99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447"/>
            <a:ext cx="8683305" cy="4917524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Blood Pressure (Systolic and diastolic)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Blood Cholesterol Level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Blood Glucose Level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Smoking Habit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Drinking Alcohol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Body Mass Index(BMI)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Age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Ethnic Background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Family Cardiovascular Disease History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Stressful Working Environment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Indiscipline Life Style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Addition of Other Drugs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Inactivity meaning lack of physical activities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Gender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CF7E4E-25D2-47EB-B3C1-FB159D598DA6}"/>
              </a:ext>
            </a:extLst>
          </p:cNvPr>
          <p:cNvSpPr txBox="1">
            <a:spLocks/>
          </p:cNvSpPr>
          <p:nvPr/>
        </p:nvSpPr>
        <p:spPr>
          <a:xfrm>
            <a:off x="990600" y="957071"/>
            <a:ext cx="10007367" cy="777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We chalked down the below reasons and/or signals as the probable influencing factors of cardio vascular diseases: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0D9E4-2E45-49CF-8178-BE59AD17F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238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Business Questions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3713E9-6DCF-45D3-B706-AA438DF5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45"/>
            <a:ext cx="11216780" cy="543673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Do Systolic and Diastolic Blood Pressures lead to Cardiovascular Disease?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Does Cholesterol Level Play a vital role?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Is Glucose Level Responsible significantly?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Are smoking tobacco and drinking alcohol playing their part?  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Can Cardiovascular Diseases be attributed to Physical Inactivity?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Do demographic Variables like gender and age have their roles?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Could Body Mass Indicator(BMI) be a critical player as well?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7D623-66D1-494C-B615-A3D5F91929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6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629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Objectives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3713E9-6DCF-45D3-B706-AA438DF5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11" y="1643573"/>
            <a:ext cx="11216780" cy="394349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Identification of the features which impacts the Cardiovascular Disease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Develop a binary classification model with the highest performance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Conclude whether our hypothesis holds good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22043-B515-475F-ABE3-D77A53FA5B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2"/>
          <a:stretch/>
        </p:blipFill>
        <p:spPr>
          <a:xfrm>
            <a:off x="11165747" y="5629012"/>
            <a:ext cx="719066" cy="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13012</TotalTime>
  <Words>670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Helvetica Neue</vt:lpstr>
      <vt:lpstr>Segoe UI</vt:lpstr>
      <vt:lpstr>Office Theme</vt:lpstr>
      <vt:lpstr>Cardiovascular Disease Prediction</vt:lpstr>
      <vt:lpstr>Submitted by</vt:lpstr>
      <vt:lpstr>The Project Introduction</vt:lpstr>
      <vt:lpstr>PowerPoint Presentation</vt:lpstr>
      <vt:lpstr>PowerPoint Presentation</vt:lpstr>
      <vt:lpstr>PowerPoint Presentation</vt:lpstr>
      <vt:lpstr>PowerPoint Presentation</vt:lpstr>
      <vt:lpstr>Business Questions </vt:lpstr>
      <vt:lpstr>Objectives </vt:lpstr>
      <vt:lpstr>Descriptive Analysis </vt:lpstr>
      <vt:lpstr>Descriptive Analysis </vt:lpstr>
      <vt:lpstr>Descriptive Analysis </vt:lpstr>
      <vt:lpstr>Outlier Handling </vt:lpstr>
      <vt:lpstr>Outlier Handling </vt:lpstr>
      <vt:lpstr>Feature Engineering </vt:lpstr>
      <vt:lpstr>Feature Scaling </vt:lpstr>
      <vt:lpstr>Model Evaluation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Monjur-E-Elahi</dc:creator>
  <cp:lastModifiedBy>Mohammad Monjur-E-Elahi</cp:lastModifiedBy>
  <cp:revision>712</cp:revision>
  <dcterms:created xsi:type="dcterms:W3CDTF">2021-03-01T01:33:12Z</dcterms:created>
  <dcterms:modified xsi:type="dcterms:W3CDTF">2021-07-17T15:02:24Z</dcterms:modified>
</cp:coreProperties>
</file>