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97" r:id="rId7"/>
    <p:sldId id="293" r:id="rId8"/>
    <p:sldId id="295" r:id="rId9"/>
    <p:sldId id="296" r:id="rId10"/>
    <p:sldId id="294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98" r:id="rId26"/>
    <p:sldId id="279" r:id="rId27"/>
    <p:sldId id="299" r:id="rId28"/>
    <p:sldId id="300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Monjur-E-Elahi" initials="MM" lastIdx="2" clrIdx="0">
    <p:extLst>
      <p:ext uri="{19B8F6BF-5375-455C-9EA6-DF929625EA0E}">
        <p15:presenceInfo xmlns:p15="http://schemas.microsoft.com/office/powerpoint/2012/main" userId="e9f262b6ba4e8d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3:39:20.121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0228-706B-46EB-8EC4-D1EAB491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48FF-84BD-45EE-85F9-64044CCE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7B4E-0E1E-4757-997F-E75D7EA9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F86D-746D-4FAE-A3B0-93C7B161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9BA2-4B21-422B-A6F4-E6A38EA5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9BDD-232D-4EB5-BE22-AA2E3B93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B1EF-47C6-411C-A959-7B8FDA77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7F41-743F-40CC-8345-A20C8357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17F0-B4EB-4A7D-8B1B-3194463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CB57-146D-4EE6-ACC3-0EC6FD1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998D1-0576-49F4-9C72-933433FC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2A8CF-79AB-4C49-83D4-D72485CD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C6C1-4460-4CF1-A5C7-DB7DACE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7211-A8A6-441C-8CED-58B72E5F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706C-E19E-47A1-9495-4383A7D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C36B-63BB-469E-A54E-62BF7155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778D-6582-439E-8E86-47F46E8A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DDD0-AE39-4AEB-BC32-8D788940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2266-227B-4197-ABE4-6655C51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A7DA-1C90-476E-ADBF-BFF127F8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FFBA-F8A6-4D0B-82EF-5BFF795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EB5A-8704-4D10-AE1F-4D6B7340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B6A6-E568-4191-8B5A-9EB275E9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DBB-8108-41D5-957B-37B0121D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12DD-DE83-48E0-A808-F374F49F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6A23-0CDB-4EB7-935B-E68EE8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6247-A527-4B07-A739-71A2F70B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6656-6F74-418B-8825-B9E5B7530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411AE-41C5-406F-B7B8-E9370E44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5C66-526E-4E44-835F-28DDF013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DDEC-3B8D-4C00-AA4D-35A1CF3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306-9F71-4721-ADEB-B16C99A6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6990-2394-4FF7-9360-D808E6A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8694-1F25-4C92-9AAE-02FF8875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BDB17-7546-4F3E-9409-BC0CCDB60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3C1F-3555-418B-8F66-44C8B0A42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3E60-C9B3-451C-B69C-AD43A886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33C3-4B40-45C6-8D61-66B1B8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31F7D-7CBF-4DA6-A144-D388BEF6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5C0-A653-49F3-8281-910D069B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D0991-3C6B-4716-B60D-876AE13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0ECB-2193-478A-9294-8D45721A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E314-40E0-4F3E-934A-7B3A7FC6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B3708-F88C-42EF-9C1A-58DA5DB8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26A5-72CB-4BBF-9ED0-E71CE674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D0BF9-87CD-4F6C-B281-F01A0F2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3C7F-6A31-430D-BA51-FE8E17B7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5147-64D4-45B2-B1A7-10EF958A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C04A-C54D-480C-A13A-85B85B7D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CA3C-59E5-4620-BC4B-9CA84D59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2C12-7B01-4FB5-8AC1-529337FF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8C50-32FE-4C4A-B667-3D114672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852-87B6-4B81-9500-B41800DF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170F3-088E-4937-862C-DAF32F30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F1777-D75A-4721-AD50-C6C9B55A0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3AE4-4CBB-42C7-A1F9-A58E73F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4CE4-0C13-41B1-BED6-DD1EECA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249D-1A0F-4A37-A1A6-542B7FE8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AA16D-AFA9-472E-BA58-F000429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4335-B485-4AF6-88D3-16B4BFAD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EFB2-1BF4-464F-AC72-E2E8A0AA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362F-DEA0-4CB0-B3E6-3CB121D7D23B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F361-1DFE-4365-ADB1-793BB0EF6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2BA-984F-4C97-AF45-95CAEC413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A352-F2A3-4EAB-B257-ECA6C53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D219-0F35-4FC5-A192-424C531C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1400962"/>
            <a:ext cx="9144000" cy="39931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Exploratory Data Analysis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Comparing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Machine Learning Models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with Python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5DD-3DC6-4020-B92B-4734986F7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5F36C-9FF9-4B50-994E-14E40AB10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45F4A-1130-4DE5-9DEA-04AC46C5D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3B9D6-77CB-427E-B229-DF4AFDA11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B6EB1A-6108-4EA7-9D7D-EB15690F79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BFEB2B8-207C-4106-9109-96FD1ABB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4755779"/>
            <a:ext cx="10515602" cy="19116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3DE8D8-838E-4FCA-8F3C-A4CD4615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Ready for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4C3AE-1B1A-4C28-837B-4491D403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D037E-5102-4CBE-A3E1-340FC4067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4E3EA-DE15-4849-BA59-F4607B9D0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03DBA-816E-42B9-8BBB-1D0751B3B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E73CD-DB8B-4FA4-AC47-D32785CE8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F041DF-6242-4353-ADAE-A2B0F3F0B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0" y="1241268"/>
            <a:ext cx="10515600" cy="187943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9B4CF9-3C4B-49AE-803B-ECDF1015D8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" y="3129094"/>
            <a:ext cx="10515601" cy="16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2541-F1D5-401A-AC68-24524492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is covered…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30E7-0A6C-4791-82E6-D0CBF59E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Null/missing and duplicate handling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Univariate, Bivariate, chi-test and visualization for cat versus cat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Univariate, Bivariate, t-test and visualization for num versus cat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Package built for Models and evaluation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B1126-FBF7-4622-9E9D-67F9546A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E669D-9F1A-49CE-A745-93EEFD42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E856BC-96D1-4580-9BAF-1B462FFBB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A335EB-C522-42FC-87AA-35248E5F2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DB65D8-2D10-497D-A655-64EB374DF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E212DE-6D27-4368-9C7F-DFCB6530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0294"/>
            <a:ext cx="10654717" cy="505017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D0F5A-EE3D-4C59-86BE-FF95CC5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0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EB5048-D023-403F-A970-37B0D9EF9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EDD961-5BFF-4A21-A25F-757275572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B22E5A-231D-4136-8F16-E3B036ABF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C08EF1-99A7-415B-8A0E-5856AA23D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475E13-3328-4C4E-99D0-9E378102C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379538F4-0D35-4374-BFF4-F64300402A9E}"/>
              </a:ext>
            </a:extLst>
          </p:cNvPr>
          <p:cNvSpPr/>
          <p:nvPr/>
        </p:nvSpPr>
        <p:spPr>
          <a:xfrm>
            <a:off x="8925887" y="1795243"/>
            <a:ext cx="2223082" cy="2994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Visualization: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Missing, Null</a:t>
            </a:r>
          </a:p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Data Read: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na_values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‘NA’</a:t>
            </a:r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EA9179-CBFC-4409-93FF-45D19239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" y="1359017"/>
            <a:ext cx="10576771" cy="5069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8AFB5B-BFD8-4A37-B5E8-A85DFC696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68D599-0730-4ED4-B8E8-18F254535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B2432D-61B1-4021-BF76-E0EC8DEB4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E55B3C-C646-4513-84E5-9C0805740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A913BE-29CB-4D9D-91E8-AA24CC36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ECC9F20-427F-4499-B2D6-2E657B1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06490C8-C7BE-4DD9-8656-404BF7CF098C}"/>
              </a:ext>
            </a:extLst>
          </p:cNvPr>
          <p:cNvSpPr/>
          <p:nvPr/>
        </p:nvSpPr>
        <p:spPr>
          <a:xfrm>
            <a:off x="8925887" y="1795243"/>
            <a:ext cx="2223082" cy="2994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Visualization: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Missing, Null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2AE747-4406-4A16-B7B7-622E4451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9" y="1227659"/>
            <a:ext cx="10754686" cy="4887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6720EF-3178-4517-8E91-EA0F5AE7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C0E245-46C3-400A-B6FC-ABD9D0C3B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299AC0-299D-4906-8C78-CB9A8A7F8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CC1FEE-2149-4756-88A3-8ACC55D03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F9822C-013D-4635-94BD-80BDCB82CD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5B9829A-3CC6-4627-9C7C-0C6DC074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6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Visualization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8069BA8-E297-40DC-A73E-0AA80C037579}"/>
              </a:ext>
            </a:extLst>
          </p:cNvPr>
          <p:cNvSpPr/>
          <p:nvPr/>
        </p:nvSpPr>
        <p:spPr>
          <a:xfrm>
            <a:off x="0" y="2228999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Missingno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is used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8878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35DCFC-CD52-46A4-8794-6DEBAF63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313183"/>
            <a:ext cx="10561739" cy="4933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ED4DE3-5ABF-4E22-9FCB-34650D18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4D9707-0B5F-4682-B83C-83A236919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FB010-25C0-44C1-AFE5-62EF31853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05E32D-3E29-467C-AD6B-C950A1831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901B46-E49C-4E1E-81F7-21784DCB5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7227AE8-2832-4019-9059-9545D2BA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Visualization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99FA6D7-0267-48E2-9FF7-AD436D7BF76D}"/>
              </a:ext>
            </a:extLst>
          </p:cNvPr>
          <p:cNvSpPr/>
          <p:nvPr/>
        </p:nvSpPr>
        <p:spPr>
          <a:xfrm>
            <a:off x="268449" y="3687450"/>
            <a:ext cx="1837188" cy="807815"/>
          </a:xfrm>
          <a:prstGeom prst="wedgeEllipseCallout">
            <a:avLst>
              <a:gd name="adj1" fmla="val 85228"/>
              <a:gd name="adj2" fmla="val -13848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Horizontal white line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depicting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3566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40E431-8D58-4B80-B0C1-1E704DBD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955674"/>
            <a:ext cx="10598791" cy="50839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F65E5A-DF5E-47FD-B019-17F8A0991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2539E7-33EB-44F4-BEA0-C7069CA9A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8A1806-1839-4A87-9805-340885469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960E3-4AAA-4E9E-A6A0-707FBA4EC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C771BD-FD35-42DC-BAC0-7CD142128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0839468-A5B0-43E5-B2C9-ABBD1632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6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66BFD60-0B00-4DFA-86BF-BA401F86796F}"/>
              </a:ext>
            </a:extLst>
          </p:cNvPr>
          <p:cNvSpPr/>
          <p:nvPr/>
        </p:nvSpPr>
        <p:spPr>
          <a:xfrm>
            <a:off x="0" y="2016007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Dropping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null for all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columns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5CD9CA8-2098-4328-9B7E-61BE73DFA155}"/>
              </a:ext>
            </a:extLst>
          </p:cNvPr>
          <p:cNvSpPr/>
          <p:nvPr/>
        </p:nvSpPr>
        <p:spPr>
          <a:xfrm>
            <a:off x="0" y="4961941"/>
            <a:ext cx="1870745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Dropped 8 rows where target column had null</a:t>
            </a:r>
          </a:p>
        </p:txBody>
      </p:sp>
    </p:spTree>
    <p:extLst>
      <p:ext uri="{BB962C8B-B14F-4D97-AF65-F5344CB8AC3E}">
        <p14:creationId xmlns:p14="http://schemas.microsoft.com/office/powerpoint/2010/main" val="25252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EF80B26-A071-4422-BBAF-15D19DAE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2A66C-A51D-4CE8-B1A6-E8B95F5D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7B8628-AB51-42B9-99BF-4F70F2323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4581E6-96DE-4D9D-B4D9-4C837D595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20A04F-5B4F-48DE-9307-835ABEA1D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51" y="1132514"/>
            <a:ext cx="10234074" cy="5044449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45C2-7EBD-4C47-9320-178BDC35F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7D19799-8529-482E-8C7F-335E23F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04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F876986-88A1-4109-BB84-64AEF0186769}"/>
              </a:ext>
            </a:extLst>
          </p:cNvPr>
          <p:cNvSpPr/>
          <p:nvPr/>
        </p:nvSpPr>
        <p:spPr>
          <a:xfrm>
            <a:off x="43487" y="2054169"/>
            <a:ext cx="171415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Removed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all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408043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5292AA-057B-4744-964D-C88FE1F83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0" y="955674"/>
            <a:ext cx="10262040" cy="5221289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A9CD4C-5D73-4C71-BA8D-620491E9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0F0E69-6DDA-48AA-B1C9-7CF4C805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853DA5-0808-4D7F-A8BC-45DB35A4F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60A295-E6A7-465E-B853-5352B4B4F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7E385D-0673-440A-93C6-3909E28D4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671EDF0-E578-4C56-9570-417C5DDB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6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2B1E46C-D4CF-4253-9A5F-F3DCC4A990EC}"/>
              </a:ext>
            </a:extLst>
          </p:cNvPr>
          <p:cNvSpPr/>
          <p:nvPr/>
        </p:nvSpPr>
        <p:spPr>
          <a:xfrm>
            <a:off x="15030" y="4165838"/>
            <a:ext cx="1714151" cy="1001781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UDF to handle missing value of Purpose with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676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5033CC-68EE-4CC3-BB64-B0A8FD37F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55674"/>
            <a:ext cx="10239874" cy="522128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0CBFC4-2108-44C7-A282-D642B93E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DCD574-24DC-41D3-A951-BE4FABB55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A0E2FC-9C40-4BE1-B857-620FA3F6D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38373C-3FF6-4582-9B7E-C0F852A55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A770D0-ABE8-4A42-9ECF-3643F6A85B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9CEFCBF-754D-4E88-AA8F-B9CA2E43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Visualization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A9F4-2D5F-4B9C-BA32-CBD42651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304-7593-4B46-8E31-C2617727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Mohammad Monjur-E-Elahi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Course: Python for Data Analytics [DSA08]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Program: Data Science and Application - Advanced Diploma [6060]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Metro College of Technology</a:t>
            </a:r>
          </a:p>
          <a:p>
            <a:pPr marL="0" indent="0" algn="l">
              <a:buNone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Date: 5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-apple-system"/>
              </a:rPr>
              <a:t>April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, 2021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7E7D6-6C23-40C2-80BC-D7D80A937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F08DF3-677B-4FC7-AA13-352514C5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3929FD-B39D-4AF8-AF99-B891CE343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0C3826-FBD1-499F-8FC7-D1DECEB34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5D9E86-B7D3-4D49-A5D5-393B07010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351C3C-49E4-4B5F-83CB-0AA067D5A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8" y="1157681"/>
            <a:ext cx="10413041" cy="501928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C93308-4A02-4E07-9C3E-9C7A65AC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7E6870-94AE-46DA-BB5A-3B04BA12B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840968-E39D-4D07-9815-7B69E055C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DE3310-7982-4337-84FE-588CFA5C8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6C6C86-C606-4800-8154-D57D499435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6F2C9DA-B47A-4470-A545-B9E1622F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Dealing with null values and duplicate rows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Visualization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33817CA-543C-405C-80F6-E3611C9D0C99}"/>
              </a:ext>
            </a:extLst>
          </p:cNvPr>
          <p:cNvSpPr/>
          <p:nvPr/>
        </p:nvSpPr>
        <p:spPr>
          <a:xfrm>
            <a:off x="101716" y="3677044"/>
            <a:ext cx="1714151" cy="807815"/>
          </a:xfrm>
          <a:prstGeom prst="wedgeEllipseCallout">
            <a:avLst>
              <a:gd name="adj1" fmla="val 8393"/>
              <a:gd name="adj2" fmla="val -50215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No Horizontal white lines depicting no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199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54E6C7-1A31-4404-9F0D-0EB51B0F6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4" y="1227658"/>
            <a:ext cx="10605575" cy="4971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00C24-690D-4334-A798-A4970DE9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target Column: “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NotFullyPaid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Distribution Tabular</a:t>
            </a:r>
            <a:endParaRPr lang="en-US" sz="3600" b="1" dirty="0">
              <a:solidFill>
                <a:srgbClr val="FFC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BDD54F-79CF-43C6-9762-EF38A9C91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375D68-1B70-48EA-A598-3C8F002B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449091-D296-4505-987E-6729F2335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9E8D5-AA21-45F2-96A2-9C6BC2812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C59E36-7B72-449E-9615-4FD4B6CA1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5374B3-7365-497B-90AB-ECE53CDD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7" y="1140903"/>
            <a:ext cx="11115413" cy="5488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1FD93E-7732-496B-8189-36DD186B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25ABEC-1F4C-45D6-8BA1-94296E119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16437-7194-48C1-A35F-3FF0CA35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DC20D1-61BF-4A85-9371-9BB827228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4C0D56-1C16-405F-9FDD-B1FC07E46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8C19B32-0E15-48E2-AA74-1A3D708B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target Column: “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NotFullyPaid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Distribution </a:t>
            </a:r>
            <a:r>
              <a:rPr lang="en-US" sz="1800" b="1" dirty="0" err="1">
                <a:solidFill>
                  <a:srgbClr val="FFC000"/>
                </a:solidFill>
              </a:rPr>
              <a:t>Visulization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FE89275-E7FD-419F-9ADF-D27F0D5EA564}"/>
              </a:ext>
            </a:extLst>
          </p:cNvPr>
          <p:cNvSpPr/>
          <p:nvPr/>
        </p:nvSpPr>
        <p:spPr>
          <a:xfrm>
            <a:off x="-18876" y="1767457"/>
            <a:ext cx="1714151" cy="1001781"/>
          </a:xfrm>
          <a:prstGeom prst="wedgeEllipseCallout">
            <a:avLst>
              <a:gd name="adj1" fmla="val 74950"/>
              <a:gd name="adj2" fmla="val 5813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We are dealing with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unbalanced data</a:t>
            </a:r>
          </a:p>
        </p:txBody>
      </p:sp>
    </p:spTree>
    <p:extLst>
      <p:ext uri="{BB962C8B-B14F-4D97-AF65-F5344CB8AC3E}">
        <p14:creationId xmlns:p14="http://schemas.microsoft.com/office/powerpoint/2010/main" val="26464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BA5786-05C7-4119-AA96-3EBCDAA22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6" y="1073710"/>
            <a:ext cx="10318459" cy="5167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5D6CA-89E4-41A9-B1F1-B4C13C8A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1"/>
            <a:ext cx="10515600" cy="6736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CreditPolicy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Categorical versus categorical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3724FD-8739-4CB3-B46C-BDBDA9CCF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9B2111-7481-401E-814D-34F7D3EB0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45930A-DEA8-4D9E-A272-51171EEA8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B2DD4F-F76F-4E6C-92CE-3B890043D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4DD7CC-C8E0-470A-9561-FB3753ECF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BAD77FC-1022-4DFF-8E2B-2381DB834544}"/>
              </a:ext>
            </a:extLst>
          </p:cNvPr>
          <p:cNvSpPr/>
          <p:nvPr/>
        </p:nvSpPr>
        <p:spPr>
          <a:xfrm>
            <a:off x="-18876" y="1767457"/>
            <a:ext cx="1714151" cy="1001781"/>
          </a:xfrm>
          <a:prstGeom prst="wedgeEllipseCallout">
            <a:avLst>
              <a:gd name="adj1" fmla="val 135252"/>
              <a:gd name="adj2" fmla="val -9002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Treated Credit Policy and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NotFullyPaid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as categorical as it was binary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770FA-39E9-41E0-807B-476EE8DDF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" y="1180239"/>
            <a:ext cx="10754686" cy="5041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4C019D-7159-40A0-A3F1-444F9302D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E30087-FBB0-4B32-BEC4-B35BF2611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4E0367-32A8-4C61-B894-C2C46005D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0AA584-A21F-4B0C-AE49-D6B0E7F75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21C4F1-F85C-4790-9FCC-B115CD499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7F8FEA1-C71E-4630-B2CA-6EBBCED3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0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CreditPolicy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7B2EF51-D59A-4E70-A799-DF980F75323B}"/>
              </a:ext>
            </a:extLst>
          </p:cNvPr>
          <p:cNvSpPr/>
          <p:nvPr/>
        </p:nvSpPr>
        <p:spPr>
          <a:xfrm>
            <a:off x="0" y="3933417"/>
            <a:ext cx="1714151" cy="1001781"/>
          </a:xfrm>
          <a:prstGeom prst="wedgeEllipseCallout">
            <a:avLst>
              <a:gd name="adj1" fmla="val 79355"/>
              <a:gd name="adj2" fmla="val 807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Shows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statistically significant association</a:t>
            </a:r>
          </a:p>
        </p:txBody>
      </p:sp>
    </p:spTree>
    <p:extLst>
      <p:ext uri="{BB962C8B-B14F-4D97-AF65-F5344CB8AC3E}">
        <p14:creationId xmlns:p14="http://schemas.microsoft.com/office/powerpoint/2010/main" val="38977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558E5B-9754-4DD1-94C6-69F1D166A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1" y="935168"/>
            <a:ext cx="11325137" cy="5694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6B086-A004-42D1-9ED8-D8F4315FE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384FE-636E-4053-B53F-8FE624B94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070B4-1FE3-4D60-9DA4-D8887B28F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23AA3-75B6-4743-825F-54917C8A54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ED63D-F242-472A-8188-EECB22AB11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0193E4-BF05-4EAB-8D7E-D200EDD9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8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CreditPolicy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Visualization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CEDD29B9-F11B-4853-AC4F-995EFBF1C398}"/>
              </a:ext>
            </a:extLst>
          </p:cNvPr>
          <p:cNvSpPr/>
          <p:nvPr/>
        </p:nvSpPr>
        <p:spPr>
          <a:xfrm>
            <a:off x="-18875" y="1828800"/>
            <a:ext cx="1394670" cy="1023458"/>
          </a:xfrm>
          <a:prstGeom prst="wedgeEllipseCallout">
            <a:avLst>
              <a:gd name="adj1" fmla="val 79355"/>
              <a:gd name="adj2" fmla="val 8074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Countplot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Most borrowers had credit policy</a:t>
            </a:r>
          </a:p>
        </p:txBody>
      </p:sp>
    </p:spTree>
    <p:extLst>
      <p:ext uri="{BB962C8B-B14F-4D97-AF65-F5344CB8AC3E}">
        <p14:creationId xmlns:p14="http://schemas.microsoft.com/office/powerpoint/2010/main" val="19648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545DC73-68AD-43F1-A676-D90DDBD8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BC4D32-47D4-4AE5-8A45-0AC4E45C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B76AA4-A0B5-4A07-A091-01E31D573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80A237-5B3B-4D04-984A-9D0A00553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791C48-366D-4264-98AB-360BC56F7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CC063A9-6F2F-4121-824F-E4140D9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46"/>
            <a:ext cx="10515600" cy="5700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CreditPolicy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Visualization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FEA54-48C1-4D80-9615-593852478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30" y="935168"/>
            <a:ext cx="10353980" cy="5557707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577850F-97E6-4F29-94EC-BFDD9CDD4F71}"/>
              </a:ext>
            </a:extLst>
          </p:cNvPr>
          <p:cNvSpPr/>
          <p:nvPr/>
        </p:nvSpPr>
        <p:spPr>
          <a:xfrm>
            <a:off x="-18876" y="1336092"/>
            <a:ext cx="1714151" cy="1001781"/>
          </a:xfrm>
          <a:prstGeom prst="wedgeEllipseCallout">
            <a:avLst>
              <a:gd name="adj1" fmla="val 70056"/>
              <a:gd name="adj2" fmla="val 7907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Stacked Histogram</a:t>
            </a:r>
          </a:p>
        </p:txBody>
      </p:sp>
    </p:spTree>
    <p:extLst>
      <p:ext uri="{BB962C8B-B14F-4D97-AF65-F5344CB8AC3E}">
        <p14:creationId xmlns:p14="http://schemas.microsoft.com/office/powerpoint/2010/main" val="3410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64FAA8-D85D-4EBE-B84B-4F5B2AC5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" y="1104331"/>
            <a:ext cx="10672545" cy="50080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871EBE-C428-43F4-BDA3-9B2EB88DC237}"/>
              </a:ext>
            </a:extLst>
          </p:cNvPr>
          <p:cNvSpPr txBox="1">
            <a:spLocks/>
          </p:cNvSpPr>
          <p:nvPr/>
        </p:nvSpPr>
        <p:spPr>
          <a:xfrm>
            <a:off x="838200" y="280523"/>
            <a:ext cx="10515600" cy="986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InterestRate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Numerical versus categorical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03681-4A0D-4A13-AE0F-A0008B38A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9F8D3-F817-4C50-A73C-51CE7E16E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50225-34C9-4CDA-83E9-DFB7D713A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EAB63-6D42-4F99-A773-2303B9711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B272F-BFD2-4859-87C3-8ACB15211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7B487EB-B833-41CA-9601-279A6DCE734B}"/>
              </a:ext>
            </a:extLst>
          </p:cNvPr>
          <p:cNvSpPr/>
          <p:nvPr/>
        </p:nvSpPr>
        <p:spPr>
          <a:xfrm>
            <a:off x="7113165" y="3062770"/>
            <a:ext cx="1714151" cy="1001781"/>
          </a:xfrm>
          <a:prstGeom prst="wedgeEllipseCallout">
            <a:avLst>
              <a:gd name="adj1" fmla="val -72847"/>
              <a:gd name="adj2" fmla="val 1603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Shows statistically significant association</a:t>
            </a:r>
          </a:p>
        </p:txBody>
      </p:sp>
    </p:spTree>
    <p:extLst>
      <p:ext uri="{BB962C8B-B14F-4D97-AF65-F5344CB8AC3E}">
        <p14:creationId xmlns:p14="http://schemas.microsoft.com/office/powerpoint/2010/main" val="63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498750-DA02-4180-BFFD-47AE1CE12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7" y="935168"/>
            <a:ext cx="11224468" cy="5694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7D664F-100D-49A9-BDAF-28A05788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1EF16-955C-4058-B28A-09FA15F74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D0C5B-F9D1-4135-A04A-1BB436867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B7068-EAEC-41C3-9470-EE837B899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2B706-132D-4094-9F27-FB0A9FBB6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01FC74D-7E74-485A-8923-017B1F8591CE}"/>
              </a:ext>
            </a:extLst>
          </p:cNvPr>
          <p:cNvSpPr txBox="1">
            <a:spLocks/>
          </p:cNvSpPr>
          <p:nvPr/>
        </p:nvSpPr>
        <p:spPr>
          <a:xfrm>
            <a:off x="838200" y="118523"/>
            <a:ext cx="10515600" cy="816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InterestRate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Visualization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FE0F665-3C03-4564-A658-217F1E51764C}"/>
              </a:ext>
            </a:extLst>
          </p:cNvPr>
          <p:cNvSpPr/>
          <p:nvPr/>
        </p:nvSpPr>
        <p:spPr>
          <a:xfrm>
            <a:off x="-18876" y="1336092"/>
            <a:ext cx="1714151" cy="1001781"/>
          </a:xfrm>
          <a:prstGeom prst="wedgeEllipseCallout">
            <a:avLst>
              <a:gd name="adj1" fmla="val 70056"/>
              <a:gd name="adj2" fmla="val 7907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4782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4CE58A-746B-44D5-8D1E-4F7F4AC42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935168"/>
            <a:ext cx="11759524" cy="5694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DB7A9-BA7E-4644-BC6E-9AB54853A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08C66-0183-4442-B8E0-D0B9FCC16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28B21-4ADC-4837-AFA1-26CB8980F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074D9-E136-41D1-AEDF-7C520D878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77CF9-AFC7-42B6-983D-7EE1BB469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7FAD035-B411-4B3B-8C84-1E5E8597DDDB}"/>
              </a:ext>
            </a:extLst>
          </p:cNvPr>
          <p:cNvSpPr txBox="1">
            <a:spLocks/>
          </p:cNvSpPr>
          <p:nvPr/>
        </p:nvSpPr>
        <p:spPr>
          <a:xfrm>
            <a:off x="838200" y="290592"/>
            <a:ext cx="10515600" cy="98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Analysis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InterestRate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Target Column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Visualization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C9C9020-C314-499A-9F74-057AAB0ABDE7}"/>
              </a:ext>
            </a:extLst>
          </p:cNvPr>
          <p:cNvSpPr/>
          <p:nvPr/>
        </p:nvSpPr>
        <p:spPr>
          <a:xfrm>
            <a:off x="-18876" y="1336092"/>
            <a:ext cx="1714151" cy="1001781"/>
          </a:xfrm>
          <a:prstGeom prst="wedgeEllipseCallout">
            <a:avLst>
              <a:gd name="adj1" fmla="val 52438"/>
              <a:gd name="adj2" fmla="val 7488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Stacked Histogram</a:t>
            </a:r>
          </a:p>
        </p:txBody>
      </p:sp>
    </p:spTree>
    <p:extLst>
      <p:ext uri="{BB962C8B-B14F-4D97-AF65-F5344CB8AC3E}">
        <p14:creationId xmlns:p14="http://schemas.microsoft.com/office/powerpoint/2010/main" val="3454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6E9-94E2-422F-A209-7678F417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55DC-66C5-4AC8-954C-FA43E9BB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5" y="1188142"/>
            <a:ext cx="10515600" cy="5204520"/>
          </a:xfrm>
        </p:spPr>
        <p:txBody>
          <a:bodyPr>
            <a:normAutofit fontScale="55000" lnSpcReduction="20000"/>
          </a:bodyPr>
          <a:lstStyle/>
          <a:p>
            <a:r>
              <a:rPr lang="en-US" sz="2900" b="0" i="0" dirty="0">
                <a:effectLst/>
                <a:latin typeface="-apple-system"/>
              </a:rPr>
              <a:t>Dataset</a:t>
            </a:r>
            <a:r>
              <a:rPr lang="en-US" sz="3600" b="0" i="0" dirty="0">
                <a:effectLst/>
                <a:latin typeface="-apple-system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-apple-system"/>
              </a:rPr>
              <a:t>loan_data</a:t>
            </a:r>
            <a:r>
              <a:rPr lang="en-US" sz="3600" b="0" i="0" dirty="0">
                <a:solidFill>
                  <a:srgbClr val="7030A0"/>
                </a:solidFill>
                <a:effectLst/>
                <a:latin typeface="-apple-system"/>
              </a:rPr>
              <a:t>.csv </a:t>
            </a:r>
            <a:r>
              <a:rPr lang="en-US" sz="3600" b="0" i="0" dirty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LendingClub.com </a:t>
            </a:r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lending and borrowing site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Depicts </a:t>
            </a:r>
            <a:r>
              <a:rPr lang="en-US" sz="4200" b="0" i="0" dirty="0">
                <a:solidFill>
                  <a:srgbClr val="7030A0"/>
                </a:solidFill>
                <a:effectLst/>
                <a:latin typeface="-apple-system"/>
              </a:rPr>
              <a:t>different features for borrowers</a:t>
            </a:r>
          </a:p>
          <a:p>
            <a:endParaRPr lang="en-US" sz="36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r>
              <a:rPr lang="en-US" sz="2900" dirty="0">
                <a:latin typeface="-apple-system"/>
              </a:rPr>
              <a:t>From</a:t>
            </a:r>
            <a:r>
              <a:rPr lang="en-US" sz="42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Financial Industry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Consisted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null, duplicates  </a:t>
            </a:r>
            <a:r>
              <a:rPr lang="en-US" dirty="0">
                <a:latin typeface="-apple-system"/>
              </a:rPr>
              <a:t>values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Had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9620 observations and 14 variables </a:t>
            </a:r>
            <a:r>
              <a:rPr lang="en-US" dirty="0">
                <a:latin typeface="-apple-system"/>
              </a:rPr>
              <a:t>to start with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13 numerical and 1 categorical variables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Reshaped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finally with 9568 observations and 19 columns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Categorical column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“Purpose” </a:t>
            </a:r>
            <a:r>
              <a:rPr lang="en-US" dirty="0">
                <a:latin typeface="-apple-system"/>
              </a:rPr>
              <a:t>was converted to dummy variables  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</a:rPr>
              <a:t> “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NotFullyPaid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” was our target column</a:t>
            </a: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FC8CE1-8351-4DBB-9A74-0F3E34B0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430F0-0F5B-43D8-84C7-711102A2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96EF6C-ED7D-46F1-B481-E69857E6C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F6AE2-C189-4105-A05D-E6D95D68A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8853D6-CBEF-4545-AEF0-08C65DC62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7DD827A0-E815-42C9-9384-BC1535A3C81F}"/>
              </a:ext>
            </a:extLst>
          </p:cNvPr>
          <p:cNvSpPr/>
          <p:nvPr/>
        </p:nvSpPr>
        <p:spPr>
          <a:xfrm>
            <a:off x="8422547" y="1082180"/>
            <a:ext cx="2516697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Target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Feature:</a:t>
            </a:r>
          </a:p>
          <a:p>
            <a:pPr algn="ctr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not.fully.paid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178682-FF81-4C38-9068-ED9ECA34E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5" y="1227658"/>
            <a:ext cx="10085458" cy="50186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6C6FF9-4EE4-443B-9755-740C468E4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F13F6E-2CC6-46C6-8991-C19F8D6FB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1DB42-8E0D-4EB9-A667-EE9BC68BD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B19BF3-6D0A-4CBB-9C35-734641039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6F870F-B4A7-4AFC-83C1-DB71BF295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8D66FA1-6412-47D2-8701-759F16EA18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86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Structure of the package and module</a:t>
            </a:r>
          </a:p>
        </p:txBody>
      </p:sp>
    </p:spTree>
    <p:extLst>
      <p:ext uri="{BB962C8B-B14F-4D97-AF65-F5344CB8AC3E}">
        <p14:creationId xmlns:p14="http://schemas.microsoft.com/office/powerpoint/2010/main" val="22411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6679926-2ABE-4F9C-829F-B14290C9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5" y="1359017"/>
            <a:ext cx="10744551" cy="4887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7677B-D57B-4B3C-85E3-8464041D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A2282-D629-4488-8812-7D4FFF222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972320-171D-424D-9882-F636FA67A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12B814-0834-418D-9039-2E8595AA5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B638AE-26E9-405F-8381-6F4F29749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08C3A7-153F-4F5B-81C7-CE9765921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6A30AB-D474-4DCF-93E6-B9523F3DE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C32A9068-0D36-42DF-8024-BD0CED7E4A20}"/>
              </a:ext>
            </a:extLst>
          </p:cNvPr>
          <p:cNvSpPr txBox="1">
            <a:spLocks/>
          </p:cNvSpPr>
          <p:nvPr/>
        </p:nvSpPr>
        <p:spPr>
          <a:xfrm>
            <a:off x="838200" y="118523"/>
            <a:ext cx="10515600" cy="81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Package is put in default location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1698E223-DA12-4AAC-B753-7E2B9B49E865}"/>
              </a:ext>
            </a:extLst>
          </p:cNvPr>
          <p:cNvSpPr/>
          <p:nvPr/>
        </p:nvSpPr>
        <p:spPr>
          <a:xfrm>
            <a:off x="8925887" y="2281805"/>
            <a:ext cx="2223082" cy="2994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Default Package Location: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We can import from anywhere without referencing path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E50CA55-A310-4875-A6C0-FCD5031C8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9" y="1104929"/>
            <a:ext cx="10503016" cy="47556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590F4D-82A5-43A1-BA88-BB1836EC6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5D2C45-3750-4C16-BCF2-AB543A71C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13DD59-01AD-4F99-BD0A-5B3E61FA6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550509-3A09-4230-A6DA-4D7A7B975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D677F7-834B-4F09-B215-B0DD3ED8D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678F56ED-10F7-44E2-82D6-627FBCE2F351}"/>
              </a:ext>
            </a:extLst>
          </p:cNvPr>
          <p:cNvSpPr txBox="1">
            <a:spLocks/>
          </p:cNvSpPr>
          <p:nvPr/>
        </p:nvSpPr>
        <p:spPr>
          <a:xfrm>
            <a:off x="838200" y="336638"/>
            <a:ext cx="10515600" cy="986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Package is put in default location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57DDE1B4-404C-435F-847D-52AD4B92129E}"/>
              </a:ext>
            </a:extLst>
          </p:cNvPr>
          <p:cNvSpPr/>
          <p:nvPr/>
        </p:nvSpPr>
        <p:spPr>
          <a:xfrm>
            <a:off x="8531604" y="2281805"/>
            <a:ext cx="2822195" cy="2994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Package:</a:t>
            </a:r>
          </a:p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sklearn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Test-Train split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Libraries/modules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Code Tables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Code Visualization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BAF7D6-EFA4-433A-A35B-30AE100A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31" y="1023456"/>
            <a:ext cx="10731541" cy="5712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D19226-748C-45AB-A5CB-C0A428557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248433-FAA3-4DAE-94DB-74A2A924A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242ABE-6A85-412F-B790-E84D9EB3C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FC112-FCF9-44D6-A970-AF4B845A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9882A7-DB9F-44C9-8ACE-22948DCF3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4481937-F908-457B-811A-3757FA7D91FB}"/>
              </a:ext>
            </a:extLst>
          </p:cNvPr>
          <p:cNvSpPr txBox="1">
            <a:spLocks/>
          </p:cNvSpPr>
          <p:nvPr/>
        </p:nvSpPr>
        <p:spPr>
          <a:xfrm>
            <a:off x="838200" y="121844"/>
            <a:ext cx="10515600" cy="833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Code for one function in the module</a:t>
            </a:r>
          </a:p>
        </p:txBody>
      </p:sp>
    </p:spTree>
    <p:extLst>
      <p:ext uri="{BB962C8B-B14F-4D97-AF65-F5344CB8AC3E}">
        <p14:creationId xmlns:p14="http://schemas.microsoft.com/office/powerpoint/2010/main" val="9377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143F5C0-F673-4D13-A036-721A8D55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04" y="1243138"/>
            <a:ext cx="10419825" cy="47717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4EE839-D73D-4686-A82D-E1A18F81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AB8B06-ABE5-46B8-84F0-6EB522322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2D3203-81AF-47DA-8057-384C26C51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C1456B-0297-4438-BC91-493E18E83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D5CEA0-3670-4C38-80D5-23071E0B1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9459FD55-AAEA-4315-8F09-8482F39D47A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70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9D418A8-079E-4A9F-A28E-BDFE1A81B6A3}"/>
              </a:ext>
            </a:extLst>
          </p:cNvPr>
          <p:cNvSpPr/>
          <p:nvPr/>
        </p:nvSpPr>
        <p:spPr>
          <a:xfrm>
            <a:off x="-18876" y="3675396"/>
            <a:ext cx="1714151" cy="1001781"/>
          </a:xfrm>
          <a:prstGeom prst="wedgeEllipseCallout">
            <a:avLst>
              <a:gd name="adj1" fmla="val 82781"/>
              <a:gd name="adj2" fmla="val -17382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Details of the module</a:t>
            </a:r>
          </a:p>
        </p:txBody>
      </p:sp>
    </p:spTree>
    <p:extLst>
      <p:ext uri="{BB962C8B-B14F-4D97-AF65-F5344CB8AC3E}">
        <p14:creationId xmlns:p14="http://schemas.microsoft.com/office/powerpoint/2010/main" val="8485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E6B230-4E54-49AD-B009-B1799370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" y="1308682"/>
            <a:ext cx="10670796" cy="49375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45235-77F2-4FAC-92E6-4A72143B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17EA5-FDBE-4033-BBF5-FD12FD0EB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4B0C8-26B1-4DCB-B7C5-C03276144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A7EBF0-64F4-4172-B9FF-DB4286060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6A4B6C-9EB4-4FB4-A57D-F3D354654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8F3D83D-2C85-42E8-8DD7-F9CB3720C4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43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Output of one function is shown</a:t>
            </a: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762B0D4-3BA9-432C-8583-E2B4BA6D3A5A}"/>
              </a:ext>
            </a:extLst>
          </p:cNvPr>
          <p:cNvSpPr/>
          <p:nvPr/>
        </p:nvSpPr>
        <p:spPr>
          <a:xfrm>
            <a:off x="8009389" y="1904302"/>
            <a:ext cx="2208402" cy="1305276"/>
          </a:xfrm>
          <a:prstGeom prst="wedgeEllipseCallout">
            <a:avLst>
              <a:gd name="adj1" fmla="val -162531"/>
              <a:gd name="adj2" fmla="val -5857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We need to put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dataset and target column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as arguments</a:t>
            </a:r>
          </a:p>
        </p:txBody>
      </p:sp>
    </p:spTree>
    <p:extLst>
      <p:ext uri="{BB962C8B-B14F-4D97-AF65-F5344CB8AC3E}">
        <p14:creationId xmlns:p14="http://schemas.microsoft.com/office/powerpoint/2010/main" val="237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8FEC8-DD2C-492E-82D7-325519D0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" y="1300294"/>
            <a:ext cx="10449302" cy="4832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6DEC4-5226-46F9-B071-DD4E457C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6F3A63-1343-4EA0-8535-E5C1E187E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054BCC-EABF-4195-B33B-29B3B60E6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728428-EFAA-40A1-9C1D-CD625E418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EE1FCF-6DCA-4C8D-9567-931C1BB20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5841404-F9A6-4516-844D-E7989282C5E8}"/>
              </a:ext>
            </a:extLst>
          </p:cNvPr>
          <p:cNvSpPr txBox="1">
            <a:spLocks/>
          </p:cNvSpPr>
          <p:nvPr/>
        </p:nvSpPr>
        <p:spPr>
          <a:xfrm>
            <a:off x="838200" y="58724"/>
            <a:ext cx="10515600" cy="124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Output of one function is shown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95847417-344B-4D41-98DE-B695B32F3340}"/>
              </a:ext>
            </a:extLst>
          </p:cNvPr>
          <p:cNvSpPr/>
          <p:nvPr/>
        </p:nvSpPr>
        <p:spPr>
          <a:xfrm>
            <a:off x="-18876" y="1336092"/>
            <a:ext cx="1472967" cy="1001781"/>
          </a:xfrm>
          <a:prstGeom prst="wedgeEllipseCallout">
            <a:avLst>
              <a:gd name="adj1" fmla="val 52438"/>
              <a:gd name="adj2" fmla="val 7488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5FAB2F-01F3-4258-BBD0-BC7A9491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" y="1641825"/>
            <a:ext cx="10851058" cy="49435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DDCF7-CB85-43C5-B75F-52A116C12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2DCEDC-E133-44EE-A12B-6A7DC9FD6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F750E0-AD02-4B3D-A605-725219EA9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2EA5CC-A37C-419F-8F01-9F4DB508C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267ADC-397E-491A-ACEA-8836C8A4A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1709C4-0F29-4563-85AB-A6D62EF3712D}"/>
              </a:ext>
            </a:extLst>
          </p:cNvPr>
          <p:cNvSpPr txBox="1">
            <a:spLocks/>
          </p:cNvSpPr>
          <p:nvPr/>
        </p:nvSpPr>
        <p:spPr>
          <a:xfrm>
            <a:off x="838200" y="58724"/>
            <a:ext cx="10515600" cy="12415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Developing the Package for Machine Learning Models</a:t>
            </a:r>
          </a:p>
          <a:p>
            <a:r>
              <a:rPr lang="en-US" sz="1800" b="1" dirty="0">
                <a:solidFill>
                  <a:srgbClr val="FFC000"/>
                </a:solidFill>
              </a:rPr>
              <a:t>Output of one function is shown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AFB7225-EF3D-4200-9B98-28F4CA1038C1}"/>
              </a:ext>
            </a:extLst>
          </p:cNvPr>
          <p:cNvSpPr/>
          <p:nvPr/>
        </p:nvSpPr>
        <p:spPr>
          <a:xfrm>
            <a:off x="-18876" y="1336092"/>
            <a:ext cx="1472967" cy="1001781"/>
          </a:xfrm>
          <a:prstGeom prst="wedgeEllipseCallout">
            <a:avLst>
              <a:gd name="adj1" fmla="val 52438"/>
              <a:gd name="adj2" fmla="val 7488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Grouped</a:t>
            </a:r>
          </a:p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6FA9-F1DB-46A0-9403-063BA643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Conclusion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F28-F423-4897-B2D3-AB07DEAA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78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Performed EDA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Tried to visualize to get clarity and insight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Attempted to build a package for machine learning models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Models are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Logistic regression, Decision Tree and Random Forest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depth knowledge required to comprehend the outcomes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Wanted to have an end to end completion fulfilling feeling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9C422-B2FD-4423-9407-54B8621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2F74D9-F8DE-4A45-8F20-0F166C295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6F8BDD-FCC8-49BE-85D7-A222FA28D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CAC97-178B-4292-83A0-29A65302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85511F-E9DE-4BD5-A2ED-84A83F6D2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FAB090-E987-4F24-903C-0D5E46301DE3}"/>
              </a:ext>
            </a:extLst>
          </p:cNvPr>
          <p:cNvSpPr/>
          <p:nvPr/>
        </p:nvSpPr>
        <p:spPr>
          <a:xfrm>
            <a:off x="4449291" y="1465705"/>
            <a:ext cx="225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5A87-4255-4E90-B47E-F07F1B915410}"/>
              </a:ext>
            </a:extLst>
          </p:cNvPr>
          <p:cNvSpPr/>
          <p:nvPr/>
        </p:nvSpPr>
        <p:spPr>
          <a:xfrm>
            <a:off x="3922791" y="2967335"/>
            <a:ext cx="362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Questions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CF385A-468E-46FB-8AA4-B184B00E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B8D5B7-3CEA-4F7E-AFDD-4F36455EA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E0442C-0733-4460-AB49-5A31871D9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9CB33A-6B76-49FD-B249-999373A21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E25391-688B-44D2-B37E-68F876A87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9286-1816-422C-8544-339F8531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DE3B-AE55-47EB-A8FA-7148CEC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6"/>
            <a:ext cx="10515600" cy="50696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Clean</a:t>
            </a:r>
            <a:r>
              <a:rPr lang="en-US" dirty="0"/>
              <a:t> the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Conduct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Univariate and Bivariate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Perform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statistical significant </a:t>
            </a:r>
            <a:r>
              <a:rPr lang="en-US" dirty="0"/>
              <a:t>association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Visualize</a:t>
            </a:r>
            <a:r>
              <a:rPr lang="en-US" dirty="0"/>
              <a:t> different aspects of the dataset</a:t>
            </a:r>
          </a:p>
          <a:p>
            <a:endParaRPr lang="en-US" dirty="0"/>
          </a:p>
          <a:p>
            <a:r>
              <a:rPr lang="en-US" dirty="0"/>
              <a:t> Perform required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feature engineering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Develop package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build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evaluate</a:t>
            </a:r>
            <a:r>
              <a:rPr lang="en-US" dirty="0"/>
              <a:t> machine learning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Logistic Regression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Decision Tree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Random Forest included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A7313-E268-4E00-A8DA-E24138B2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C4ABD-D136-484D-9472-784C01C6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8BD4EC-BE90-4027-989C-E524183DA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6E0043-642F-406A-8CFC-57C2796B7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CA73A0-F345-4809-AB46-28135086A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0522EC24-58BE-4C65-9AB9-472F3B87FC65}"/>
              </a:ext>
            </a:extLst>
          </p:cNvPr>
          <p:cNvSpPr/>
          <p:nvPr/>
        </p:nvSpPr>
        <p:spPr>
          <a:xfrm>
            <a:off x="8531604" y="1082180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Ultimate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Objective: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Predicting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Fully Paying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Borrowers</a:t>
            </a:r>
          </a:p>
        </p:txBody>
      </p:sp>
    </p:spTree>
    <p:extLst>
      <p:ext uri="{BB962C8B-B14F-4D97-AF65-F5344CB8AC3E}">
        <p14:creationId xmlns:p14="http://schemas.microsoft.com/office/powerpoint/2010/main" val="228327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53FDA3-F44A-4901-B2A2-026C8F01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7" y="822834"/>
            <a:ext cx="10639543" cy="52675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58BFF3-408C-43D1-9351-22BF5CC8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the beginning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FA7E4F-838A-4161-9F16-D7698076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039C3A-60F1-406B-B720-A5F07E72A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4F5E7D-BC63-4BE7-A136-F94B8E0E4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B2113D-5C97-4A69-95FD-2F0F20F17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41C619-B484-41EA-B822-505103AE4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88F92-3D09-463B-AA12-385C78B00BE1}"/>
              </a:ext>
            </a:extLst>
          </p:cNvPr>
          <p:cNvSpPr txBox="1"/>
          <p:nvPr/>
        </p:nvSpPr>
        <p:spPr>
          <a:xfrm>
            <a:off x="2961314" y="1677798"/>
            <a:ext cx="2155970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1535A-F7F6-4E23-A95B-58699FE47577}"/>
              </a:ext>
            </a:extLst>
          </p:cNvPr>
          <p:cNvSpPr txBox="1"/>
          <p:nvPr/>
        </p:nvSpPr>
        <p:spPr>
          <a:xfrm>
            <a:off x="2961314" y="1916958"/>
            <a:ext cx="2155970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DD27C684-8525-470A-A317-3FBB36B22C37}"/>
              </a:ext>
            </a:extLst>
          </p:cNvPr>
          <p:cNvSpPr/>
          <p:nvPr/>
        </p:nvSpPr>
        <p:spPr>
          <a:xfrm>
            <a:off x="8531604" y="1426129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Rows &amp; Columns: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9620,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60CCC-C002-4EF5-A4AB-B9D2439BA735}"/>
              </a:ext>
            </a:extLst>
          </p:cNvPr>
          <p:cNvSpPr txBox="1"/>
          <p:nvPr/>
        </p:nvSpPr>
        <p:spPr>
          <a:xfrm>
            <a:off x="2553050" y="5500240"/>
            <a:ext cx="2155970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25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A58CC1-1832-4CC7-9D99-767BB3E29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2" y="1448877"/>
            <a:ext cx="10947632" cy="490997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6641C2-8542-4FB0-A1DE-467B24EB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the beginning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Meaning of the features of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5DFA-9A6C-448A-85C0-6DB465B4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C2F16-B192-4F3E-9F6E-1D5B8A208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8029F-947C-4FFA-9373-10707C1F6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778C4-B3E8-42C2-874A-F2FBFACEC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2875F-F853-411D-8FBA-62A6DD5AB2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028C113D-0F22-460B-83FE-8CFBF4F88040}"/>
              </a:ext>
            </a:extLst>
          </p:cNvPr>
          <p:cNvSpPr/>
          <p:nvPr/>
        </p:nvSpPr>
        <p:spPr>
          <a:xfrm>
            <a:off x="8925887" y="2743202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Familiarize: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Meaning of Features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E67607-28A6-42B0-AD2A-385526F37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5" y="3429000"/>
            <a:ext cx="10598792" cy="24423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BED70-38FD-4B92-8FE4-4664F6E74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86" y="1205360"/>
            <a:ext cx="10515600" cy="242707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D3A39A-6E28-4F2E-B0C4-0498ADA0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2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the beginning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Head of the data frame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DEA20-B099-47F6-A4E3-CE97011A0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5B7FD-E661-4E77-BF37-79348B734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FF695-E70D-43E0-BECE-337253942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9936F3-6F28-4DC6-90C2-043141E93A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700EE-99FC-4A47-83D2-345D056F1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97FE08-B0D9-446C-8126-D88B279A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2844813"/>
            <a:ext cx="10657514" cy="340498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8F1498-8AA3-4CF5-8F00-863611B9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1519249"/>
            <a:ext cx="10515600" cy="153522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8BD792-A994-4A03-A391-560186E4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Ready for the model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We opted to change the column names to make it more intuitive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F6003-5721-4C2C-A938-F03BDC062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CBB95-5B05-4AA3-A39F-14EF5FCD5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734C1-6805-4D05-8CBC-FDC4D524B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B8B82-52B3-459C-A604-318C3F059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C33142-4656-4094-807E-6738CA5BF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3198297-2686-4666-B256-53C37D84EC2A}"/>
              </a:ext>
            </a:extLst>
          </p:cNvPr>
          <p:cNvSpPr/>
          <p:nvPr/>
        </p:nvSpPr>
        <p:spPr>
          <a:xfrm>
            <a:off x="0" y="3429000"/>
            <a:ext cx="1714151" cy="951035"/>
          </a:xfrm>
          <a:prstGeom prst="wedgeEllipseCallout">
            <a:avLst>
              <a:gd name="adj1" fmla="val 118017"/>
              <a:gd name="adj2" fmla="val -11603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Used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rename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to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Change feature </a:t>
            </a:r>
          </a:p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6673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FF9FFC-10FE-40AB-AF6C-A61EF2486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77130"/>
            <a:ext cx="10605574" cy="459983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34FD49-B92C-4223-A4C1-FCB508E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Ready for the model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rgbClr val="FFC000"/>
                </a:solidFill>
              </a:rPr>
              <a:t>We had to convert the categorical column “Purpose” in dummy variables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C0CE5-D830-44AA-BCAF-13789006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118523"/>
            <a:ext cx="594570" cy="49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73CB7-CAFB-45EE-A4DC-131BAFF78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" y="611726"/>
            <a:ext cx="579539" cy="34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34D2B-6EA1-4D0B-AA53-7E200FB55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050" y="4705205"/>
            <a:ext cx="966675" cy="986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3AEBF-1A1E-46B6-8BCB-028C25AA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25" y="5691421"/>
            <a:ext cx="786725" cy="92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9DB1C-6CA6-4D6E-8A95-3495FB4C6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65" y="5860584"/>
            <a:ext cx="860285" cy="754168"/>
          </a:xfrm>
          <a:prstGeom prst="rect">
            <a:avLst/>
          </a:prstGeom>
        </p:spPr>
      </p:pic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5624251-1284-47DF-A807-7FE66B3707D1}"/>
              </a:ext>
            </a:extLst>
          </p:cNvPr>
          <p:cNvSpPr/>
          <p:nvPr/>
        </p:nvSpPr>
        <p:spPr>
          <a:xfrm>
            <a:off x="8925887" y="2743202"/>
            <a:ext cx="2223082" cy="3145871"/>
          </a:xfrm>
          <a:prstGeom prst="verticalScroll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Feature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Engineering:</a:t>
            </a:r>
          </a:p>
          <a:p>
            <a:pPr algn="ctr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Sklearn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Library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Understands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Numerical</a:t>
            </a:r>
          </a:p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only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C566A304-7042-4B10-803D-84855121F191}"/>
              </a:ext>
            </a:extLst>
          </p:cNvPr>
          <p:cNvSpPr/>
          <p:nvPr/>
        </p:nvSpPr>
        <p:spPr>
          <a:xfrm>
            <a:off x="0" y="2505835"/>
            <a:ext cx="1820411" cy="807815"/>
          </a:xfrm>
          <a:prstGeom prst="wedgeEllipseCallout">
            <a:avLst>
              <a:gd name="adj1" fmla="val 78865"/>
              <a:gd name="adj2" fmla="val -14367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Created a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different dataset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to keep the original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476C-745F-480D-A449-A02D3B2BDFB8}"/>
              </a:ext>
            </a:extLst>
          </p:cNvPr>
          <p:cNvSpPr txBox="1"/>
          <p:nvPr/>
        </p:nvSpPr>
        <p:spPr>
          <a:xfrm>
            <a:off x="2583809" y="2471814"/>
            <a:ext cx="1057013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3EC0-6768-44C8-9874-D3A29CE9ACDF}"/>
              </a:ext>
            </a:extLst>
          </p:cNvPr>
          <p:cNvSpPr txBox="1"/>
          <p:nvPr/>
        </p:nvSpPr>
        <p:spPr>
          <a:xfrm>
            <a:off x="2273417" y="5865085"/>
            <a:ext cx="2155970" cy="2462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70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763</Words>
  <Application>Microsoft Office PowerPoint</Application>
  <PresentationFormat>Widescreen</PresentationFormat>
  <Paragraphs>186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Helvetica Neue</vt:lpstr>
      <vt:lpstr>Office Theme</vt:lpstr>
      <vt:lpstr>Exploratory Data Analysis and Comparing Machine Learning Models with Python </vt:lpstr>
      <vt:lpstr>Submitted by</vt:lpstr>
      <vt:lpstr>The Dataset</vt:lpstr>
      <vt:lpstr>The Project</vt:lpstr>
      <vt:lpstr>At the beginning</vt:lpstr>
      <vt:lpstr>At the beginning Meaning of the features of the dataset</vt:lpstr>
      <vt:lpstr>At the beginning Head of the data frame</vt:lpstr>
      <vt:lpstr>Ready for the model We opted to change the column names to make it more intuitive.</vt:lpstr>
      <vt:lpstr>Ready for the model We had to convert the categorical column “Purpose” in dummy variables</vt:lpstr>
      <vt:lpstr>Ready for the model</vt:lpstr>
      <vt:lpstr>What is covered…</vt:lpstr>
      <vt:lpstr>Dealing with null values and duplicate rows</vt:lpstr>
      <vt:lpstr>Dealing with null values and duplicate rows</vt:lpstr>
      <vt:lpstr>Dealing with null values and duplicate rows Visualization</vt:lpstr>
      <vt:lpstr>Dealing with null values and duplicate rows Visualization</vt:lpstr>
      <vt:lpstr>Dealing with null values and duplicate rows</vt:lpstr>
      <vt:lpstr>Dealing with null values and duplicate rows</vt:lpstr>
      <vt:lpstr>Dealing with null values and duplicate rows</vt:lpstr>
      <vt:lpstr>Dealing with null values and duplicate rows Visualization</vt:lpstr>
      <vt:lpstr>Dealing with null values and duplicate rows Visualization</vt:lpstr>
      <vt:lpstr>The target Column: “NotFullyPaid” Distribution Tabular</vt:lpstr>
      <vt:lpstr>The target Column: “NotFullyPaid” Distribution Visulization</vt:lpstr>
      <vt:lpstr>Analysis of CreditPolicy and Target Column Categorical versus categorical</vt:lpstr>
      <vt:lpstr>Analysis of CreditPolicy and Target Column</vt:lpstr>
      <vt:lpstr>Analysis of CreditPolicy and Target Column Visualization</vt:lpstr>
      <vt:lpstr>Analysis of CreditPolicy and Target Column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Monjur-E-Elahi</dc:creator>
  <cp:lastModifiedBy>Mohammad Monjur-E-Elahi</cp:lastModifiedBy>
  <cp:revision>340</cp:revision>
  <dcterms:created xsi:type="dcterms:W3CDTF">2021-03-01T01:33:12Z</dcterms:created>
  <dcterms:modified xsi:type="dcterms:W3CDTF">2021-04-05T15:10:29Z</dcterms:modified>
</cp:coreProperties>
</file>