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 Monjur-E-Elahi" initials="MM" lastIdx="1" clrIdx="0">
    <p:extLst>
      <p:ext uri="{19B8F6BF-5375-455C-9EA6-DF929625EA0E}">
        <p15:presenceInfo xmlns:p15="http://schemas.microsoft.com/office/powerpoint/2012/main" userId="e9f262b6ba4e8d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0228-706B-46EB-8EC4-D1EAB491B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B48FF-84BD-45EE-85F9-64044CCE9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67B4E-0E1E-4757-997F-E75D7EA9F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EF86D-746D-4FAE-A3B0-93C7B161A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09BA2-4B21-422B-A6F4-E6A38EA5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6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9BDD-232D-4EB5-BE22-AA2E3B93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1B1EF-47C6-411C-A959-7B8FDA77D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B7F41-743F-40CC-8345-A20C8357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E17F0-B4EB-4A7D-8B1B-31944638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7CB57-146D-4EE6-ACC3-0EC6FD12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1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4998D1-0576-49F4-9C72-933433FC5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2A8CF-79AB-4C49-83D4-D72485CD2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C6C1-4460-4CF1-A5C7-DB7DACE4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67211-A8A6-441C-8CED-58B72E5F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0706C-E19E-47A1-9495-4383A7DF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1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C36B-63BB-469E-A54E-62BF7155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F778D-6582-439E-8E86-47F46E8A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ADDD0-AE39-4AEB-BC32-8D788940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22266-227B-4197-ABE4-6655C515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6A7DA-1C90-476E-ADBF-BFF127F8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3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FFBA-F8A6-4D0B-82EF-5BFF7957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5EB5A-8704-4D10-AE1F-4D6B7340B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3B6A6-E568-4191-8B5A-9EB275E9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E9DBB-8108-41D5-957B-37B0121D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B12DD-DE83-48E0-A808-F374F49F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9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6A23-0CDB-4EB7-935B-E68EE8B1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56247-A527-4B07-A739-71A2F70B3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16656-6F74-418B-8825-B9E5B7530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411AE-41C5-406F-B7B8-E9370E44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05C66-526E-4E44-835F-28DDF013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4DDEC-3B8D-4C00-AA4D-35A1CF3A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0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0306-9F71-4721-ADEB-B16C99A6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46990-2394-4FF7-9360-D808E6A06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08694-1F25-4C92-9AAE-02FF88750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BDB17-7546-4F3E-9409-BC0CCDB60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F3C1F-3555-418B-8F66-44C8B0A42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4D3E60-C9B3-451C-B69C-AD43A886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833C3-4B40-45C6-8D61-66B1B8E3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31F7D-7CBF-4DA6-A144-D388BEF6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E5C0-A653-49F3-8281-910D069B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D0991-3C6B-4716-B60D-876AE13B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A0ECB-2193-478A-9294-8D45721A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7E314-40E0-4F3E-934A-7B3A7FC6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9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B3708-F88C-42EF-9C1A-58DA5DB8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326A5-72CB-4BBF-9ED0-E71CE674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D0BF9-87CD-4F6C-B281-F01A0F2B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3C7F-6A31-430D-BA51-FE8E17B7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25147-64D4-45B2-B1A7-10EF958AA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5C04A-C54D-480C-A13A-85B85B7DB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ACA3C-59E5-4620-BC4B-9CA84D59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D2C12-7B01-4FB5-8AC1-529337FF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28C50-32FE-4C4A-B667-3D114672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7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6852-87B6-4B81-9500-B41800DF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170F3-088E-4937-862C-DAF32F304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F1777-D75A-4721-AD50-C6C9B55A0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D3AE4-4CBB-42C7-A1F9-A58E73F9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44CE4-0C13-41B1-BED6-DD1EECAF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8249D-1A0F-4A37-A1A6-542B7FE8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7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AA16D-AFA9-472E-BA58-F0004296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F4335-B485-4AF6-88D3-16B4BFADC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9EFB2-1BF4-464F-AC72-E2E8A0AA1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C362F-DEA0-4CB0-B3E6-3CB121D7D23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4F361-1DFE-4365-ADB1-793BB0EF6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532BA-984F-4C97-AF45-95CAEC413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0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MohammadMonjurEElahi_R_Logistic_Regression_Project.html" TargetMode="External"/><Relationship Id="rId4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MohammadMonjurEElahi_R_Logistic_Regression_Project.html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MohammadMonjurEElahi_R_Logistic_Regression_Project.html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MohammadMonjurEElahi_R_Logistic_Regression_Project.html" TargetMode="External"/><Relationship Id="rId5" Type="http://schemas.openxmlformats.org/officeDocument/2006/relationships/slide" Target="slide8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MohammadMonjurEElahi_R_Logistic_Regression_Project.html" TargetMode="Externa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MohammadMonjurEElahi_R_Logistic_Regression_Project.html" TargetMode="External"/><Relationship Id="rId5" Type="http://schemas.openxmlformats.org/officeDocument/2006/relationships/slide" Target="slide8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MohammadMonjurEElahi_R_Logistic_Regression_Project.html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ohammadMonjurEElahi_R_Logistic_Regression_Project.html" TargetMode="External"/><Relationship Id="rId5" Type="http://schemas.openxmlformats.org/officeDocument/2006/relationships/slide" Target="slide8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hyperlink" Target="MohammadMonjurEElahi_R_Logistic_Regression_Project.html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MohammadMonjurEElahi_R_Logistic_Regression_Project.html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MohammadMonjurEElahi_R_Logistic_Regression_Project.html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1.png"/><Relationship Id="rId7" Type="http://schemas.openxmlformats.org/officeDocument/2006/relationships/hyperlink" Target="MohammadMonjurEElahi_R_Logistic_Regression_Project.htm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MohammadMonjurEElahi_R_Logistic_Regression_Project.html" TargetMode="Externa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hyperlink" Target="MohammadMonjurEElahi_R_Logistic_Regression_Project.html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ohammadMonjurEElahi_R_Logistic_Regression_Project.html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MohammadMonjurEElahi_R_Logistic_Regression_Project.html" TargetMode="Externa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9.png"/><Relationship Id="rId7" Type="http://schemas.openxmlformats.org/officeDocument/2006/relationships/hyperlink" Target="MohammadMonjurEElahi_R_Logistic_Regression_Project.html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MohammadMonjurEElahi_R_Logistic_Regression_Project.html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.png"/><Relationship Id="rId4" Type="http://schemas.openxmlformats.org/officeDocument/2006/relationships/image" Target="../media/image290.png"/><Relationship Id="rId9" Type="http://schemas.openxmlformats.org/officeDocument/2006/relationships/hyperlink" Target="MohammadMonjurEElahi_R_Logistic_Regression_Project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MohammadMonjurEElahi_R_Logistic_Regression_Project.html" TargetMode="Externa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MohammadMonjurEElahi_R_Logistic_Regression_Project.html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MohammadMonjurEElahi_R_Logistic_Regression_Project.htm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MohammadMonjurEElahi_R_Logistic_Regression_Project.html" TargetMode="Externa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MohammadMonjurEElahi_R_Logistic_Regression_Project.html" TargetMode="Externa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MohammadMonjurEElahi_R_Logistic_Regression_Project.html" TargetMode="Externa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0.png"/><Relationship Id="rId7" Type="http://schemas.openxmlformats.org/officeDocument/2006/relationships/image" Target="../media/image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hyperlink" Target="MohammadMonjurEElahi_R_Logistic_Regression_Project.html" TargetMode="External"/><Relationship Id="rId5" Type="http://schemas.openxmlformats.org/officeDocument/2006/relationships/slide" Target="slide8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MohammadMonjurEElahi_R_Logistic_Regression_Project.html" TargetMode="External"/><Relationship Id="rId4" Type="http://schemas.openxmlformats.org/officeDocument/2006/relationships/slide" Target="slide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MohammadMonjurEElahi_R_Logistic_Regression_Project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MohammadMonjurEElahi_R_Logistic_Regression_Project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MohammadMonjurEElahi_R_Logistic_Regression_Project.html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MohammadMonjurEElahi_R_Logistic_Regression_Project.html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MohammadMonjurEElahi_R_Logistic_Regression_Project.htm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hyperlink" Target="MohammadMonjurEElahi_R_Logistic_Regression_Project.html" TargetMode="External"/><Relationship Id="rId3" Type="http://schemas.openxmlformats.org/officeDocument/2006/relationships/slide" Target="slide10.xml"/><Relationship Id="rId7" Type="http://schemas.openxmlformats.org/officeDocument/2006/relationships/slide" Target="slide18.xml"/><Relationship Id="rId12" Type="http://schemas.openxmlformats.org/officeDocument/2006/relationships/image" Target="../media/image2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11" Type="http://schemas.openxmlformats.org/officeDocument/2006/relationships/image" Target="../media/image1.png"/><Relationship Id="rId5" Type="http://schemas.openxmlformats.org/officeDocument/2006/relationships/slide" Target="slide14.xml"/><Relationship Id="rId10" Type="http://schemas.openxmlformats.org/officeDocument/2006/relationships/slide" Target="slide34.xml"/><Relationship Id="rId4" Type="http://schemas.openxmlformats.org/officeDocument/2006/relationships/slide" Target="slide11.xml"/><Relationship Id="rId9" Type="http://schemas.openxmlformats.org/officeDocument/2006/relationships/slide" Target="slide26.xml"/><Relationship Id="rId1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MohammadMonjurEElahi_R_Logistic_Regression_Project.html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D219-0F35-4FC5-A192-424C531C6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499" y="1400904"/>
            <a:ext cx="9144000" cy="32213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Exploratory Data Analysis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Logistic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DBC521-469D-49F4-AAE1-F2B03ABD5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10" y="5683032"/>
            <a:ext cx="1945184" cy="11156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4E35DD-3DC6-4020-B92B-4734986F7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FBA8D7-BE21-49BD-9A67-2BACD36C2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1" y="708869"/>
            <a:ext cx="457201" cy="3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43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A814-FE87-46EC-8CB4-1CFC98F4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Null, “?”, duplicate rows and row with only 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6751-F176-4E23-ADAA-4F31DE30C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5959"/>
            <a:ext cx="10515600" cy="382016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adult[adult == ''] &lt;- NA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r1 &lt;- which(duplicated(adult))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adult &lt;- adult[-r1,]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r2 &lt;- which(!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complete.cases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(adult))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adult[r2,]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adult &lt;- adult[-r2,]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adult[adult == '?'] &lt;- NA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39080-CFB5-4C5A-BC6F-65B866F0F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10" y="5683032"/>
            <a:ext cx="1945184" cy="1115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3E42E8-B18F-495D-BE42-0F505FAD3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99A178F5-212C-4CCF-A18D-DA3EAEF93B11}"/>
              </a:ext>
            </a:extLst>
          </p:cNvPr>
          <p:cNvSpPr txBox="1"/>
          <p:nvPr/>
        </p:nvSpPr>
        <p:spPr>
          <a:xfrm>
            <a:off x="755009" y="6350466"/>
            <a:ext cx="104023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74839571-FF3A-4D76-B760-C919A754671B}"/>
              </a:ext>
            </a:extLst>
          </p:cNvPr>
          <p:cNvSpPr/>
          <p:nvPr/>
        </p:nvSpPr>
        <p:spPr>
          <a:xfrm>
            <a:off x="5793995" y="1526932"/>
            <a:ext cx="1714151" cy="698054"/>
          </a:xfrm>
          <a:prstGeom prst="wedgeEllipseCallout">
            <a:avLst>
              <a:gd name="adj1" fmla="val -142831"/>
              <a:gd name="adj2" fmla="val 34183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FF00"/>
                </a:solidFill>
              </a:rPr>
              <a:t>Converts null to NA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02C9E272-62E0-43F3-922B-B0FFABF6433C}"/>
              </a:ext>
            </a:extLst>
          </p:cNvPr>
          <p:cNvSpPr/>
          <p:nvPr/>
        </p:nvSpPr>
        <p:spPr>
          <a:xfrm>
            <a:off x="5238924" y="2576954"/>
            <a:ext cx="1714151" cy="698054"/>
          </a:xfrm>
          <a:prstGeom prst="wedgeEllipseCallout">
            <a:avLst>
              <a:gd name="adj1" fmla="val -142831"/>
              <a:gd name="adj2" fmla="val 34183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Removes duplicated rows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532621DE-0B6B-47D2-B32D-F5E1A1B61693}"/>
              </a:ext>
            </a:extLst>
          </p:cNvPr>
          <p:cNvSpPr/>
          <p:nvPr/>
        </p:nvSpPr>
        <p:spPr>
          <a:xfrm>
            <a:off x="7614407" y="3087988"/>
            <a:ext cx="1714151" cy="698054"/>
          </a:xfrm>
          <a:prstGeom prst="wedgeEllipseCallout">
            <a:avLst>
              <a:gd name="adj1" fmla="val -142831"/>
              <a:gd name="adj2" fmla="val 34183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FF00"/>
                </a:solidFill>
              </a:rPr>
              <a:t>Finds rows with all column values NA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4545A7E4-400C-4C20-AB79-5F1876681ED2}"/>
              </a:ext>
            </a:extLst>
          </p:cNvPr>
          <p:cNvSpPr/>
          <p:nvPr/>
        </p:nvSpPr>
        <p:spPr>
          <a:xfrm>
            <a:off x="5157830" y="3978610"/>
            <a:ext cx="1714151" cy="698054"/>
          </a:xfrm>
          <a:prstGeom prst="wedgeEllipseCallout">
            <a:avLst>
              <a:gd name="adj1" fmla="val -142831"/>
              <a:gd name="adj2" fmla="val 34183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Removes rows with all column values NA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F6F9EAC9-EC9A-4474-B518-EE4FB42FE30C}"/>
              </a:ext>
            </a:extLst>
          </p:cNvPr>
          <p:cNvSpPr/>
          <p:nvPr/>
        </p:nvSpPr>
        <p:spPr>
          <a:xfrm>
            <a:off x="5900256" y="4649044"/>
            <a:ext cx="1714151" cy="698054"/>
          </a:xfrm>
          <a:prstGeom prst="wedgeEllipseCallout">
            <a:avLst>
              <a:gd name="adj1" fmla="val -142831"/>
              <a:gd name="adj2" fmla="val 34183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FF00"/>
                </a:solidFill>
              </a:rPr>
              <a:t>Converts ‘?’ to NA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AEB446-6B89-4F22-B3BD-E448AF586DFF}"/>
              </a:ext>
            </a:extLst>
          </p:cNvPr>
          <p:cNvSpPr txBox="1"/>
          <p:nvPr/>
        </p:nvSpPr>
        <p:spPr>
          <a:xfrm>
            <a:off x="10737908" y="365124"/>
            <a:ext cx="104023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 action="ppaction://hlinkfile"/>
              </a:rPr>
              <a:t>Report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39F43F-55DD-4498-A9BC-D27095929E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1" y="708869"/>
            <a:ext cx="457201" cy="3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1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2798-E903-4EBC-B565-E4993B63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Amelia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library to visualize and remove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B8D96B-A7D9-4BC2-8481-3FB4CCBC3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293" y="1359018"/>
            <a:ext cx="9580226" cy="34490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293E01-4C40-4719-A2FA-15416FCBB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090" y="4808028"/>
            <a:ext cx="9488429" cy="1352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E81D61-AA37-42C6-94C9-B346A503C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10" y="5683032"/>
            <a:ext cx="1945184" cy="1115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5BD2C1-B940-4C12-8E95-BE0C18E3D0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811BB8-24D1-459D-B6C9-9772E2893B3A}"/>
              </a:ext>
            </a:extLst>
          </p:cNvPr>
          <p:cNvSpPr txBox="1"/>
          <p:nvPr/>
        </p:nvSpPr>
        <p:spPr>
          <a:xfrm>
            <a:off x="10737908" y="365124"/>
            <a:ext cx="104023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 action="ppaction://hlinkfile"/>
              </a:rPr>
              <a:t>Report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F451E4-8D55-432B-A1D6-DA4EDEF69C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1" y="708869"/>
            <a:ext cx="457201" cy="3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80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B2BE-64B1-463A-ABB8-46DFB3F3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77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Before removing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10FA19-F95E-4E92-B3C3-792970617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2" y="822121"/>
            <a:ext cx="11341915" cy="535484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7A1FCC-8BBA-40F2-A98E-B6DC19E9D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10" y="5683032"/>
            <a:ext cx="1945184" cy="1115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0148CD-D0E3-4EF2-9030-1FD2A70B3A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2AA6B9-2E49-4F67-9CCA-AA3F22BF0F3D}"/>
              </a:ext>
            </a:extLst>
          </p:cNvPr>
          <p:cNvSpPr txBox="1"/>
          <p:nvPr/>
        </p:nvSpPr>
        <p:spPr>
          <a:xfrm>
            <a:off x="10737908" y="365124"/>
            <a:ext cx="104023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 action="ppaction://hlinkfile"/>
              </a:rPr>
              <a:t>Report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8B3AE2-03C8-48C1-A452-315DFC04DB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1" y="708869"/>
            <a:ext cx="457201" cy="3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31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0DAB-5F9B-4D75-ABAF-6C4335CF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After removing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262B64-DA8D-4769-8386-F4657B5A2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394" y="1040235"/>
            <a:ext cx="11291580" cy="513672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95E67A-70E5-4901-A4CB-D7E063116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10" y="5683032"/>
            <a:ext cx="1945184" cy="1115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616B84-3E7A-4E2C-9C69-2DD96A75C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CD17B512-02C0-4439-A054-C2334A06AF7D}"/>
              </a:ext>
            </a:extLst>
          </p:cNvPr>
          <p:cNvSpPr txBox="1"/>
          <p:nvPr/>
        </p:nvSpPr>
        <p:spPr>
          <a:xfrm>
            <a:off x="755009" y="6350466"/>
            <a:ext cx="104023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0605AE-5AC3-4997-9647-7979927DDE85}"/>
              </a:ext>
            </a:extLst>
          </p:cNvPr>
          <p:cNvSpPr txBox="1"/>
          <p:nvPr/>
        </p:nvSpPr>
        <p:spPr>
          <a:xfrm>
            <a:off x="10737908" y="365124"/>
            <a:ext cx="104023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 action="ppaction://hlinkfile"/>
              </a:rPr>
              <a:t>Report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068DD5-38F0-46EB-94F3-D74ED5A934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1" y="708869"/>
            <a:ext cx="457201" cy="3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59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6D8F-D176-49C5-8109-72725E57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Engineered Features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categories in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type_employer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education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marital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3F5570-477F-470F-9ACC-9E4D7DB4E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134" y="1653957"/>
            <a:ext cx="8976220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9C7B70-C6EE-4357-94BF-6E39887CA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10" y="5683032"/>
            <a:ext cx="1945184" cy="1115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48BA6F-4487-4678-A64F-12A905A7BE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A6853853-50D6-42B7-8DBC-0667203599F6}"/>
              </a:ext>
            </a:extLst>
          </p:cNvPr>
          <p:cNvSpPr/>
          <p:nvPr/>
        </p:nvSpPr>
        <p:spPr>
          <a:xfrm>
            <a:off x="101716" y="3765944"/>
            <a:ext cx="1574335" cy="1031845"/>
          </a:xfrm>
          <a:prstGeom prst="wedgeEllipseCallout">
            <a:avLst>
              <a:gd name="adj1" fmla="val 69683"/>
              <a:gd name="adj2" fmla="val 4542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FF00"/>
                </a:solidFill>
              </a:rPr>
              <a:t>Applied this function to engineer the categories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3280E5B7-3F8A-4490-A433-7425276B2B0E}"/>
              </a:ext>
            </a:extLst>
          </p:cNvPr>
          <p:cNvSpPr/>
          <p:nvPr/>
        </p:nvSpPr>
        <p:spPr>
          <a:xfrm>
            <a:off x="101716" y="2076633"/>
            <a:ext cx="1574334" cy="1031845"/>
          </a:xfrm>
          <a:prstGeom prst="wedgeEllipseCallout">
            <a:avLst>
              <a:gd name="adj1" fmla="val 69683"/>
              <a:gd name="adj2" fmla="val 4542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FF00"/>
                </a:solidFill>
              </a:rPr>
              <a:t>Grouped the countries as per region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AF699D-C0F2-4B44-A834-B872C0388EB1}"/>
              </a:ext>
            </a:extLst>
          </p:cNvPr>
          <p:cNvSpPr txBox="1"/>
          <p:nvPr/>
        </p:nvSpPr>
        <p:spPr>
          <a:xfrm>
            <a:off x="10737908" y="365124"/>
            <a:ext cx="104023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 action="ppaction://hlinkfile"/>
              </a:rPr>
              <a:t>Report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10852B-B010-4553-9B33-34EDF553EB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1" y="708869"/>
            <a:ext cx="457201" cy="3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38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0F9-76BC-4689-8BF7-FE010657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show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country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column 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Changed the column name to region and refactored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D6ABF1-E084-4616-BF0A-065E822A2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568" y="1690688"/>
            <a:ext cx="10016454" cy="448627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D3AB15-B7AE-47AD-88B4-F5C19447D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10" y="5683032"/>
            <a:ext cx="1945184" cy="1115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79806C-A2C7-4A40-B328-77CD870B6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7C1481C7-1ED4-4AF2-8350-A59F52A77F24}"/>
              </a:ext>
            </a:extLst>
          </p:cNvPr>
          <p:cNvSpPr txBox="1"/>
          <p:nvPr/>
        </p:nvSpPr>
        <p:spPr>
          <a:xfrm>
            <a:off x="755009" y="6350466"/>
            <a:ext cx="104023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D8A2E-D91A-424B-9C05-F7914FF0747F}"/>
              </a:ext>
            </a:extLst>
          </p:cNvPr>
          <p:cNvSpPr txBox="1"/>
          <p:nvPr/>
        </p:nvSpPr>
        <p:spPr>
          <a:xfrm>
            <a:off x="10737908" y="365124"/>
            <a:ext cx="104023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 action="ppaction://hlinkfile"/>
              </a:rPr>
              <a:t>Report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088DE5-7A5F-49A7-AAA8-E8B2D8388D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1" y="708869"/>
            <a:ext cx="457201" cy="347473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65F9986A-2ED8-4C59-A67C-2EEBFD66E243}"/>
              </a:ext>
            </a:extLst>
          </p:cNvPr>
          <p:cNvSpPr/>
          <p:nvPr/>
        </p:nvSpPr>
        <p:spPr>
          <a:xfrm>
            <a:off x="6905187" y="1866908"/>
            <a:ext cx="1574334" cy="1031845"/>
          </a:xfrm>
          <a:prstGeom prst="wedgeEllipseCallout">
            <a:avLst>
              <a:gd name="adj1" fmla="val -136001"/>
              <a:gd name="adj2" fmla="val -4481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FF00"/>
                </a:solidFill>
              </a:rPr>
              <a:t>Applied the UDF to regroup the countries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5F6B883C-0853-4BBB-9D08-7BD10EC01CB5}"/>
              </a:ext>
            </a:extLst>
          </p:cNvPr>
          <p:cNvSpPr/>
          <p:nvPr/>
        </p:nvSpPr>
        <p:spPr>
          <a:xfrm>
            <a:off x="6797528" y="3417902"/>
            <a:ext cx="1574334" cy="1031845"/>
          </a:xfrm>
          <a:prstGeom prst="wedgeEllipseCallout">
            <a:avLst>
              <a:gd name="adj1" fmla="val -147191"/>
              <a:gd name="adj2" fmla="val -2937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FF00"/>
                </a:solidFill>
              </a:rPr>
              <a:t>Modified the column name from country to region</a:t>
            </a:r>
          </a:p>
        </p:txBody>
      </p:sp>
    </p:spTree>
    <p:extLst>
      <p:ext uri="{BB962C8B-B14F-4D97-AF65-F5344CB8AC3E}">
        <p14:creationId xmlns:p14="http://schemas.microsoft.com/office/powerpoint/2010/main" val="46765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AEE9-0826-404F-884C-C63122EAA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22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Outliers Handling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Found a pattern of mistake in </a:t>
            </a:r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</a:rPr>
              <a:t>hr_per_week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and adjusted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EEC6CB-17C5-40F1-A0DC-926FD2E84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4279" y="1367406"/>
            <a:ext cx="1895911" cy="1381125"/>
          </a:xfrm>
          <a:ln>
            <a:solidFill>
              <a:srgbClr val="7030A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C3DD0C-85D4-48BB-8F66-5939D9618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637" y="2902589"/>
            <a:ext cx="6562725" cy="31438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6DFE5C-710D-4488-B267-C098A29DA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10" y="5683032"/>
            <a:ext cx="1945184" cy="1115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4CE7F4-D5A8-4591-9463-909473D56F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F3854504-BD6F-47E8-88B3-27C771E15E7C}"/>
              </a:ext>
            </a:extLst>
          </p:cNvPr>
          <p:cNvSpPr/>
          <p:nvPr/>
        </p:nvSpPr>
        <p:spPr>
          <a:xfrm>
            <a:off x="399001" y="3749522"/>
            <a:ext cx="2072079" cy="1031845"/>
          </a:xfrm>
          <a:prstGeom prst="wedgeEllipseCallout">
            <a:avLst>
              <a:gd name="adj1" fmla="val 69683"/>
              <a:gd name="adj2" fmla="val 4542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FF00"/>
                </a:solidFill>
              </a:rPr>
              <a:t>Seem completely impossible and look like mistakenly got an additional zero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2BF6AE-25A8-49D1-A568-83D41409A609}"/>
              </a:ext>
            </a:extLst>
          </p:cNvPr>
          <p:cNvSpPr txBox="1"/>
          <p:nvPr/>
        </p:nvSpPr>
        <p:spPr>
          <a:xfrm>
            <a:off x="10737908" y="365124"/>
            <a:ext cx="104023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 action="ppaction://hlinkfile"/>
              </a:rPr>
              <a:t>Report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D63DF-060A-4B43-8E49-C4D40F9569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1" y="708869"/>
            <a:ext cx="457201" cy="3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86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0257E-C946-45D4-B6FB-9CB1E341A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447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outliers are now adjusted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9C3868-462B-498D-82E4-ACBEF7348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080" y="1157681"/>
            <a:ext cx="8934275" cy="48823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722C0E-6A92-4CBC-B700-B11820EDFB41}"/>
              </a:ext>
            </a:extLst>
          </p:cNvPr>
          <p:cNvSpPr txBox="1"/>
          <p:nvPr/>
        </p:nvSpPr>
        <p:spPr>
          <a:xfrm>
            <a:off x="3624044" y="5010042"/>
            <a:ext cx="1275127" cy="93956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9FFD2D-6D8F-42B3-84DE-04D8D6E8B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10" y="5683032"/>
            <a:ext cx="1945184" cy="11156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D2C943-93C0-4914-8E49-CF6191B8DE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591C9702-5252-44B2-9F22-14AC693B1BE2}"/>
              </a:ext>
            </a:extLst>
          </p:cNvPr>
          <p:cNvSpPr txBox="1"/>
          <p:nvPr/>
        </p:nvSpPr>
        <p:spPr>
          <a:xfrm>
            <a:off x="755009" y="6350466"/>
            <a:ext cx="104023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6DDBB5A1-3A6F-4FC8-85C7-0D00A5912057}"/>
              </a:ext>
            </a:extLst>
          </p:cNvPr>
          <p:cNvSpPr/>
          <p:nvPr/>
        </p:nvSpPr>
        <p:spPr>
          <a:xfrm>
            <a:off x="838200" y="4059914"/>
            <a:ext cx="2072079" cy="1031845"/>
          </a:xfrm>
          <a:prstGeom prst="wedgeEllipseCallout">
            <a:avLst>
              <a:gd name="adj1" fmla="val 104096"/>
              <a:gd name="adj2" fmla="val 4542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FF00"/>
                </a:solidFill>
              </a:rPr>
              <a:t>Outliers have been adjusted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DCCFA-15A1-4578-B4E1-E07703473769}"/>
              </a:ext>
            </a:extLst>
          </p:cNvPr>
          <p:cNvSpPr txBox="1"/>
          <p:nvPr/>
        </p:nvSpPr>
        <p:spPr>
          <a:xfrm>
            <a:off x="10737908" y="365124"/>
            <a:ext cx="104023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 action="ppaction://hlinkfile"/>
              </a:rPr>
              <a:t>Report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E08869-8C8C-4AD7-825F-4CDDB6F96E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1" y="708869"/>
            <a:ext cx="457201" cy="3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64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0C24-690D-4334-A798-A4970DE9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Categorical variable income and numerical variable age is depicted here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F24ADE-E79F-4C5F-8E8A-103D61E59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368" y="1868698"/>
            <a:ext cx="6953250" cy="16478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E42DD4-56CF-41AB-8830-6A2445208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690" y="3924737"/>
            <a:ext cx="4905375" cy="971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2E3C09-9FB2-4E07-B748-086AAA8213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10" y="5683032"/>
            <a:ext cx="1945184" cy="1115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75FD6B-AAFA-4694-BF16-AC0412B6C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9015D5-B0D8-458E-97B9-25B4D134FA7A}"/>
              </a:ext>
            </a:extLst>
          </p:cNvPr>
          <p:cNvSpPr txBox="1"/>
          <p:nvPr/>
        </p:nvSpPr>
        <p:spPr>
          <a:xfrm>
            <a:off x="10737908" y="365124"/>
            <a:ext cx="104023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 action="ppaction://hlinkfile"/>
              </a:rPr>
              <a:t>Report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882940-808C-44DF-9E8B-B1F0D2877C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1" y="708869"/>
            <a:ext cx="457201" cy="347473"/>
          </a:xfrm>
          <a:prstGeom prst="rect">
            <a:avLst/>
          </a:prstGeom>
        </p:spPr>
      </p:pic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AABD88D6-A0F8-4B05-BDA8-D139D09C9139}"/>
              </a:ext>
            </a:extLst>
          </p:cNvPr>
          <p:cNvSpPr/>
          <p:nvPr/>
        </p:nvSpPr>
        <p:spPr>
          <a:xfrm>
            <a:off x="0" y="2029779"/>
            <a:ext cx="1715025" cy="1031845"/>
          </a:xfrm>
          <a:prstGeom prst="wedgeEllipseCallout">
            <a:avLst>
              <a:gd name="adj1" fmla="val 71640"/>
              <a:gd name="adj2" fmla="val 16972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FF00"/>
                </a:solidFill>
              </a:rPr>
              <a:t>For categorical variable tabular form is used</a:t>
            </a: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BE06FD79-1DAC-4A16-ADC1-D48083896F59}"/>
              </a:ext>
            </a:extLst>
          </p:cNvPr>
          <p:cNvSpPr/>
          <p:nvPr/>
        </p:nvSpPr>
        <p:spPr>
          <a:xfrm>
            <a:off x="608552" y="3974037"/>
            <a:ext cx="1715025" cy="1031845"/>
          </a:xfrm>
          <a:prstGeom prst="wedgeEllipseCallout">
            <a:avLst>
              <a:gd name="adj1" fmla="val 71640"/>
              <a:gd name="adj2" fmla="val 16972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FF00"/>
                </a:solidFill>
              </a:rPr>
              <a:t>For numerical variable summary  is used</a:t>
            </a:r>
          </a:p>
        </p:txBody>
      </p:sp>
    </p:spTree>
    <p:extLst>
      <p:ext uri="{BB962C8B-B14F-4D97-AF65-F5344CB8AC3E}">
        <p14:creationId xmlns:p14="http://schemas.microsoft.com/office/powerpoint/2010/main" val="1057925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6FE8-723C-4BF0-ACFF-972DC0733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79"/>
            <a:ext cx="10515600" cy="8888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show one categorical and one numerical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100" dirty="0">
                <a:solidFill>
                  <a:schemeClr val="accent6">
                    <a:lumMod val="75000"/>
                  </a:schemeClr>
                </a:solidFill>
              </a:rPr>
              <a:t>Column: income, the target column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7C69D6-6D67-40D6-BDD3-66997FD12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359" y="2295408"/>
            <a:ext cx="8816828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E89D1A-4FD0-464F-A755-4B861B45F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087" y="1115735"/>
            <a:ext cx="6115050" cy="1367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704C75-2628-441D-BEE0-E3B1D8CCA8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10" y="5683032"/>
            <a:ext cx="1945184" cy="11156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181FD-5625-4CD3-B2EE-286B6AEBAF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60F03A9D-FC1A-47B8-A513-11BED326D983}"/>
              </a:ext>
            </a:extLst>
          </p:cNvPr>
          <p:cNvSpPr/>
          <p:nvPr/>
        </p:nvSpPr>
        <p:spPr>
          <a:xfrm>
            <a:off x="167781" y="2952568"/>
            <a:ext cx="2072079" cy="1031845"/>
          </a:xfrm>
          <a:prstGeom prst="wedgeEllipseCallout">
            <a:avLst>
              <a:gd name="adj1" fmla="val 66849"/>
              <a:gd name="adj2" fmla="val 68191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00"/>
                </a:solidFill>
              </a:rPr>
              <a:t>We are dealing with unbalanced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8B42EE-A7DE-4737-A095-F34BEA383E83}"/>
              </a:ext>
            </a:extLst>
          </p:cNvPr>
          <p:cNvSpPr txBox="1"/>
          <p:nvPr/>
        </p:nvSpPr>
        <p:spPr>
          <a:xfrm>
            <a:off x="10737908" y="365124"/>
            <a:ext cx="104023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 action="ppaction://hlinkfile"/>
              </a:rPr>
              <a:t>Report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D8921B-0AE3-4DF6-95F9-D88AFC6C8A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1" y="708869"/>
            <a:ext cx="457201" cy="3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0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A9F4-2D5F-4B9C-BA32-CBD42651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Submitted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C7304-7593-4B46-8E31-C26177277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b="1" i="0" dirty="0"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Mohammad Monjur-E-Elahi</a:t>
            </a:r>
          </a:p>
          <a:p>
            <a:pPr marL="0" indent="0" algn="l">
              <a:buNone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Course: R for Data Analytics [DSA06]</a:t>
            </a:r>
          </a:p>
          <a:p>
            <a:pPr marL="0" indent="0" algn="l">
              <a:buNone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Program: Data Science and Application - Advanced Diploma [6060]</a:t>
            </a:r>
          </a:p>
          <a:p>
            <a:pPr marL="0" indent="0" algn="l">
              <a:buNone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Metro College of Technology</a:t>
            </a:r>
          </a:p>
          <a:p>
            <a:pPr marL="0" indent="0" algn="l">
              <a:buNone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Date: 5 March, 2021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C0A3B8-2EED-41D9-8628-05417EE95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10" y="5683032"/>
            <a:ext cx="1945184" cy="1115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C69FF2-01D4-47E2-B5E0-B0B1BA257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F900BF-BE09-4383-BBBC-26A73FB1D1E6}"/>
              </a:ext>
            </a:extLst>
          </p:cNvPr>
          <p:cNvSpPr txBox="1"/>
          <p:nvPr/>
        </p:nvSpPr>
        <p:spPr>
          <a:xfrm>
            <a:off x="10737908" y="365124"/>
            <a:ext cx="104023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 action="ppaction://hlinkfile"/>
              </a:rPr>
              <a:t>Report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1DD3B6-AA25-4D17-A442-43A9B21857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1" y="708869"/>
            <a:ext cx="457201" cy="3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4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5D6CA-89E4-41A9-B1F1-B4C13C8A5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0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Column: age, a numerical column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BCDFB0-6CF2-4ED2-8983-20C7A09E7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990" y="2211518"/>
            <a:ext cx="7157535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DEDD37-0ACC-4FAC-AC38-DA1F92ADF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001" y="1178055"/>
            <a:ext cx="7972425" cy="790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28244A-9A2C-4EB9-91B4-BC0D18C75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10" y="5683032"/>
            <a:ext cx="1945184" cy="1115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F84109-575A-48AB-82EB-75DCF3EBF9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sp>
        <p:nvSpPr>
          <p:cNvPr id="12" name="TextBox 11">
            <a:hlinkClick r:id="rId6" action="ppaction://hlinksldjump"/>
            <a:extLst>
              <a:ext uri="{FF2B5EF4-FFF2-40B4-BE49-F238E27FC236}">
                <a16:creationId xmlns:a16="http://schemas.microsoft.com/office/drawing/2014/main" id="{F852D49A-D397-401F-9468-A3EB41DA304B}"/>
              </a:ext>
            </a:extLst>
          </p:cNvPr>
          <p:cNvSpPr txBox="1"/>
          <p:nvPr/>
        </p:nvSpPr>
        <p:spPr>
          <a:xfrm>
            <a:off x="755009" y="6350466"/>
            <a:ext cx="104023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08E7B-FE3F-418F-AD28-16DEE404697E}"/>
              </a:ext>
            </a:extLst>
          </p:cNvPr>
          <p:cNvSpPr txBox="1"/>
          <p:nvPr/>
        </p:nvSpPr>
        <p:spPr>
          <a:xfrm>
            <a:off x="10737908" y="365124"/>
            <a:ext cx="104023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7" action="ppaction://hlinkfile"/>
              </a:rPr>
              <a:t>Report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ADAE8B-70D6-4F2E-B6E9-AF48D072E3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1" y="708869"/>
            <a:ext cx="457201" cy="3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19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47DE-EB2A-4E2D-A82B-BA4780163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Bivariate Analysis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Between numerical age and target income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8DF470-2AB3-42F3-9137-2BB8BDFD0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863" y="1825625"/>
            <a:ext cx="7457813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EB377A-D7A8-430E-9A8F-B7521B810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10" y="5683032"/>
            <a:ext cx="1945184" cy="1115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51BE03-2F8C-4E74-9B8F-290A33FD4D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AFE17822-23D8-4D07-A3DD-2E9F1B3C24B9}"/>
              </a:ext>
            </a:extLst>
          </p:cNvPr>
          <p:cNvSpPr/>
          <p:nvPr/>
        </p:nvSpPr>
        <p:spPr>
          <a:xfrm>
            <a:off x="419450" y="3429000"/>
            <a:ext cx="2072079" cy="1031845"/>
          </a:xfrm>
          <a:prstGeom prst="wedgeEllipseCallout">
            <a:avLst>
              <a:gd name="adj1" fmla="val 66849"/>
              <a:gd name="adj2" fmla="val 68191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00"/>
                </a:solidFill>
              </a:rPr>
              <a:t>For numerical versus categorical we used t-test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2E8FA4F2-5137-408C-9276-A313E72E40AB}"/>
              </a:ext>
            </a:extLst>
          </p:cNvPr>
          <p:cNvSpPr/>
          <p:nvPr/>
        </p:nvSpPr>
        <p:spPr>
          <a:xfrm>
            <a:off x="6916725" y="4109907"/>
            <a:ext cx="2072079" cy="1031845"/>
          </a:xfrm>
          <a:prstGeom prst="wedgeEllipseCallout">
            <a:avLst>
              <a:gd name="adj1" fmla="val -102382"/>
              <a:gd name="adj2" fmla="val 64126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00"/>
                </a:solidFill>
              </a:rPr>
              <a:t>Indicates statistically significant associations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4FBD1F-8433-4E6C-96C4-9B00CFA0E63D}"/>
              </a:ext>
            </a:extLst>
          </p:cNvPr>
          <p:cNvSpPr txBox="1"/>
          <p:nvPr/>
        </p:nvSpPr>
        <p:spPr>
          <a:xfrm>
            <a:off x="10737908" y="365124"/>
            <a:ext cx="104023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 action="ppaction://hlinkfile"/>
              </a:rPr>
              <a:t>Report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AF09B3-CB22-4286-A459-A50FE1C25A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1" y="708869"/>
            <a:ext cx="457201" cy="3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42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58F1-2D1D-4B2C-BBFF-7981DF7C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Grouped box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732F51-46FA-4DF8-9CD8-E0C77DAAE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3357" y="1825625"/>
            <a:ext cx="7157535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1ED21F-62B1-4C0F-8249-029DBB07B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221" y="1225550"/>
            <a:ext cx="6724650" cy="600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463AF0-53F5-439F-AA04-7A65FCA2B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10" y="5683032"/>
            <a:ext cx="1945184" cy="1115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0FBE1C-2EE6-4757-92CE-7DDA546950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AD3EF66D-F28B-476E-A6D0-0B3AA4E6B449}"/>
              </a:ext>
            </a:extLst>
          </p:cNvPr>
          <p:cNvSpPr/>
          <p:nvPr/>
        </p:nvSpPr>
        <p:spPr>
          <a:xfrm>
            <a:off x="29730" y="2397155"/>
            <a:ext cx="2584509" cy="1031845"/>
          </a:xfrm>
          <a:prstGeom prst="wedgeEllipseCallout">
            <a:avLst>
              <a:gd name="adj1" fmla="val 66849"/>
              <a:gd name="adj2" fmla="val 68191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00"/>
                </a:solidFill>
              </a:rPr>
              <a:t>Mean age of people earning more than 50k is higher than the same of people earning less than 50k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7D0D5B-EE1D-403E-8FA6-F6A60AD85ABD}"/>
              </a:ext>
            </a:extLst>
          </p:cNvPr>
          <p:cNvSpPr txBox="1"/>
          <p:nvPr/>
        </p:nvSpPr>
        <p:spPr>
          <a:xfrm>
            <a:off x="10737908" y="365124"/>
            <a:ext cx="104023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 action="ppaction://hlinkfile"/>
              </a:rPr>
              <a:t>Report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0FB339-3F26-48B5-874A-DCFDCC3681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1" y="708869"/>
            <a:ext cx="457201" cy="3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7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F6AA-98EB-49C4-B076-EB62A3015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Histogram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BB3030-8435-46CD-8E3C-C061CB526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077" y="2141537"/>
            <a:ext cx="7157535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44388A-4AB1-46DF-9DA5-FD6A3A716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435" y="1690688"/>
            <a:ext cx="7011842" cy="590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45FABB-8924-40FC-9691-A877F4FDE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10" y="5683032"/>
            <a:ext cx="1945184" cy="1115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385105-1376-4D2D-88F2-46C251A14A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EDFF81-5F59-473A-B008-7AAA94F0D678}"/>
              </a:ext>
            </a:extLst>
          </p:cNvPr>
          <p:cNvSpPr txBox="1"/>
          <p:nvPr/>
        </p:nvSpPr>
        <p:spPr>
          <a:xfrm>
            <a:off x="10737908" y="365124"/>
            <a:ext cx="104023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 action="ppaction://hlinkfile"/>
              </a:rPr>
              <a:t>Report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3C8497-DFCB-45F6-990A-5FF549E60C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1" y="708869"/>
            <a:ext cx="457201" cy="3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48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F1DD-8A6A-4ED0-BB6A-00AC0FFD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Bivariate Analysis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Between categorical region and target income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708044-EC6F-4E74-A27F-60F3E396D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307" y="1795244"/>
            <a:ext cx="7139031" cy="393483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6739DF-32F7-41F7-81D2-9EE31BFD2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10" y="5683032"/>
            <a:ext cx="1945184" cy="1115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F7677B-D57B-4B3C-85E3-8464041D5A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FFD434B4-5342-4F42-B1F2-1DF21A0E7201}"/>
              </a:ext>
            </a:extLst>
          </p:cNvPr>
          <p:cNvSpPr/>
          <p:nvPr/>
        </p:nvSpPr>
        <p:spPr>
          <a:xfrm>
            <a:off x="6467211" y="4434855"/>
            <a:ext cx="2584509" cy="1031845"/>
          </a:xfrm>
          <a:prstGeom prst="wedgeEllipseCallout">
            <a:avLst>
              <a:gd name="adj1" fmla="val -71425"/>
              <a:gd name="adj2" fmla="val 5437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This p-value suggests statistical significant association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6B052250-473E-432B-9D4C-E06992573978}"/>
              </a:ext>
            </a:extLst>
          </p:cNvPr>
          <p:cNvSpPr/>
          <p:nvPr/>
        </p:nvSpPr>
        <p:spPr>
          <a:xfrm>
            <a:off x="101716" y="2319454"/>
            <a:ext cx="2584509" cy="1031845"/>
          </a:xfrm>
          <a:prstGeom prst="wedgeEllipseCallout">
            <a:avLst>
              <a:gd name="adj1" fmla="val 48023"/>
              <a:gd name="adj2" fmla="val 166565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Chi-square test for categorical versus categorical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B45DF5-91A4-403B-9EB0-C6AC6F664E7D}"/>
              </a:ext>
            </a:extLst>
          </p:cNvPr>
          <p:cNvSpPr txBox="1"/>
          <p:nvPr/>
        </p:nvSpPr>
        <p:spPr>
          <a:xfrm>
            <a:off x="10737908" y="365124"/>
            <a:ext cx="104023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 action="ppaction://hlinkfile"/>
              </a:rPr>
              <a:t>Report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71C8DE-349B-43E9-A061-4B69C3C7F6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1" y="708869"/>
            <a:ext cx="457201" cy="3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99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39EF-73B7-4D44-81F4-D50C8E2F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Bar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A67FC6-9A87-4BE1-920D-12C92D40A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745" y="2120107"/>
            <a:ext cx="7731285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591861-FCF3-4926-9B40-2ECD91ECA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969" y="1396207"/>
            <a:ext cx="6391275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6EB578-0E82-41AC-8551-BAF9DC95CD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10" y="5683032"/>
            <a:ext cx="1945184" cy="1115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5C3888-0206-4CF4-A071-D124347A76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DEA41A26-D07C-49ED-863C-3ADB0289B37F}"/>
              </a:ext>
            </a:extLst>
          </p:cNvPr>
          <p:cNvSpPr txBox="1"/>
          <p:nvPr/>
        </p:nvSpPr>
        <p:spPr>
          <a:xfrm>
            <a:off x="755009" y="6350466"/>
            <a:ext cx="104023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AE9AA942-868F-47EF-BED1-5CABA9A2981A}"/>
              </a:ext>
            </a:extLst>
          </p:cNvPr>
          <p:cNvSpPr/>
          <p:nvPr/>
        </p:nvSpPr>
        <p:spPr>
          <a:xfrm>
            <a:off x="200635" y="1909769"/>
            <a:ext cx="2122416" cy="1031845"/>
          </a:xfrm>
          <a:prstGeom prst="wedgeEllipseCallout">
            <a:avLst>
              <a:gd name="adj1" fmla="val 58614"/>
              <a:gd name="adj2" fmla="val 35671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North America has the highest ratio of income greater than 50k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0D57A1-5416-41C9-B618-68F0E8EA006C}"/>
              </a:ext>
            </a:extLst>
          </p:cNvPr>
          <p:cNvSpPr txBox="1"/>
          <p:nvPr/>
        </p:nvSpPr>
        <p:spPr>
          <a:xfrm>
            <a:off x="10737908" y="365124"/>
            <a:ext cx="104023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7" action="ppaction://hlinkfile"/>
              </a:rPr>
              <a:t>Report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56ECFA-B545-4A05-ABE2-0F3228983B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1" y="708869"/>
            <a:ext cx="457201" cy="3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05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97FC-F560-483B-BA64-4CFB9E51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Logistic Regression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D167E-2EF3-4E8F-B7AA-E109AAE0E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694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type of classification model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Attempts to predict the outcome of categorical dependent variables</a:t>
            </a:r>
          </a:p>
          <a:p>
            <a:pPr marL="0" indent="0">
              <a:buNone/>
            </a:pPr>
            <a:endParaRPr lang="en-US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en-US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Uses one or more independent variables</a:t>
            </a:r>
          </a:p>
          <a:p>
            <a:pPr marL="0" indent="0">
              <a:buNone/>
            </a:pPr>
            <a:endParaRPr lang="en-US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en-US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independent variables can be either categorical or numerical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ased on the logistic function, which always takes values between 0 and 1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A0A77A-778C-491B-9E53-E38629F94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10" y="5683032"/>
            <a:ext cx="1945184" cy="1115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0EB2DB-AE10-4917-A112-7A9ABB4CB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DA4305-B7B9-470D-92BE-4E73ABA815F1}"/>
              </a:ext>
            </a:extLst>
          </p:cNvPr>
          <p:cNvSpPr txBox="1"/>
          <p:nvPr/>
        </p:nvSpPr>
        <p:spPr>
          <a:xfrm>
            <a:off x="10737908" y="365124"/>
            <a:ext cx="104023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 action="ppaction://hlinkfile"/>
              </a:rPr>
              <a:t>Report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642015-867E-450F-8590-6D2044910A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1" y="708869"/>
            <a:ext cx="457201" cy="3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57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22C1-4876-4735-9CA9-41040097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Logistic Regression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8A4CDF-9AEB-47AF-B302-33F4EC298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9017"/>
            <a:ext cx="4799202" cy="468105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AFECE9-A600-46E5-8977-210D47D3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10" y="5683032"/>
            <a:ext cx="1945184" cy="1115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5CB3A2-71D4-448B-B7AB-95649E4DA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8861294-0713-4A3D-BAEC-38D4779AF719}"/>
              </a:ext>
            </a:extLst>
          </p:cNvPr>
          <p:cNvGrpSpPr/>
          <p:nvPr/>
        </p:nvGrpSpPr>
        <p:grpSpPr>
          <a:xfrm>
            <a:off x="6372837" y="1511173"/>
            <a:ext cx="3769453" cy="3848874"/>
            <a:chOff x="6372837" y="1511173"/>
            <a:chExt cx="3769453" cy="38488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B1C6872-8F43-4108-ADCF-DAE00B216351}"/>
                    </a:ext>
                  </a:extLst>
                </p:cNvPr>
                <p:cNvSpPr txBox="1"/>
                <p:nvPr/>
              </p:nvSpPr>
              <p:spPr>
                <a:xfrm>
                  <a:off x="6736360" y="1511173"/>
                  <a:ext cx="3405930" cy="3848874"/>
                </a:xfrm>
                <a:prstGeom prst="rect">
                  <a:avLst/>
                </a:prstGeom>
                <a:noFill/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marL="0" marR="0" algn="just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algn="just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8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algn="just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endPara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algn="just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8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</m:oMath>
                  </a14:m>
                  <a:endPara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algn="just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p>
                        </m:sSup>
                      </m:oMath>
                    </m:oMathPara>
                  </a14:m>
                  <a:endPara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algn="just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B1C6872-8F43-4108-ADCF-DAE00B2163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6360" y="1511173"/>
                  <a:ext cx="3405930" cy="384887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9D71AC1-FD25-45C6-881D-92181F9E4245}"/>
                    </a:ext>
                  </a:extLst>
                </p:cNvPr>
                <p:cNvSpPr txBox="1"/>
                <p:nvPr/>
              </p:nvSpPr>
              <p:spPr>
                <a:xfrm>
                  <a:off x="6372837" y="3393346"/>
                  <a:ext cx="253274" cy="276999"/>
                </a:xfrm>
                <a:prstGeom prst="rect">
                  <a:avLst/>
                </a:prstGeom>
                <a:noFill/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9D71AC1-FD25-45C6-881D-92181F9E42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837" y="3393346"/>
                  <a:ext cx="25327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3636" r="-11364"/>
                  </a:stretch>
                </a:blip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847BB20-BCE0-4998-A0FC-A868DC6FBB80}"/>
                    </a:ext>
                  </a:extLst>
                </p:cNvPr>
                <p:cNvSpPr txBox="1"/>
                <p:nvPr/>
              </p:nvSpPr>
              <p:spPr>
                <a:xfrm>
                  <a:off x="6372837" y="2799126"/>
                  <a:ext cx="253274" cy="276999"/>
                </a:xfrm>
                <a:prstGeom prst="rect">
                  <a:avLst/>
                </a:prstGeom>
                <a:noFill/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847BB20-BCE0-4998-A0FC-A868DC6FBB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837" y="2799126"/>
                  <a:ext cx="25327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3636" r="-11364"/>
                  </a:stretch>
                </a:blip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A6413B0-AB9D-4B7D-A833-B310915C1635}"/>
                    </a:ext>
                  </a:extLst>
                </p:cNvPr>
                <p:cNvSpPr txBox="1"/>
                <p:nvPr/>
              </p:nvSpPr>
              <p:spPr>
                <a:xfrm>
                  <a:off x="6439353" y="4754581"/>
                  <a:ext cx="253274" cy="276999"/>
                </a:xfrm>
                <a:prstGeom prst="rect">
                  <a:avLst/>
                </a:prstGeom>
                <a:noFill/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A6413B0-AB9D-4B7D-A833-B310915C1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9353" y="4754581"/>
                  <a:ext cx="25327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3636" r="-11364"/>
                  </a:stretch>
                </a:blip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1267AB0-BABE-4B39-AB3D-137A47A33232}"/>
                    </a:ext>
                  </a:extLst>
                </p:cNvPr>
                <p:cNvSpPr txBox="1"/>
                <p:nvPr/>
              </p:nvSpPr>
              <p:spPr>
                <a:xfrm>
                  <a:off x="6399402" y="4007140"/>
                  <a:ext cx="253274" cy="276999"/>
                </a:xfrm>
                <a:prstGeom prst="rect">
                  <a:avLst/>
                </a:prstGeom>
                <a:noFill/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1267AB0-BABE-4B39-AB3D-137A47A33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9402" y="4007140"/>
                  <a:ext cx="25327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3953" r="-13953"/>
                  </a:stretch>
                </a:blip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8373A37-751F-4BB0-85C8-B9DFCE39585C}"/>
              </a:ext>
            </a:extLst>
          </p:cNvPr>
          <p:cNvSpPr txBox="1"/>
          <p:nvPr/>
        </p:nvSpPr>
        <p:spPr>
          <a:xfrm>
            <a:off x="10737908" y="365124"/>
            <a:ext cx="104023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9" action="ppaction://hlinkfile"/>
              </a:rPr>
              <a:t>Report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823AC2-B0FC-4ADF-907D-2B62BE6E14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1" y="708869"/>
            <a:ext cx="457201" cy="3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37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22D0-7321-405C-B43F-48C672F0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Check the head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3D2EB9-28B3-43DB-AA43-423B61805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0412"/>
            <a:ext cx="10515600" cy="382748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6AECF4-8148-4640-ABF1-35BA71280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10" y="5683032"/>
            <a:ext cx="1945184" cy="1115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600589-3E65-442F-BBD7-75C89514D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E15FD7-C87E-46AB-BD9D-6F3E11B4B1A2}"/>
              </a:ext>
            </a:extLst>
          </p:cNvPr>
          <p:cNvSpPr txBox="1"/>
          <p:nvPr/>
        </p:nvSpPr>
        <p:spPr>
          <a:xfrm>
            <a:off x="10737908" y="365124"/>
            <a:ext cx="104023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 action="ppaction://hlinkfile"/>
              </a:rPr>
              <a:t>Report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BB61A9-3FB3-4221-9401-B1B9E22AFA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1" y="708869"/>
            <a:ext cx="457201" cy="3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A6C41-F220-44F5-9280-2D1AD539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0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Train Test Split</a:t>
            </a:r>
            <a:br>
              <a:rPr lang="en-US" i="0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</a:br>
            <a:r>
              <a:rPr lang="en-US" sz="3200" i="0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Used CaTools library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BBE92C-1542-4AFF-BC19-C2039E6D8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303" y="1437929"/>
            <a:ext cx="8735648" cy="449786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7DAF3A-ED2E-4E53-A8EA-D8A2A2767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10" y="5683032"/>
            <a:ext cx="1945184" cy="1115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2E49AC-3A3A-4E0D-8C02-40AF4518A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C43DB73-F5BB-4C20-8FDB-C8614D206761}"/>
              </a:ext>
            </a:extLst>
          </p:cNvPr>
          <p:cNvSpPr/>
          <p:nvPr/>
        </p:nvSpPr>
        <p:spPr>
          <a:xfrm>
            <a:off x="101716" y="1767446"/>
            <a:ext cx="1953587" cy="966831"/>
          </a:xfrm>
          <a:prstGeom prst="wedgeEllipseCallout">
            <a:avLst>
              <a:gd name="adj1" fmla="val 63495"/>
              <a:gd name="adj2" fmla="val 51406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FF00"/>
                </a:solidFill>
              </a:rPr>
              <a:t>caTools is required for Logistic Regression Modeling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BA217-4B54-4F41-A4B9-643ACDB1DEC1}"/>
              </a:ext>
            </a:extLst>
          </p:cNvPr>
          <p:cNvSpPr txBox="1"/>
          <p:nvPr/>
        </p:nvSpPr>
        <p:spPr>
          <a:xfrm>
            <a:off x="10737908" y="365124"/>
            <a:ext cx="104023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 action="ppaction://hlinkfile"/>
              </a:rPr>
              <a:t>Report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B6E194-E336-4ABB-8E46-4837D454CC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1" y="708869"/>
            <a:ext cx="457201" cy="3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9286-1816-422C-8544-339F85319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52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3DE3B-AE55-47EB-A8FA-7148CECC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686"/>
            <a:ext cx="10515600" cy="506961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Clean</a:t>
            </a:r>
            <a:r>
              <a:rPr lang="en-US" dirty="0"/>
              <a:t> the dataset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Perform required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feature engineering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Conduct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Univariate Analysis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Perform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statistical significant </a:t>
            </a:r>
            <a:r>
              <a:rPr lang="en-US" dirty="0"/>
              <a:t>association analysis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Visualize</a:t>
            </a:r>
            <a:r>
              <a:rPr lang="en-US" dirty="0"/>
              <a:t> different aspects of the dataset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Develop</a:t>
            </a:r>
            <a:r>
              <a:rPr lang="en-US" dirty="0"/>
              <a:t> the Logistic Regression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Model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Target is any person belongs to &lt;50K or =&gt;50K income group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Evaluate</a:t>
            </a:r>
            <a:r>
              <a:rPr lang="en-US" dirty="0"/>
              <a:t> the model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2D1F7-AC5D-49A6-B2E8-2BDEA2459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10" y="5683032"/>
            <a:ext cx="1945184" cy="1115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AFBC05-9B54-4AAD-BC59-C719DB305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A92DAC-53F3-424B-8F0A-1DF26E412198}"/>
              </a:ext>
            </a:extLst>
          </p:cNvPr>
          <p:cNvSpPr txBox="1"/>
          <p:nvPr/>
        </p:nvSpPr>
        <p:spPr>
          <a:xfrm>
            <a:off x="10737908" y="365124"/>
            <a:ext cx="104023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 action="ppaction://hlinkfile"/>
              </a:rPr>
              <a:t>Report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A5A3AB-7A6E-4CF0-B795-50A4C70C3B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1" y="708869"/>
            <a:ext cx="457201" cy="3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72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CD95-F2E1-4577-866F-A2B0DFC3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Training the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8EF3DE-BFDB-40F2-B03F-68DE663E9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3751" y="1690688"/>
            <a:ext cx="8856633" cy="376195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5A148F-9E64-493D-BDDA-8F970BBF1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10" y="5683032"/>
            <a:ext cx="1945184" cy="1115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3E47F8-C351-46A5-8E97-E2BE58A8B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4C209C43-8D39-44BF-933F-9511BE01882C}"/>
              </a:ext>
            </a:extLst>
          </p:cNvPr>
          <p:cNvSpPr/>
          <p:nvPr/>
        </p:nvSpPr>
        <p:spPr>
          <a:xfrm>
            <a:off x="101716" y="2945585"/>
            <a:ext cx="2122416" cy="966830"/>
          </a:xfrm>
          <a:prstGeom prst="wedgeEllipseCallout">
            <a:avLst>
              <a:gd name="adj1" fmla="val 53871"/>
              <a:gd name="adj2" fmla="val 79519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We built model with all the independent 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FBA8E-DE0C-4B13-A615-850230AE672B}"/>
              </a:ext>
            </a:extLst>
          </p:cNvPr>
          <p:cNvSpPr txBox="1"/>
          <p:nvPr/>
        </p:nvSpPr>
        <p:spPr>
          <a:xfrm>
            <a:off x="10737908" y="365124"/>
            <a:ext cx="104023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 action="ppaction://hlinkfile"/>
              </a:rPr>
              <a:t>Report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EFD321-685F-4582-B349-331F03F416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1" y="708869"/>
            <a:ext cx="457201" cy="3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E392-D113-477B-8630-E1754383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Summary of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11356D-522F-4745-8964-339418727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804" y="1624289"/>
            <a:ext cx="7919205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B924E8-EBF7-4965-8B6E-C47ACB206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10" y="5683032"/>
            <a:ext cx="1945184" cy="1115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528464-6F0F-4B5E-A6F9-98A8A778D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26817E4B-381D-424C-947B-3505A9C1A85C}"/>
              </a:ext>
            </a:extLst>
          </p:cNvPr>
          <p:cNvSpPr/>
          <p:nvPr/>
        </p:nvSpPr>
        <p:spPr>
          <a:xfrm rot="10800000">
            <a:off x="8875552" y="3103927"/>
            <a:ext cx="503339" cy="29613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320254E1-A276-40E8-B515-21FCC8D23755}"/>
              </a:ext>
            </a:extLst>
          </p:cNvPr>
          <p:cNvSpPr/>
          <p:nvPr/>
        </p:nvSpPr>
        <p:spPr>
          <a:xfrm>
            <a:off x="9231384" y="3505683"/>
            <a:ext cx="2122416" cy="1031845"/>
          </a:xfrm>
          <a:prstGeom prst="wedgeEllipseCallout">
            <a:avLst>
              <a:gd name="adj1" fmla="val -42572"/>
              <a:gd name="adj2" fmla="val 5437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Categories/features with 3 stars are most significant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70639-5B22-460F-B794-E696FFF67832}"/>
              </a:ext>
            </a:extLst>
          </p:cNvPr>
          <p:cNvSpPr txBox="1"/>
          <p:nvPr/>
        </p:nvSpPr>
        <p:spPr>
          <a:xfrm>
            <a:off x="10737908" y="365124"/>
            <a:ext cx="104023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 action="ppaction://hlinkfile"/>
              </a:rPr>
              <a:t>Report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070B2B-943C-40E5-9FBF-B91BDBBC6C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1" y="708869"/>
            <a:ext cx="457201" cy="3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9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FBFB-FFCA-46CD-B28C-A4E3F38C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Summary of model…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0E1D31-AA6E-47C0-9EB2-50F4C9198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306" y="1825625"/>
            <a:ext cx="7046753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A7651C-DF90-4859-BD9D-C39A06862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10" y="5683032"/>
            <a:ext cx="1945184" cy="1115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17792E-2DB7-4CD8-9924-2CEFB8F2E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D046A6A4-F097-4E31-AF38-F319E2962466}"/>
              </a:ext>
            </a:extLst>
          </p:cNvPr>
          <p:cNvSpPr/>
          <p:nvPr/>
        </p:nvSpPr>
        <p:spPr>
          <a:xfrm rot="10800000">
            <a:off x="8951053" y="1904301"/>
            <a:ext cx="503339" cy="29613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FC91BE89-7446-4DB1-A1C3-E93D2B14AAA0}"/>
              </a:ext>
            </a:extLst>
          </p:cNvPr>
          <p:cNvSpPr/>
          <p:nvPr/>
        </p:nvSpPr>
        <p:spPr>
          <a:xfrm>
            <a:off x="9650833" y="2655014"/>
            <a:ext cx="2122416" cy="1031845"/>
          </a:xfrm>
          <a:prstGeom prst="wedgeEllipseCallout">
            <a:avLst>
              <a:gd name="adj1" fmla="val -57987"/>
              <a:gd name="adj2" fmla="val 2185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Categories/features with 3 stars are most significant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3BCCA8-3511-469D-9D69-850FB4341DC8}"/>
              </a:ext>
            </a:extLst>
          </p:cNvPr>
          <p:cNvSpPr txBox="1"/>
          <p:nvPr/>
        </p:nvSpPr>
        <p:spPr>
          <a:xfrm>
            <a:off x="10737908" y="365124"/>
            <a:ext cx="104023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 action="ppaction://hlinkfile"/>
              </a:rPr>
              <a:t>Report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07E055-F23F-46EC-BB94-AEC2D2B6EE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1" y="708869"/>
            <a:ext cx="457201" cy="3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2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E613-0661-43BE-864A-F4C7C3D03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1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Evaluate the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A97F99-9E8F-4FD5-8B92-868409654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7455" y="1040236"/>
            <a:ext cx="6350510" cy="19145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C9304A-9C1C-49B2-9369-402CEE6D2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455" y="2896446"/>
            <a:ext cx="6350510" cy="1466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F64354-6A3C-4252-9486-A7120B34D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455" y="4408064"/>
            <a:ext cx="6350510" cy="1409700"/>
          </a:xfrm>
          <a:prstGeom prst="rect">
            <a:avLst/>
          </a:prstGeom>
        </p:spPr>
      </p:pic>
      <p:sp>
        <p:nvSpPr>
          <p:cNvPr id="10" name="TextBox 9">
            <a:hlinkClick r:id="rId5" action="ppaction://hlinksldjump"/>
            <a:extLst>
              <a:ext uri="{FF2B5EF4-FFF2-40B4-BE49-F238E27FC236}">
                <a16:creationId xmlns:a16="http://schemas.microsoft.com/office/drawing/2014/main" id="{BE2744BE-2482-4FC1-B020-BE9DB9311F0D}"/>
              </a:ext>
            </a:extLst>
          </p:cNvPr>
          <p:cNvSpPr txBox="1"/>
          <p:nvPr/>
        </p:nvSpPr>
        <p:spPr>
          <a:xfrm>
            <a:off x="755009" y="6350466"/>
            <a:ext cx="104023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6983A313-80DD-47CE-A3A3-162CFF28FB11}"/>
              </a:ext>
            </a:extLst>
          </p:cNvPr>
          <p:cNvSpPr/>
          <p:nvPr/>
        </p:nvSpPr>
        <p:spPr>
          <a:xfrm>
            <a:off x="110147" y="2794556"/>
            <a:ext cx="2122416" cy="1031845"/>
          </a:xfrm>
          <a:prstGeom prst="wedgeEllipseCallout">
            <a:avLst>
              <a:gd name="adj1" fmla="val 63357"/>
              <a:gd name="adj2" fmla="val 7225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Total correct predictions by total predictions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10E40D9D-EF26-48E1-8785-54B277867B5C}"/>
              </a:ext>
            </a:extLst>
          </p:cNvPr>
          <p:cNvSpPr/>
          <p:nvPr/>
        </p:nvSpPr>
        <p:spPr>
          <a:xfrm>
            <a:off x="110147" y="4056588"/>
            <a:ext cx="2122416" cy="1031845"/>
          </a:xfrm>
          <a:prstGeom prst="wedgeEllipseCallout">
            <a:avLst>
              <a:gd name="adj1" fmla="val 63357"/>
              <a:gd name="adj2" fmla="val 92582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Total incorrect predictions by total predictions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9C868C-1A7B-4753-8A29-DFF7EFFEAB63}"/>
              </a:ext>
            </a:extLst>
          </p:cNvPr>
          <p:cNvSpPr txBox="1"/>
          <p:nvPr/>
        </p:nvSpPr>
        <p:spPr>
          <a:xfrm>
            <a:off x="10737908" y="365124"/>
            <a:ext cx="104023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 action="ppaction://hlinkfile"/>
              </a:rPr>
              <a:t>Report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63AE18-7F48-40A1-852A-E2711FB9F1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1" y="708869"/>
            <a:ext cx="457201" cy="3474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5DFA1E-6F78-4A6E-ABC1-B5558C2C98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25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6FA9-F1DB-46A0-9403-063BA643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Conclusion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4F28-F423-4897-B2D3-AB07DEAAC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786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Performed EDA 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Tried to visualize to get clarity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Attempted to build a Logistic Regression Model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Realized that in depth knowledge required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Lots of scopes to fine tune the model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The model seems to be a good one based on accuracy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C8DB3-7161-4D31-A76D-C2299332F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10" y="5683032"/>
            <a:ext cx="1945184" cy="1115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FB7035-C26F-496C-BD6E-5331A58CB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sp>
        <p:nvSpPr>
          <p:cNvPr id="6" name="TextBox 5">
            <a:hlinkClick r:id="rId4" action="ppaction://hlinksldjump"/>
            <a:extLst>
              <a:ext uri="{FF2B5EF4-FFF2-40B4-BE49-F238E27FC236}">
                <a16:creationId xmlns:a16="http://schemas.microsoft.com/office/drawing/2014/main" id="{2E90A621-15A0-4A5B-A4D1-CE7270AF9EE0}"/>
              </a:ext>
            </a:extLst>
          </p:cNvPr>
          <p:cNvSpPr txBox="1"/>
          <p:nvPr/>
        </p:nvSpPr>
        <p:spPr>
          <a:xfrm>
            <a:off x="755009" y="6350466"/>
            <a:ext cx="104023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54CD09-9D1C-4CC3-A8DF-5B308D6ABB97}"/>
              </a:ext>
            </a:extLst>
          </p:cNvPr>
          <p:cNvSpPr txBox="1"/>
          <p:nvPr/>
        </p:nvSpPr>
        <p:spPr>
          <a:xfrm>
            <a:off x="10737908" y="365124"/>
            <a:ext cx="104023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 action="ppaction://hlinkfile"/>
              </a:rPr>
              <a:t>Report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D9D08D-4431-478A-984A-DBE65D924A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1" y="708869"/>
            <a:ext cx="457201" cy="3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65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86205A-8499-42E1-809C-715A591EB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10" y="5683032"/>
            <a:ext cx="1945184" cy="1115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F19C4F-1083-4348-9051-705AC412D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FAB090-E987-4F24-903C-0D5E46301DE3}"/>
              </a:ext>
            </a:extLst>
          </p:cNvPr>
          <p:cNvSpPr/>
          <p:nvPr/>
        </p:nvSpPr>
        <p:spPr>
          <a:xfrm>
            <a:off x="4449291" y="1465705"/>
            <a:ext cx="225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Thanks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25A87-4255-4E90-B47E-F07F1B915410}"/>
              </a:ext>
            </a:extLst>
          </p:cNvPr>
          <p:cNvSpPr/>
          <p:nvPr/>
        </p:nvSpPr>
        <p:spPr>
          <a:xfrm>
            <a:off x="3922791" y="2967335"/>
            <a:ext cx="36249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Questions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34EB06-7F8E-4CC6-B30F-29A8988CDF96}"/>
              </a:ext>
            </a:extLst>
          </p:cNvPr>
          <p:cNvSpPr txBox="1"/>
          <p:nvPr/>
        </p:nvSpPr>
        <p:spPr>
          <a:xfrm>
            <a:off x="10737908" y="365124"/>
            <a:ext cx="104023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 action="ppaction://hlinkfile"/>
              </a:rPr>
              <a:t>Report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3A480E-FD71-4371-82A8-6A6ECA5894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1" y="708869"/>
            <a:ext cx="457201" cy="3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8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C6E9-94E2-422F-A209-7678F417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52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55DC-66C5-4AC8-954C-FA43E9BB0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25" y="1188142"/>
            <a:ext cx="10515600" cy="5204520"/>
          </a:xfrm>
        </p:spPr>
        <p:txBody>
          <a:bodyPr>
            <a:normAutofit fontScale="70000" lnSpcReduction="20000"/>
          </a:bodyPr>
          <a:lstStyle/>
          <a:p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UCI/Kaggle </a:t>
            </a:r>
            <a:r>
              <a:rPr lang="en-US" b="0" i="0" dirty="0">
                <a:effectLst/>
                <a:latin typeface="-apple-system"/>
              </a:rPr>
              <a:t>adult_sal.csv dataset</a:t>
            </a:r>
          </a:p>
          <a:p>
            <a:pPr marL="0" indent="0">
              <a:buNone/>
            </a:pPr>
            <a:endParaRPr lang="en-US" b="0" i="0" dirty="0">
              <a:effectLst/>
              <a:latin typeface="-apple-system"/>
            </a:endParaRPr>
          </a:p>
          <a:p>
            <a:r>
              <a:rPr lang="en-US" dirty="0">
                <a:latin typeface="-apple-system"/>
              </a:rPr>
              <a:t>Got modified version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with null and outliers </a:t>
            </a:r>
            <a:r>
              <a:rPr lang="en-US" dirty="0">
                <a:latin typeface="-apple-system"/>
              </a:rPr>
              <a:t>included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 </a:t>
            </a:r>
          </a:p>
          <a:p>
            <a:pPr marL="0" indent="0">
              <a:buNone/>
            </a:pPr>
            <a:endParaRPr lang="en-US" dirty="0">
              <a:latin typeface="-apple-system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Not from a particular industry</a:t>
            </a:r>
          </a:p>
          <a:p>
            <a:pPr marL="0" indent="0">
              <a:buNone/>
            </a:pPr>
            <a:endParaRPr lang="en-US" dirty="0">
              <a:latin typeface="-apple-system"/>
            </a:endParaRPr>
          </a:p>
          <a:p>
            <a:r>
              <a:rPr lang="en-US" dirty="0">
                <a:latin typeface="-apple-system"/>
              </a:rPr>
              <a:t>Relevant for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any industry for </a:t>
            </a: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raleway"/>
              </a:rPr>
              <a:t>dichotomous</a:t>
            </a:r>
            <a:r>
              <a:rPr lang="en-US" b="0" i="0" dirty="0">
                <a:solidFill>
                  <a:srgbClr val="333333"/>
                </a:solidFill>
                <a:effectLst/>
                <a:latin typeface="raleway"/>
              </a:rPr>
              <a:t>(</a:t>
            </a:r>
            <a:r>
              <a:rPr lang="en-US" dirty="0">
                <a:latin typeface="-apple-system"/>
              </a:rPr>
              <a:t>binary) target predictions</a:t>
            </a:r>
          </a:p>
          <a:p>
            <a:pPr marL="0" indent="0">
              <a:buNone/>
            </a:pPr>
            <a:endParaRPr lang="en-US" dirty="0">
              <a:latin typeface="-apple-system"/>
            </a:endParaRPr>
          </a:p>
          <a:p>
            <a:r>
              <a:rPr lang="en-US" dirty="0">
                <a:latin typeface="-apple-system"/>
              </a:rPr>
              <a:t>Had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32584 observations and 16 variables </a:t>
            </a:r>
            <a:r>
              <a:rPr lang="en-US" dirty="0">
                <a:latin typeface="-apple-system"/>
              </a:rPr>
              <a:t>to start with</a:t>
            </a:r>
          </a:p>
          <a:p>
            <a:pPr marL="0" indent="0">
              <a:buNone/>
            </a:pPr>
            <a:endParaRPr lang="en-US" dirty="0">
              <a:latin typeface="-apple-system"/>
            </a:endParaRPr>
          </a:p>
          <a:p>
            <a:r>
              <a:rPr lang="en-US" dirty="0">
                <a:latin typeface="-apple-system"/>
              </a:rPr>
              <a:t>Reshaped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finally with 30139 observations and 15 columns</a:t>
            </a:r>
          </a:p>
          <a:p>
            <a:pPr marL="0" indent="0">
              <a:buNone/>
            </a:pPr>
            <a:endParaRPr lang="en-US" dirty="0">
              <a:latin typeface="-apple-system"/>
            </a:endParaRPr>
          </a:p>
          <a:p>
            <a:r>
              <a:rPr lang="en-US" dirty="0">
                <a:latin typeface="-apple-system"/>
              </a:rPr>
              <a:t> 9 categorical and 6 numerical variables</a:t>
            </a:r>
          </a:p>
          <a:p>
            <a:pPr marL="0" indent="0">
              <a:buNone/>
            </a:pPr>
            <a:endParaRPr lang="en-US" dirty="0">
              <a:latin typeface="-apple-system"/>
            </a:endParaRPr>
          </a:p>
          <a:p>
            <a:r>
              <a:rPr lang="en-US" dirty="0">
                <a:latin typeface="-apple-system"/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-apple-system"/>
              </a:rPr>
              <a:t>Income was our target column</a:t>
            </a:r>
          </a:p>
          <a:p>
            <a:endParaRPr lang="en-US" dirty="0">
              <a:latin typeface="-apple-system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8C604-11FA-4E83-A89C-5688A6D25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10" y="5683032"/>
            <a:ext cx="1945184" cy="1115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7E5A17-658C-4EC3-9042-6B09EE2EB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C9CF29-7EE4-460F-BB2E-300DB05BD95E}"/>
              </a:ext>
            </a:extLst>
          </p:cNvPr>
          <p:cNvSpPr txBox="1"/>
          <p:nvPr/>
        </p:nvSpPr>
        <p:spPr>
          <a:xfrm>
            <a:off x="10737908" y="365124"/>
            <a:ext cx="104023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 action="ppaction://hlinkfile"/>
              </a:rPr>
              <a:t>Report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0AB146-9B8D-4D98-AC7F-A7C0EFA58D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1" y="708869"/>
            <a:ext cx="457201" cy="3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1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BFF3-408C-43D1-9351-22BF5CC8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At the beginning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CA72EB-9B40-4CD5-8E02-FE6D4F85B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230" y="1367406"/>
            <a:ext cx="10515599" cy="503339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8DE5EA-1CB7-4F85-A871-BBC3392BE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10" y="5683032"/>
            <a:ext cx="1945184" cy="1115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7A5BBF-BFDA-4BAF-8C05-DC82D3AE0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C643F3-3148-4EC4-A2C6-786C1287809F}"/>
              </a:ext>
            </a:extLst>
          </p:cNvPr>
          <p:cNvSpPr txBox="1"/>
          <p:nvPr/>
        </p:nvSpPr>
        <p:spPr>
          <a:xfrm>
            <a:off x="738230" y="1904301"/>
            <a:ext cx="318783" cy="166940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7E62B-4398-4C4C-8A97-279B6430A139}"/>
              </a:ext>
            </a:extLst>
          </p:cNvPr>
          <p:cNvSpPr txBox="1"/>
          <p:nvPr/>
        </p:nvSpPr>
        <p:spPr>
          <a:xfrm>
            <a:off x="1845578" y="4043494"/>
            <a:ext cx="1929468" cy="24622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0104C-D7E1-4065-9645-EA2F3E4F63F8}"/>
              </a:ext>
            </a:extLst>
          </p:cNvPr>
          <p:cNvSpPr txBox="1"/>
          <p:nvPr/>
        </p:nvSpPr>
        <p:spPr>
          <a:xfrm>
            <a:off x="10737908" y="365124"/>
            <a:ext cx="104023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 action="ppaction://hlinkfile"/>
              </a:rPr>
              <a:t>Report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DE1F5-7822-449E-AF8D-2E0A919B72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1" y="708869"/>
            <a:ext cx="457201" cy="3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7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0748-AA95-4F38-A3F5-CEDE81D8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Ready for the model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A0643B6-2874-4A7A-A429-427E043C7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9C28AD-3D92-4920-9D3D-30CE305A2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31" y="1407516"/>
            <a:ext cx="10838575" cy="47694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B2BE03-5E21-48FC-BCE5-44F396899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10" y="5683032"/>
            <a:ext cx="1945184" cy="1115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09DA95-BCB6-40AE-A0C3-15D89A8690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E64B09-D440-4CB3-8DA0-6877648B7382}"/>
              </a:ext>
            </a:extLst>
          </p:cNvPr>
          <p:cNvSpPr txBox="1"/>
          <p:nvPr/>
        </p:nvSpPr>
        <p:spPr>
          <a:xfrm>
            <a:off x="1845578" y="1775291"/>
            <a:ext cx="1853967" cy="215444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4E9FC-45C6-4BCB-9A6B-2892C532FC6C}"/>
              </a:ext>
            </a:extLst>
          </p:cNvPr>
          <p:cNvSpPr txBox="1"/>
          <p:nvPr/>
        </p:nvSpPr>
        <p:spPr>
          <a:xfrm>
            <a:off x="10737908" y="365124"/>
            <a:ext cx="104023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 action="ppaction://hlinkfile"/>
              </a:rPr>
              <a:t>Report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1200B0-8B43-4C72-A903-145389EECB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1" y="708869"/>
            <a:ext cx="457201" cy="3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4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2541-F1D5-401A-AC68-24524492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Steps taken/Question Answered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30E7-0A6C-4791-82E6-D0CBF59E0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Had to answer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 40 questions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this journey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Would like to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mention only one from similar ones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31D84-2017-445A-BAEE-E08380139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10" y="5683032"/>
            <a:ext cx="1945184" cy="1115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3FA752-EA25-41E8-8D2A-095E487DF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A4A2C5-0F58-42D8-B18B-0CE1C3909B86}"/>
              </a:ext>
            </a:extLst>
          </p:cNvPr>
          <p:cNvSpPr txBox="1"/>
          <p:nvPr/>
        </p:nvSpPr>
        <p:spPr>
          <a:xfrm>
            <a:off x="10737908" y="365124"/>
            <a:ext cx="104023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 action="ppaction://hlinkfile"/>
              </a:rPr>
              <a:t>Report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2710FC-9E39-418E-87C3-31E2736C0C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1" y="708869"/>
            <a:ext cx="457201" cy="3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9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3F57-E0CF-443F-99A8-F3210105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Contents Answering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F68B-B060-4939-B76D-5CB5003FE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76" y="1518407"/>
            <a:ext cx="10956721" cy="4834724"/>
          </a:xfrm>
        </p:spPr>
        <p:txBody>
          <a:bodyPr>
            <a:normAutofit/>
          </a:bodyPr>
          <a:lstStyle/>
          <a:p>
            <a:r>
              <a:rPr lang="en-US" dirty="0"/>
              <a:t> Q1</a:t>
            </a:r>
            <a:r>
              <a:rPr lang="en-US" dirty="0">
                <a:hlinkClick r:id="rId2" action="ppaction://hlinksldjump"/>
              </a:rPr>
              <a:t>Removing the additional index </a:t>
            </a:r>
            <a:endParaRPr lang="en-US" dirty="0"/>
          </a:p>
          <a:p>
            <a:r>
              <a:rPr lang="en-US" dirty="0"/>
              <a:t> Q2</a:t>
            </a:r>
            <a:r>
              <a:rPr lang="en-US" dirty="0">
                <a:hlinkClick r:id="rId3" action="ppaction://hlinksldjump"/>
              </a:rPr>
              <a:t>Dealing with null values, “?” values and duplicate rows</a:t>
            </a:r>
            <a:endParaRPr lang="en-US" dirty="0"/>
          </a:p>
          <a:p>
            <a:r>
              <a:rPr lang="en-US" dirty="0"/>
              <a:t> Q3</a:t>
            </a:r>
            <a:r>
              <a:rPr lang="en-US" dirty="0">
                <a:hlinkClick r:id="rId4" action="ppaction://hlinksldjump"/>
              </a:rPr>
              <a:t>Removing rows with missing values</a:t>
            </a:r>
            <a:endParaRPr lang="en-US" dirty="0"/>
          </a:p>
          <a:p>
            <a:r>
              <a:rPr lang="en-US" dirty="0"/>
              <a:t> Q4</a:t>
            </a:r>
            <a:r>
              <a:rPr lang="en-US" dirty="0">
                <a:hlinkClick r:id="rId5" action="ppaction://hlinksldjump"/>
              </a:rPr>
              <a:t>Performed feature engineering using function</a:t>
            </a:r>
            <a:endParaRPr lang="en-US" dirty="0"/>
          </a:p>
          <a:p>
            <a:r>
              <a:rPr lang="en-US" dirty="0"/>
              <a:t> Q5</a:t>
            </a:r>
            <a:r>
              <a:rPr lang="en-US" dirty="0">
                <a:hlinkClick r:id="rId6" action="ppaction://hlinksldjump"/>
              </a:rPr>
              <a:t>Dealt with outliers of numeric column hr_per_week</a:t>
            </a:r>
            <a:endParaRPr lang="en-US" dirty="0"/>
          </a:p>
          <a:p>
            <a:r>
              <a:rPr lang="en-US" dirty="0"/>
              <a:t> Q6</a:t>
            </a:r>
            <a:r>
              <a:rPr lang="en-US" dirty="0">
                <a:hlinkClick r:id="rId7" action="ppaction://hlinksldjump"/>
              </a:rPr>
              <a:t>Analyzed distribution of all the columns</a:t>
            </a:r>
            <a:endParaRPr lang="en-US" dirty="0"/>
          </a:p>
          <a:p>
            <a:r>
              <a:rPr lang="en-US" dirty="0"/>
              <a:t> Q7</a:t>
            </a:r>
            <a:r>
              <a:rPr lang="en-US" dirty="0">
                <a:hlinkClick r:id="rId8" action="ppaction://hlinksldjump"/>
              </a:rPr>
              <a:t>Statistically significant Association between target and other columns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hlinkClick r:id="rId9" action="ppaction://hlinksldjump"/>
              </a:rPr>
              <a:t>Building and evaluating Logistic Regression Model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hlinkClick r:id="rId10" action="ppaction://hlinksldjump"/>
              </a:rPr>
              <a:t>Conclusion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F05768-1857-4037-8884-9450162F73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10" y="5683032"/>
            <a:ext cx="1945184" cy="1115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324167-E89C-48BE-9FF2-3565F21D1C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87EB8A-9834-46E2-93D3-F21A88FB0A89}"/>
              </a:ext>
            </a:extLst>
          </p:cNvPr>
          <p:cNvSpPr txBox="1"/>
          <p:nvPr/>
        </p:nvSpPr>
        <p:spPr>
          <a:xfrm>
            <a:off x="10737908" y="365124"/>
            <a:ext cx="104023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13" action="ppaction://hlinkfile"/>
              </a:rPr>
              <a:t>Report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83C6A0-2711-4C69-863B-2E8F3CE8E96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1" y="708869"/>
            <a:ext cx="457201" cy="3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7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0F5A-EE3D-4C59-86BE-FF95CC5D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Used select command from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dplyr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library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AA10C7-69CE-4D16-A08A-0909B5367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624" y="1476462"/>
            <a:ext cx="9764785" cy="4700501"/>
          </a:xfrm>
        </p:spPr>
      </p:pic>
      <p:sp>
        <p:nvSpPr>
          <p:cNvPr id="6" name="TextBox 5">
            <a:hlinkClick r:id="rId3" action="ppaction://hlinksldjump"/>
            <a:extLst>
              <a:ext uri="{FF2B5EF4-FFF2-40B4-BE49-F238E27FC236}">
                <a16:creationId xmlns:a16="http://schemas.microsoft.com/office/drawing/2014/main" id="{1F5CB380-D262-46BA-B9B4-26D441C1A349}"/>
              </a:ext>
            </a:extLst>
          </p:cNvPr>
          <p:cNvSpPr txBox="1"/>
          <p:nvPr/>
        </p:nvSpPr>
        <p:spPr>
          <a:xfrm>
            <a:off x="755009" y="6350466"/>
            <a:ext cx="104023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Contents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C4BC42-7D2A-4A1E-A34D-2F2030C19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10" y="5683032"/>
            <a:ext cx="1945184" cy="11156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E4119B-F29D-4EC9-A030-CDF74157CA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EB64A1-5ECA-4E9B-B541-ED0CB6E861A1}"/>
              </a:ext>
            </a:extLst>
          </p:cNvPr>
          <p:cNvSpPr txBox="1"/>
          <p:nvPr/>
        </p:nvSpPr>
        <p:spPr>
          <a:xfrm>
            <a:off x="10737908" y="365124"/>
            <a:ext cx="104023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 action="ppaction://hlinkfile"/>
              </a:rPr>
              <a:t>Report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B82D8B-0243-487E-A902-66CDC7F65D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1" y="708869"/>
            <a:ext cx="457201" cy="3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2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4065</TotalTime>
  <Words>812</Words>
  <Application>Microsoft Office PowerPoint</Application>
  <PresentationFormat>Widescreen</PresentationFormat>
  <Paragraphs>190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-apple-system</vt:lpstr>
      <vt:lpstr>Arial</vt:lpstr>
      <vt:lpstr>Calibri</vt:lpstr>
      <vt:lpstr>Calibri Light</vt:lpstr>
      <vt:lpstr>Cambria Math</vt:lpstr>
      <vt:lpstr>raleway</vt:lpstr>
      <vt:lpstr>Office Theme</vt:lpstr>
      <vt:lpstr>Exploratory Data Analysis And Logistic Regression</vt:lpstr>
      <vt:lpstr>Submitted by</vt:lpstr>
      <vt:lpstr>The Project</vt:lpstr>
      <vt:lpstr>The Dataset</vt:lpstr>
      <vt:lpstr>At the beginning</vt:lpstr>
      <vt:lpstr>Ready for the model</vt:lpstr>
      <vt:lpstr>Steps taken/Question Answered</vt:lpstr>
      <vt:lpstr>Contents Answering Questions</vt:lpstr>
      <vt:lpstr>Used select command from dplyr library</vt:lpstr>
      <vt:lpstr>Null, “?”, duplicate rows and row with only NA</vt:lpstr>
      <vt:lpstr>Used Amelia library to visualize and remove</vt:lpstr>
      <vt:lpstr>Before removing</vt:lpstr>
      <vt:lpstr>After removing</vt:lpstr>
      <vt:lpstr>Engineered Features categories in type_employer, education, marital and country</vt:lpstr>
      <vt:lpstr>We show the country column  Changed the column name to region and refactored</vt:lpstr>
      <vt:lpstr>Outliers Handling Found a pattern of mistake in hr_per_week and adjusted</vt:lpstr>
      <vt:lpstr>The outliers are now adjusted</vt:lpstr>
      <vt:lpstr>Categorical variable income and numerical variable age is depicted here</vt:lpstr>
      <vt:lpstr>We show one categorical and one numerical Column: income, the target column</vt:lpstr>
      <vt:lpstr>Column: age, a numerical column</vt:lpstr>
      <vt:lpstr>Bivariate Analysis Between numerical age and target income</vt:lpstr>
      <vt:lpstr>Grouped box plot</vt:lpstr>
      <vt:lpstr>Histogram</vt:lpstr>
      <vt:lpstr>Bivariate Analysis Between categorical region and target income</vt:lpstr>
      <vt:lpstr>Bar plot</vt:lpstr>
      <vt:lpstr>Logistic Regression </vt:lpstr>
      <vt:lpstr>Logistic Regression Function</vt:lpstr>
      <vt:lpstr>Check the head</vt:lpstr>
      <vt:lpstr>Train Test Split Used CaTools library </vt:lpstr>
      <vt:lpstr>Training the model</vt:lpstr>
      <vt:lpstr>Summary of model</vt:lpstr>
      <vt:lpstr>Summary of model…</vt:lpstr>
      <vt:lpstr>Evaluate the model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Monjur-E-Elahi</dc:creator>
  <cp:lastModifiedBy>Mohammad Monjur-E-Elahi</cp:lastModifiedBy>
  <cp:revision>138</cp:revision>
  <dcterms:created xsi:type="dcterms:W3CDTF">2021-03-01T01:33:12Z</dcterms:created>
  <dcterms:modified xsi:type="dcterms:W3CDTF">2021-03-06T01:59:49Z</dcterms:modified>
</cp:coreProperties>
</file>