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11" r:id="rId4"/>
    <p:sldId id="294" r:id="rId5"/>
    <p:sldId id="293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13" r:id="rId15"/>
    <p:sldId id="305" r:id="rId16"/>
    <p:sldId id="306" r:id="rId17"/>
    <p:sldId id="312" r:id="rId18"/>
    <p:sldId id="307" r:id="rId19"/>
    <p:sldId id="308" r:id="rId20"/>
    <p:sldId id="309" r:id="rId21"/>
    <p:sldId id="310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1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0DE6-280A-410D-AA1F-5A46C19C735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E527-BE95-4C37-B646-BD350912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8024-0C46-45A5-B0BD-0D7CD2549A35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C4E9-F572-43FB-A265-A55F379E67BB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DEBC-2F04-4AEF-A91C-DB46DF402F58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08EC-BEAC-45FC-AC3D-D3CD9E0629F3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22D-1101-404B-A4AA-AF7A02B878EC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7720-7BD0-4BEE-9438-10D17D934EA6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29D4-650D-4AB0-8D71-2909DC8AF55A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14D1-C3EC-4887-ABEB-DE2671473213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8A82-ABC2-4D41-949C-F16C8EFE31D9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24C0-5DEE-452F-90AB-52248F0A6B5C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F59-F531-4FC6-AACE-305F3CAC3C28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AC7-9DB6-44BC-8E5D-53445D4E9611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922788"/>
            <a:ext cx="9144000" cy="21978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Retail Sales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Revenue Enhancement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340BA-EAAC-40E4-9DD3-3EA8CEF20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B0919-35AA-4748-954C-0DFD4475B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CE29E-BF07-4167-B02F-0BBDF3333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5ECB6-8600-4D9F-9BA6-94A201D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6696DF-E46E-43E6-8AF5-4795D1C262B8}"/>
              </a:ext>
            </a:extLst>
          </p:cNvPr>
          <p:cNvSpPr txBox="1">
            <a:spLocks/>
          </p:cNvSpPr>
          <p:nvPr/>
        </p:nvSpPr>
        <p:spPr>
          <a:xfrm>
            <a:off x="838200" y="3540154"/>
            <a:ext cx="10515600" cy="270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latin typeface="-apple-system"/>
            </a:endParaRP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Mohammad Monjur-E-Elahi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Course: Data Science Project Using SAS [DSA14]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Program: Data Science and Application - Advanced Diploma [6060]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Metro College of Technology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Date: 28 July, 2021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561BE-2C71-4156-9182-E3BAC2E78516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2E8506-5CD0-4A08-BB6C-73978DF23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17552D-0637-4F47-81E4-12AC9F47979F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C937A5-36B8-495B-B9C2-2EFDB2AAD798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353AC1-09E0-4C29-A97D-9BAD6096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9EABBF-C797-4C6E-A4D8-9FB1B722CF4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124331-D000-43B3-AAD1-36DEC91E41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7"/>
          <a:stretch/>
        </p:blipFill>
        <p:spPr>
          <a:xfrm>
            <a:off x="533782" y="1604511"/>
            <a:ext cx="2495005" cy="209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5E9364-3B92-4268-8272-D0DE0A2B47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2"/>
          <a:stretch/>
        </p:blipFill>
        <p:spPr>
          <a:xfrm>
            <a:off x="3028787" y="1604511"/>
            <a:ext cx="2495006" cy="1871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4F61D-204B-4AD1-B26A-1E308B33A1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3"/>
          <a:stretch/>
        </p:blipFill>
        <p:spPr>
          <a:xfrm>
            <a:off x="6027575" y="1420085"/>
            <a:ext cx="2722141" cy="20556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E5A3E7-1159-4D5A-B685-A8822233292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70"/>
          <a:stretch/>
        </p:blipFill>
        <p:spPr>
          <a:xfrm>
            <a:off x="8629723" y="1420085"/>
            <a:ext cx="2919820" cy="2008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96F6A4-F94B-435B-BC1A-BEC2993A2DE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3"/>
          <a:stretch/>
        </p:blipFill>
        <p:spPr>
          <a:xfrm>
            <a:off x="482890" y="4110607"/>
            <a:ext cx="2318506" cy="1978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A65A00-E89E-4715-8B16-3DFF7B911CD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4"/>
          <a:stretch/>
        </p:blipFill>
        <p:spPr>
          <a:xfrm>
            <a:off x="3022057" y="4011121"/>
            <a:ext cx="2074125" cy="2138896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33C3D0AC-ADA0-4DAA-A314-DE4893CF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4598"/>
            <a:ext cx="5765305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Descriptive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Bivariate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DAA9BA-B189-4531-BA22-553DC08E08BE}"/>
              </a:ext>
            </a:extLst>
          </p:cNvPr>
          <p:cNvSpPr txBox="1"/>
          <p:nvPr/>
        </p:nvSpPr>
        <p:spPr>
          <a:xfrm>
            <a:off x="696286" y="1079674"/>
            <a:ext cx="455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Sales &amp; Quantity Per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C, F, B are Top Three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9BD7F-B1C7-4CF4-91CB-B98DB745663B}"/>
              </a:ext>
            </a:extLst>
          </p:cNvPr>
          <p:cNvSpPr txBox="1"/>
          <p:nvPr/>
        </p:nvSpPr>
        <p:spPr>
          <a:xfrm>
            <a:off x="6525229" y="994170"/>
            <a:ext cx="455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Sales &amp; Quantity Per Source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Web and Regular are Top Two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61543-8172-40DA-AEA8-9C9ABD97DE7F}"/>
              </a:ext>
            </a:extLst>
          </p:cNvPr>
          <p:cNvSpPr txBox="1"/>
          <p:nvPr/>
        </p:nvSpPr>
        <p:spPr>
          <a:xfrm>
            <a:off x="647614" y="3710059"/>
            <a:ext cx="455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Sales &amp; Quantity Per Province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Ontario is far ahead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7799E4A-9C2F-4DAE-900E-93C96797E7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0218" y="3525825"/>
            <a:ext cx="4381500" cy="29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D74DC2-D5B2-4320-971E-9E216AC0F5E0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8589EE-4DCF-4ADE-918F-954A91CE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1D15C3-B6CA-4286-829A-989BB426D805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DA4D5F-8263-4FA1-A53D-31731B17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6" y="1136562"/>
            <a:ext cx="2463282" cy="3061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D3436-D1C1-4C9C-A689-B493202E3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9" y="1104929"/>
            <a:ext cx="2743200" cy="3061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C7E964-EDC4-494B-A58C-4D766F1B07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66" y="1136562"/>
            <a:ext cx="3296334" cy="30295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117BFA-B811-4891-A00D-5E15AFBAD9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7" y="1152379"/>
            <a:ext cx="2659115" cy="3029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72223C-36C5-4F3B-A018-68F45A011F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54" y="4350959"/>
            <a:ext cx="2381242" cy="21879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AA27B6-6F0C-4355-B498-ABC8702F9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4337108"/>
            <a:ext cx="2038147" cy="212446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3218CF6-7F6C-47BB-8C46-1C7E532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4598"/>
            <a:ext cx="5765305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Descriptive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Bivariate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15467-FC7A-455F-94EF-3CCBA85E2906}"/>
              </a:ext>
            </a:extLst>
          </p:cNvPr>
          <p:cNvSpPr txBox="1"/>
          <p:nvPr/>
        </p:nvSpPr>
        <p:spPr>
          <a:xfrm>
            <a:off x="5582271" y="4502856"/>
            <a:ext cx="4915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April &amp; March the Months of large Sales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Could well be due to data imbalance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Bigger Sales Happen on Mondays &amp; Sundays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Mean Sale is slightly higher at the end of the month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7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80D812-5501-4816-9488-39A2F89D6009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569281-C305-4F28-B609-FDA730430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A497F2-A084-4EB8-A3F8-B63BB3D0D8E1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40EFD-1B6A-4731-9891-973720773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406914"/>
            <a:ext cx="3974929" cy="428892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7F17B59-0A45-4B06-985E-0ED3CBC2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4598"/>
            <a:ext cx="5765305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Descriptive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Bivariate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5B87C-3E6F-4144-983B-DC2D2B585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15" y="1666629"/>
            <a:ext cx="6449791" cy="2066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94653D-CA53-4951-9D2A-E241E12A790A}"/>
              </a:ext>
            </a:extLst>
          </p:cNvPr>
          <p:cNvSpPr txBox="1"/>
          <p:nvPr/>
        </p:nvSpPr>
        <p:spPr>
          <a:xfrm>
            <a:off x="4801992" y="4355793"/>
            <a:ext cx="491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 calculated the Total Sales for two years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7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5542E4E-E471-49E9-8F72-9A618BF2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/>
          <a:stretch/>
        </p:blipFill>
        <p:spPr>
          <a:xfrm>
            <a:off x="5210272" y="3942826"/>
            <a:ext cx="5249008" cy="264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966F5-00B4-4AA5-848B-CEF5FE19E323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728FCD-777A-49B5-80FE-1E2B5617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978310-68C0-43E2-BD4B-777198E4854D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518EA9A-4726-49B3-B8C2-B200D7471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82055"/>
              </p:ext>
            </p:extLst>
          </p:nvPr>
        </p:nvGraphicFramePr>
        <p:xfrm>
          <a:off x="999904" y="897678"/>
          <a:ext cx="1017528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820">
                  <a:extLst>
                    <a:ext uri="{9D8B030D-6E8A-4147-A177-3AD203B41FA5}">
                      <a16:colId xmlns:a16="http://schemas.microsoft.com/office/drawing/2014/main" val="2433039862"/>
                    </a:ext>
                  </a:extLst>
                </a:gridCol>
                <a:gridCol w="2688990">
                  <a:extLst>
                    <a:ext uri="{9D8B030D-6E8A-4147-A177-3AD203B41FA5}">
                      <a16:colId xmlns:a16="http://schemas.microsoft.com/office/drawing/2014/main" val="3968037516"/>
                    </a:ext>
                  </a:extLst>
                </a:gridCol>
                <a:gridCol w="2398650">
                  <a:extLst>
                    <a:ext uri="{9D8B030D-6E8A-4147-A177-3AD203B41FA5}">
                      <a16:colId xmlns:a16="http://schemas.microsoft.com/office/drawing/2014/main" val="3913798297"/>
                    </a:ext>
                  </a:extLst>
                </a:gridCol>
                <a:gridCol w="2543820">
                  <a:extLst>
                    <a:ext uri="{9D8B030D-6E8A-4147-A177-3AD203B41FA5}">
                      <a16:colId xmlns:a16="http://schemas.microsoft.com/office/drawing/2014/main" val="1988587503"/>
                    </a:ext>
                  </a:extLst>
                </a:gridCol>
              </a:tblGrid>
              <a:tr h="24086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Target (Numeric)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Feature(Categorical)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Statistical 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47093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33733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52446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41430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3464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06218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72772"/>
                  </a:ext>
                </a:extLst>
              </a:tr>
              <a:tr h="262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54401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A8001A38-1B69-4492-B0F0-FC85B5B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Hypothesis Testing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918B8-E3F6-4732-8460-F29DFC277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4471009"/>
            <a:ext cx="476316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7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966F5-00B4-4AA5-848B-CEF5FE19E323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728FCD-777A-49B5-80FE-1E2B5617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978310-68C0-43E2-BD4B-777198E4854D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8001A38-1B69-4492-B0F0-FC85B5B2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Hypothesis Testing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624172-763C-44E5-B58B-707F4FBCD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60804"/>
              </p:ext>
            </p:extLst>
          </p:nvPr>
        </p:nvGraphicFramePr>
        <p:xfrm>
          <a:off x="1548882" y="1100852"/>
          <a:ext cx="9365196" cy="16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65">
                  <a:extLst>
                    <a:ext uri="{9D8B030D-6E8A-4147-A177-3AD203B41FA5}">
                      <a16:colId xmlns:a16="http://schemas.microsoft.com/office/drawing/2014/main" val="1406099412"/>
                    </a:ext>
                  </a:extLst>
                </a:gridCol>
                <a:gridCol w="2774688">
                  <a:extLst>
                    <a:ext uri="{9D8B030D-6E8A-4147-A177-3AD203B41FA5}">
                      <a16:colId xmlns:a16="http://schemas.microsoft.com/office/drawing/2014/main" val="3335872192"/>
                    </a:ext>
                  </a:extLst>
                </a:gridCol>
                <a:gridCol w="2480933">
                  <a:extLst>
                    <a:ext uri="{9D8B030D-6E8A-4147-A177-3AD203B41FA5}">
                      <a16:colId xmlns:a16="http://schemas.microsoft.com/office/drawing/2014/main" val="4030309681"/>
                    </a:ext>
                  </a:extLst>
                </a:gridCol>
                <a:gridCol w="2627810">
                  <a:extLst>
                    <a:ext uri="{9D8B030D-6E8A-4147-A177-3AD203B41FA5}">
                      <a16:colId xmlns:a16="http://schemas.microsoft.com/office/drawing/2014/main" val="376812570"/>
                    </a:ext>
                  </a:extLst>
                </a:gridCol>
              </a:tblGrid>
              <a:tr h="6330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Target (Numeric)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 (Numeric)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Statistical Significance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8297"/>
                  </a:ext>
                </a:extLst>
              </a:tr>
              <a:tr h="4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Significant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34147"/>
                  </a:ext>
                </a:extLst>
              </a:tr>
              <a:tr h="496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Significant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4108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7B27A2-A630-4DDB-A268-930AB6CD2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3173913"/>
            <a:ext cx="1004751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3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81C971-FD3E-4B58-A443-B6B1D3576F37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C7907E-6FA7-474B-A2E8-84BCA40C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67E7B-BA3C-4876-87DC-3737F220AF6F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DEF2F89-9DA0-4428-91FB-7BAA16B8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Predictive Analysis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E2C847-F0E6-4D1F-98AE-75E7585C9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967257"/>
            <a:ext cx="3564293" cy="29595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603517-9289-40E2-A95C-F974AD55A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5" y="933817"/>
            <a:ext cx="3415004" cy="29929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C4BBB7-AB30-427C-A20A-2E3605D47555}"/>
              </a:ext>
            </a:extLst>
          </p:cNvPr>
          <p:cNvSpPr txBox="1"/>
          <p:nvPr/>
        </p:nvSpPr>
        <p:spPr>
          <a:xfrm>
            <a:off x="1078281" y="5494235"/>
            <a:ext cx="648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Standardized the Numeric Sales, Quantity and Price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63D71F-D67D-444B-A442-3DC9AF79795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37" y="961053"/>
            <a:ext cx="4189730" cy="296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2DE319-4A42-4A67-AA15-A19283C102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5" y="4057167"/>
            <a:ext cx="10409516" cy="1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9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03F5C-2AFD-4BFC-9620-BD8A6B883BAC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7AA202-63C1-404A-82A5-E3F144B2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53C1AC-0A46-4114-890B-B38C2622476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E580B8-2B21-41B1-862C-74D42806D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5" y="970384"/>
            <a:ext cx="9321580" cy="1319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452AC3-515E-4649-971A-A8DEE9879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8" y="2348917"/>
            <a:ext cx="4601217" cy="43117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BEA029-C5CD-46CC-B17F-C62D452A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Predictive Analysis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F4B4C-DDD7-4695-AA95-E1ECC9552D9A}"/>
              </a:ext>
            </a:extLst>
          </p:cNvPr>
          <p:cNvSpPr txBox="1"/>
          <p:nvPr/>
        </p:nvSpPr>
        <p:spPr>
          <a:xfrm>
            <a:off x="5775115" y="3429000"/>
            <a:ext cx="4915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Model Turns out to be a very weak 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Need to work to sort issues 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May be inclusion of Category from EC90 might improve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 changed the model by including Price and excluding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Order_date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this gave much better result as shown on the next slide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4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03F5C-2AFD-4BFC-9620-BD8A6B883BAC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7AA202-63C1-404A-82A5-E3F144B2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53C1AC-0A46-4114-890B-B38C2622476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0BEA029-C5CD-46CC-B17F-C62D452A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Predictive Analysis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F4B4C-DDD7-4695-AA95-E1ECC9552D9A}"/>
              </a:ext>
            </a:extLst>
          </p:cNvPr>
          <p:cNvSpPr txBox="1"/>
          <p:nvPr/>
        </p:nvSpPr>
        <p:spPr>
          <a:xfrm>
            <a:off x="5775115" y="3429000"/>
            <a:ext cx="491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Now the model is much better when we compare the R2 Score.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FEBDE-19A7-46F7-9930-7F130F6475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08" y="1136562"/>
            <a:ext cx="10526594" cy="12989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69DB80-0927-4E3F-A78A-5E8914F7AF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5" y="2565918"/>
            <a:ext cx="4986556" cy="3914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38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672C4B-AB09-4EE1-B47C-49CA21DF0560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3014C1-FE6F-4E87-B8E9-9DA683976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8FBC00-A0C7-49BF-9BFC-71D15CBFC003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6F01B143-B96C-4444-A2F0-0C3642E3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18677-6CBF-4BAA-837D-D59EA4597A77}"/>
              </a:ext>
            </a:extLst>
          </p:cNvPr>
          <p:cNvSpPr txBox="1"/>
          <p:nvPr/>
        </p:nvSpPr>
        <p:spPr>
          <a:xfrm>
            <a:off x="1190669" y="1476755"/>
            <a:ext cx="10024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Product of Category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F, B and C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are most sold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is the largest Source for the Sales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Ontario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is by far the best revenue earning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Mondays and Sundays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feature bigger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Top 10 Customers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have been identified</a:t>
            </a:r>
          </a:p>
        </p:txBody>
      </p:sp>
    </p:spTree>
    <p:extLst>
      <p:ext uri="{BB962C8B-B14F-4D97-AF65-F5344CB8AC3E}">
        <p14:creationId xmlns:p14="http://schemas.microsoft.com/office/powerpoint/2010/main" val="191619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CC4A01-6742-4ECE-B17C-7A811D357090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780F71-614F-4F53-9EA4-C256E24A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45AC04-ED5A-4327-82E6-0BD66DCD02E7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9B88FB7-77CA-4EA4-8527-8379DFB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Recommendations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BA43E-7758-4FE5-82E7-AB97FCFD1C22}"/>
              </a:ext>
            </a:extLst>
          </p:cNvPr>
          <p:cNvSpPr txBox="1"/>
          <p:nvPr/>
        </p:nvSpPr>
        <p:spPr>
          <a:xfrm>
            <a:off x="1123425" y="991185"/>
            <a:ext cx="1002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Strengthen our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promotion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and other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Sales and marketing strategies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on the below aspects to increase revenue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47C3E-F7A5-4A37-B462-5F7692869886}"/>
              </a:ext>
            </a:extLst>
          </p:cNvPr>
          <p:cNvSpPr txBox="1"/>
          <p:nvPr/>
        </p:nvSpPr>
        <p:spPr>
          <a:xfrm>
            <a:off x="926284" y="2353345"/>
            <a:ext cx="1002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Province: Ontario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Category: F, B &amp; C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Source: Web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Days of Week: Mondays &amp; Sundays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Customers: As Listed in Top 10 </a:t>
            </a:r>
          </a:p>
        </p:txBody>
      </p:sp>
    </p:spTree>
    <p:extLst>
      <p:ext uri="{BB962C8B-B14F-4D97-AF65-F5344CB8AC3E}">
        <p14:creationId xmlns:p14="http://schemas.microsoft.com/office/powerpoint/2010/main" val="10979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5B389A1-5CB6-4C3F-85CF-A89E947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3507297" cy="7714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A38B0-3CB3-4C00-B4A7-8FE9BB26C62D}"/>
              </a:ext>
            </a:extLst>
          </p:cNvPr>
          <p:cNvSpPr txBox="1"/>
          <p:nvPr/>
        </p:nvSpPr>
        <p:spPr>
          <a:xfrm>
            <a:off x="1400961" y="1853967"/>
            <a:ext cx="1002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Retail Transaction Dataset for two years provided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Additional Dataset  Relating to Geographical Location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We are tasked with recommendations to increase sales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9EE3CD-873E-4D0A-B3C8-99CE01A94644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901C0C-E807-4D8C-8E48-C6469C65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8248BC-51B6-4721-9D42-93FE19EC5B6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C594C2-39FB-4737-BABE-5A43132400D4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11881-B60B-471A-BC50-E3EE292E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575E16-D5F6-4A49-A252-ADC69D14C478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9BA1E14-E0C9-4C01-BEF9-C7F42CC16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2" y="961053"/>
            <a:ext cx="10038826" cy="27133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0F07447-C6C2-460E-981A-C96DA03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Appendix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73C86C-1BBA-482E-948A-A11391240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" y="3757889"/>
            <a:ext cx="3799380" cy="22737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27F6DE-CC92-43E1-97ED-EEA0889A0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95" y="3581203"/>
            <a:ext cx="5765305" cy="24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4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729FF3-38A3-4F92-ABDC-014E87945375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9315FB-429E-4AD5-BB1B-4C2D93F5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859E4F-54FD-4D3E-B044-6D5693A09F6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A8FFF78-9DEF-48CA-9BF1-CA7CFCD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5" y="365124"/>
            <a:ext cx="5765305" cy="8597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Appendix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1A850-4154-47A1-8084-536DBDA53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5" y="865445"/>
            <a:ext cx="5124226" cy="1390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423244-3258-4644-BF9A-4FE36929B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64" y="451049"/>
            <a:ext cx="5134692" cy="2119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D6C60E-CDD2-4471-ABA3-C25725E232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25" y="2386644"/>
            <a:ext cx="4429743" cy="6106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83B58D-9ABD-4C41-815B-40979B2264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0561"/>
            <a:ext cx="4963218" cy="9812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A9A8D5-41BC-425D-897A-714CE01B32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3127622"/>
            <a:ext cx="4763165" cy="8728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928BC8-F0C7-4166-AB7D-57014735F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0" y="4056157"/>
            <a:ext cx="9321580" cy="10692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75B967-3349-46CF-9932-AB7E624A0397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0" y="5142508"/>
            <a:ext cx="8977902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04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19C4F-1083-4348-9051-705AC412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6D833-55C6-4801-9DCA-42500FD3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67660-DD0E-43F6-B107-97554A42C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A106C-3B23-4379-A557-AEEEA11CD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BE61E-881A-4783-86EE-794B477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22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58B9D8-75D1-4330-8C10-11830A8C0B2A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49E9F8-CD60-456E-9A73-63606FE8F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9BC145-F1B0-425F-906E-91023894C486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0DDCB7-7248-4069-AE80-9146DDEC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4925036" cy="771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360EB4-1A9C-4929-A5D9-D9CFE061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31910"/>
              </p:ext>
            </p:extLst>
          </p:nvPr>
        </p:nvGraphicFramePr>
        <p:xfrm>
          <a:off x="1064702" y="1239784"/>
          <a:ext cx="9849376" cy="519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4741">
                  <a:extLst>
                    <a:ext uri="{9D8B030D-6E8A-4147-A177-3AD203B41FA5}">
                      <a16:colId xmlns:a16="http://schemas.microsoft.com/office/drawing/2014/main" val="4211693692"/>
                    </a:ext>
                  </a:extLst>
                </a:gridCol>
                <a:gridCol w="2229947">
                  <a:extLst>
                    <a:ext uri="{9D8B030D-6E8A-4147-A177-3AD203B41FA5}">
                      <a16:colId xmlns:a16="http://schemas.microsoft.com/office/drawing/2014/main" val="1214265351"/>
                    </a:ext>
                  </a:extLst>
                </a:gridCol>
                <a:gridCol w="2462344">
                  <a:extLst>
                    <a:ext uri="{9D8B030D-6E8A-4147-A177-3AD203B41FA5}">
                      <a16:colId xmlns:a16="http://schemas.microsoft.com/office/drawing/2014/main" val="284996286"/>
                    </a:ext>
                  </a:extLst>
                </a:gridCol>
                <a:gridCol w="2462344">
                  <a:extLst>
                    <a:ext uri="{9D8B030D-6E8A-4147-A177-3AD203B41FA5}">
                      <a16:colId xmlns:a16="http://schemas.microsoft.com/office/drawing/2014/main" val="40381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Transaction Dataset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Location Dataset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Independent Variables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Dependent Variable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6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Customer ID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Number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9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Code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Customer Number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0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8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4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First Time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7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2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Amount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36242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 Calculated:</a:t>
                      </a:r>
                    </a:p>
                    <a:p>
                      <a:r>
                        <a:rPr lang="en-US" b="1" dirty="0"/>
                        <a:t>Sales = Quantity*Price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Num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455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8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Code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12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49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3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430FDC-C46D-4D32-8699-49003467B90B}"/>
              </a:ext>
            </a:extLst>
          </p:cNvPr>
          <p:cNvSpPr txBox="1"/>
          <p:nvPr/>
        </p:nvSpPr>
        <p:spPr>
          <a:xfrm>
            <a:off x="6391469" y="431074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Transaction had 34,288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 had 1,284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Joined dataset 29,298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C37A4A-DA3D-4BDE-A8C0-D3B2E16A3042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B19C26-F93E-402C-A117-E572E22CB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9E0C88-C3C3-4CE9-B8BA-42AC375F744E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5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2535AB-F830-47B0-B37A-3D1C87A5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4925036" cy="771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Business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67297-D982-4639-A506-56C814E5501F}"/>
              </a:ext>
            </a:extLst>
          </p:cNvPr>
          <p:cNvSpPr txBox="1"/>
          <p:nvPr/>
        </p:nvSpPr>
        <p:spPr>
          <a:xfrm>
            <a:off x="803802" y="1247478"/>
            <a:ext cx="10024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Find the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Province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to focus to increase sales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Find the best selling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Category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to increase sales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Find the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Source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of order with potential to increase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Find the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Top Customers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for promotion for sales volumes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Find the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Day of Week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to focus to increase sales</a:t>
            </a:r>
          </a:p>
          <a:p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497EF4-DB58-436F-81AD-8784C0F4D4DA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FF6539-A661-44E2-A976-E9313FE79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32A84-8C59-40EC-93E2-CC5FA9A96B24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4A852-E29B-4580-BFFE-C4CDB0011DB0}"/>
              </a:ext>
            </a:extLst>
          </p:cNvPr>
          <p:cNvSpPr txBox="1"/>
          <p:nvPr/>
        </p:nvSpPr>
        <p:spPr>
          <a:xfrm>
            <a:off x="1400961" y="1853967"/>
            <a:ext cx="100248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Perform Univariate Analysis and Bivariate Analysis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Perform Predictive Modeling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Recommend measures to increase sales based on Analysis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787106-D91F-431E-8DB6-8F217B55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4925036" cy="771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C9B37B-4C86-4925-B068-75724A9FC89F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F278C9-8924-4B4E-84E3-C8AB5565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D10E77-74C8-4B6A-80A3-72B2C42A583B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DB789D-967D-4FA0-96DC-4830E3BB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4925036" cy="771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11714-C908-4868-AC98-12182BC34A76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5946C4-2259-4DED-8C3B-D33CF952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5045EA-C12A-4F42-B5D7-7FCCA72C9215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81E3013-5680-4D79-A163-9DD60220B415}"/>
              </a:ext>
            </a:extLst>
          </p:cNvPr>
          <p:cNvSpPr/>
          <p:nvPr/>
        </p:nvSpPr>
        <p:spPr>
          <a:xfrm>
            <a:off x="944285" y="1404671"/>
            <a:ext cx="2993233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6FB184-F8EE-410C-B5D1-470F640426DF}"/>
              </a:ext>
            </a:extLst>
          </p:cNvPr>
          <p:cNvSpPr/>
          <p:nvPr/>
        </p:nvSpPr>
        <p:spPr>
          <a:xfrm>
            <a:off x="947394" y="2163559"/>
            <a:ext cx="2993233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 of Data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5DF785-4584-45D9-82DB-7C60C362ACCD}"/>
              </a:ext>
            </a:extLst>
          </p:cNvPr>
          <p:cNvSpPr/>
          <p:nvPr/>
        </p:nvSpPr>
        <p:spPr>
          <a:xfrm>
            <a:off x="956723" y="2919342"/>
            <a:ext cx="2993233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Exclusions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A3BFEE-DBA2-4329-84AB-54494C5AF93F}"/>
              </a:ext>
            </a:extLst>
          </p:cNvPr>
          <p:cNvSpPr/>
          <p:nvPr/>
        </p:nvSpPr>
        <p:spPr>
          <a:xfrm>
            <a:off x="956722" y="3665789"/>
            <a:ext cx="2993233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Inclusions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73147FB-56DF-480F-8D13-D11A7E1FE45B}"/>
              </a:ext>
            </a:extLst>
          </p:cNvPr>
          <p:cNvSpPr/>
          <p:nvPr/>
        </p:nvSpPr>
        <p:spPr>
          <a:xfrm>
            <a:off x="956723" y="4449566"/>
            <a:ext cx="2993233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Used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52F46EF-9BB3-460D-9160-DB168EAB94CD}"/>
              </a:ext>
            </a:extLst>
          </p:cNvPr>
          <p:cNvSpPr/>
          <p:nvPr/>
        </p:nvSpPr>
        <p:spPr>
          <a:xfrm>
            <a:off x="956724" y="5205341"/>
            <a:ext cx="2993233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Techniques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D84FB8B-68B3-4A22-98CE-0FEC4E73DDDF}"/>
              </a:ext>
            </a:extLst>
          </p:cNvPr>
          <p:cNvSpPr/>
          <p:nvPr/>
        </p:nvSpPr>
        <p:spPr>
          <a:xfrm>
            <a:off x="5034204" y="1417110"/>
            <a:ext cx="5602694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Secondary. Provided by Metro College of Technology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DA0671E-A167-493E-A008-679806117724}"/>
              </a:ext>
            </a:extLst>
          </p:cNvPr>
          <p:cNvSpPr/>
          <p:nvPr/>
        </p:nvSpPr>
        <p:spPr>
          <a:xfrm>
            <a:off x="5037313" y="2175998"/>
            <a:ext cx="5599585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29298 Observations, 7 columns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4D3F73B-0BE9-4A40-9249-0EDC4BDCB174}"/>
              </a:ext>
            </a:extLst>
          </p:cNvPr>
          <p:cNvSpPr/>
          <p:nvPr/>
        </p:nvSpPr>
        <p:spPr>
          <a:xfrm>
            <a:off x="5046642" y="2931781"/>
            <a:ext cx="5599585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Kept Location from EC90 and Description, removed Price from transaction dataset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FE2C756-334F-4122-A0F5-76036F1DC034}"/>
              </a:ext>
            </a:extLst>
          </p:cNvPr>
          <p:cNvSpPr/>
          <p:nvPr/>
        </p:nvSpPr>
        <p:spPr>
          <a:xfrm>
            <a:off x="5046641" y="3678228"/>
            <a:ext cx="5590257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information from ec90, Sales included by calculation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8684A05-9149-47BB-8E0D-F3B6B115D4B6}"/>
              </a:ext>
            </a:extLst>
          </p:cNvPr>
          <p:cNvSpPr/>
          <p:nvPr/>
        </p:nvSpPr>
        <p:spPr>
          <a:xfrm>
            <a:off x="5046642" y="4462005"/>
            <a:ext cx="5599585" cy="52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SAS 9.4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44B355F-CD19-4734-8711-2293AAB8AAF8}"/>
              </a:ext>
            </a:extLst>
          </p:cNvPr>
          <p:cNvSpPr/>
          <p:nvPr/>
        </p:nvSpPr>
        <p:spPr>
          <a:xfrm>
            <a:off x="5046643" y="5217780"/>
            <a:ext cx="5590255" cy="5248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Univariate, Bivariate, ANOVA</a:t>
            </a:r>
          </a:p>
        </p:txBody>
      </p:sp>
    </p:spTree>
    <p:extLst>
      <p:ext uri="{BB962C8B-B14F-4D97-AF65-F5344CB8AC3E}">
        <p14:creationId xmlns:p14="http://schemas.microsoft.com/office/powerpoint/2010/main" val="89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684DC1-A276-45BA-A898-A21143833D8C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E3EB5A-20E8-4FDA-9AA0-B8B809C4D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3E13C8-E9D4-4BE5-AF1A-B35261EABF35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5061BD-A157-4898-ADD1-5BCC658566DF}"/>
              </a:ext>
            </a:extLst>
          </p:cNvPr>
          <p:cNvSpPr/>
          <p:nvPr/>
        </p:nvSpPr>
        <p:spPr>
          <a:xfrm>
            <a:off x="4945232" y="447869"/>
            <a:ext cx="5374432" cy="6008915"/>
          </a:xfrm>
          <a:prstGeom prst="round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90C81F4-6907-4580-8E2A-8875CCB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3" y="323180"/>
            <a:ext cx="4925036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Conceptual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69A1D-70D0-4A45-BACC-A3857EA89C33}"/>
              </a:ext>
            </a:extLst>
          </p:cNvPr>
          <p:cNvGrpSpPr/>
          <p:nvPr/>
        </p:nvGrpSpPr>
        <p:grpSpPr>
          <a:xfrm>
            <a:off x="831445" y="611726"/>
            <a:ext cx="9346705" cy="5689661"/>
            <a:chOff x="831445" y="611726"/>
            <a:chExt cx="9346705" cy="5689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1C45969-F53B-4EAA-A460-AA5DAE6261A5}"/>
                </a:ext>
              </a:extLst>
            </p:cNvPr>
            <p:cNvSpPr/>
            <p:nvPr/>
          </p:nvSpPr>
          <p:spPr>
            <a:xfrm>
              <a:off x="8122813" y="2631236"/>
              <a:ext cx="2055337" cy="176959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280D3E6-D572-45CE-9139-E6389D3EFB59}"/>
                </a:ext>
              </a:extLst>
            </p:cNvPr>
            <p:cNvSpPr/>
            <p:nvPr/>
          </p:nvSpPr>
          <p:spPr>
            <a:xfrm>
              <a:off x="5234481" y="611726"/>
              <a:ext cx="2055337" cy="56896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AE8A09-54AD-484C-B0FC-47FAC3A4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45" y="2833504"/>
              <a:ext cx="3264701" cy="18101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C972AC-9885-437D-8BED-0CF552E81EB7}"/>
                </a:ext>
              </a:extLst>
            </p:cNvPr>
            <p:cNvSpPr txBox="1"/>
            <p:nvPr/>
          </p:nvSpPr>
          <p:spPr>
            <a:xfrm>
              <a:off x="1007714" y="3559762"/>
              <a:ext cx="1278294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Transaction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3CAE6B-5C20-43D5-B768-C8F993292203}"/>
                </a:ext>
              </a:extLst>
            </p:cNvPr>
            <p:cNvSpPr txBox="1"/>
            <p:nvPr/>
          </p:nvSpPr>
          <p:spPr>
            <a:xfrm>
              <a:off x="2654816" y="3546225"/>
              <a:ext cx="1278294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Location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DF7CD44-8F87-4769-A78E-0A1066063C50}"/>
                </a:ext>
              </a:extLst>
            </p:cNvPr>
            <p:cNvSpPr/>
            <p:nvPr/>
          </p:nvSpPr>
          <p:spPr>
            <a:xfrm>
              <a:off x="4217444" y="3559762"/>
              <a:ext cx="711697" cy="317108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625648-7FBC-4504-9190-66E4DE2E88E0}"/>
                </a:ext>
              </a:extLst>
            </p:cNvPr>
            <p:cNvSpPr/>
            <p:nvPr/>
          </p:nvSpPr>
          <p:spPr>
            <a:xfrm>
              <a:off x="5580772" y="2991743"/>
              <a:ext cx="1380931" cy="64104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Prov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4689771-2575-48A3-9573-4E2854CEE679}"/>
                </a:ext>
              </a:extLst>
            </p:cNvPr>
            <p:cNvSpPr/>
            <p:nvPr/>
          </p:nvSpPr>
          <p:spPr>
            <a:xfrm>
              <a:off x="5554834" y="1452353"/>
              <a:ext cx="1380931" cy="6596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Source</a:t>
              </a:r>
            </a:p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8D4715C-4BD9-4014-9317-6E4E77580477}"/>
                </a:ext>
              </a:extLst>
            </p:cNvPr>
            <p:cNvSpPr/>
            <p:nvPr/>
          </p:nvSpPr>
          <p:spPr>
            <a:xfrm>
              <a:off x="5571683" y="2251569"/>
              <a:ext cx="1380931" cy="584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Category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5EB3316-E592-40F3-8DAB-A258565F132D}"/>
                </a:ext>
              </a:extLst>
            </p:cNvPr>
            <p:cNvSpPr/>
            <p:nvPr/>
          </p:nvSpPr>
          <p:spPr>
            <a:xfrm>
              <a:off x="5575047" y="3803495"/>
              <a:ext cx="1380931" cy="6693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Date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7F0DC8C-F75B-44F4-8521-90951F92DDE3}"/>
                </a:ext>
              </a:extLst>
            </p:cNvPr>
            <p:cNvSpPr/>
            <p:nvPr/>
          </p:nvSpPr>
          <p:spPr>
            <a:xfrm>
              <a:off x="5575046" y="4628202"/>
              <a:ext cx="1380931" cy="6126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CA5A1DB-2EC7-401C-9BB4-C08E50C23833}"/>
                </a:ext>
              </a:extLst>
            </p:cNvPr>
            <p:cNvSpPr/>
            <p:nvPr/>
          </p:nvSpPr>
          <p:spPr>
            <a:xfrm>
              <a:off x="8456659" y="3374464"/>
              <a:ext cx="1380931" cy="7714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D880AF-1473-4788-AF80-0522084F4B0E}"/>
                </a:ext>
              </a:extLst>
            </p:cNvPr>
            <p:cNvSpPr txBox="1"/>
            <p:nvPr/>
          </p:nvSpPr>
          <p:spPr>
            <a:xfrm>
              <a:off x="5593709" y="729705"/>
              <a:ext cx="1278294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Independent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Variables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BAE316-9702-4D2F-871C-FF9224B5D976}"/>
                </a:ext>
              </a:extLst>
            </p:cNvPr>
            <p:cNvSpPr txBox="1"/>
            <p:nvPr/>
          </p:nvSpPr>
          <p:spPr>
            <a:xfrm>
              <a:off x="8507977" y="2710463"/>
              <a:ext cx="1278294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Dependent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Variable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D9B9A76-2179-4C63-8C49-47DE43A614E5}"/>
                </a:ext>
              </a:extLst>
            </p:cNvPr>
            <p:cNvSpPr/>
            <p:nvPr/>
          </p:nvSpPr>
          <p:spPr>
            <a:xfrm>
              <a:off x="7320925" y="3002850"/>
              <a:ext cx="743855" cy="1234744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C45F31E-8F34-4E53-9C86-9BEE555CA431}"/>
                </a:ext>
              </a:extLst>
            </p:cNvPr>
            <p:cNvSpPr/>
            <p:nvPr/>
          </p:nvSpPr>
          <p:spPr>
            <a:xfrm>
              <a:off x="5599868" y="5411553"/>
              <a:ext cx="1380931" cy="6126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05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2B0E6E-DFB3-4A61-B309-55C6F09F1942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7C157-14A7-496D-8B45-F705E2BE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6F681F-620B-4408-85FC-D13078262DAE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66A62B6-7CA8-47C1-B7BD-ACC53AD8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4598"/>
            <a:ext cx="5765305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Descriptive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Univariate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FFFFAE-E745-4C68-B850-A6D03A983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156992"/>
            <a:ext cx="2496435" cy="2976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249551-53BE-44B0-978F-7203B802A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" y="4086610"/>
            <a:ext cx="2692900" cy="23527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35961-686D-450A-91BB-909263A3CB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31" y="4110185"/>
            <a:ext cx="2095218" cy="23028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CF7521-B9C2-4E41-A5D8-139BED0CD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90" y="4086610"/>
            <a:ext cx="2172363" cy="23527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A6F19A-A857-475B-A19D-A847C880C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29" y="4086611"/>
            <a:ext cx="2172363" cy="24649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38758A-9F2D-4CB4-863E-120410F74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70" y="1156992"/>
            <a:ext cx="2496435" cy="28173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4C5B5D-E0A5-48B2-8444-F84C82F0A5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2" y="1136562"/>
            <a:ext cx="2077617" cy="2761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D4B95D-CBDB-45C7-BF3D-BAE97C46B26E}"/>
              </a:ext>
            </a:extLst>
          </p:cNvPr>
          <p:cNvSpPr txBox="1"/>
          <p:nvPr/>
        </p:nvSpPr>
        <p:spPr>
          <a:xfrm>
            <a:off x="7536803" y="1156992"/>
            <a:ext cx="4557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Regular and Web are the dominant 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Ontario is far ahead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C, F, B are top in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for year is imbalance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Q1, Q2 high transaction is due to incomplete data for 2008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Distribution of Week of months and Days of week are also depicted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3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5B964-600D-437B-B1F6-C19E9109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" y="611726"/>
            <a:ext cx="922789" cy="524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38E4-1D6D-41D3-A859-F582115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06" y="5645791"/>
            <a:ext cx="973124" cy="88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60E8-4151-48ED-995C-2B1F5C0D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514" y="4817458"/>
            <a:ext cx="784108" cy="697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3FE8-331E-4F24-9353-96F41A2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BF2CBC-A35E-424A-BCA7-2BEBC4A3FDEC}"/>
              </a:ext>
            </a:extLst>
          </p:cNvPr>
          <p:cNvGrpSpPr/>
          <p:nvPr/>
        </p:nvGrpSpPr>
        <p:grpSpPr>
          <a:xfrm>
            <a:off x="10210100" y="5645791"/>
            <a:ext cx="872456" cy="1075684"/>
            <a:chOff x="10210100" y="5645791"/>
            <a:chExt cx="872456" cy="10756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F95584-683B-485A-B426-AB9A96FC5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100" y="5695841"/>
              <a:ext cx="872456" cy="102563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3B6E7C-9913-4770-8888-99601E5580B3}"/>
                </a:ext>
              </a:extLst>
            </p:cNvPr>
            <p:cNvSpPr/>
            <p:nvPr/>
          </p:nvSpPr>
          <p:spPr>
            <a:xfrm>
              <a:off x="10914078" y="5645791"/>
              <a:ext cx="168478" cy="25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B0A133-FF53-4A55-A2D5-31EA4FA26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2" y="1145703"/>
            <a:ext cx="3118640" cy="27265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0B67F-D578-4612-9980-B251D371A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1145702"/>
            <a:ext cx="4115989" cy="2726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98226C-B887-47E6-83E1-8ED234288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24" y="1048624"/>
            <a:ext cx="4403376" cy="273960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813908A-0C55-40B9-857F-DD9EF0EE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4598"/>
            <a:ext cx="5765305" cy="1272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Descriptive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Univariate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1B187-C63A-43EE-B34D-88AFB4309252}"/>
              </a:ext>
            </a:extLst>
          </p:cNvPr>
          <p:cNvSpPr txBox="1"/>
          <p:nvPr/>
        </p:nvSpPr>
        <p:spPr>
          <a:xfrm>
            <a:off x="610327" y="3969281"/>
            <a:ext cx="4557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Distribution of Sales and Quantity are not normal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Segmented Sales to Low, Medium and High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05BA1C-A49C-40A4-BB3D-B6B5D4C60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31" y="3969281"/>
            <a:ext cx="540142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2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703</Words>
  <Application>Microsoft Office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Retail Sales Analysis For Revenue Enhancement</vt:lpstr>
      <vt:lpstr>Outline</vt:lpstr>
      <vt:lpstr>Executive Summary</vt:lpstr>
      <vt:lpstr>Business Questions</vt:lpstr>
      <vt:lpstr>Objectives</vt:lpstr>
      <vt:lpstr>Methodology</vt:lpstr>
      <vt:lpstr>Conceptual Framework</vt:lpstr>
      <vt:lpstr>Descriptive Analysis Univariate</vt:lpstr>
      <vt:lpstr>Descriptive Analysis Univariate</vt:lpstr>
      <vt:lpstr>Descriptive Analysis Bivariate</vt:lpstr>
      <vt:lpstr>Descriptive Analysis Bivariate</vt:lpstr>
      <vt:lpstr>Descriptive Analysis Bivariate</vt:lpstr>
      <vt:lpstr>Hypothesis Testing </vt:lpstr>
      <vt:lpstr>Hypothesis Testing </vt:lpstr>
      <vt:lpstr>Predictive Analysis </vt:lpstr>
      <vt:lpstr>Predictive Analysis </vt:lpstr>
      <vt:lpstr>Predictive Analysis </vt:lpstr>
      <vt:lpstr>Conclusion </vt:lpstr>
      <vt:lpstr>Recommendations </vt:lpstr>
      <vt:lpstr>Appendix </vt:lpstr>
      <vt:lpstr>Appendix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376</cp:revision>
  <dcterms:created xsi:type="dcterms:W3CDTF">2021-03-01T01:33:12Z</dcterms:created>
  <dcterms:modified xsi:type="dcterms:W3CDTF">2021-08-01T02:14:29Z</dcterms:modified>
</cp:coreProperties>
</file>