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3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8" r:id="rId23"/>
    <p:sldId id="289" r:id="rId24"/>
    <p:sldId id="290" r:id="rId25"/>
    <p:sldId id="291" r:id="rId26"/>
    <p:sldId id="29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mad Monjur-E-Elahi" initials="MM" lastIdx="1" clrIdx="0">
    <p:extLst>
      <p:ext uri="{19B8F6BF-5375-455C-9EA6-DF929625EA0E}">
        <p15:presenceInfo xmlns:p15="http://schemas.microsoft.com/office/powerpoint/2012/main" userId="e9f262b6ba4e8db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20228-706B-46EB-8EC4-D1EAB491B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9B48FF-84BD-45EE-85F9-64044CCE9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67B4E-0E1E-4757-997F-E75D7EA9F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362F-DEA0-4CB0-B3E6-3CB121D7D23B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EF86D-746D-4FAE-A3B0-93C7B161A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09BA2-4B21-422B-A6F4-E6A38EA5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69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19BDD-232D-4EB5-BE22-AA2E3B936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1B1EF-47C6-411C-A959-7B8FDA77D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B7F41-743F-40CC-8345-A20C83572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362F-DEA0-4CB0-B3E6-3CB121D7D23B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E17F0-B4EB-4A7D-8B1B-319446389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7CB57-146D-4EE6-ACC3-0EC6FD127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18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4998D1-0576-49F4-9C72-933433FC5D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E2A8CF-79AB-4C49-83D4-D72485CD2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FC6C1-4460-4CF1-A5C7-DB7DACE4E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362F-DEA0-4CB0-B3E6-3CB121D7D23B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67211-A8A6-441C-8CED-58B72E5FB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0706C-E19E-47A1-9495-4383A7DF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1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C36B-63BB-469E-A54E-62BF7155D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F778D-6582-439E-8E86-47F46E8A7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ADDD0-AE39-4AEB-BC32-8D7889404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362F-DEA0-4CB0-B3E6-3CB121D7D23B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22266-227B-4197-ABE4-6655C515E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6A7DA-1C90-476E-ADBF-BFF127F84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3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1FFBA-F8A6-4D0B-82EF-5BFF7957B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5EB5A-8704-4D10-AE1F-4D6B7340B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3B6A6-E568-4191-8B5A-9EB275E99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362F-DEA0-4CB0-B3E6-3CB121D7D23B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E9DBB-8108-41D5-957B-37B0121D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B12DD-DE83-48E0-A808-F374F49FF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9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6A23-0CDB-4EB7-935B-E68EE8B15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56247-A527-4B07-A739-71A2F70B32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216656-6F74-418B-8825-B9E5B7530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411AE-41C5-406F-B7B8-E9370E442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362F-DEA0-4CB0-B3E6-3CB121D7D23B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05C66-526E-4E44-835F-28DDF0131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4DDEC-3B8D-4C00-AA4D-35A1CF3AD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02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F0306-9F71-4721-ADEB-B16C99A64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46990-2394-4FF7-9360-D808E6A06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08694-1F25-4C92-9AAE-02FF88750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0BDB17-7546-4F3E-9409-BC0CCDB609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CF3C1F-3555-418B-8F66-44C8B0A425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4D3E60-C9B3-451C-B69C-AD43A8862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362F-DEA0-4CB0-B3E6-3CB121D7D23B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1833C3-4B40-45C6-8D61-66B1B8E38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331F7D-7CBF-4DA6-A144-D388BEF66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91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5E5C0-A653-49F3-8281-910D069BF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AD0991-3C6B-4716-B60D-876AE13B5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362F-DEA0-4CB0-B3E6-3CB121D7D23B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A0ECB-2193-478A-9294-8D45721AA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D7E314-40E0-4F3E-934A-7B3A7FC61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97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9B3708-F88C-42EF-9C1A-58DA5DB8E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362F-DEA0-4CB0-B3E6-3CB121D7D23B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C326A5-72CB-4BBF-9ED0-E71CE6747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D0BF9-87CD-4F6C-B281-F01A0F2B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0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E3C7F-6A31-430D-BA51-FE8E17B7B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25147-64D4-45B2-B1A7-10EF958AA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5C04A-C54D-480C-A13A-85B85B7DB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ACA3C-59E5-4620-BC4B-9CA84D592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362F-DEA0-4CB0-B3E6-3CB121D7D23B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D2C12-7B01-4FB5-8AC1-529337FFC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28C50-32FE-4C4A-B667-3D114672F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7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D6852-87B6-4B81-9500-B41800DF5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7170F3-088E-4937-862C-DAF32F3040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F1777-D75A-4721-AD50-C6C9B55A0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D3AE4-4CBB-42C7-A1F9-A58E73F9F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362F-DEA0-4CB0-B3E6-3CB121D7D23B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44CE4-0C13-41B1-BED6-DD1EECAF5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8249D-1A0F-4A37-A1A6-542B7FE84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7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9AA16D-AFA9-472E-BA58-F00042969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F4335-B485-4AF6-88D3-16B4BFADC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9EFB2-1BF4-464F-AC72-E2E8A0AA1B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C362F-DEA0-4CB0-B3E6-3CB121D7D23B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4F361-1DFE-4365-ADB1-793BB0EF65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532BA-984F-4C97-AF45-95CAEC413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7A352-F2A3-4EAB-B257-ECA6C53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03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2.png"/><Relationship Id="rId7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8D219-0F35-4FC5-A192-424C531C6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499" y="1174401"/>
            <a:ext cx="9144000" cy="32213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Exploratory Data Analysis</a:t>
            </a:r>
            <a:br>
              <a:rPr lang="en-US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On</a:t>
            </a:r>
            <a:br>
              <a:rPr lang="en-US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Customer Churn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4E35DD-3DC6-4020-B92B-4734986F7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E340BA-EAAC-40E4-9DD3-3EA8CEF200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6" y="611726"/>
            <a:ext cx="922789" cy="5248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4B0919-35AA-4748-954C-0DFD4475BF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1006" y="5645791"/>
            <a:ext cx="973124" cy="88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643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73E42E8-B18F-495D-BE42-0F505FAD3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D97657-37B2-42AC-A3C3-3CB795639A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6" y="611726"/>
            <a:ext cx="922789" cy="5248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5AEE71E-B244-4555-ADBA-9390597E42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1006" y="5645791"/>
            <a:ext cx="973124" cy="88621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1A5AC90-B2D4-4A8A-99DF-C086F6EB92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50" y="1438326"/>
            <a:ext cx="11383860" cy="97808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C48AAE5-2D0A-4480-965B-0881BFB62E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90" y="2864864"/>
            <a:ext cx="5104178" cy="87642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590090F-E0E8-43F2-BC91-C33ECD5A05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216" y="2792065"/>
            <a:ext cx="6799894" cy="92405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8DE6655-F41C-4942-B299-EBA8256C07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93" y="3741286"/>
            <a:ext cx="5643479" cy="92405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9067E51-32C6-4156-8A04-407530E325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185" y="3665784"/>
            <a:ext cx="5210819" cy="100979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B0BC9B9-9926-4D8E-9002-0271A91AABC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93" y="4704574"/>
            <a:ext cx="5643479" cy="876422"/>
          </a:xfrm>
          <a:prstGeom prst="rect">
            <a:avLst/>
          </a:prstGeom>
        </p:spPr>
      </p:pic>
      <p:sp>
        <p:nvSpPr>
          <p:cNvPr id="31" name="Title 1">
            <a:extLst>
              <a:ext uri="{FF2B5EF4-FFF2-40B4-BE49-F238E27FC236}">
                <a16:creationId xmlns:a16="http://schemas.microsoft.com/office/drawing/2014/main" id="{EAA88D69-9DFA-4448-8292-CDAE9E8CB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07297" cy="771437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Dataset 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067A8F45-5528-49A5-B0FA-93A698416D18}"/>
              </a:ext>
            </a:extLst>
          </p:cNvPr>
          <p:cNvSpPr txBox="1">
            <a:spLocks/>
          </p:cNvSpPr>
          <p:nvPr/>
        </p:nvSpPr>
        <p:spPr>
          <a:xfrm>
            <a:off x="1451995" y="750843"/>
            <a:ext cx="3507297" cy="77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Missing value analysis</a:t>
            </a:r>
          </a:p>
        </p:txBody>
      </p:sp>
    </p:spTree>
    <p:extLst>
      <p:ext uri="{BB962C8B-B14F-4D97-AF65-F5344CB8AC3E}">
        <p14:creationId xmlns:p14="http://schemas.microsoft.com/office/powerpoint/2010/main" val="156391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B5BD2C1-B940-4C12-8E95-BE0C18E3D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1AD852-78CF-4B6C-A7D9-2200D84213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6" y="611726"/>
            <a:ext cx="922789" cy="5248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7FD600-214E-411B-98C4-D57A616B9D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1006" y="5645791"/>
            <a:ext cx="973124" cy="8862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243B00-C4D8-48DA-B3A1-928324172A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0" y="1629765"/>
            <a:ext cx="2301381" cy="4610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255B27C-F867-4194-9AA5-7FD0F12BE3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633" y="1627384"/>
            <a:ext cx="2031468" cy="46761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AD14EBA-E104-43E9-8ED4-E76DCDB19E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764" y="1676399"/>
            <a:ext cx="2178416" cy="462002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0857364-41A4-47E2-9447-C40685ADBE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902" y="1690688"/>
            <a:ext cx="2031469" cy="462002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8CBCD47-30A3-4C42-A21C-EE96E580E90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488" y="2080470"/>
            <a:ext cx="2884479" cy="3665989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005E41B8-A43C-4DFB-9BEC-7C517F80E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07297" cy="771437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Dataset 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B51E98F6-7E1B-4102-ACD0-C72704163756}"/>
              </a:ext>
            </a:extLst>
          </p:cNvPr>
          <p:cNvSpPr txBox="1">
            <a:spLocks/>
          </p:cNvSpPr>
          <p:nvPr/>
        </p:nvSpPr>
        <p:spPr>
          <a:xfrm>
            <a:off x="1451995" y="750843"/>
            <a:ext cx="3507297" cy="77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Missing value analysis</a:t>
            </a:r>
          </a:p>
        </p:txBody>
      </p:sp>
    </p:spTree>
    <p:extLst>
      <p:ext uri="{BB962C8B-B14F-4D97-AF65-F5344CB8AC3E}">
        <p14:creationId xmlns:p14="http://schemas.microsoft.com/office/powerpoint/2010/main" val="2288780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90148CD-D0E3-4EF2-9030-1FD2A70B3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BA1792-7F95-421F-AA01-D2D5CF4EC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6" y="611726"/>
            <a:ext cx="922789" cy="5248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35A47E-C92D-47FC-8AA3-FE4FB200B2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1006" y="5645791"/>
            <a:ext cx="973124" cy="8862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DD3CD55-0066-4FDE-B655-38BA68652A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388" y="1929235"/>
            <a:ext cx="9669224" cy="20767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390EA41-6E6A-4448-8F82-F3D99FCCAD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098" y="4320332"/>
            <a:ext cx="6516009" cy="1275126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31B726A8-2525-4C44-9ECA-9A0DC9FD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07297" cy="771437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Dataset 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BAB07226-4E40-4A99-B01F-17F6C7F30DA7}"/>
              </a:ext>
            </a:extLst>
          </p:cNvPr>
          <p:cNvSpPr txBox="1">
            <a:spLocks/>
          </p:cNvSpPr>
          <p:nvPr/>
        </p:nvSpPr>
        <p:spPr>
          <a:xfrm>
            <a:off x="1451995" y="750843"/>
            <a:ext cx="6207154" cy="77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Finding Unique Values(Account Number is found Unique)</a:t>
            </a:r>
          </a:p>
        </p:txBody>
      </p:sp>
    </p:spTree>
    <p:extLst>
      <p:ext uri="{BB962C8B-B14F-4D97-AF65-F5344CB8AC3E}">
        <p14:creationId xmlns:p14="http://schemas.microsoft.com/office/powerpoint/2010/main" val="3356631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0616B84-3E7A-4E2C-9C69-2DD96A75C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FA0EF9-72B3-4B6F-AD3E-392021CA7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6" y="611726"/>
            <a:ext cx="922789" cy="5248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364F5E-C159-4D51-80D6-E5FCED588D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1006" y="5645791"/>
            <a:ext cx="973124" cy="8862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962917E-753F-4EF0-AAA4-A218E64E41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85" y="2499482"/>
            <a:ext cx="10964805" cy="22151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54FDF6-0C83-4C95-A357-92E3E4EC34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90" y="5460814"/>
            <a:ext cx="10498015" cy="704948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E27DDBF7-23CD-41CB-86E3-793693268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07297" cy="771437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Dataset 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1E5F9B8-FB81-451C-9EA8-5DD4089EAE45}"/>
              </a:ext>
            </a:extLst>
          </p:cNvPr>
          <p:cNvSpPr txBox="1">
            <a:spLocks/>
          </p:cNvSpPr>
          <p:nvPr/>
        </p:nvSpPr>
        <p:spPr>
          <a:xfrm>
            <a:off x="1451995" y="750843"/>
            <a:ext cx="5879983" cy="77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Earliest/Latest Activation &amp; Deactivation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E28221A-4B91-40F1-90C1-E644AEBFF6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39" y="1383162"/>
            <a:ext cx="8526065" cy="118386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A484D5-327B-473B-8D5B-CC79EA36AB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045" y="4731784"/>
            <a:ext cx="3153215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259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048BA6F-4487-4678-A64F-12A905A7B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88FB9C-8525-4EE7-904B-DC35A25E14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6" y="611726"/>
            <a:ext cx="922789" cy="5248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E4B8D5-B0C8-4297-9115-33A98A52FC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1006" y="5645791"/>
            <a:ext cx="973124" cy="8862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A5FE0A8-5828-4C72-90B7-25B461D97A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53" y="1335847"/>
            <a:ext cx="6039693" cy="8002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DCBC40C-E152-40A5-B341-A64E7C7C0B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53" y="2232658"/>
            <a:ext cx="5915851" cy="8859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783772B-3B3D-4739-9D9A-DBF723ACE0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359" y="1690688"/>
            <a:ext cx="4726423" cy="490336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2F1E5F2-2FA8-4459-9E1F-C2430A63C7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53" y="3215206"/>
            <a:ext cx="5690606" cy="3277669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90800652-5274-407D-8C39-1DA541889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07297" cy="771437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Dataset 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AE04FFA4-B298-4117-A565-120817771C29}"/>
              </a:ext>
            </a:extLst>
          </p:cNvPr>
          <p:cNvSpPr txBox="1">
            <a:spLocks/>
          </p:cNvSpPr>
          <p:nvPr/>
        </p:nvSpPr>
        <p:spPr>
          <a:xfrm>
            <a:off x="1451995" y="750843"/>
            <a:ext cx="6878273" cy="77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CA" sz="180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ge and province distributions of active and deactivated customers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438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B9DBF38-2792-41CA-BB43-F031ECF4D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775" y="1006679"/>
            <a:ext cx="5753903" cy="53283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E110F9-76BC-4689-8BF7-FE010657A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76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Segmentation</a:t>
            </a:r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79806C-A2C7-4A40-B328-77CD870B66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C1BE3D-3428-4AF1-81CB-EE97E638B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6" y="611726"/>
            <a:ext cx="922789" cy="5248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1E6B334-833B-448C-8CCB-A1CB95B622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1006" y="5645791"/>
            <a:ext cx="973124" cy="8862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82B8CA8-BACC-4A04-8F05-175EB48D07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634" y="1073790"/>
            <a:ext cx="2502987" cy="490606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6BE789C-5FD9-4180-BBDE-5C981E6F6A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535" y="1065401"/>
            <a:ext cx="1424564" cy="490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654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54CE7F4-D5A8-4591-9463-909473D56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C259B4-5650-4DCE-9411-C38F4930F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6" y="611726"/>
            <a:ext cx="922789" cy="5248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9A66F3-685B-480C-8084-63D7EA6B7A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1006" y="5645791"/>
            <a:ext cx="973124" cy="886218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4E946B9C-17CA-44B5-A4C8-CEF034A39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76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Churn Column Incorporation</a:t>
            </a:r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1E08CB0-CED8-4FC0-A52A-829568367F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99" y="1104929"/>
            <a:ext cx="7543651" cy="34754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C8C6F64-E3F6-44D2-8F61-C4731D70BF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435" y="1006679"/>
            <a:ext cx="1175132" cy="493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86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0257E-C946-45D4-B6FB-9CB1E341A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7447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Calculating Tenure in Days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D2C943-93C0-4914-8E49-CF6191B8D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DD9B64-FF2F-46D2-872D-BCA71ED42C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6" y="611726"/>
            <a:ext cx="922789" cy="5248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6D8D87-0D4E-4EE0-8192-153A3B8151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1006" y="5645791"/>
            <a:ext cx="973124" cy="8862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268B3F3-BB0C-40DC-A34D-10EFC2AC21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85" y="1294508"/>
            <a:ext cx="10578519" cy="267507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2CE3D8D-83FA-424C-A9CC-C7EA8EC50B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71" y="4197573"/>
            <a:ext cx="5925377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964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4F513744-D563-4EC8-8A65-BC052913C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86" y="1492220"/>
            <a:ext cx="10424720" cy="51152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75FD6B-AAFA-4694-BF16-AC0412B6C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F467C8-2500-4F15-9902-B5DE1503F7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6" y="611726"/>
            <a:ext cx="922789" cy="5248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7DD6B6-D8B0-4C66-88C8-C9B87DA999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1006" y="5645791"/>
            <a:ext cx="973124" cy="886218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803A2F82-6B2C-4429-8DBE-95BD59E77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068"/>
            <a:ext cx="10515600" cy="1027447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Calculating Tenure in Days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9CEEDCE-80E1-412A-A4D7-16C2903A4259}"/>
              </a:ext>
            </a:extLst>
          </p:cNvPr>
          <p:cNvSpPr txBox="1">
            <a:spLocks/>
          </p:cNvSpPr>
          <p:nvPr/>
        </p:nvSpPr>
        <p:spPr>
          <a:xfrm>
            <a:off x="1451995" y="784399"/>
            <a:ext cx="6878273" cy="77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Simple Statistics of Tenure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925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F0181FD-5625-4CD3-B2EE-286B6AEBA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AD801E4-0EC9-4D95-8C04-DF207E20B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6" y="611726"/>
            <a:ext cx="922789" cy="5248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B90244-66B2-4C3D-984B-05334D20AE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1006" y="5645791"/>
            <a:ext cx="973124" cy="886218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817DCC2D-FCA7-4496-A123-053F9CAE8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068"/>
            <a:ext cx="10515600" cy="1027447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Calculating Tenure in Days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9C47A37-F2B2-4D57-806E-55DD49317538}"/>
              </a:ext>
            </a:extLst>
          </p:cNvPr>
          <p:cNvSpPr txBox="1">
            <a:spLocks/>
          </p:cNvSpPr>
          <p:nvPr/>
        </p:nvSpPr>
        <p:spPr>
          <a:xfrm>
            <a:off x="1451995" y="784399"/>
            <a:ext cx="6878273" cy="77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Simple Statistics of Tenure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F3607A6-59D1-4D11-9EF4-F1715B1EDD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0" y="1388232"/>
            <a:ext cx="5637402" cy="497617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141BDCA-CE19-44C2-A2E6-99E00E63A7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067" y="1318281"/>
            <a:ext cx="4304951" cy="504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04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EA9F4-2D5F-4B9C-BA32-CBD426511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Submitted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C7304-7593-4B46-8E31-C26177277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b="1" i="0" dirty="0"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en-US" i="0" dirty="0">
                <a:solidFill>
                  <a:schemeClr val="accent2">
                    <a:lumMod val="50000"/>
                  </a:schemeClr>
                </a:solidFill>
                <a:effectLst/>
                <a:latin typeface="-apple-system"/>
              </a:rPr>
              <a:t>Mohammad Monjur-E-Elahi</a:t>
            </a:r>
          </a:p>
          <a:p>
            <a:pPr marL="0" indent="0" algn="l">
              <a:buNone/>
            </a:pPr>
            <a:r>
              <a:rPr lang="en-US" i="0" dirty="0">
                <a:solidFill>
                  <a:schemeClr val="accent2">
                    <a:lumMod val="50000"/>
                  </a:schemeClr>
                </a:solidFill>
                <a:effectLst/>
                <a:latin typeface="-apple-system"/>
              </a:rPr>
              <a:t>Course: Advance SAS Programming[DSA05]</a:t>
            </a:r>
          </a:p>
          <a:p>
            <a:pPr marL="0" indent="0" algn="l">
              <a:buNone/>
            </a:pPr>
            <a:r>
              <a:rPr lang="en-US" i="0" dirty="0">
                <a:solidFill>
                  <a:schemeClr val="accent2">
                    <a:lumMod val="50000"/>
                  </a:schemeClr>
                </a:solidFill>
                <a:effectLst/>
                <a:latin typeface="-apple-system"/>
              </a:rPr>
              <a:t>Program: Data Science and Application - Advanced Diploma [6060]</a:t>
            </a:r>
          </a:p>
          <a:p>
            <a:pPr marL="0" indent="0" algn="l">
              <a:buNone/>
            </a:pPr>
            <a:r>
              <a:rPr lang="en-US" i="0" dirty="0">
                <a:solidFill>
                  <a:schemeClr val="accent2">
                    <a:lumMod val="50000"/>
                  </a:schemeClr>
                </a:solidFill>
                <a:effectLst/>
                <a:latin typeface="-apple-system"/>
              </a:rPr>
              <a:t>Metro College of Technology</a:t>
            </a:r>
          </a:p>
          <a:p>
            <a:pPr marL="0" indent="0" algn="l">
              <a:buNone/>
            </a:pPr>
            <a:r>
              <a:rPr lang="en-US" i="0" dirty="0">
                <a:solidFill>
                  <a:schemeClr val="accent2">
                    <a:lumMod val="50000"/>
                  </a:schemeClr>
                </a:solidFill>
                <a:effectLst/>
                <a:latin typeface="-apple-system"/>
              </a:rPr>
              <a:t>Date: 24 April, 2021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C69FF2-01D4-47E2-B5E0-B0B1BA257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25B964-600D-437B-B1F6-C19E91093B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6" y="611726"/>
            <a:ext cx="922789" cy="5248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8D38E4-1D6D-41D3-A859-F58211506C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1006" y="5645791"/>
            <a:ext cx="973124" cy="88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84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FF84109-575A-48AB-82EB-75DCF3EBF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DA2A41F-E7E8-46EB-9829-910566EFA1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6" y="611726"/>
            <a:ext cx="922789" cy="5248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99B2DB-388A-4973-B7C7-2CC7069B6D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1006" y="5645791"/>
            <a:ext cx="973124" cy="886218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4C323A27-867A-41C4-8D4D-D946944F5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068"/>
            <a:ext cx="10515600" cy="1027447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Calculating Tenure in Days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13753FB-B3DC-4A7B-999C-DD4C9B963B9A}"/>
              </a:ext>
            </a:extLst>
          </p:cNvPr>
          <p:cNvSpPr txBox="1">
            <a:spLocks/>
          </p:cNvSpPr>
          <p:nvPr/>
        </p:nvSpPr>
        <p:spPr>
          <a:xfrm>
            <a:off x="1451995" y="784399"/>
            <a:ext cx="6878273" cy="77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Simple Statistics of Tenure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539DC2A-1C99-42E5-964A-40E86F0C79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971" y="1417738"/>
            <a:ext cx="7399089" cy="511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119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C47DE-EB2A-4E2D-A82B-BA4780163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51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Account Status Vs Segmented Tenure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51BE03-2F8C-4E74-9B8F-290A33FD4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5A3694-96FB-4401-92D1-1279BAA717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6" y="611726"/>
            <a:ext cx="922789" cy="5248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9C43C9-E97D-4E9D-AE33-581A2C522D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1006" y="5645791"/>
            <a:ext cx="973124" cy="8862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CA3B004-25C1-4AFD-B7DC-8C3AD812A9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53792"/>
            <a:ext cx="6296904" cy="9621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5F7FF5F-3C80-46C0-8E4E-4D637D468A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5" y="2115951"/>
            <a:ext cx="5536733" cy="418205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5FCB207-DF83-46A0-94F4-72457FA3F3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349" y="2046914"/>
            <a:ext cx="5290656" cy="435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742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7B2DD22-CCF4-46CF-B4AB-4CB53CF4D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1" y="1104929"/>
            <a:ext cx="11216080" cy="54179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528464-6F0F-4B5E-A6F9-98A8A778D3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B73143-4CA8-413E-BDDE-B10F7D7172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6" y="611726"/>
            <a:ext cx="922789" cy="5248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28CC2D-3B81-4B27-8964-B10B7C6A87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1006" y="5645791"/>
            <a:ext cx="973124" cy="886218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1BA5FB1F-C2E3-4D36-9AD1-F6246D33D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7881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Statistical Significance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240DED82-BEC0-4569-A76B-B423EC8F31A9}"/>
              </a:ext>
            </a:extLst>
          </p:cNvPr>
          <p:cNvSpPr txBox="1">
            <a:spLocks/>
          </p:cNvSpPr>
          <p:nvPr/>
        </p:nvSpPr>
        <p:spPr>
          <a:xfrm>
            <a:off x="1451995" y="633397"/>
            <a:ext cx="7733950" cy="77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Dataset After Segmentation and transformation of dates to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Churn_Status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769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BFBFB-FFCA-46CD-B28C-A4E3F38CB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76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Statistical Significance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17792E-2DB7-4CD8-9924-2CEFB8F2E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669350D-0274-4C73-BD9F-A618097BC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6" y="611726"/>
            <a:ext cx="922789" cy="5248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A97346-B45D-4E0D-8E78-BCAF798009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1006" y="5645791"/>
            <a:ext cx="973124" cy="8862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A98F869-FEAA-4BF3-BBF8-A8A80AC3F4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33850"/>
            <a:ext cx="10394659" cy="5050172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F54EBC9-47B1-44B6-8108-28E8C72A3E98}"/>
              </a:ext>
            </a:extLst>
          </p:cNvPr>
          <p:cNvSpPr txBox="1">
            <a:spLocks/>
          </p:cNvSpPr>
          <p:nvPr/>
        </p:nvSpPr>
        <p:spPr>
          <a:xfrm>
            <a:off x="1451995" y="750843"/>
            <a:ext cx="7381612" cy="77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Chi-Squire Test between Target Churn Column and other columns</a:t>
            </a:r>
          </a:p>
        </p:txBody>
      </p:sp>
    </p:spTree>
    <p:extLst>
      <p:ext uri="{BB962C8B-B14F-4D97-AF65-F5344CB8AC3E}">
        <p14:creationId xmlns:p14="http://schemas.microsoft.com/office/powerpoint/2010/main" val="115082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B5DFA1E-6F78-4A6E-ABC1-B5558C2C9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81BF1AD-5992-4899-8F10-C0F3E085F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6" y="611726"/>
            <a:ext cx="922789" cy="5248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85FADD-700E-4660-AC43-419139F6FC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1006" y="5645791"/>
            <a:ext cx="973124" cy="88621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ACB3471-A067-4451-8D32-E56A56FED4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84" y="1400963"/>
            <a:ext cx="4441447" cy="25334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7DA52EE-EE13-4BC5-82A9-4CA0EB35B5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27151"/>
            <a:ext cx="4867469" cy="260728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3C7ADAE-6093-40BA-83BF-E79EF0409D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17" y="3748339"/>
            <a:ext cx="5024857" cy="287057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5F87454-A8CD-4D19-8FF7-DF33A3BAAE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3934438"/>
            <a:ext cx="4782466" cy="2684477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76EF6FC7-03AF-4257-B882-579DCD851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693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Statistical Significance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67C5478E-8F1D-4043-B035-94F6BF302FDF}"/>
              </a:ext>
            </a:extLst>
          </p:cNvPr>
          <p:cNvSpPr txBox="1">
            <a:spLocks/>
          </p:cNvSpPr>
          <p:nvPr/>
        </p:nvSpPr>
        <p:spPr>
          <a:xfrm>
            <a:off x="1451995" y="583063"/>
            <a:ext cx="7381612" cy="77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The below columns showed statistical significant associations</a:t>
            </a:r>
          </a:p>
        </p:txBody>
      </p:sp>
    </p:spTree>
    <p:extLst>
      <p:ext uri="{BB962C8B-B14F-4D97-AF65-F5344CB8AC3E}">
        <p14:creationId xmlns:p14="http://schemas.microsoft.com/office/powerpoint/2010/main" val="2723325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76FA9-F1DB-46A0-9403-063BA6437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Conclusion</a:t>
            </a:r>
            <a:br>
              <a:rPr lang="en-US" b="1" i="0" dirty="0"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A4F28-F423-4897-B2D3-AB07DEAAC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786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Performed EDA </a:t>
            </a:r>
          </a:p>
          <a:p>
            <a:pPr marL="0" indent="0"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Tried to visualize to get clarity</a:t>
            </a:r>
          </a:p>
          <a:p>
            <a:pPr marL="0" indent="0"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Performed statistical significant association with Customer Churn</a:t>
            </a:r>
          </a:p>
          <a:p>
            <a:pPr marL="0" indent="0"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Four of the independent variables showed statistical significance</a:t>
            </a:r>
          </a:p>
          <a:p>
            <a:pPr marL="0" indent="0"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Classification model should be used after further analysis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FB7035-C26F-496C-BD6E-5331A58CB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0A6AA8-733E-4080-A7DC-82753CDAF2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6" y="611726"/>
            <a:ext cx="922789" cy="5248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75AF52-0071-42B3-8612-B322DBEE37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1006" y="5645791"/>
            <a:ext cx="973124" cy="88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665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F19C4F-1083-4348-9051-705AC412D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EFAB090-E987-4F24-903C-0D5E46301DE3}"/>
              </a:ext>
            </a:extLst>
          </p:cNvPr>
          <p:cNvSpPr/>
          <p:nvPr/>
        </p:nvSpPr>
        <p:spPr>
          <a:xfrm>
            <a:off x="4449291" y="1465705"/>
            <a:ext cx="22531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4"/>
                </a:solidFill>
              </a:rPr>
              <a:t>Thanks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25A87-4255-4E90-B47E-F07F1B915410}"/>
              </a:ext>
            </a:extLst>
          </p:cNvPr>
          <p:cNvSpPr/>
          <p:nvPr/>
        </p:nvSpPr>
        <p:spPr>
          <a:xfrm>
            <a:off x="3922791" y="2967335"/>
            <a:ext cx="36249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Questions 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C6D833-55C6-4801-9DCA-42500FD3D1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6" y="611726"/>
            <a:ext cx="922789" cy="5248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8267660-DD0E-43F6-B107-97554A42C2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1006" y="5645791"/>
            <a:ext cx="973124" cy="88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82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B9286-1816-422C-8544-339F85319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52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3DE3B-AE55-47EB-A8FA-7148CECCF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686"/>
            <a:ext cx="10515600" cy="506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Explore</a:t>
            </a:r>
            <a:r>
              <a:rPr lang="en-US" dirty="0"/>
              <a:t> the dataset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Perform required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feature engineering </a:t>
            </a:r>
            <a:r>
              <a:rPr lang="en-US" dirty="0"/>
              <a:t>to have column for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churn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Conduct Segmentation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Univariate, Bivariate Analysis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Visualize</a:t>
            </a:r>
            <a:r>
              <a:rPr lang="en-US" dirty="0"/>
              <a:t> different aspects of the dataset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Perform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statistical significant </a:t>
            </a:r>
            <a:r>
              <a:rPr lang="en-US" dirty="0"/>
              <a:t>association analysis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AFBC05-9B54-4AAD-BC59-C719DB305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BEA62B-17BF-4074-A1CE-24D5236587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6" y="611726"/>
            <a:ext cx="922789" cy="5248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02D9C4-2FA6-4774-A7EF-1CA8A37D45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1006" y="5645791"/>
            <a:ext cx="973124" cy="88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272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2C6E9-94E2-422F-A209-7678F4177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52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755DC-66C5-4AC8-954C-FA43E9BB0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25" y="1188142"/>
            <a:ext cx="10515600" cy="520452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-apple-system"/>
              </a:rPr>
              <a:t>New_Wireless_Fixed.txt </a:t>
            </a:r>
            <a:r>
              <a:rPr lang="en-US" b="0" i="0" dirty="0">
                <a:effectLst/>
                <a:latin typeface="-apple-system"/>
              </a:rPr>
              <a:t>dataset</a:t>
            </a:r>
          </a:p>
          <a:p>
            <a:pPr marL="0" indent="0">
              <a:buNone/>
            </a:pPr>
            <a:endParaRPr lang="en-US" b="0" i="0" dirty="0">
              <a:effectLst/>
              <a:latin typeface="-apple-system"/>
            </a:endParaRPr>
          </a:p>
          <a:p>
            <a:r>
              <a:rPr lang="en-US" dirty="0">
                <a:latin typeface="-apple-system"/>
              </a:rPr>
              <a:t>From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-apple-system"/>
              </a:rPr>
              <a:t> Telecommunication Industry</a:t>
            </a:r>
          </a:p>
          <a:p>
            <a:pPr marL="0" indent="0">
              <a:buNone/>
            </a:pPr>
            <a:endParaRPr lang="en-US" dirty="0">
              <a:latin typeface="-apple-system"/>
            </a:endParaRPr>
          </a:p>
          <a:p>
            <a:r>
              <a:rPr lang="en-US" dirty="0">
                <a:latin typeface="-apple-system"/>
              </a:rPr>
              <a:t>Customer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-apple-system"/>
              </a:rPr>
              <a:t> Churn </a:t>
            </a:r>
            <a:r>
              <a:rPr lang="en-US" dirty="0">
                <a:latin typeface="-apple-system"/>
              </a:rPr>
              <a:t>was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-apple-system"/>
              </a:rPr>
              <a:t> </a:t>
            </a:r>
            <a:r>
              <a:rPr lang="en-US" dirty="0">
                <a:latin typeface="-apple-system"/>
              </a:rPr>
              <a:t>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-apple-system"/>
              </a:rPr>
              <a:t>focus</a:t>
            </a:r>
          </a:p>
          <a:p>
            <a:pPr marL="0" indent="0">
              <a:buNone/>
            </a:pPr>
            <a:endParaRPr lang="en-US" dirty="0">
              <a:latin typeface="-apple-system"/>
            </a:endParaRPr>
          </a:p>
          <a:p>
            <a:r>
              <a:rPr lang="en-US" dirty="0">
                <a:latin typeface="-apple-system"/>
              </a:rPr>
              <a:t>Had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-apple-system"/>
              </a:rPr>
              <a:t>102255 observations </a:t>
            </a:r>
            <a:r>
              <a:rPr lang="en-US" dirty="0">
                <a:latin typeface="-apple-system"/>
              </a:rPr>
              <a:t>and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-apple-system"/>
              </a:rPr>
              <a:t> 10 variables </a:t>
            </a:r>
            <a:r>
              <a:rPr lang="en-US" dirty="0">
                <a:latin typeface="-apple-system"/>
              </a:rPr>
              <a:t>to start with</a:t>
            </a:r>
          </a:p>
          <a:p>
            <a:pPr marL="0" indent="0">
              <a:buNone/>
            </a:pPr>
            <a:endParaRPr lang="en-US" dirty="0">
              <a:latin typeface="-apple-system"/>
            </a:endParaRPr>
          </a:p>
          <a:p>
            <a:r>
              <a:rPr lang="en-US" dirty="0">
                <a:latin typeface="-apple-system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-apple-system"/>
              </a:rPr>
              <a:t>4 categorical </a:t>
            </a:r>
            <a:r>
              <a:rPr lang="en-US" dirty="0">
                <a:latin typeface="-apple-system"/>
              </a:rPr>
              <a:t>and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-apple-system"/>
              </a:rPr>
              <a:t>6 numerical </a:t>
            </a:r>
            <a:r>
              <a:rPr lang="en-US" dirty="0">
                <a:latin typeface="-apple-system"/>
              </a:rPr>
              <a:t>variables</a:t>
            </a:r>
          </a:p>
          <a:p>
            <a:pPr marL="0" indent="0">
              <a:buNone/>
            </a:pPr>
            <a:endParaRPr lang="en-US" dirty="0">
              <a:latin typeface="-apple-system"/>
            </a:endParaRPr>
          </a:p>
          <a:p>
            <a:pPr marL="0" indent="0">
              <a:buNone/>
            </a:pPr>
            <a:endParaRPr lang="en-US" dirty="0">
              <a:latin typeface="-apple-system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7E5A17-658C-4EC3-9042-6B09EE2EB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51E402-9D4D-4026-83C8-2AC384159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6" y="611726"/>
            <a:ext cx="922789" cy="5248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17D978-99A1-41C8-A034-FD021A959C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1006" y="5645791"/>
            <a:ext cx="973124" cy="88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711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B0E2FC6-32CD-4305-A117-687502D57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18" y="1557076"/>
            <a:ext cx="11564964" cy="46891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58BFF3-408C-43D1-9351-22BF5CC8E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84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Dataset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7A5BBF-BFDA-4BAF-8C05-DC82D3AE0B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8ECA23-E493-4881-8CAC-4FD18E6490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6" y="611726"/>
            <a:ext cx="922789" cy="5248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FD09D1-136F-4F6F-A960-87C1BA214B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1006" y="5645791"/>
            <a:ext cx="973124" cy="886218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9A74D425-ACFC-4CE4-9F9C-D7060BA6A93F}"/>
              </a:ext>
            </a:extLst>
          </p:cNvPr>
          <p:cNvSpPr txBox="1">
            <a:spLocks/>
          </p:cNvSpPr>
          <p:nvPr/>
        </p:nvSpPr>
        <p:spPr>
          <a:xfrm>
            <a:off x="1451995" y="750843"/>
            <a:ext cx="3507297" cy="77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Importing the Data to SAS</a:t>
            </a:r>
          </a:p>
        </p:txBody>
      </p:sp>
    </p:spTree>
    <p:extLst>
      <p:ext uri="{BB962C8B-B14F-4D97-AF65-F5344CB8AC3E}">
        <p14:creationId xmlns:p14="http://schemas.microsoft.com/office/powerpoint/2010/main" val="752570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A0748-AA95-4F38-A3F5-CEDE81D88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271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EE5662-7A35-41E3-9AFE-CE2D2DEF6E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55" y="1484851"/>
            <a:ext cx="10425689" cy="4692112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909DA95-BCB6-40AE-A0C3-15D89A8690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83B114-C34B-4CE4-B77B-02183CF2CE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6" y="611726"/>
            <a:ext cx="922789" cy="5248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E3C64E-0E95-406F-80EE-0F17197DA3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1006" y="5645791"/>
            <a:ext cx="973124" cy="886218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587230D9-0C12-4729-9317-C74971005BC0}"/>
              </a:ext>
            </a:extLst>
          </p:cNvPr>
          <p:cNvSpPr txBox="1">
            <a:spLocks/>
          </p:cNvSpPr>
          <p:nvPr/>
        </p:nvSpPr>
        <p:spPr>
          <a:xfrm>
            <a:off x="1451995" y="750843"/>
            <a:ext cx="3507297" cy="77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Top 20 rows of the dataset</a:t>
            </a:r>
          </a:p>
        </p:txBody>
      </p:sp>
    </p:spTree>
    <p:extLst>
      <p:ext uri="{BB962C8B-B14F-4D97-AF65-F5344CB8AC3E}">
        <p14:creationId xmlns:p14="http://schemas.microsoft.com/office/powerpoint/2010/main" val="1788443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22541-F1D5-401A-AC68-245244926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727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3FA752-EA25-41E8-8D2A-095E487DF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06C48A-FE90-4B80-AE2A-AB1381F1A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6" y="611726"/>
            <a:ext cx="922789" cy="5248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0DBF8D-42B7-47F5-B8BF-EF7D45E820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1006" y="5645791"/>
            <a:ext cx="973124" cy="88621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96456375-9D5E-4FAE-A2E4-1F8E48B92B61}"/>
              </a:ext>
            </a:extLst>
          </p:cNvPr>
          <p:cNvSpPr txBox="1">
            <a:spLocks/>
          </p:cNvSpPr>
          <p:nvPr/>
        </p:nvSpPr>
        <p:spPr>
          <a:xfrm>
            <a:off x="1451995" y="490784"/>
            <a:ext cx="3507297" cy="77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Contents of the dataset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C376257-4F2D-407C-BA39-22D6ED9762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40" y="1091495"/>
            <a:ext cx="4964362" cy="564798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B57E37F-6651-4279-96E4-07E69510D2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996" y="1066470"/>
            <a:ext cx="5345010" cy="329594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8BFA947-2927-41A1-B09F-1B0FC961AB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608" y="4278529"/>
            <a:ext cx="5237397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9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03F57-E0CF-443F-99A8-F3210105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07297" cy="771437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Dataset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324167-E89C-48BE-9FF2-3565F21D1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4EFEB2-1895-43B7-89B1-FD7829523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6" y="611726"/>
            <a:ext cx="922789" cy="5248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DECE99-FD60-433D-9293-0F2EFD699C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1006" y="5645791"/>
            <a:ext cx="973124" cy="8862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30C287-0616-4FE2-9B97-FA82D2DFAA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046" y="1409418"/>
            <a:ext cx="9011908" cy="4039164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18006765-9C33-4BE6-867C-82A0214DBAB0}"/>
              </a:ext>
            </a:extLst>
          </p:cNvPr>
          <p:cNvSpPr txBox="1">
            <a:spLocks/>
          </p:cNvSpPr>
          <p:nvPr/>
        </p:nvSpPr>
        <p:spPr>
          <a:xfrm>
            <a:off x="1451995" y="750843"/>
            <a:ext cx="3507297" cy="77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Missing value analysis</a:t>
            </a:r>
          </a:p>
        </p:txBody>
      </p:sp>
    </p:spTree>
    <p:extLst>
      <p:ext uri="{BB962C8B-B14F-4D97-AF65-F5344CB8AC3E}">
        <p14:creationId xmlns:p14="http://schemas.microsoft.com/office/powerpoint/2010/main" val="3398271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9E4119B-F29D-4EC9-A030-CDF74157C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FDA01E-B67B-4DFB-9A9A-EFCFE7EFBF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6" y="611726"/>
            <a:ext cx="922789" cy="5248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87B9D5-402B-48CF-861E-4F50DF557C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1006" y="5645791"/>
            <a:ext cx="973124" cy="8862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6DBE084-7559-4E4D-95EE-A12D33F6BA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49" y="1383163"/>
            <a:ext cx="5890951" cy="48631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85E2ABC-6F2B-4EF7-A8F6-E6C8953E27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443" y="1283516"/>
            <a:ext cx="4690811" cy="4962758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6533E01B-2B30-48A2-8929-00D863F41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07297" cy="771437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Dataset 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A203E0A-99CC-4616-A668-11DC8497BE12}"/>
              </a:ext>
            </a:extLst>
          </p:cNvPr>
          <p:cNvSpPr txBox="1">
            <a:spLocks/>
          </p:cNvSpPr>
          <p:nvPr/>
        </p:nvSpPr>
        <p:spPr>
          <a:xfrm>
            <a:off x="1451995" y="750843"/>
            <a:ext cx="3507297" cy="77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Missing value analysis</a:t>
            </a:r>
          </a:p>
        </p:txBody>
      </p:sp>
    </p:spTree>
    <p:extLst>
      <p:ext uri="{BB962C8B-B14F-4D97-AF65-F5344CB8AC3E}">
        <p14:creationId xmlns:p14="http://schemas.microsoft.com/office/powerpoint/2010/main" val="3279820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4326</TotalTime>
  <Words>287</Words>
  <Application>Microsoft Office PowerPoint</Application>
  <PresentationFormat>Widescreen</PresentationFormat>
  <Paragraphs>79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-apple-system</vt:lpstr>
      <vt:lpstr>Arial</vt:lpstr>
      <vt:lpstr>Calibri</vt:lpstr>
      <vt:lpstr>Calibri Light</vt:lpstr>
      <vt:lpstr>Office Theme</vt:lpstr>
      <vt:lpstr>Exploratory Data Analysis On Customer Churn</vt:lpstr>
      <vt:lpstr>Submitted by</vt:lpstr>
      <vt:lpstr>The Project</vt:lpstr>
      <vt:lpstr>The Dataset</vt:lpstr>
      <vt:lpstr>The Dataset</vt:lpstr>
      <vt:lpstr>The Dataset</vt:lpstr>
      <vt:lpstr>The Dataset</vt:lpstr>
      <vt:lpstr>The Dataset </vt:lpstr>
      <vt:lpstr>The Dataset </vt:lpstr>
      <vt:lpstr>The Dataset </vt:lpstr>
      <vt:lpstr>The Dataset </vt:lpstr>
      <vt:lpstr>The Dataset </vt:lpstr>
      <vt:lpstr>The Dataset </vt:lpstr>
      <vt:lpstr>The Dataset </vt:lpstr>
      <vt:lpstr>Segmentation</vt:lpstr>
      <vt:lpstr>Churn Column Incorporation</vt:lpstr>
      <vt:lpstr>Calculating Tenure in Days</vt:lpstr>
      <vt:lpstr>Calculating Tenure in Days</vt:lpstr>
      <vt:lpstr>Calculating Tenure in Days</vt:lpstr>
      <vt:lpstr>Calculating Tenure in Days</vt:lpstr>
      <vt:lpstr>Account Status Vs Segmented Tenure</vt:lpstr>
      <vt:lpstr>Statistical Significance</vt:lpstr>
      <vt:lpstr>Statistical Significance</vt:lpstr>
      <vt:lpstr>Statistical Significance</vt:lpstr>
      <vt:lpstr>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Monjur-E-Elahi</dc:creator>
  <cp:lastModifiedBy>Mohammad Monjur-E-Elahi</cp:lastModifiedBy>
  <cp:revision>239</cp:revision>
  <dcterms:created xsi:type="dcterms:W3CDTF">2021-03-01T01:33:12Z</dcterms:created>
  <dcterms:modified xsi:type="dcterms:W3CDTF">2021-04-24T12:08:56Z</dcterms:modified>
</cp:coreProperties>
</file>