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34"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eemmsd7@gmail.com" userId="1d2fdd54ad26bb0e" providerId="LiveId" clId="{E6804CAE-887D-4345-98E0-BCE88E9E6DBD}"/>
    <pc:docChg chg="addSld delSld">
      <pc:chgData name="nayeemmsd7@gmail.com" userId="1d2fdd54ad26bb0e" providerId="LiveId" clId="{E6804CAE-887D-4345-98E0-BCE88E9E6DBD}" dt="2023-06-09T05:57:17.929" v="5" actId="2696"/>
      <pc:docMkLst>
        <pc:docMk/>
      </pc:docMkLst>
      <pc:sldChg chg="new del">
        <pc:chgData name="nayeemmsd7@gmail.com" userId="1d2fdd54ad26bb0e" providerId="LiveId" clId="{E6804CAE-887D-4345-98E0-BCE88E9E6DBD}" dt="2023-06-09T05:08:29.337" v="1" actId="2696"/>
        <pc:sldMkLst>
          <pc:docMk/>
          <pc:sldMk cId="472963421" sldId="271"/>
        </pc:sldMkLst>
      </pc:sldChg>
      <pc:sldChg chg="new del">
        <pc:chgData name="nayeemmsd7@gmail.com" userId="1d2fdd54ad26bb0e" providerId="LiveId" clId="{E6804CAE-887D-4345-98E0-BCE88E9E6DBD}" dt="2023-06-09T05:18:27.165" v="3" actId="2696"/>
        <pc:sldMkLst>
          <pc:docMk/>
          <pc:sldMk cId="880447875" sldId="271"/>
        </pc:sldMkLst>
      </pc:sldChg>
      <pc:sldChg chg="new del">
        <pc:chgData name="nayeemmsd7@gmail.com" userId="1d2fdd54ad26bb0e" providerId="LiveId" clId="{E6804CAE-887D-4345-98E0-BCE88E9E6DBD}" dt="2023-06-09T05:57:17.929" v="5" actId="2696"/>
        <pc:sldMkLst>
          <pc:docMk/>
          <pc:sldMk cId="2433477719"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91EAB-DE15-4D19-8D6D-CA2409A637DE}"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51082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91EAB-DE15-4D19-8D6D-CA2409A637DE}"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326930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91EAB-DE15-4D19-8D6D-CA2409A637DE}"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1F6395-2364-4F5B-8DAE-E551BB5AC5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7446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491EAB-DE15-4D19-8D6D-CA2409A637DE}"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4275191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491EAB-DE15-4D19-8D6D-CA2409A637DE}"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1F6395-2364-4F5B-8DAE-E551BB5AC5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6914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491EAB-DE15-4D19-8D6D-CA2409A637DE}"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3974827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91EAB-DE15-4D19-8D6D-CA2409A637DE}"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2139355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91EAB-DE15-4D19-8D6D-CA2409A637DE}"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211798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91EAB-DE15-4D19-8D6D-CA2409A637DE}"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59416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91EAB-DE15-4D19-8D6D-CA2409A637DE}" type="datetimeFigureOut">
              <a:rPr lang="en-IN" smtClean="0"/>
              <a:t>08-06-2023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1879131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91EAB-DE15-4D19-8D6D-CA2409A637DE}"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256970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91EAB-DE15-4D19-8D6D-CA2409A637DE}" type="datetimeFigureOut">
              <a:rPr lang="en-IN" smtClean="0"/>
              <a:t>08-06-2023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56640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91EAB-DE15-4D19-8D6D-CA2409A637DE}" type="datetimeFigureOut">
              <a:rPr lang="en-IN" smtClean="0"/>
              <a:t>08-06-2023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62745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91EAB-DE15-4D19-8D6D-CA2409A637DE}" type="datetimeFigureOut">
              <a:rPr lang="en-IN" smtClean="0"/>
              <a:t>08-06-2023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325601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91EAB-DE15-4D19-8D6D-CA2409A637DE}"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240293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91EAB-DE15-4D19-8D6D-CA2409A637DE}" type="datetimeFigureOut">
              <a:rPr lang="en-IN" smtClean="0"/>
              <a:t>08-06-2023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36238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491EAB-DE15-4D19-8D6D-CA2409A637DE}" type="datetimeFigureOut">
              <a:rPr lang="en-IN" smtClean="0"/>
              <a:t>08-06-2023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31F6395-2364-4F5B-8DAE-E551BB5AC597}" type="slidenum">
              <a:rPr lang="en-IN" smtClean="0"/>
              <a:t>‹#›</a:t>
            </a:fld>
            <a:endParaRPr lang="en-IN"/>
          </a:p>
        </p:txBody>
      </p:sp>
    </p:spTree>
    <p:extLst>
      <p:ext uri="{BB962C8B-B14F-4D97-AF65-F5344CB8AC3E}">
        <p14:creationId xmlns:p14="http://schemas.microsoft.com/office/powerpoint/2010/main" val="339197377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nayeemmsd7@gmail.com"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F8F4-9EB0-CCFF-98C2-38800E2A750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B208F60-728A-6A8B-EEBA-690EDCE28B9C}"/>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1304E558-507F-7525-20D4-469FE0C54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25D0914F-2B70-C9B8-E281-B24FA8D7204C}"/>
              </a:ext>
            </a:extLst>
          </p:cNvPr>
          <p:cNvSpPr/>
          <p:nvPr/>
        </p:nvSpPr>
        <p:spPr>
          <a:xfrm>
            <a:off x="0" y="5869345"/>
            <a:ext cx="11008310" cy="7078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1">
                    <a:lumMod val="40000"/>
                    <a:lumOff val="60000"/>
                  </a:schemeClr>
                </a:solidFill>
                <a:effectLst>
                  <a:outerShdw blurRad="38100" dist="38100" dir="2700000" algn="tl">
                    <a:srgbClr val="000000">
                      <a:alpha val="43137"/>
                    </a:srgbClr>
                  </a:outerShdw>
                </a:effectLst>
                <a:latin typeface="Candara Light" panose="020E0502030303020204" pitchFamily="34" charset="0"/>
              </a:rPr>
              <a:t>TELECOMMUNICATION CUSTOMER CHURN PREDICTION</a:t>
            </a:r>
            <a:endParaRPr lang="en-IN" sz="3600" b="1" dirty="0">
              <a:solidFill>
                <a:schemeClr val="accent1">
                  <a:lumMod val="40000"/>
                  <a:lumOff val="60000"/>
                </a:schemeClr>
              </a:solidFill>
              <a:effectLst>
                <a:outerShdw blurRad="38100" dist="38100" dir="2700000" algn="tl">
                  <a:srgbClr val="000000">
                    <a:alpha val="43137"/>
                  </a:srgbClr>
                </a:outerShdw>
              </a:effectLst>
              <a:latin typeface="Candara Light" panose="020E0502030303020204" pitchFamily="34" charset="0"/>
            </a:endParaRPr>
          </a:p>
        </p:txBody>
      </p:sp>
      <p:sp>
        <p:nvSpPr>
          <p:cNvPr id="10" name="Rectangle 9">
            <a:extLst>
              <a:ext uri="{FF2B5EF4-FFF2-40B4-BE49-F238E27FC236}">
                <a16:creationId xmlns:a16="http://schemas.microsoft.com/office/drawing/2014/main" id="{69F9B377-D30A-C485-A2E7-A5202BD62CD9}"/>
              </a:ext>
            </a:extLst>
          </p:cNvPr>
          <p:cNvSpPr/>
          <p:nvPr/>
        </p:nvSpPr>
        <p:spPr>
          <a:xfrm>
            <a:off x="133165" y="5600486"/>
            <a:ext cx="2317071" cy="4349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20000"/>
                    <a:lumOff val="80000"/>
                  </a:schemeClr>
                </a:solidFill>
                <a:effectLst>
                  <a:outerShdw blurRad="38100" dist="38100" dir="2700000" algn="tl">
                    <a:srgbClr val="000000">
                      <a:alpha val="43137"/>
                    </a:srgbClr>
                  </a:outerShdw>
                </a:effectLst>
                <a:latin typeface="Candara Light" panose="020E0502030303020204" pitchFamily="34" charset="0"/>
              </a:rPr>
              <a:t>A CAPSTONE PROJECT</a:t>
            </a:r>
            <a:endParaRPr lang="en-IN" b="1" dirty="0">
              <a:solidFill>
                <a:schemeClr val="accent1">
                  <a:lumMod val="20000"/>
                  <a:lumOff val="80000"/>
                </a:schemeClr>
              </a:solidFill>
              <a:effectLst>
                <a:outerShdw blurRad="38100" dist="38100" dir="2700000" algn="tl">
                  <a:srgbClr val="000000">
                    <a:alpha val="43137"/>
                  </a:srgbClr>
                </a:outerShdw>
              </a:effectLst>
              <a:latin typeface="Candara Light" panose="020E0502030303020204" pitchFamily="34" charset="0"/>
            </a:endParaRPr>
          </a:p>
        </p:txBody>
      </p:sp>
    </p:spTree>
    <p:extLst>
      <p:ext uri="{BB962C8B-B14F-4D97-AF65-F5344CB8AC3E}">
        <p14:creationId xmlns:p14="http://schemas.microsoft.com/office/powerpoint/2010/main" val="548187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50E9-9EF5-FD65-7C45-96F196B5CFD2}"/>
              </a:ext>
            </a:extLst>
          </p:cNvPr>
          <p:cNvSpPr>
            <a:spLocks noGrp="1"/>
          </p:cNvSpPr>
          <p:nvPr>
            <p:ph type="title"/>
          </p:nvPr>
        </p:nvSpPr>
        <p:spPr>
          <a:xfrm>
            <a:off x="1607503" y="659590"/>
            <a:ext cx="4207371" cy="574375"/>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LOGISTIC REGRESSION</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37F15209-6094-0547-96AC-E5CE2D1687B6}"/>
              </a:ext>
            </a:extLst>
          </p:cNvPr>
          <p:cNvSpPr>
            <a:spLocks noGrp="1"/>
          </p:cNvSpPr>
          <p:nvPr>
            <p:ph idx="1"/>
          </p:nvPr>
        </p:nvSpPr>
        <p:spPr>
          <a:xfrm>
            <a:off x="822555" y="1540189"/>
            <a:ext cx="11369445" cy="1888811"/>
          </a:xfrm>
        </p:spPr>
        <p:txBody>
          <a:bodyPr/>
          <a:lstStyle/>
          <a:p>
            <a:r>
              <a:rPr lang="en-US" dirty="0">
                <a:solidFill>
                  <a:schemeClr val="tx1"/>
                </a:solidFill>
              </a:rPr>
              <a:t>A statistical method called logistic regression is used to forecast binary outcomes or categories. Similar to making a "yes" or "no" forecast. On the basis of the input factors, it determines the likelihood that an event will occur. In several industries, including healthcare, banking, and marketing, logistic regression is frequently used to forecast outcomes like disease diagnosis, loan defaults, or customer attrition. It offers a straightforward and understandable method for calculating probabilities and making binary predictions.</a:t>
            </a:r>
            <a:endParaRPr lang="en-IN" dirty="0">
              <a:solidFill>
                <a:schemeClr val="tx1"/>
              </a:solidFill>
            </a:endParaRPr>
          </a:p>
        </p:txBody>
      </p:sp>
      <p:sp>
        <p:nvSpPr>
          <p:cNvPr id="4" name="Title 1">
            <a:extLst>
              <a:ext uri="{FF2B5EF4-FFF2-40B4-BE49-F238E27FC236}">
                <a16:creationId xmlns:a16="http://schemas.microsoft.com/office/drawing/2014/main" id="{7A2F3E0E-8D59-C3F5-556F-E9E34F1B5B5E}"/>
              </a:ext>
            </a:extLst>
          </p:cNvPr>
          <p:cNvSpPr txBox="1">
            <a:spLocks/>
          </p:cNvSpPr>
          <p:nvPr/>
        </p:nvSpPr>
        <p:spPr>
          <a:xfrm>
            <a:off x="1607503" y="3429000"/>
            <a:ext cx="4793297" cy="5743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effectLst>
                  <a:outerShdw blurRad="38100" dist="38100" dir="2700000" algn="tl">
                    <a:srgbClr val="000000">
                      <a:alpha val="43137"/>
                    </a:srgbClr>
                  </a:outerShdw>
                </a:effectLst>
                <a:latin typeface="Candara Light" panose="020E0502030303020204" pitchFamily="34" charset="0"/>
              </a:rPr>
              <a:t>DECISION TREE CLASSIFIER</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5" name="Content Placeholder 2">
            <a:extLst>
              <a:ext uri="{FF2B5EF4-FFF2-40B4-BE49-F238E27FC236}">
                <a16:creationId xmlns:a16="http://schemas.microsoft.com/office/drawing/2014/main" id="{0A21652D-2042-7225-D69B-5E0CC3A80C5B}"/>
              </a:ext>
            </a:extLst>
          </p:cNvPr>
          <p:cNvSpPr txBox="1">
            <a:spLocks/>
          </p:cNvSpPr>
          <p:nvPr/>
        </p:nvSpPr>
        <p:spPr>
          <a:xfrm>
            <a:off x="822554" y="4003375"/>
            <a:ext cx="11369445" cy="18888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4C76C236-E286-CFAA-F8FE-05D69E53C58A}"/>
              </a:ext>
            </a:extLst>
          </p:cNvPr>
          <p:cNvSpPr txBox="1">
            <a:spLocks/>
          </p:cNvSpPr>
          <p:nvPr/>
        </p:nvSpPr>
        <p:spPr>
          <a:xfrm>
            <a:off x="822553" y="3938639"/>
            <a:ext cx="11369445" cy="22597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A decision tree classifier is a machine learning method that generates predictions or choices by adhering to an if-then framework. It imitates how people make judgements by posing a series of queries and drawing inferences from the responses. A new query is posed based on several features at each internal node of the tree. Up until it reaches the leaf nodes, which contain the anticipated result (pass or fail) based on the data acquired from the prior questions, the algorithm keeps separating the data into smaller </a:t>
            </a:r>
            <a:r>
              <a:rPr lang="en-US" dirty="0" err="1">
                <a:solidFill>
                  <a:schemeClr val="tx1"/>
                </a:solidFill>
              </a:rPr>
              <a:t>subgroups.The</a:t>
            </a:r>
            <a:r>
              <a:rPr lang="en-US" dirty="0">
                <a:solidFill>
                  <a:schemeClr val="tx1"/>
                </a:solidFill>
              </a:rPr>
              <a:t> training data is used by the decision tree classifier to learn which questions to ask and how to divide the data at each node.</a:t>
            </a:r>
            <a:endParaRPr lang="en-IN" dirty="0">
              <a:solidFill>
                <a:schemeClr val="tx1"/>
              </a:solidFill>
            </a:endParaRPr>
          </a:p>
        </p:txBody>
      </p:sp>
    </p:spTree>
    <p:extLst>
      <p:ext uri="{BB962C8B-B14F-4D97-AF65-F5344CB8AC3E}">
        <p14:creationId xmlns:p14="http://schemas.microsoft.com/office/powerpoint/2010/main" val="234137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8B1E-3661-14E0-7F04-65A29310BB87}"/>
              </a:ext>
            </a:extLst>
          </p:cNvPr>
          <p:cNvSpPr>
            <a:spLocks noGrp="1"/>
          </p:cNvSpPr>
          <p:nvPr>
            <p:ph type="title"/>
          </p:nvPr>
        </p:nvSpPr>
        <p:spPr>
          <a:xfrm>
            <a:off x="1563115" y="628631"/>
            <a:ext cx="4979727" cy="636519"/>
          </a:xfrm>
        </p:spPr>
        <p:txBody>
          <a:bodyPr>
            <a:normAutofit fontScale="90000"/>
          </a:bodyPr>
          <a:lstStyle/>
          <a:p>
            <a:r>
              <a:rPr lang="en-IN" sz="3200" b="1" dirty="0">
                <a:effectLst>
                  <a:outerShdw blurRad="38100" dist="38100" dir="2700000" algn="tl">
                    <a:srgbClr val="000000">
                      <a:alpha val="43137"/>
                    </a:srgbClr>
                  </a:outerShdw>
                </a:effectLst>
                <a:latin typeface="Candara Light" panose="020E0502030303020204" pitchFamily="34" charset="0"/>
              </a:rPr>
              <a:t>RANDOM FOREST CLASSIFIER</a:t>
            </a:r>
          </a:p>
        </p:txBody>
      </p:sp>
      <p:sp>
        <p:nvSpPr>
          <p:cNvPr id="3" name="Content Placeholder 2">
            <a:extLst>
              <a:ext uri="{FF2B5EF4-FFF2-40B4-BE49-F238E27FC236}">
                <a16:creationId xmlns:a16="http://schemas.microsoft.com/office/drawing/2014/main" id="{82E8CFC4-3C01-583A-A9CF-DCBBC323F636}"/>
              </a:ext>
            </a:extLst>
          </p:cNvPr>
          <p:cNvSpPr>
            <a:spLocks noGrp="1"/>
          </p:cNvSpPr>
          <p:nvPr>
            <p:ph idx="1"/>
          </p:nvPr>
        </p:nvSpPr>
        <p:spPr>
          <a:xfrm>
            <a:off x="1097764" y="1583184"/>
            <a:ext cx="10869335" cy="1845816"/>
          </a:xfrm>
        </p:spPr>
        <p:txBody>
          <a:bodyPr>
            <a:normAutofit lnSpcReduction="10000"/>
          </a:bodyPr>
          <a:lstStyle/>
          <a:p>
            <a:r>
              <a:rPr lang="en-US" dirty="0">
                <a:solidFill>
                  <a:schemeClr val="tx1"/>
                </a:solidFill>
              </a:rPr>
              <a:t>A machine learning system called a random forest classifier mixes different decision trees to generate predictions. It's an ensemble learning technique that makes use of the strength of various models to raise generalization and accuracy. </a:t>
            </a:r>
          </a:p>
          <a:p>
            <a:r>
              <a:rPr lang="en-US" dirty="0">
                <a:solidFill>
                  <a:schemeClr val="tx1"/>
                </a:solidFill>
              </a:rPr>
              <a:t>Using a random portion of the data and a random subset of features, the Random Forest Classifier builds a collection of decision trees. Each tree independently generates predictions, and the combined results from all the trees are used to determine the final prediction.</a:t>
            </a:r>
            <a:endParaRPr lang="en-IN" dirty="0">
              <a:solidFill>
                <a:schemeClr val="tx1"/>
              </a:solidFill>
            </a:endParaRPr>
          </a:p>
        </p:txBody>
      </p:sp>
      <p:sp>
        <p:nvSpPr>
          <p:cNvPr id="4" name="Title 1">
            <a:extLst>
              <a:ext uri="{FF2B5EF4-FFF2-40B4-BE49-F238E27FC236}">
                <a16:creationId xmlns:a16="http://schemas.microsoft.com/office/drawing/2014/main" id="{4CA8B9CC-2506-E6F8-CC4F-8C70B98A7EF3}"/>
              </a:ext>
            </a:extLst>
          </p:cNvPr>
          <p:cNvSpPr txBox="1">
            <a:spLocks/>
          </p:cNvSpPr>
          <p:nvPr/>
        </p:nvSpPr>
        <p:spPr>
          <a:xfrm>
            <a:off x="1563115" y="3428887"/>
            <a:ext cx="6000659" cy="63651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effectLst>
                  <a:outerShdw blurRad="38100" dist="38100" dir="2700000" algn="tl">
                    <a:srgbClr val="000000">
                      <a:alpha val="43137"/>
                    </a:srgbClr>
                  </a:outerShdw>
                </a:effectLst>
                <a:latin typeface="Candara Light" panose="020E0502030303020204" pitchFamily="34" charset="0"/>
              </a:rPr>
              <a:t>GRADIENT BOOSTING CLASSIFIER</a:t>
            </a:r>
          </a:p>
        </p:txBody>
      </p:sp>
      <p:sp>
        <p:nvSpPr>
          <p:cNvPr id="6" name="Content Placeholder 2">
            <a:extLst>
              <a:ext uri="{FF2B5EF4-FFF2-40B4-BE49-F238E27FC236}">
                <a16:creationId xmlns:a16="http://schemas.microsoft.com/office/drawing/2014/main" id="{1E02DF49-FB11-42A2-E75B-1711565AF01C}"/>
              </a:ext>
            </a:extLst>
          </p:cNvPr>
          <p:cNvSpPr txBox="1">
            <a:spLocks/>
          </p:cNvSpPr>
          <p:nvPr/>
        </p:nvSpPr>
        <p:spPr>
          <a:xfrm>
            <a:off x="1097763" y="4065293"/>
            <a:ext cx="10869335" cy="18458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Several weak prediction models (usually decision trees) are combined by a gradient boosting classifier, a machine learning technique, to produce a powerful predictive model. </a:t>
            </a:r>
          </a:p>
          <a:p>
            <a:r>
              <a:rPr lang="en-US" dirty="0">
                <a:solidFill>
                  <a:schemeClr val="tx1"/>
                </a:solidFill>
              </a:rPr>
              <a:t>It is an ensemble learning technique that develops models sequentially and iteratively, fixing the flaws of the prior models with each new model.</a:t>
            </a:r>
            <a:endParaRPr lang="en-IN" dirty="0">
              <a:solidFill>
                <a:schemeClr val="tx1"/>
              </a:solidFill>
            </a:endParaRPr>
          </a:p>
        </p:txBody>
      </p:sp>
    </p:spTree>
    <p:extLst>
      <p:ext uri="{BB962C8B-B14F-4D97-AF65-F5344CB8AC3E}">
        <p14:creationId xmlns:p14="http://schemas.microsoft.com/office/powerpoint/2010/main" val="134033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EB0C-7BC1-C5AC-CF91-17827B16AA9E}"/>
              </a:ext>
            </a:extLst>
          </p:cNvPr>
          <p:cNvSpPr>
            <a:spLocks noGrp="1"/>
          </p:cNvSpPr>
          <p:nvPr>
            <p:ph type="title"/>
          </p:nvPr>
        </p:nvSpPr>
        <p:spPr>
          <a:xfrm>
            <a:off x="1580870" y="646273"/>
            <a:ext cx="4873196" cy="667621"/>
          </a:xfrm>
        </p:spPr>
        <p:txBody>
          <a:bodyPr>
            <a:normAutofit/>
          </a:bodyPr>
          <a:lstStyle/>
          <a:p>
            <a:r>
              <a:rPr lang="en-IN" sz="3200" b="1" dirty="0">
                <a:effectLst>
                  <a:outerShdw blurRad="38100" dist="38100" dir="2700000" algn="tl">
                    <a:srgbClr val="000000">
                      <a:alpha val="43137"/>
                    </a:srgbClr>
                  </a:outerShdw>
                </a:effectLst>
                <a:latin typeface="Candara Light" panose="020E0502030303020204" pitchFamily="34" charset="0"/>
              </a:rPr>
              <a:t>KNEIGHBOURS  CLASSIFIER</a:t>
            </a:r>
          </a:p>
        </p:txBody>
      </p:sp>
      <p:sp>
        <p:nvSpPr>
          <p:cNvPr id="3" name="Content Placeholder 2">
            <a:extLst>
              <a:ext uri="{FF2B5EF4-FFF2-40B4-BE49-F238E27FC236}">
                <a16:creationId xmlns:a16="http://schemas.microsoft.com/office/drawing/2014/main" id="{0950F84A-1469-D6EE-1F0F-5E1D1DA99421}"/>
              </a:ext>
            </a:extLst>
          </p:cNvPr>
          <p:cNvSpPr>
            <a:spLocks noGrp="1"/>
          </p:cNvSpPr>
          <p:nvPr>
            <p:ph idx="1"/>
          </p:nvPr>
        </p:nvSpPr>
        <p:spPr>
          <a:xfrm>
            <a:off x="1035620" y="1467775"/>
            <a:ext cx="10949234" cy="4853126"/>
          </a:xfrm>
        </p:spPr>
        <p:txBody>
          <a:bodyPr/>
          <a:lstStyle/>
          <a:p>
            <a:r>
              <a:rPr lang="en-US" dirty="0">
                <a:solidFill>
                  <a:schemeClr val="tx1"/>
                </a:solidFill>
              </a:rPr>
              <a:t>A straightforward machine learning technique used for classification tasks is the k-Nearest </a:t>
            </a:r>
            <a:r>
              <a:rPr lang="en-US" dirty="0" err="1">
                <a:solidFill>
                  <a:schemeClr val="tx1"/>
                </a:solidFill>
              </a:rPr>
              <a:t>Neighbours</a:t>
            </a:r>
            <a:r>
              <a:rPr lang="en-US" dirty="0">
                <a:solidFill>
                  <a:schemeClr val="tx1"/>
                </a:solidFill>
              </a:rPr>
              <a:t> (k-NN) classifier. </a:t>
            </a:r>
          </a:p>
          <a:p>
            <a:r>
              <a:rPr lang="en-US" dirty="0">
                <a:solidFill>
                  <a:schemeClr val="tx1"/>
                </a:solidFill>
              </a:rPr>
              <a:t>It operates by locating the k nearest </a:t>
            </a:r>
            <a:r>
              <a:rPr lang="en-US" dirty="0" err="1">
                <a:solidFill>
                  <a:schemeClr val="tx1"/>
                </a:solidFill>
              </a:rPr>
              <a:t>neighbours</a:t>
            </a:r>
            <a:r>
              <a:rPr lang="en-US" dirty="0">
                <a:solidFill>
                  <a:schemeClr val="tx1"/>
                </a:solidFill>
              </a:rPr>
              <a:t> in the feature space to a new data point, and then assigning a class label based on the consensus of those </a:t>
            </a:r>
            <a:r>
              <a:rPr lang="en-US" dirty="0" err="1">
                <a:solidFill>
                  <a:schemeClr val="tx1"/>
                </a:solidFill>
              </a:rPr>
              <a:t>neighbours</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143663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277D-FEDE-2F72-3053-31BF2FE13F08}"/>
              </a:ext>
            </a:extLst>
          </p:cNvPr>
          <p:cNvSpPr>
            <a:spLocks noGrp="1"/>
          </p:cNvSpPr>
          <p:nvPr>
            <p:ph type="title"/>
          </p:nvPr>
        </p:nvSpPr>
        <p:spPr>
          <a:xfrm>
            <a:off x="1571993" y="628518"/>
            <a:ext cx="7358943" cy="636519"/>
          </a:xfrm>
        </p:spPr>
        <p:txBody>
          <a:bodyPr>
            <a:normAutofit/>
          </a:bodyPr>
          <a:lstStyle/>
          <a:p>
            <a:r>
              <a:rPr lang="en-US" sz="3200" b="1" dirty="0">
                <a:effectLst>
                  <a:outerShdw blurRad="38100" dist="38100" dir="2700000" algn="tl">
                    <a:srgbClr val="000000">
                      <a:alpha val="43137"/>
                    </a:srgbClr>
                  </a:outerShdw>
                </a:effectLst>
                <a:latin typeface="Candara Light" panose="020E0502030303020204" pitchFamily="34" charset="0"/>
              </a:rPr>
              <a:t>PERFORMANCE METRICS OF ALGORITHM</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graphicFrame>
        <p:nvGraphicFramePr>
          <p:cNvPr id="4" name="Table 4">
            <a:extLst>
              <a:ext uri="{FF2B5EF4-FFF2-40B4-BE49-F238E27FC236}">
                <a16:creationId xmlns:a16="http://schemas.microsoft.com/office/drawing/2014/main" id="{92F6C85D-A086-AB99-DDC6-EFEAE695FF19}"/>
              </a:ext>
            </a:extLst>
          </p:cNvPr>
          <p:cNvGraphicFramePr>
            <a:graphicFrameLocks noGrp="1"/>
          </p:cNvGraphicFramePr>
          <p:nvPr>
            <p:extLst>
              <p:ext uri="{D42A27DB-BD31-4B8C-83A1-F6EECF244321}">
                <p14:modId xmlns:p14="http://schemas.microsoft.com/office/powerpoint/2010/main" val="934224320"/>
              </p:ext>
            </p:extLst>
          </p:nvPr>
        </p:nvGraphicFramePr>
        <p:xfrm>
          <a:off x="1136342" y="2131060"/>
          <a:ext cx="10040643" cy="2804922"/>
        </p:xfrm>
        <a:graphic>
          <a:graphicData uri="http://schemas.openxmlformats.org/drawingml/2006/table">
            <a:tbl>
              <a:tblPr firstRow="1" bandRow="1">
                <a:tableStyleId>{5C22544A-7EE6-4342-B048-85BDC9FD1C3A}</a:tableStyleId>
              </a:tblPr>
              <a:tblGrid>
                <a:gridCol w="3796514">
                  <a:extLst>
                    <a:ext uri="{9D8B030D-6E8A-4147-A177-3AD203B41FA5}">
                      <a16:colId xmlns:a16="http://schemas.microsoft.com/office/drawing/2014/main" val="980505595"/>
                    </a:ext>
                  </a:extLst>
                </a:gridCol>
                <a:gridCol w="1551079">
                  <a:extLst>
                    <a:ext uri="{9D8B030D-6E8A-4147-A177-3AD203B41FA5}">
                      <a16:colId xmlns:a16="http://schemas.microsoft.com/office/drawing/2014/main" val="3010687284"/>
                    </a:ext>
                  </a:extLst>
                </a:gridCol>
                <a:gridCol w="1374176">
                  <a:extLst>
                    <a:ext uri="{9D8B030D-6E8A-4147-A177-3AD203B41FA5}">
                      <a16:colId xmlns:a16="http://schemas.microsoft.com/office/drawing/2014/main" val="4164161140"/>
                    </a:ext>
                  </a:extLst>
                </a:gridCol>
                <a:gridCol w="3318874">
                  <a:extLst>
                    <a:ext uri="{9D8B030D-6E8A-4147-A177-3AD203B41FA5}">
                      <a16:colId xmlns:a16="http://schemas.microsoft.com/office/drawing/2014/main" val="895229739"/>
                    </a:ext>
                  </a:extLst>
                </a:gridCol>
              </a:tblGrid>
              <a:tr h="402101">
                <a:tc rowSpan="2">
                  <a:txBody>
                    <a:bodyPr/>
                    <a:lstStyle/>
                    <a:p>
                      <a:pPr algn="ctr">
                        <a:lnSpc>
                          <a:spcPct val="200000"/>
                        </a:lnSpc>
                      </a:pPr>
                      <a:r>
                        <a:rPr lang="en-US" b="0" dirty="0"/>
                        <a:t>ALGORITHM</a:t>
                      </a:r>
                      <a:endParaRPr lang="en-IN" b="0" dirty="0"/>
                    </a:p>
                  </a:txBody>
                  <a:tcPr/>
                </a:tc>
                <a:tc gridSpan="2">
                  <a:txBody>
                    <a:bodyPr/>
                    <a:lstStyle/>
                    <a:p>
                      <a:pPr algn="ctr">
                        <a:lnSpc>
                          <a:spcPct val="100000"/>
                        </a:lnSpc>
                      </a:pPr>
                      <a:r>
                        <a:rPr lang="en-US" b="0" dirty="0"/>
                        <a:t>RECALL VALUE</a:t>
                      </a:r>
                      <a:endParaRPr lang="en-IN" b="0" dirty="0"/>
                    </a:p>
                  </a:txBody>
                  <a:tcPr/>
                </a:tc>
                <a:tc hMerge="1">
                  <a:txBody>
                    <a:bodyPr/>
                    <a:lstStyle/>
                    <a:p>
                      <a:endParaRPr lang="en-IN"/>
                    </a:p>
                  </a:txBody>
                  <a:tcPr/>
                </a:tc>
                <a:tc rowSpan="2">
                  <a:txBody>
                    <a:bodyPr/>
                    <a:lstStyle/>
                    <a:p>
                      <a:pPr algn="ctr">
                        <a:lnSpc>
                          <a:spcPct val="200000"/>
                        </a:lnSpc>
                      </a:pPr>
                      <a:r>
                        <a:rPr lang="en-US" b="0" dirty="0"/>
                        <a:t>ACCURACY</a:t>
                      </a:r>
                      <a:endParaRPr lang="en-IN" b="0" dirty="0"/>
                    </a:p>
                  </a:txBody>
                  <a:tcPr/>
                </a:tc>
                <a:extLst>
                  <a:ext uri="{0D108BD9-81ED-4DB2-BD59-A6C34878D82A}">
                    <a16:rowId xmlns:a16="http://schemas.microsoft.com/office/drawing/2014/main" val="67245143"/>
                  </a:ext>
                </a:extLst>
              </a:tr>
              <a:tr h="402101">
                <a:tc vMerge="1">
                  <a:txBody>
                    <a:bodyPr/>
                    <a:lstStyle/>
                    <a:p>
                      <a:endParaRPr lang="en-IN"/>
                    </a:p>
                  </a:txBody>
                  <a:tcPr/>
                </a:tc>
                <a:tc>
                  <a:txBody>
                    <a:bodyPr/>
                    <a:lstStyle/>
                    <a:p>
                      <a:pPr algn="ctr">
                        <a:lnSpc>
                          <a:spcPct val="100000"/>
                        </a:lnSpc>
                      </a:pPr>
                      <a:r>
                        <a:rPr lang="en-US" b="0" dirty="0">
                          <a:solidFill>
                            <a:schemeClr val="bg1"/>
                          </a:solidFill>
                        </a:rPr>
                        <a:t>0</a:t>
                      </a:r>
                      <a:endParaRPr lang="en-IN" b="0" dirty="0">
                        <a:solidFill>
                          <a:schemeClr val="bg1"/>
                        </a:solidFill>
                      </a:endParaRPr>
                    </a:p>
                  </a:txBody>
                  <a:tcPr>
                    <a:solidFill>
                      <a:srgbClr val="A53010"/>
                    </a:solidFill>
                  </a:tcPr>
                </a:tc>
                <a:tc>
                  <a:txBody>
                    <a:bodyPr/>
                    <a:lstStyle/>
                    <a:p>
                      <a:pPr algn="ctr">
                        <a:lnSpc>
                          <a:spcPct val="100000"/>
                        </a:lnSpc>
                      </a:pPr>
                      <a:r>
                        <a:rPr lang="en-US" b="0" dirty="0">
                          <a:solidFill>
                            <a:schemeClr val="bg1"/>
                          </a:solidFill>
                        </a:rPr>
                        <a:t>1</a:t>
                      </a:r>
                      <a:endParaRPr lang="en-IN" b="0" dirty="0">
                        <a:solidFill>
                          <a:schemeClr val="bg1"/>
                        </a:solidFill>
                      </a:endParaRPr>
                    </a:p>
                  </a:txBody>
                  <a:tcPr>
                    <a:solidFill>
                      <a:srgbClr val="A53010"/>
                    </a:solidFill>
                  </a:tcPr>
                </a:tc>
                <a:tc vMerge="1">
                  <a:txBody>
                    <a:bodyPr/>
                    <a:lstStyle/>
                    <a:p>
                      <a:endParaRPr lang="en-IN"/>
                    </a:p>
                  </a:txBody>
                  <a:tcPr/>
                </a:tc>
                <a:extLst>
                  <a:ext uri="{0D108BD9-81ED-4DB2-BD59-A6C34878D82A}">
                    <a16:rowId xmlns:a16="http://schemas.microsoft.com/office/drawing/2014/main" val="4181290206"/>
                  </a:ext>
                </a:extLst>
              </a:tr>
              <a:tr h="400144">
                <a:tc>
                  <a:txBody>
                    <a:bodyPr/>
                    <a:lstStyle/>
                    <a:p>
                      <a:pPr algn="ctr">
                        <a:lnSpc>
                          <a:spcPct val="100000"/>
                        </a:lnSpc>
                      </a:pPr>
                      <a:r>
                        <a:rPr lang="en-US" dirty="0"/>
                        <a:t>Logistic Regression</a:t>
                      </a:r>
                      <a:endParaRPr lang="en-IN" dirty="0"/>
                    </a:p>
                  </a:txBody>
                  <a:tcPr/>
                </a:tc>
                <a:tc>
                  <a:txBody>
                    <a:bodyPr/>
                    <a:lstStyle/>
                    <a:p>
                      <a:pPr algn="ctr">
                        <a:lnSpc>
                          <a:spcPct val="100000"/>
                        </a:lnSpc>
                      </a:pPr>
                      <a:r>
                        <a:rPr lang="en-IN" dirty="0"/>
                        <a:t>0.85</a:t>
                      </a:r>
                    </a:p>
                  </a:txBody>
                  <a:tcPr/>
                </a:tc>
                <a:tc>
                  <a:txBody>
                    <a:bodyPr/>
                    <a:lstStyle/>
                    <a:p>
                      <a:pPr algn="ctr"/>
                      <a:r>
                        <a:rPr lang="en-US" dirty="0"/>
                        <a:t>0.66</a:t>
                      </a:r>
                      <a:endParaRPr lang="en-IN" dirty="0"/>
                    </a:p>
                  </a:txBody>
                  <a:tcPr/>
                </a:tc>
                <a:tc>
                  <a:txBody>
                    <a:bodyPr/>
                    <a:lstStyle/>
                    <a:p>
                      <a:pPr algn="ctr">
                        <a:lnSpc>
                          <a:spcPct val="100000"/>
                        </a:lnSpc>
                      </a:pPr>
                      <a:r>
                        <a:rPr lang="en-US" dirty="0"/>
                        <a:t>0.80</a:t>
                      </a:r>
                      <a:endParaRPr lang="en-IN" dirty="0"/>
                    </a:p>
                  </a:txBody>
                  <a:tcPr/>
                </a:tc>
                <a:extLst>
                  <a:ext uri="{0D108BD9-81ED-4DB2-BD59-A6C34878D82A}">
                    <a16:rowId xmlns:a16="http://schemas.microsoft.com/office/drawing/2014/main" val="3959264474"/>
                  </a:ext>
                </a:extLst>
              </a:tr>
              <a:tr h="400144">
                <a:tc>
                  <a:txBody>
                    <a:bodyPr/>
                    <a:lstStyle/>
                    <a:p>
                      <a:pPr algn="ctr">
                        <a:lnSpc>
                          <a:spcPct val="100000"/>
                        </a:lnSpc>
                      </a:pPr>
                      <a:r>
                        <a:rPr lang="en-US" dirty="0"/>
                        <a:t>Decision Tree Classifier</a:t>
                      </a:r>
                      <a:endParaRPr lang="en-IN" dirty="0"/>
                    </a:p>
                  </a:txBody>
                  <a:tcPr/>
                </a:tc>
                <a:tc>
                  <a:txBody>
                    <a:bodyPr/>
                    <a:lstStyle/>
                    <a:p>
                      <a:pPr algn="ctr">
                        <a:lnSpc>
                          <a:spcPct val="100000"/>
                        </a:lnSpc>
                      </a:pPr>
                      <a:r>
                        <a:rPr lang="en-US" dirty="0"/>
                        <a:t>0.86</a:t>
                      </a:r>
                      <a:endParaRPr lang="en-IN" dirty="0"/>
                    </a:p>
                  </a:txBody>
                  <a:tcPr/>
                </a:tc>
                <a:tc>
                  <a:txBody>
                    <a:bodyPr/>
                    <a:lstStyle/>
                    <a:p>
                      <a:pPr algn="ctr"/>
                      <a:r>
                        <a:rPr lang="en-US" dirty="0"/>
                        <a:t>0.72</a:t>
                      </a:r>
                      <a:endParaRPr lang="en-IN" dirty="0"/>
                    </a:p>
                  </a:txBody>
                  <a:tcPr/>
                </a:tc>
                <a:tc>
                  <a:txBody>
                    <a:bodyPr/>
                    <a:lstStyle/>
                    <a:p>
                      <a:pPr algn="ctr">
                        <a:lnSpc>
                          <a:spcPct val="100000"/>
                        </a:lnSpc>
                      </a:pPr>
                      <a:r>
                        <a:rPr lang="en-US" dirty="0"/>
                        <a:t>0.83</a:t>
                      </a:r>
                      <a:endParaRPr lang="en-IN" dirty="0"/>
                    </a:p>
                  </a:txBody>
                  <a:tcPr/>
                </a:tc>
                <a:extLst>
                  <a:ext uri="{0D108BD9-81ED-4DB2-BD59-A6C34878D82A}">
                    <a16:rowId xmlns:a16="http://schemas.microsoft.com/office/drawing/2014/main" val="3485718198"/>
                  </a:ext>
                </a:extLst>
              </a:tr>
              <a:tr h="400144">
                <a:tc>
                  <a:txBody>
                    <a:bodyPr/>
                    <a:lstStyle/>
                    <a:p>
                      <a:pPr algn="ctr">
                        <a:lnSpc>
                          <a:spcPct val="100000"/>
                        </a:lnSpc>
                      </a:pPr>
                      <a:r>
                        <a:rPr lang="en-US" dirty="0"/>
                        <a:t>Random Forest</a:t>
                      </a:r>
                      <a:endParaRPr lang="en-IN" dirty="0"/>
                    </a:p>
                  </a:txBody>
                  <a:tcPr/>
                </a:tc>
                <a:tc>
                  <a:txBody>
                    <a:bodyPr/>
                    <a:lstStyle/>
                    <a:p>
                      <a:pPr algn="ctr">
                        <a:lnSpc>
                          <a:spcPct val="100000"/>
                        </a:lnSpc>
                      </a:pPr>
                      <a:r>
                        <a:rPr lang="en-US" dirty="0"/>
                        <a:t>0.95</a:t>
                      </a:r>
                      <a:endParaRPr lang="en-IN" dirty="0"/>
                    </a:p>
                  </a:txBody>
                  <a:tcPr/>
                </a:tc>
                <a:tc>
                  <a:txBody>
                    <a:bodyPr/>
                    <a:lstStyle/>
                    <a:p>
                      <a:pPr algn="ctr"/>
                      <a:r>
                        <a:rPr lang="en-US" dirty="0"/>
                        <a:t>0.91</a:t>
                      </a:r>
                      <a:endParaRPr lang="en-IN" dirty="0"/>
                    </a:p>
                  </a:txBody>
                  <a:tcPr/>
                </a:tc>
                <a:tc>
                  <a:txBody>
                    <a:bodyPr/>
                    <a:lstStyle/>
                    <a:p>
                      <a:pPr algn="ctr">
                        <a:lnSpc>
                          <a:spcPct val="100000"/>
                        </a:lnSpc>
                      </a:pPr>
                      <a:r>
                        <a:rPr lang="en-US" dirty="0"/>
                        <a:t>0.94</a:t>
                      </a:r>
                      <a:endParaRPr lang="en-IN" dirty="0"/>
                    </a:p>
                  </a:txBody>
                  <a:tcPr/>
                </a:tc>
                <a:extLst>
                  <a:ext uri="{0D108BD9-81ED-4DB2-BD59-A6C34878D82A}">
                    <a16:rowId xmlns:a16="http://schemas.microsoft.com/office/drawing/2014/main" val="1852066433"/>
                  </a:ext>
                </a:extLst>
              </a:tr>
              <a:tr h="400144">
                <a:tc>
                  <a:txBody>
                    <a:bodyPr/>
                    <a:lstStyle/>
                    <a:p>
                      <a:pPr algn="ctr">
                        <a:lnSpc>
                          <a:spcPct val="100000"/>
                        </a:lnSpc>
                      </a:pPr>
                      <a:r>
                        <a:rPr lang="en-US" dirty="0"/>
                        <a:t>Gradient Boosting Classifier</a:t>
                      </a:r>
                      <a:endParaRPr lang="en-IN" dirty="0"/>
                    </a:p>
                  </a:txBody>
                  <a:tcPr/>
                </a:tc>
                <a:tc>
                  <a:txBody>
                    <a:bodyPr/>
                    <a:lstStyle/>
                    <a:p>
                      <a:pPr algn="ctr">
                        <a:lnSpc>
                          <a:spcPct val="100000"/>
                        </a:lnSpc>
                      </a:pPr>
                      <a:r>
                        <a:rPr lang="en-US" dirty="0"/>
                        <a:t>0.85</a:t>
                      </a:r>
                      <a:endParaRPr lang="en-IN" dirty="0"/>
                    </a:p>
                  </a:txBody>
                  <a:tcPr/>
                </a:tc>
                <a:tc>
                  <a:txBody>
                    <a:bodyPr/>
                    <a:lstStyle/>
                    <a:p>
                      <a:pPr algn="ctr"/>
                      <a:r>
                        <a:rPr lang="en-US" dirty="0"/>
                        <a:t>0.72</a:t>
                      </a:r>
                      <a:endParaRPr lang="en-IN" dirty="0"/>
                    </a:p>
                  </a:txBody>
                  <a:tcPr/>
                </a:tc>
                <a:tc>
                  <a:txBody>
                    <a:bodyPr/>
                    <a:lstStyle/>
                    <a:p>
                      <a:pPr algn="ctr">
                        <a:lnSpc>
                          <a:spcPct val="100000"/>
                        </a:lnSpc>
                      </a:pPr>
                      <a:r>
                        <a:rPr lang="en-US" dirty="0"/>
                        <a:t>0.83</a:t>
                      </a:r>
                      <a:endParaRPr lang="en-IN" dirty="0"/>
                    </a:p>
                  </a:txBody>
                  <a:tcPr/>
                </a:tc>
                <a:extLst>
                  <a:ext uri="{0D108BD9-81ED-4DB2-BD59-A6C34878D82A}">
                    <a16:rowId xmlns:a16="http://schemas.microsoft.com/office/drawing/2014/main" val="1485698716"/>
                  </a:ext>
                </a:extLst>
              </a:tr>
              <a:tr h="400144">
                <a:tc>
                  <a:txBody>
                    <a:bodyPr/>
                    <a:lstStyle/>
                    <a:p>
                      <a:pPr algn="ctr">
                        <a:lnSpc>
                          <a:spcPct val="100000"/>
                        </a:lnSpc>
                      </a:pPr>
                      <a:r>
                        <a:rPr lang="en-IN" dirty="0"/>
                        <a:t>Kneighbors  Classifier</a:t>
                      </a:r>
                    </a:p>
                  </a:txBody>
                  <a:tcPr/>
                </a:tc>
                <a:tc>
                  <a:txBody>
                    <a:bodyPr/>
                    <a:lstStyle/>
                    <a:p>
                      <a:pPr algn="ctr">
                        <a:lnSpc>
                          <a:spcPct val="100000"/>
                        </a:lnSpc>
                      </a:pPr>
                      <a:r>
                        <a:rPr lang="en-US" dirty="0"/>
                        <a:t>0.87</a:t>
                      </a:r>
                      <a:endParaRPr lang="en-IN" dirty="0"/>
                    </a:p>
                  </a:txBody>
                  <a:tcPr/>
                </a:tc>
                <a:tc>
                  <a:txBody>
                    <a:bodyPr/>
                    <a:lstStyle/>
                    <a:p>
                      <a:pPr algn="ctr"/>
                      <a:r>
                        <a:rPr lang="en-US" dirty="0"/>
                        <a:t>0.73</a:t>
                      </a:r>
                      <a:endParaRPr lang="en-IN" dirty="0"/>
                    </a:p>
                  </a:txBody>
                  <a:tcPr/>
                </a:tc>
                <a:tc>
                  <a:txBody>
                    <a:bodyPr/>
                    <a:lstStyle/>
                    <a:p>
                      <a:pPr algn="ctr">
                        <a:lnSpc>
                          <a:spcPct val="100000"/>
                        </a:lnSpc>
                      </a:pPr>
                      <a:r>
                        <a:rPr lang="en-US" dirty="0"/>
                        <a:t>0.84</a:t>
                      </a:r>
                      <a:endParaRPr lang="en-IN" dirty="0"/>
                    </a:p>
                  </a:txBody>
                  <a:tcPr/>
                </a:tc>
                <a:extLst>
                  <a:ext uri="{0D108BD9-81ED-4DB2-BD59-A6C34878D82A}">
                    <a16:rowId xmlns:a16="http://schemas.microsoft.com/office/drawing/2014/main" val="1110967657"/>
                  </a:ext>
                </a:extLst>
              </a:tr>
            </a:tbl>
          </a:graphicData>
        </a:graphic>
      </p:graphicFrame>
    </p:spTree>
    <p:extLst>
      <p:ext uri="{BB962C8B-B14F-4D97-AF65-F5344CB8AC3E}">
        <p14:creationId xmlns:p14="http://schemas.microsoft.com/office/powerpoint/2010/main" val="125142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06D3-1DA4-71A9-2740-414CD731F44B}"/>
              </a:ext>
            </a:extLst>
          </p:cNvPr>
          <p:cNvSpPr>
            <a:spLocks noGrp="1"/>
          </p:cNvSpPr>
          <p:nvPr>
            <p:ph type="title"/>
          </p:nvPr>
        </p:nvSpPr>
        <p:spPr>
          <a:xfrm>
            <a:off x="1589749" y="646274"/>
            <a:ext cx="2733677" cy="601008"/>
          </a:xfrm>
        </p:spPr>
        <p:txBody>
          <a:bodyPr>
            <a:normAutofit/>
          </a:bodyPr>
          <a:lstStyle/>
          <a:p>
            <a:r>
              <a:rPr lang="en-US" sz="3200" b="1" dirty="0">
                <a:effectLst>
                  <a:outerShdw blurRad="38100" dist="38100" dir="2700000" algn="tl">
                    <a:srgbClr val="000000">
                      <a:alpha val="43137"/>
                    </a:srgbClr>
                  </a:outerShdw>
                </a:effectLst>
                <a:latin typeface="Candara Light" panose="020E0502030303020204" pitchFamily="34" charset="0"/>
              </a:rPr>
              <a:t>CONCLUSION</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1E4CC576-442D-4DDA-9C02-55F669825DE2}"/>
              </a:ext>
            </a:extLst>
          </p:cNvPr>
          <p:cNvSpPr>
            <a:spLocks noGrp="1"/>
          </p:cNvSpPr>
          <p:nvPr>
            <p:ph idx="1"/>
          </p:nvPr>
        </p:nvSpPr>
        <p:spPr>
          <a:xfrm>
            <a:off x="1186539" y="1645327"/>
            <a:ext cx="9981569" cy="4462509"/>
          </a:xfrm>
        </p:spPr>
        <p:txBody>
          <a:bodyPr>
            <a:normAutofit/>
          </a:bodyPr>
          <a:lstStyle/>
          <a:p>
            <a:r>
              <a:rPr lang="en-IN" dirty="0">
                <a:solidFill>
                  <a:schemeClr val="tx1"/>
                </a:solidFill>
              </a:rPr>
              <a:t>Out of all the Algorithms Random Forest Classifier has performed good.</a:t>
            </a:r>
          </a:p>
          <a:p>
            <a:r>
              <a:rPr lang="en-IN" dirty="0">
                <a:ln w="0"/>
                <a:solidFill>
                  <a:schemeClr val="tx1"/>
                </a:solidFill>
              </a:rPr>
              <a:t>Entered the predicted test values into the competition Learning:</a:t>
            </a:r>
          </a:p>
          <a:p>
            <a:pPr lvl="1">
              <a:buFont typeface="Wingdings" panose="05000000000000000000" pitchFamily="2" charset="2"/>
              <a:buChar char="ü"/>
            </a:pPr>
            <a:r>
              <a:rPr lang="en-IN" sz="1800" dirty="0">
                <a:ln w="0"/>
                <a:solidFill>
                  <a:schemeClr val="tx1"/>
                </a:solidFill>
              </a:rPr>
              <a:t>Predict “CHURN” all of the models the most accurate classification method is Random Forest Classifier with Accuracy 0.94</a:t>
            </a:r>
          </a:p>
          <a:p>
            <a:endParaRPr lang="en-IN" dirty="0"/>
          </a:p>
        </p:txBody>
      </p:sp>
    </p:spTree>
    <p:extLst>
      <p:ext uri="{BB962C8B-B14F-4D97-AF65-F5344CB8AC3E}">
        <p14:creationId xmlns:p14="http://schemas.microsoft.com/office/powerpoint/2010/main" val="801765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719F2C-CF72-6F1D-00BD-65DD39FD1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329E36F0-4A96-2DAC-2DC7-BBFB8A83A597}"/>
              </a:ext>
            </a:extLst>
          </p:cNvPr>
          <p:cNvSpPr/>
          <p:nvPr/>
        </p:nvSpPr>
        <p:spPr>
          <a:xfrm>
            <a:off x="2365898" y="2473540"/>
            <a:ext cx="7460203" cy="19109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bg1"/>
                </a:solidFill>
                <a:effectLst>
                  <a:outerShdw blurRad="38100" dist="38100" dir="2700000" algn="tl">
                    <a:srgbClr val="000000">
                      <a:alpha val="43137"/>
                    </a:srgbClr>
                  </a:outerShdw>
                </a:effectLst>
                <a:latin typeface="Candara Light" panose="020E0502030303020204" pitchFamily="34" charset="0"/>
              </a:rPr>
              <a:t>THANK YOU</a:t>
            </a:r>
            <a:endParaRPr lang="en-IN" sz="9600" b="1" dirty="0">
              <a:solidFill>
                <a:schemeClr val="bg1"/>
              </a:solidFill>
              <a:effectLst>
                <a:outerShdw blurRad="38100" dist="38100" dir="2700000" algn="tl">
                  <a:srgbClr val="000000">
                    <a:alpha val="43137"/>
                  </a:srgbClr>
                </a:outerShdw>
              </a:effectLst>
              <a:latin typeface="Candara Light" panose="020E0502030303020204" pitchFamily="34" charset="0"/>
            </a:endParaRPr>
          </a:p>
        </p:txBody>
      </p:sp>
      <p:sp>
        <p:nvSpPr>
          <p:cNvPr id="10" name="Rectangle 9">
            <a:extLst>
              <a:ext uri="{FF2B5EF4-FFF2-40B4-BE49-F238E27FC236}">
                <a16:creationId xmlns:a16="http://schemas.microsoft.com/office/drawing/2014/main" id="{2DFB2A62-9E46-E48E-72E4-093791BB8E5D}"/>
              </a:ext>
            </a:extLst>
          </p:cNvPr>
          <p:cNvSpPr/>
          <p:nvPr/>
        </p:nvSpPr>
        <p:spPr>
          <a:xfrm>
            <a:off x="195309" y="5637319"/>
            <a:ext cx="3240349" cy="11274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20000"/>
                    <a:lumOff val="80000"/>
                  </a:schemeClr>
                </a:solidFill>
                <a:effectLst>
                  <a:outerShdw blurRad="38100" dist="38100" dir="2700000" algn="tl">
                    <a:srgbClr val="000000">
                      <a:alpha val="43137"/>
                    </a:srgbClr>
                  </a:outerShdw>
                </a:effectLst>
                <a:latin typeface="Candara Light" panose="020E0502030303020204" pitchFamily="34" charset="0"/>
              </a:rPr>
              <a:t>Mohammad Nayeem</a:t>
            </a:r>
          </a:p>
          <a:p>
            <a:r>
              <a:rPr lang="en-IN" sz="2000" b="1" dirty="0">
                <a:solidFill>
                  <a:schemeClr val="accent2">
                    <a:lumMod val="20000"/>
                    <a:lumOff val="80000"/>
                  </a:schemeClr>
                </a:solidFill>
                <a:effectLst>
                  <a:outerShdw blurRad="38100" dist="38100" dir="2700000" algn="tl">
                    <a:srgbClr val="000000">
                      <a:alpha val="43137"/>
                    </a:srgbClr>
                  </a:outerShdw>
                </a:effectLst>
                <a:latin typeface="Candara Light" panose="020E0502030303020204" pitchFamily="34" charset="0"/>
                <a:hlinkClick r:id="rId3">
                  <a:extLst>
                    <a:ext uri="{A12FA001-AC4F-418D-AE19-62706E023703}">
                      <ahyp:hlinkClr xmlns:ahyp="http://schemas.microsoft.com/office/drawing/2018/hyperlinkcolor" val="tx"/>
                    </a:ext>
                  </a:extLst>
                </a:hlinkClick>
              </a:rPr>
              <a:t>nayeemmsd7@gmail.com</a:t>
            </a:r>
            <a:endParaRPr lang="en-IN" sz="2000" b="1" dirty="0">
              <a:solidFill>
                <a:schemeClr val="accent2">
                  <a:lumMod val="20000"/>
                  <a:lumOff val="80000"/>
                </a:schemeClr>
              </a:solidFill>
              <a:effectLst>
                <a:outerShdw blurRad="38100" dist="38100" dir="2700000" algn="tl">
                  <a:srgbClr val="000000">
                    <a:alpha val="43137"/>
                  </a:srgbClr>
                </a:outerShdw>
              </a:effectLst>
              <a:latin typeface="Candara Light" panose="020E0502030303020204" pitchFamily="34" charset="0"/>
            </a:endParaRPr>
          </a:p>
          <a:p>
            <a:r>
              <a:rPr lang="en-IN" sz="2000" b="1" dirty="0">
                <a:solidFill>
                  <a:schemeClr val="accent2">
                    <a:lumMod val="20000"/>
                    <a:lumOff val="80000"/>
                  </a:schemeClr>
                </a:solidFill>
                <a:effectLst>
                  <a:outerShdw blurRad="38100" dist="38100" dir="2700000" algn="tl">
                    <a:srgbClr val="000000">
                      <a:alpha val="43137"/>
                    </a:srgbClr>
                  </a:outerShdw>
                </a:effectLst>
                <a:latin typeface="Candara Light" panose="020E0502030303020204" pitchFamily="34" charset="0"/>
              </a:rPr>
              <a:t>PGA 26</a:t>
            </a:r>
          </a:p>
        </p:txBody>
      </p:sp>
    </p:spTree>
    <p:extLst>
      <p:ext uri="{BB962C8B-B14F-4D97-AF65-F5344CB8AC3E}">
        <p14:creationId xmlns:p14="http://schemas.microsoft.com/office/powerpoint/2010/main" val="16069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7660-95B4-C92D-A443-87BECCFF8D3D}"/>
              </a:ext>
            </a:extLst>
          </p:cNvPr>
          <p:cNvSpPr>
            <a:spLocks noGrp="1"/>
          </p:cNvSpPr>
          <p:nvPr>
            <p:ph type="title"/>
          </p:nvPr>
        </p:nvSpPr>
        <p:spPr>
          <a:xfrm>
            <a:off x="1571994" y="677376"/>
            <a:ext cx="3301848" cy="547742"/>
          </a:xfrm>
        </p:spPr>
        <p:txBody>
          <a:bodyPr>
            <a:normAutofit fontScale="90000"/>
          </a:bodyPr>
          <a:lstStyle/>
          <a:p>
            <a:r>
              <a:rPr lang="en-US" b="1" dirty="0">
                <a:effectLst>
                  <a:outerShdw blurRad="38100" dist="38100" dir="2700000" algn="tl">
                    <a:srgbClr val="000000">
                      <a:alpha val="43137"/>
                    </a:srgbClr>
                  </a:outerShdw>
                </a:effectLst>
                <a:latin typeface="Candara Light" panose="020E0502030303020204" pitchFamily="34" charset="0"/>
              </a:rPr>
              <a:t>INTRODUCTION</a:t>
            </a:r>
            <a:endParaRPr lang="en-IN"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4FFD2870-163F-ED92-718E-63BEE8D25519}"/>
              </a:ext>
            </a:extLst>
          </p:cNvPr>
          <p:cNvSpPr>
            <a:spLocks noGrp="1"/>
          </p:cNvSpPr>
          <p:nvPr>
            <p:ph idx="1"/>
          </p:nvPr>
        </p:nvSpPr>
        <p:spPr>
          <a:xfrm>
            <a:off x="1121492" y="1467774"/>
            <a:ext cx="10934384" cy="5199355"/>
          </a:xfrm>
        </p:spPr>
        <p:txBody>
          <a:bodyPr>
            <a:normAutofit/>
          </a:bodyPr>
          <a:lstStyle/>
          <a:p>
            <a:r>
              <a:rPr lang="en-US" dirty="0">
                <a:solidFill>
                  <a:schemeClr val="tx1"/>
                </a:solidFill>
              </a:rPr>
              <a:t>The identification of consumers who run the danger of terminating their relationship with a telecommunications provider requires the application of data analysis and predictive modelling tools. Churn is a crucial indicator for telco firms since it has a direct impact on their customer base and income. Churn is the rate at which consumers transfer to a different service provider.</a:t>
            </a:r>
          </a:p>
          <a:p>
            <a:r>
              <a:rPr lang="en-US" dirty="0">
                <a:solidFill>
                  <a:schemeClr val="tx1"/>
                </a:solidFill>
              </a:rPr>
              <a:t>Gathering and preprocessing customer data, such as demographics, use patterns, billing information, customer service interactions, network performance indicators, and contractual data, is the first step in the churn prediction process. Following analysis, prediction models are created using these factors.</a:t>
            </a:r>
          </a:p>
          <a:p>
            <a:r>
              <a:rPr lang="en-US" dirty="0">
                <a:solidFill>
                  <a:schemeClr val="tx1"/>
                </a:solidFill>
              </a:rPr>
              <a:t>In telecom communication, churn prediction offers a number of advantages. Telco businesses can proactively take action to retain customers by properly identifying those who are more likely to churn. This includes conducting tailored marketing efforts, providing individualized offers and promotions, enhancing the network, and enhancing customer care and support. These customer retention tactics seek to raise satisfaction levels, foster loyalty, and lower turnover rates.</a:t>
            </a:r>
            <a:endParaRPr lang="en-IN" dirty="0">
              <a:solidFill>
                <a:schemeClr val="tx1"/>
              </a:solidFill>
            </a:endParaRPr>
          </a:p>
        </p:txBody>
      </p:sp>
    </p:spTree>
    <p:extLst>
      <p:ext uri="{BB962C8B-B14F-4D97-AF65-F5344CB8AC3E}">
        <p14:creationId xmlns:p14="http://schemas.microsoft.com/office/powerpoint/2010/main" val="254825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973B-08BA-45B1-1CEF-44163CD90DD8}"/>
              </a:ext>
            </a:extLst>
          </p:cNvPr>
          <p:cNvSpPr>
            <a:spLocks noGrp="1"/>
          </p:cNvSpPr>
          <p:nvPr>
            <p:ph type="title"/>
          </p:nvPr>
        </p:nvSpPr>
        <p:spPr>
          <a:xfrm>
            <a:off x="1545360" y="659590"/>
            <a:ext cx="2511735" cy="574375"/>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ABOUT DATA</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4D7BF05E-2735-B58B-6A69-BEF0F94E3A01}"/>
              </a:ext>
            </a:extLst>
          </p:cNvPr>
          <p:cNvSpPr>
            <a:spLocks noGrp="1"/>
          </p:cNvSpPr>
          <p:nvPr>
            <p:ph idx="1"/>
          </p:nvPr>
        </p:nvSpPr>
        <p:spPr>
          <a:xfrm>
            <a:off x="920209" y="1654205"/>
            <a:ext cx="11100155" cy="5039557"/>
          </a:xfrm>
        </p:spPr>
        <p:txBody>
          <a:bodyPr/>
          <a:lstStyle/>
          <a:p>
            <a:r>
              <a:rPr lang="en-US" dirty="0">
                <a:solidFill>
                  <a:schemeClr val="tx1"/>
                </a:solidFill>
              </a:rPr>
              <a:t>There are 7043 rows and 20 columns the dependent variable churn has two values "NO" and "YES“.</a:t>
            </a:r>
          </a:p>
          <a:p>
            <a:r>
              <a:rPr lang="en-US" dirty="0">
                <a:solidFill>
                  <a:schemeClr val="tx1"/>
                </a:solidFill>
              </a:rPr>
              <a:t>The answer "No" means that the client did not churn. It signifies that the customer is regarded as being kept by the telco business for the particular observation period based on the data and analyses that are now available.</a:t>
            </a:r>
          </a:p>
          <a:p>
            <a:r>
              <a:rPr lang="en-US" dirty="0">
                <a:solidFill>
                  <a:schemeClr val="tx1"/>
                </a:solidFill>
              </a:rPr>
              <a:t>"Yes" indicates that the client churned. It indicates that the client stopped using services and changed to a new telecom provider during the observation period based on the data and analyses that were available.</a:t>
            </a:r>
            <a:endParaRPr lang="en-IN" dirty="0">
              <a:solidFill>
                <a:schemeClr val="tx1"/>
              </a:solidFill>
            </a:endParaRPr>
          </a:p>
        </p:txBody>
      </p:sp>
    </p:spTree>
    <p:extLst>
      <p:ext uri="{BB962C8B-B14F-4D97-AF65-F5344CB8AC3E}">
        <p14:creationId xmlns:p14="http://schemas.microsoft.com/office/powerpoint/2010/main" val="68072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F9104-CEE9-37FD-7535-1D359CC20FEC}"/>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2901563" y="430858"/>
            <a:ext cx="6388874" cy="6158603"/>
          </a:xfrm>
          <a:prstGeom prst="rect">
            <a:avLst/>
          </a:prstGeom>
        </p:spPr>
      </p:pic>
    </p:spTree>
    <p:extLst>
      <p:ext uri="{BB962C8B-B14F-4D97-AF65-F5344CB8AC3E}">
        <p14:creationId xmlns:p14="http://schemas.microsoft.com/office/powerpoint/2010/main" val="142354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258E-BCD9-7D7E-28FF-8B712C039C43}"/>
              </a:ext>
            </a:extLst>
          </p:cNvPr>
          <p:cNvSpPr>
            <a:spLocks noGrp="1"/>
          </p:cNvSpPr>
          <p:nvPr>
            <p:ph type="title"/>
          </p:nvPr>
        </p:nvSpPr>
        <p:spPr>
          <a:xfrm>
            <a:off x="1571994" y="703979"/>
            <a:ext cx="4109716" cy="574375"/>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PROBLEM STATEMENT</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AE8C3B72-5F61-6863-2921-3B4DB636A37F}"/>
              </a:ext>
            </a:extLst>
          </p:cNvPr>
          <p:cNvSpPr>
            <a:spLocks noGrp="1"/>
          </p:cNvSpPr>
          <p:nvPr>
            <p:ph idx="1"/>
          </p:nvPr>
        </p:nvSpPr>
        <p:spPr>
          <a:xfrm>
            <a:off x="1017864" y="1405631"/>
            <a:ext cx="11091278" cy="4640062"/>
          </a:xfrm>
        </p:spPr>
        <p:txBody>
          <a:bodyPr/>
          <a:lstStyle/>
          <a:p>
            <a:r>
              <a:rPr lang="en-US" dirty="0">
                <a:solidFill>
                  <a:schemeClr val="tx1"/>
                </a:solidFill>
              </a:rPr>
              <a:t>The challenge is to create reliable and precise churn prediction models that use cutting-edge data analysis methods, such as machine learning and predictive modelling, to pinpoint consumers in the telecommunications sector who are at risk of leaving. </a:t>
            </a:r>
          </a:p>
          <a:p>
            <a:r>
              <a:rPr lang="en-US" dirty="0">
                <a:solidFill>
                  <a:schemeClr val="tx1"/>
                </a:solidFill>
              </a:rPr>
              <a:t>These models ought to take a variety of factors into account, capture intricate interactions, and allow telecommunications firms to create targeted retention plans, raise client satisfaction levels, and lower churn rates.</a:t>
            </a:r>
            <a:endParaRPr lang="en-IN" dirty="0">
              <a:solidFill>
                <a:schemeClr val="tx1"/>
              </a:solidFill>
            </a:endParaRPr>
          </a:p>
        </p:txBody>
      </p:sp>
    </p:spTree>
    <p:extLst>
      <p:ext uri="{BB962C8B-B14F-4D97-AF65-F5344CB8AC3E}">
        <p14:creationId xmlns:p14="http://schemas.microsoft.com/office/powerpoint/2010/main" val="390035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AF65-BCFF-D53B-44AF-35436716E0F1}"/>
              </a:ext>
            </a:extLst>
          </p:cNvPr>
          <p:cNvSpPr>
            <a:spLocks noGrp="1"/>
          </p:cNvSpPr>
          <p:nvPr>
            <p:ph type="title"/>
          </p:nvPr>
        </p:nvSpPr>
        <p:spPr>
          <a:xfrm>
            <a:off x="1571993" y="668468"/>
            <a:ext cx="3000007" cy="556620"/>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METHODOLOGY</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5B3E980D-2036-BD03-52FD-3E7C21FDB3CA}"/>
              </a:ext>
            </a:extLst>
          </p:cNvPr>
          <p:cNvSpPr>
            <a:spLocks noGrp="1"/>
          </p:cNvSpPr>
          <p:nvPr>
            <p:ph idx="1"/>
          </p:nvPr>
        </p:nvSpPr>
        <p:spPr>
          <a:xfrm>
            <a:off x="929086" y="1458898"/>
            <a:ext cx="11188933" cy="4844248"/>
          </a:xfrm>
        </p:spPr>
        <p:txBody>
          <a:bodyPr/>
          <a:lstStyle/>
          <a:p>
            <a:r>
              <a:rPr lang="en-US" dirty="0">
                <a:solidFill>
                  <a:schemeClr val="tx1"/>
                </a:solidFill>
              </a:rPr>
              <a:t>We'll start by reading the data, and then we'll do some data analysis. </a:t>
            </a:r>
          </a:p>
          <a:p>
            <a:r>
              <a:rPr lang="en-US" dirty="0">
                <a:solidFill>
                  <a:schemeClr val="tx1"/>
                </a:solidFill>
              </a:rPr>
              <a:t>Data analysis is the process of utilizing analytical or statistical techniques to examine data in order to find important information.  </a:t>
            </a:r>
          </a:p>
          <a:p>
            <a:r>
              <a:rPr lang="en-US" dirty="0">
                <a:solidFill>
                  <a:schemeClr val="tx1"/>
                </a:solidFill>
              </a:rPr>
              <a:t>We will identify the data distribution and data categories after data analysis. </a:t>
            </a:r>
          </a:p>
          <a:p>
            <a:r>
              <a:rPr lang="en-US" dirty="0">
                <a:solidFill>
                  <a:schemeClr val="tx1"/>
                </a:solidFill>
              </a:rPr>
              <a:t>5 classification algorithms will be trained in order to forecast the results. Additionally, we'll evaluate the results. Start the project implementation process now.</a:t>
            </a:r>
          </a:p>
          <a:p>
            <a:pPr lvl="1">
              <a:buFont typeface="+mj-lt"/>
              <a:buAutoNum type="alphaLcParenR"/>
            </a:pPr>
            <a:r>
              <a:rPr lang="en-IN" sz="1800" dirty="0">
                <a:solidFill>
                  <a:schemeClr val="tx1"/>
                </a:solidFill>
              </a:rPr>
              <a:t>Logistic Regression</a:t>
            </a:r>
          </a:p>
          <a:p>
            <a:pPr lvl="1">
              <a:buFont typeface="+mj-lt"/>
              <a:buAutoNum type="alphaLcParenR"/>
            </a:pPr>
            <a:r>
              <a:rPr lang="en-IN" sz="1800" dirty="0">
                <a:solidFill>
                  <a:schemeClr val="tx1"/>
                </a:solidFill>
              </a:rPr>
              <a:t>Decision Tree Classifier</a:t>
            </a:r>
          </a:p>
          <a:p>
            <a:pPr lvl="1">
              <a:buFont typeface="+mj-lt"/>
              <a:buAutoNum type="alphaLcParenR"/>
            </a:pPr>
            <a:r>
              <a:rPr lang="en-IN" sz="1800" dirty="0">
                <a:solidFill>
                  <a:schemeClr val="tx1"/>
                </a:solidFill>
              </a:rPr>
              <a:t>Random Forest Classifier</a:t>
            </a:r>
          </a:p>
          <a:p>
            <a:pPr lvl="1">
              <a:buFont typeface="+mj-lt"/>
              <a:buAutoNum type="alphaLcParenR"/>
            </a:pPr>
            <a:r>
              <a:rPr lang="en-IN" sz="1800" dirty="0">
                <a:solidFill>
                  <a:schemeClr val="tx1"/>
                </a:solidFill>
              </a:rPr>
              <a:t>Gradient Boosting Classifier </a:t>
            </a:r>
          </a:p>
          <a:p>
            <a:pPr lvl="1">
              <a:buFont typeface="+mj-lt"/>
              <a:buAutoNum type="alphaLcParenR"/>
            </a:pPr>
            <a:r>
              <a:rPr lang="en-IN" sz="1800" dirty="0">
                <a:solidFill>
                  <a:schemeClr val="tx1"/>
                </a:solidFill>
              </a:rPr>
              <a:t>KNeighbors Classifier</a:t>
            </a:r>
          </a:p>
        </p:txBody>
      </p:sp>
    </p:spTree>
    <p:extLst>
      <p:ext uri="{BB962C8B-B14F-4D97-AF65-F5344CB8AC3E}">
        <p14:creationId xmlns:p14="http://schemas.microsoft.com/office/powerpoint/2010/main" val="100189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F792-15BC-B373-4B73-C0715870EAAF}"/>
              </a:ext>
            </a:extLst>
          </p:cNvPr>
          <p:cNvSpPr>
            <a:spLocks noGrp="1"/>
          </p:cNvSpPr>
          <p:nvPr>
            <p:ph type="title"/>
          </p:nvPr>
        </p:nvSpPr>
        <p:spPr>
          <a:xfrm>
            <a:off x="1545359" y="695131"/>
            <a:ext cx="2467348" cy="734174"/>
          </a:xfrm>
        </p:spPr>
        <p:txBody>
          <a:bodyPr>
            <a:normAutofit/>
          </a:bodyPr>
          <a:lstStyle/>
          <a:p>
            <a:r>
              <a:rPr lang="en-US" sz="3200" b="1" dirty="0">
                <a:effectLst>
                  <a:outerShdw blurRad="38100" dist="38100" dir="2700000" algn="tl">
                    <a:srgbClr val="000000">
                      <a:alpha val="43137"/>
                    </a:srgbClr>
                  </a:outerShdw>
                </a:effectLst>
                <a:latin typeface="Candara Light" panose="020E0502030303020204" pitchFamily="34" charset="0"/>
              </a:rPr>
              <a:t>PROCEDURE</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4" name="Flowchart: Multidocument 3">
            <a:extLst>
              <a:ext uri="{FF2B5EF4-FFF2-40B4-BE49-F238E27FC236}">
                <a16:creationId xmlns:a16="http://schemas.microsoft.com/office/drawing/2014/main" id="{3851361E-6B73-2FF4-5B93-FFFF412BF8A8}"/>
              </a:ext>
            </a:extLst>
          </p:cNvPr>
          <p:cNvSpPr/>
          <p:nvPr/>
        </p:nvSpPr>
        <p:spPr>
          <a:xfrm>
            <a:off x="1625258" y="1761786"/>
            <a:ext cx="1446416" cy="1195813"/>
          </a:xfrm>
          <a:prstGeom prst="flowChartMultidocumen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bg1"/>
                </a:solidFill>
              </a:rPr>
              <a:t>Load and Clean Data</a:t>
            </a:r>
            <a:endParaRPr lang="en-IN" sz="1200" dirty="0">
              <a:solidFill>
                <a:schemeClr val="bg1"/>
              </a:solidFill>
            </a:endParaRPr>
          </a:p>
        </p:txBody>
      </p:sp>
      <p:sp>
        <p:nvSpPr>
          <p:cNvPr id="5" name="Flowchart: Alternate Process 4">
            <a:extLst>
              <a:ext uri="{FF2B5EF4-FFF2-40B4-BE49-F238E27FC236}">
                <a16:creationId xmlns:a16="http://schemas.microsoft.com/office/drawing/2014/main" id="{5B2199D4-75E3-59B9-02E0-7E94CE1456CA}"/>
              </a:ext>
            </a:extLst>
          </p:cNvPr>
          <p:cNvSpPr/>
          <p:nvPr/>
        </p:nvSpPr>
        <p:spPr>
          <a:xfrm>
            <a:off x="4699939" y="1689427"/>
            <a:ext cx="1913138" cy="1086177"/>
          </a:xfrm>
          <a:prstGeom prst="flowChartAlternate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EDA</a:t>
            </a:r>
            <a:endParaRPr lang="en-IN" dirty="0"/>
          </a:p>
        </p:txBody>
      </p:sp>
      <p:sp>
        <p:nvSpPr>
          <p:cNvPr id="6" name="Flowchart: Alternate Process 5">
            <a:extLst>
              <a:ext uri="{FF2B5EF4-FFF2-40B4-BE49-F238E27FC236}">
                <a16:creationId xmlns:a16="http://schemas.microsoft.com/office/drawing/2014/main" id="{38888501-10A4-367D-A3B7-103EE6663AE1}"/>
              </a:ext>
            </a:extLst>
          </p:cNvPr>
          <p:cNvSpPr/>
          <p:nvPr/>
        </p:nvSpPr>
        <p:spPr>
          <a:xfrm>
            <a:off x="8185212" y="1689427"/>
            <a:ext cx="2138778" cy="1086177"/>
          </a:xfrm>
          <a:prstGeom prst="flowChartAlternateProcess">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Hypothesis Testing</a:t>
            </a:r>
            <a:endParaRPr lang="en-IN" dirty="0"/>
          </a:p>
        </p:txBody>
      </p:sp>
      <p:sp>
        <p:nvSpPr>
          <p:cNvPr id="7" name="Flowchart: Alternate Process 6">
            <a:extLst>
              <a:ext uri="{FF2B5EF4-FFF2-40B4-BE49-F238E27FC236}">
                <a16:creationId xmlns:a16="http://schemas.microsoft.com/office/drawing/2014/main" id="{54605747-D32D-600F-1345-A6D2FC8564BD}"/>
              </a:ext>
            </a:extLst>
          </p:cNvPr>
          <p:cNvSpPr/>
          <p:nvPr/>
        </p:nvSpPr>
        <p:spPr>
          <a:xfrm>
            <a:off x="8185212" y="3448068"/>
            <a:ext cx="2138779" cy="970339"/>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Feature Engineering</a:t>
            </a:r>
            <a:endParaRPr lang="en-IN" dirty="0"/>
          </a:p>
        </p:txBody>
      </p:sp>
      <p:sp>
        <p:nvSpPr>
          <p:cNvPr id="8" name="Flowchart: Alternate Process 7">
            <a:extLst>
              <a:ext uri="{FF2B5EF4-FFF2-40B4-BE49-F238E27FC236}">
                <a16:creationId xmlns:a16="http://schemas.microsoft.com/office/drawing/2014/main" id="{06F52C46-9E0B-1C6D-5B0A-D3852F2A64F7}"/>
              </a:ext>
            </a:extLst>
          </p:cNvPr>
          <p:cNvSpPr/>
          <p:nvPr/>
        </p:nvSpPr>
        <p:spPr>
          <a:xfrm>
            <a:off x="4699939" y="3337575"/>
            <a:ext cx="1913138" cy="1080832"/>
          </a:xfrm>
          <a:prstGeom prst="flowChartAlternateProcess">
            <a:avLst/>
          </a:prstGeom>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Classification Models</a:t>
            </a:r>
          </a:p>
        </p:txBody>
      </p:sp>
      <p:sp>
        <p:nvSpPr>
          <p:cNvPr id="9" name="Flowchart: Alternate Process 8">
            <a:extLst>
              <a:ext uri="{FF2B5EF4-FFF2-40B4-BE49-F238E27FC236}">
                <a16:creationId xmlns:a16="http://schemas.microsoft.com/office/drawing/2014/main" id="{57F50BFA-10EF-9319-1C74-E8888736AF65}"/>
              </a:ext>
            </a:extLst>
          </p:cNvPr>
          <p:cNvSpPr/>
          <p:nvPr/>
        </p:nvSpPr>
        <p:spPr>
          <a:xfrm>
            <a:off x="1545359" y="3464535"/>
            <a:ext cx="1913138" cy="97033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Evaluation</a:t>
            </a:r>
          </a:p>
        </p:txBody>
      </p:sp>
      <p:sp>
        <p:nvSpPr>
          <p:cNvPr id="10" name="Arrow: Right 9">
            <a:extLst>
              <a:ext uri="{FF2B5EF4-FFF2-40B4-BE49-F238E27FC236}">
                <a16:creationId xmlns:a16="http://schemas.microsoft.com/office/drawing/2014/main" id="{C33520B4-5688-440E-3F24-2C59F5A27D4E}"/>
              </a:ext>
            </a:extLst>
          </p:cNvPr>
          <p:cNvSpPr/>
          <p:nvPr/>
        </p:nvSpPr>
        <p:spPr>
          <a:xfrm>
            <a:off x="3466659" y="2193686"/>
            <a:ext cx="838295" cy="2443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Arrow: Right 10">
            <a:extLst>
              <a:ext uri="{FF2B5EF4-FFF2-40B4-BE49-F238E27FC236}">
                <a16:creationId xmlns:a16="http://schemas.microsoft.com/office/drawing/2014/main" id="{B2BE3083-E2B2-9545-FC7E-3B4578C62B91}"/>
              </a:ext>
            </a:extLst>
          </p:cNvPr>
          <p:cNvSpPr/>
          <p:nvPr/>
        </p:nvSpPr>
        <p:spPr>
          <a:xfrm>
            <a:off x="6926302" y="2193685"/>
            <a:ext cx="838295" cy="2443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id="{2836F7B4-89BF-FF8C-60F7-CFB35A5B7470}"/>
              </a:ext>
            </a:extLst>
          </p:cNvPr>
          <p:cNvSpPr/>
          <p:nvPr/>
        </p:nvSpPr>
        <p:spPr>
          <a:xfrm rot="10800000">
            <a:off x="3601984" y="3877991"/>
            <a:ext cx="838295" cy="2443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Arrow: Right 12">
            <a:extLst>
              <a:ext uri="{FF2B5EF4-FFF2-40B4-BE49-F238E27FC236}">
                <a16:creationId xmlns:a16="http://schemas.microsoft.com/office/drawing/2014/main" id="{618714F3-57AA-24B7-CCDE-BFB822847764}"/>
              </a:ext>
            </a:extLst>
          </p:cNvPr>
          <p:cNvSpPr/>
          <p:nvPr/>
        </p:nvSpPr>
        <p:spPr>
          <a:xfrm rot="10800000">
            <a:off x="6940693" y="3867563"/>
            <a:ext cx="838295" cy="2443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Arrow: Down 13">
            <a:extLst>
              <a:ext uri="{FF2B5EF4-FFF2-40B4-BE49-F238E27FC236}">
                <a16:creationId xmlns:a16="http://schemas.microsoft.com/office/drawing/2014/main" id="{DE5019EF-4BD9-6A5E-CA95-2DE09453F25D}"/>
              </a:ext>
            </a:extLst>
          </p:cNvPr>
          <p:cNvSpPr/>
          <p:nvPr/>
        </p:nvSpPr>
        <p:spPr>
          <a:xfrm>
            <a:off x="9163420" y="2894120"/>
            <a:ext cx="182362" cy="44345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8056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2F40-ABCC-0886-2C9D-45CE468B4B46}"/>
              </a:ext>
            </a:extLst>
          </p:cNvPr>
          <p:cNvSpPr>
            <a:spLocks noGrp="1"/>
          </p:cNvSpPr>
          <p:nvPr>
            <p:ph type="title"/>
          </p:nvPr>
        </p:nvSpPr>
        <p:spPr>
          <a:xfrm>
            <a:off x="1563116" y="668468"/>
            <a:ext cx="5583409" cy="556620"/>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VISUALIZING TARGET VARIABLE</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pic>
        <p:nvPicPr>
          <p:cNvPr id="5" name="Picture 4">
            <a:extLst>
              <a:ext uri="{FF2B5EF4-FFF2-40B4-BE49-F238E27FC236}">
                <a16:creationId xmlns:a16="http://schemas.microsoft.com/office/drawing/2014/main" id="{8194AA1C-C8D5-F60A-41FF-C223C7355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406" y="1704923"/>
            <a:ext cx="5121593" cy="3707573"/>
          </a:xfrm>
          <a:prstGeom prst="rect">
            <a:avLst/>
          </a:prstGeom>
        </p:spPr>
      </p:pic>
      <p:pic>
        <p:nvPicPr>
          <p:cNvPr id="7" name="Picture 6">
            <a:extLst>
              <a:ext uri="{FF2B5EF4-FFF2-40B4-BE49-F238E27FC236}">
                <a16:creationId xmlns:a16="http://schemas.microsoft.com/office/drawing/2014/main" id="{FED264B1-CD5B-B093-9ABE-8A8E77A5B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463" y="1704923"/>
            <a:ext cx="4888779" cy="3834743"/>
          </a:xfrm>
          <a:prstGeom prst="rect">
            <a:avLst/>
          </a:prstGeom>
        </p:spPr>
      </p:pic>
    </p:spTree>
    <p:extLst>
      <p:ext uri="{BB962C8B-B14F-4D97-AF65-F5344CB8AC3E}">
        <p14:creationId xmlns:p14="http://schemas.microsoft.com/office/powerpoint/2010/main" val="15822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9EF6-7287-79DC-A686-741B2A50DCFA}"/>
              </a:ext>
            </a:extLst>
          </p:cNvPr>
          <p:cNvSpPr>
            <a:spLocks noGrp="1"/>
          </p:cNvSpPr>
          <p:nvPr>
            <p:ph type="title"/>
          </p:nvPr>
        </p:nvSpPr>
        <p:spPr>
          <a:xfrm>
            <a:off x="1563115" y="664029"/>
            <a:ext cx="3923285" cy="565498"/>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HYPOTHESIS TESTING</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B030432B-4290-58F1-9AFF-980889D8F136}"/>
              </a:ext>
            </a:extLst>
          </p:cNvPr>
          <p:cNvSpPr>
            <a:spLocks noGrp="1"/>
          </p:cNvSpPr>
          <p:nvPr>
            <p:ph idx="1"/>
          </p:nvPr>
        </p:nvSpPr>
        <p:spPr>
          <a:xfrm>
            <a:off x="946843" y="1540189"/>
            <a:ext cx="10745048" cy="4653782"/>
          </a:xfrm>
        </p:spPr>
        <p:txBody>
          <a:bodyPr/>
          <a:lstStyle/>
          <a:p>
            <a:r>
              <a:rPr lang="en-US" dirty="0">
                <a:solidFill>
                  <a:schemeClr val="tx1"/>
                </a:solidFill>
              </a:rPr>
              <a:t>A statistical technique known as hypothesis testing is used to deduce information from sample data and come to conclusions about the population. </a:t>
            </a:r>
          </a:p>
          <a:p>
            <a:r>
              <a:rPr lang="en-US" dirty="0">
                <a:solidFill>
                  <a:schemeClr val="tx1"/>
                </a:solidFill>
              </a:rPr>
              <a:t>The two conflicting hypotheses are the null hypothesis (H0) and the alternative hypothesis (H1 or Ha).</a:t>
            </a:r>
          </a:p>
          <a:p>
            <a:r>
              <a:rPr lang="en-US" dirty="0">
                <a:solidFill>
                  <a:schemeClr val="tx1"/>
                </a:solidFill>
              </a:rPr>
              <a:t>The null hypothesis denotes the presumption that there is no meaningful difference or relationship between variables, or that any difference that is seen is the result of chance. On the other hand, the alternative hypothesis suggests that there is a significant difference or relationship within the population.</a:t>
            </a:r>
            <a:endParaRPr lang="en-IN" dirty="0">
              <a:solidFill>
                <a:schemeClr val="tx1"/>
              </a:solidFill>
            </a:endParaRPr>
          </a:p>
        </p:txBody>
      </p:sp>
    </p:spTree>
    <p:extLst>
      <p:ext uri="{BB962C8B-B14F-4D97-AF65-F5344CB8AC3E}">
        <p14:creationId xmlns:p14="http://schemas.microsoft.com/office/powerpoint/2010/main" val="25566844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6381</TotalTime>
  <Words>1083</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Candara Light</vt:lpstr>
      <vt:lpstr>Century Gothic</vt:lpstr>
      <vt:lpstr>Wingdings</vt:lpstr>
      <vt:lpstr>Wingdings 3</vt:lpstr>
      <vt:lpstr>Wisp</vt:lpstr>
      <vt:lpstr>PowerPoint Presentation</vt:lpstr>
      <vt:lpstr>INTRODUCTION</vt:lpstr>
      <vt:lpstr>ABOUT DATA</vt:lpstr>
      <vt:lpstr>PowerPoint Presentation</vt:lpstr>
      <vt:lpstr>PROBLEM STATEMENT</vt:lpstr>
      <vt:lpstr>METHODOLOGY</vt:lpstr>
      <vt:lpstr>PROCEDURE</vt:lpstr>
      <vt:lpstr>VISUALIZING TARGET VARIABLE</vt:lpstr>
      <vt:lpstr>HYPOTHESIS TESTING</vt:lpstr>
      <vt:lpstr>LOGISTIC REGRESSION</vt:lpstr>
      <vt:lpstr>RANDOM FOREST CLASSIFIER</vt:lpstr>
      <vt:lpstr>KNEIGHBOURS  CLASSIFIER</vt:lpstr>
      <vt:lpstr>PERFORMANCE METRICS OF ALGORITHM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Deepesh B</dc:creator>
  <cp:lastModifiedBy>nayeemmsd7@gmail.com</cp:lastModifiedBy>
  <cp:revision>13</cp:revision>
  <dcterms:created xsi:type="dcterms:W3CDTF">2023-06-07T13:40:45Z</dcterms:created>
  <dcterms:modified xsi:type="dcterms:W3CDTF">2023-06-12T13:21:43Z</dcterms:modified>
</cp:coreProperties>
</file>