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A78414-F441-4E3B-AA25-C6D211D57B25}"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53558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78414-F441-4E3B-AA25-C6D211D57B25}"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230793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78414-F441-4E3B-AA25-C6D211D57B25}"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D75CBC-4364-4F8C-AA6C-A86BBBFDA71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088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FA78414-F441-4E3B-AA25-C6D211D57B25}"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3205667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FA78414-F441-4E3B-AA25-C6D211D57B25}"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D75CBC-4364-4F8C-AA6C-A86BBBFDA71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4271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FA78414-F441-4E3B-AA25-C6D211D57B25}"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3195213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A78414-F441-4E3B-AA25-C6D211D57B25}"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3385554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A78414-F441-4E3B-AA25-C6D211D57B25}"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9226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A78414-F441-4E3B-AA25-C6D211D57B25}"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403161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78414-F441-4E3B-AA25-C6D211D57B25}"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239059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A78414-F441-4E3B-AA25-C6D211D57B25}"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169311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A78414-F441-4E3B-AA25-C6D211D57B25}"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307229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A78414-F441-4E3B-AA25-C6D211D57B25}"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247721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78414-F441-4E3B-AA25-C6D211D57B25}"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142250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8414-F441-4E3B-AA25-C6D211D57B25}"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209914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8414-F441-4E3B-AA25-C6D211D57B25}"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D75CBC-4364-4F8C-AA6C-A86BBBFDA71B}" type="slidenum">
              <a:rPr lang="en-US" smtClean="0"/>
              <a:t>‹#›</a:t>
            </a:fld>
            <a:endParaRPr lang="en-US"/>
          </a:p>
        </p:txBody>
      </p:sp>
    </p:spTree>
    <p:extLst>
      <p:ext uri="{BB962C8B-B14F-4D97-AF65-F5344CB8AC3E}">
        <p14:creationId xmlns:p14="http://schemas.microsoft.com/office/powerpoint/2010/main" val="231822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A78414-F441-4E3B-AA25-C6D211D57B25}" type="datetimeFigureOut">
              <a:rPr lang="en-US" smtClean="0"/>
              <a:t>6/8/2023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D75CBC-4364-4F8C-AA6C-A86BBBFDA71B}" type="slidenum">
              <a:rPr lang="en-US" smtClean="0"/>
              <a:t>‹#›</a:t>
            </a:fld>
            <a:endParaRPr lang="en-US"/>
          </a:p>
        </p:txBody>
      </p:sp>
    </p:spTree>
    <p:extLst>
      <p:ext uri="{BB962C8B-B14F-4D97-AF65-F5344CB8AC3E}">
        <p14:creationId xmlns:p14="http://schemas.microsoft.com/office/powerpoint/2010/main" val="67128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9213" y="624109"/>
            <a:ext cx="8915400" cy="1722275"/>
          </a:xfrm>
        </p:spPr>
        <p:txBody>
          <a:bodyPr>
            <a:normAutofit fontScale="90000"/>
          </a:bodyPr>
          <a:lstStyle/>
          <a:p>
            <a:r>
              <a:rPr lang="en-US" b="1" dirty="0"/>
              <a:t>Dynamic Steganography Least Significant Bit with Stretch</a:t>
            </a:r>
            <a:br>
              <a:rPr lang="en-US" b="1" dirty="0"/>
            </a:br>
            <a:r>
              <a:rPr lang="en-US" b="1" dirty="0"/>
              <a:t>on Pixels Neighborhood</a:t>
            </a:r>
            <a:r>
              <a:rPr lang="en-US" dirty="0"/>
              <a:t> </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091" y="2875721"/>
            <a:ext cx="8783673" cy="3180521"/>
          </a:xfrm>
        </p:spPr>
      </p:pic>
    </p:spTree>
    <p:extLst>
      <p:ext uri="{BB962C8B-B14F-4D97-AF65-F5344CB8AC3E}">
        <p14:creationId xmlns:p14="http://schemas.microsoft.com/office/powerpoint/2010/main" val="383545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8533" y="677746"/>
            <a:ext cx="6573167" cy="8097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2357107" y="2191341"/>
            <a:ext cx="4734586" cy="543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2132620" y="3200041"/>
            <a:ext cx="3734321" cy="4763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6147766" y="3157172"/>
            <a:ext cx="3743847" cy="562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6"/>
          <a:stretch>
            <a:fillRect/>
          </a:stretch>
        </p:blipFill>
        <p:spPr>
          <a:xfrm>
            <a:off x="2823442" y="4142055"/>
            <a:ext cx="6458851" cy="457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0598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8840" y="582310"/>
            <a:ext cx="7878274" cy="2191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3"/>
          <a:stretch>
            <a:fillRect/>
          </a:stretch>
        </p:blipFill>
        <p:spPr>
          <a:xfrm>
            <a:off x="1956918" y="3393466"/>
            <a:ext cx="8002117" cy="1848108"/>
          </a:xfrm>
          <a:prstGeom prst="rect">
            <a:avLst/>
          </a:prstGeom>
        </p:spPr>
      </p:pic>
    </p:spTree>
    <p:extLst>
      <p:ext uri="{BB962C8B-B14F-4D97-AF65-F5344CB8AC3E}">
        <p14:creationId xmlns:p14="http://schemas.microsoft.com/office/powerpoint/2010/main" val="240678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6548" y="1228418"/>
            <a:ext cx="6658904" cy="4401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55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Abstract</a:t>
            </a:r>
          </a:p>
        </p:txBody>
      </p:sp>
      <p:sp>
        <p:nvSpPr>
          <p:cNvPr id="3" name="Content Placeholder 2"/>
          <p:cNvSpPr>
            <a:spLocks noGrp="1"/>
          </p:cNvSpPr>
          <p:nvPr>
            <p:ph idx="1"/>
          </p:nvPr>
        </p:nvSpPr>
        <p:spPr/>
        <p:txBody>
          <a:bodyPr/>
          <a:lstStyle/>
          <a:p>
            <a:r>
              <a:rPr lang="en-US" dirty="0"/>
              <a:t>This research aims to investigate the relationship between image size and the length of a secret message in steganography. The study combines the LSB method and the Stretch technique to hide secret messages in images. The Stretch technique dynamically enlarges the image size according to the length of the secret messages.</a:t>
            </a:r>
          </a:p>
        </p:txBody>
      </p:sp>
    </p:spTree>
    <p:extLst>
      <p:ext uri="{BB962C8B-B14F-4D97-AF65-F5344CB8AC3E}">
        <p14:creationId xmlns:p14="http://schemas.microsoft.com/office/powerpoint/2010/main" val="224786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INTRODUCTION</a:t>
            </a:r>
            <a:endParaRPr lang="en-US" b="1" dirty="0"/>
          </a:p>
        </p:txBody>
      </p:sp>
      <p:sp>
        <p:nvSpPr>
          <p:cNvPr id="3" name="Content Placeholder 2"/>
          <p:cNvSpPr>
            <a:spLocks noGrp="1"/>
          </p:cNvSpPr>
          <p:nvPr>
            <p:ph idx="1"/>
          </p:nvPr>
        </p:nvSpPr>
        <p:spPr/>
        <p:txBody>
          <a:bodyPr/>
          <a:lstStyle/>
          <a:p>
            <a:r>
              <a:rPr lang="en-US" dirty="0"/>
              <a:t>various research studies related to steganography, which aims to hide secret messages using media such as digital images, audio, and video. The article highlights different methods used in steganography such as the Indicators-based LSB method, Modified LSB Insertion method, and LSB steganography combined with the Integer Wavelet Transform method. The article also focuses on the Stretch technique, which can enlarge the image without significant color changes, and the Least Significant Bit (LSB) algorithm, which minimizes image changes during message insertion. The article concludes by proposing a combination of the LSB steganography method with the Stretch technique to increase the capacity of secret message storage media in digital images and compares the original image size with the stretching </a:t>
            </a:r>
            <a:r>
              <a:rPr lang="en-US" dirty="0" err="1"/>
              <a:t>stego</a:t>
            </a:r>
            <a:r>
              <a:rPr lang="en-US" dirty="0"/>
              <a:t> image, MSE, and SSIM.</a:t>
            </a:r>
          </a:p>
        </p:txBody>
      </p:sp>
    </p:spTree>
    <p:extLst>
      <p:ext uri="{BB962C8B-B14F-4D97-AF65-F5344CB8AC3E}">
        <p14:creationId xmlns:p14="http://schemas.microsoft.com/office/powerpoint/2010/main" val="63890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 Steganography</a:t>
            </a:r>
            <a:br>
              <a:rPr lang="en-US" b="1" i="1" dirty="0"/>
            </a:br>
            <a:r>
              <a:rPr lang="en-US" b="1" dirty="0"/>
              <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dirty="0" err="1"/>
              <a:t>Stegano</a:t>
            </a:r>
            <a:r>
              <a:rPr lang="en-US" dirty="0"/>
              <a:t> is first discovered in the work of Johannes </a:t>
            </a:r>
            <a:r>
              <a:rPr lang="en-US" dirty="0" err="1"/>
              <a:t>Trithemus</a:t>
            </a:r>
            <a:r>
              <a:rPr lang="en-US" dirty="0"/>
              <a:t> with the title “</a:t>
            </a:r>
            <a:r>
              <a:rPr lang="en-US" dirty="0" err="1"/>
              <a:t>Steganographia</a:t>
            </a:r>
            <a:r>
              <a:rPr lang="en-US" dirty="0"/>
              <a:t>”. This word comes</a:t>
            </a:r>
          </a:p>
          <a:p>
            <a:pPr marL="0" indent="0">
              <a:buNone/>
            </a:pPr>
            <a:r>
              <a:rPr lang="en-US" dirty="0"/>
              <a:t>from Greek (</a:t>
            </a:r>
            <a:r>
              <a:rPr lang="en-US" dirty="0" err="1"/>
              <a:t>στεγ</a:t>
            </a:r>
            <a:r>
              <a:rPr lang="en-US" dirty="0"/>
              <a:t>ανό-ς, </a:t>
            </a:r>
            <a:r>
              <a:rPr lang="en-US" dirty="0" smtClean="0"/>
              <a:t>γραφ-ειν) </a:t>
            </a:r>
            <a:r>
              <a:rPr lang="en-US" dirty="0"/>
              <a:t>which has to mean "covered writing</a:t>
            </a:r>
            <a:r>
              <a:rPr lang="en-US" dirty="0" smtClean="0"/>
              <a:t>". </a:t>
            </a:r>
            <a:r>
              <a:rPr lang="en-US" dirty="0"/>
              <a:t>Steganography is a field of computer</a:t>
            </a:r>
          </a:p>
          <a:p>
            <a:pPr marL="0" indent="0">
              <a:buNone/>
            </a:pPr>
            <a:r>
              <a:rPr lang="en-US" dirty="0"/>
              <a:t>science that focuses on data security. In steganography, some media help steganography in hiding secret </a:t>
            </a:r>
            <a:r>
              <a:rPr lang="en-US" dirty="0" smtClean="0"/>
              <a:t>messages, </a:t>
            </a:r>
            <a:r>
              <a:rPr lang="en-US" dirty="0"/>
              <a:t>such as in a digital image, audio, and </a:t>
            </a:r>
            <a:r>
              <a:rPr lang="en-US" dirty="0" smtClean="0"/>
              <a:t>video. </a:t>
            </a:r>
            <a:r>
              <a:rPr lang="en-US" dirty="0"/>
              <a:t>The more undetectable a secret message contained in a</a:t>
            </a:r>
          </a:p>
          <a:p>
            <a:pPr marL="0" indent="0">
              <a:buNone/>
            </a:pPr>
            <a:r>
              <a:rPr lang="en-US" dirty="0"/>
              <a:t>media the more secure the secret </a:t>
            </a:r>
            <a:r>
              <a:rPr lang="en-US" dirty="0" smtClean="0"/>
              <a:t>message.</a:t>
            </a:r>
            <a:endParaRPr lang="en-US" dirty="0"/>
          </a:p>
        </p:txBody>
      </p:sp>
    </p:spTree>
    <p:extLst>
      <p:ext uri="{BB962C8B-B14F-4D97-AF65-F5344CB8AC3E}">
        <p14:creationId xmlns:p14="http://schemas.microsoft.com/office/powerpoint/2010/main" val="21044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i="1" dirty="0"/>
              <a:t>B. Least Significant Bit</a:t>
            </a:r>
            <a:br>
              <a:rPr lang="en-US" sz="2800" b="1" i="1" dirty="0"/>
            </a:br>
            <a:r>
              <a:rPr lang="en-US" sz="2800" b="1" dirty="0"/>
              <a:t/>
            </a:r>
            <a:br>
              <a:rPr lang="en-US" sz="2800" b="1" dirty="0"/>
            </a:br>
            <a:endParaRPr lang="en-US" sz="2800" b="1" dirty="0"/>
          </a:p>
        </p:txBody>
      </p:sp>
      <p:sp>
        <p:nvSpPr>
          <p:cNvPr id="3" name="Content Placeholder 2"/>
          <p:cNvSpPr>
            <a:spLocks noGrp="1"/>
          </p:cNvSpPr>
          <p:nvPr>
            <p:ph idx="1"/>
          </p:nvPr>
        </p:nvSpPr>
        <p:spPr/>
        <p:txBody>
          <a:bodyPr/>
          <a:lstStyle/>
          <a:p>
            <a:pPr marL="0" indent="0">
              <a:buNone/>
            </a:pPr>
            <a:r>
              <a:rPr lang="en-US" sz="1600" dirty="0"/>
              <a:t>The Least Significant Bit (LSB) algorithm is one of the algorithms often used by researchers because of its simplicity</a:t>
            </a:r>
            <a:br>
              <a:rPr lang="en-US" sz="1600" dirty="0"/>
            </a:br>
            <a:r>
              <a:rPr lang="en-US" sz="1600" dirty="0"/>
              <a:t>and uniqueness [16]. The LSB algorithm used in digital images will insert every secret message bit in every last bit of</a:t>
            </a:r>
            <a:br>
              <a:rPr lang="en-US" sz="1600" dirty="0"/>
            </a:br>
            <a:r>
              <a:rPr lang="en-US" sz="1600" dirty="0"/>
              <a:t>the image pixel (the 8th bit of the image) [17]. The insertion of a secret message in the 8-pixel bit of this image will</a:t>
            </a:r>
            <a:br>
              <a:rPr lang="en-US" sz="1600" dirty="0"/>
            </a:br>
            <a:r>
              <a:rPr lang="en-US" sz="1600" dirty="0"/>
              <a:t>minimize color change or visual image damage so that it does not invite suspicion from any party</a:t>
            </a:r>
            <a:r>
              <a:rPr lang="en-US" sz="1600" dirty="0"/>
              <a:t> </a:t>
            </a:r>
            <a:r>
              <a:rPr lang="en-US" dirty="0"/>
              <a:t/>
            </a:r>
            <a:br>
              <a:rPr lang="en-US" dirty="0"/>
            </a:br>
            <a:endParaRPr lang="en-US" dirty="0"/>
          </a:p>
        </p:txBody>
      </p:sp>
    </p:spTree>
    <p:extLst>
      <p:ext uri="{BB962C8B-B14F-4D97-AF65-F5344CB8AC3E}">
        <p14:creationId xmlns:p14="http://schemas.microsoft.com/office/powerpoint/2010/main" val="139674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 Stretch</a:t>
            </a:r>
            <a:br>
              <a:rPr lang="en-US" b="1" i="1" dirty="0"/>
            </a:br>
            <a:r>
              <a:rPr lang="en-US" b="1" dirty="0"/>
              <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i="1" dirty="0"/>
              <a:t>C. Stretch</a:t>
            </a:r>
            <a:br>
              <a:rPr lang="en-US" i="1" dirty="0"/>
            </a:br>
            <a:r>
              <a:rPr lang="en-US" dirty="0" err="1"/>
              <a:t>Stretch</a:t>
            </a:r>
            <a:r>
              <a:rPr lang="en-US" dirty="0"/>
              <a:t> is an activity to represent and change the original size of the image by increasing or decreasing the number</a:t>
            </a:r>
            <a:br>
              <a:rPr lang="en-US" dirty="0"/>
            </a:br>
            <a:r>
              <a:rPr lang="en-US" dirty="0"/>
              <a:t>of image pixels. In enlarging the size of an image, of course, we must maintain the image feasibility. Several image</a:t>
            </a:r>
            <a:br>
              <a:rPr lang="en-US" dirty="0"/>
            </a:br>
            <a:r>
              <a:rPr lang="en-US" dirty="0"/>
              <a:t>processing techniques are continuously being developed to maintain the enlarged image feasibility, including </a:t>
            </a:r>
            <a:r>
              <a:rPr lang="en-US" dirty="0" err="1"/>
              <a:t>samplerate</a:t>
            </a:r>
            <a:r>
              <a:rPr lang="en-US" dirty="0"/>
              <a:t> interpolation-based </a:t>
            </a:r>
            <a:r>
              <a:rPr lang="en-US" dirty="0" smtClean="0"/>
              <a:t>techniques . </a:t>
            </a:r>
            <a:r>
              <a:rPr lang="en-US" dirty="0"/>
              <a:t>Changes in the original size of an</a:t>
            </a:r>
            <a:r>
              <a:rPr lang="en-US" dirty="0"/>
              <a:t> </a:t>
            </a:r>
            <a:r>
              <a:rPr lang="en-US" dirty="0"/>
              <a:t>image or changes in the resolution are often needed to show image details, creating documents needs </a:t>
            </a:r>
            <a:r>
              <a:rPr lang="en-US" dirty="0" smtClean="0"/>
              <a:t>in </a:t>
            </a:r>
            <a:r>
              <a:rPr lang="en-US" dirty="0"/>
              <a:t>science</a:t>
            </a:r>
            <a:br>
              <a:rPr lang="en-US" dirty="0"/>
            </a:br>
            <a:r>
              <a:rPr lang="en-US" dirty="0"/>
              <a:t>such as astronomy, biology, and medicine</a:t>
            </a:r>
            <a:r>
              <a:rPr lang="en-US" dirty="0"/>
              <a:t> </a:t>
            </a:r>
            <a:br>
              <a:rPr lang="en-US" dirty="0"/>
            </a:br>
            <a:endParaRPr lang="en-US" dirty="0"/>
          </a:p>
        </p:txBody>
      </p:sp>
    </p:spTree>
    <p:extLst>
      <p:ext uri="{BB962C8B-B14F-4D97-AF65-F5344CB8AC3E}">
        <p14:creationId xmlns:p14="http://schemas.microsoft.com/office/powerpoint/2010/main" val="64378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D. Nearest Neighbor Pixel</a:t>
            </a:r>
            <a:br>
              <a:rPr lang="en-US" b="1" i="1" dirty="0"/>
            </a:br>
            <a:r>
              <a:rPr lang="en-US" b="1" dirty="0"/>
              <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dirty="0"/>
              <a:t>Neighbor pixels is a technique used to determine the value of neighboring pixels based on one reference pixel. For</a:t>
            </a:r>
            <a:br>
              <a:rPr lang="en-US" dirty="0"/>
            </a:br>
            <a:r>
              <a:rPr lang="en-US" dirty="0"/>
              <a:t>one pixel that is selected as a reference, we can find out 8 neighboring pixels based on the following mathematical</a:t>
            </a:r>
            <a:br>
              <a:rPr lang="en-US" dirty="0"/>
            </a:br>
            <a:r>
              <a:rPr lang="en-US" dirty="0"/>
              <a:t>formula [1]. If pixel P has coordinates x, y where x is a row, and y is a column, then the relationship of neighboring</a:t>
            </a:r>
            <a:br>
              <a:rPr lang="en-US" dirty="0"/>
            </a:br>
            <a:r>
              <a:rPr lang="en-US" dirty="0"/>
              <a:t>pixels to P (x, y</a:t>
            </a:r>
            <a:r>
              <a:rPr lang="en-US" dirty="0"/>
              <a:t> </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50782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pic>
        <p:nvPicPr>
          <p:cNvPr id="4" name="Content Placeholder 3"/>
          <p:cNvPicPr>
            <a:picLocks noGrp="1" noChangeAspect="1"/>
          </p:cNvPicPr>
          <p:nvPr>
            <p:ph idx="1"/>
          </p:nvPr>
        </p:nvPicPr>
        <p:blipFill>
          <a:blip r:embed="rId2"/>
          <a:stretch>
            <a:fillRect/>
          </a:stretch>
        </p:blipFill>
        <p:spPr>
          <a:xfrm>
            <a:off x="788977" y="2286000"/>
            <a:ext cx="10892462" cy="3916391"/>
          </a:xfrm>
          <a:prstGeom prst="rect">
            <a:avLst/>
          </a:prstGeom>
        </p:spPr>
      </p:pic>
    </p:spTree>
    <p:extLst>
      <p:ext uri="{BB962C8B-B14F-4D97-AF65-F5344CB8AC3E}">
        <p14:creationId xmlns:p14="http://schemas.microsoft.com/office/powerpoint/2010/main" val="367316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71719" y="513144"/>
            <a:ext cx="7830643" cy="1829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2647468" y="3090815"/>
            <a:ext cx="6897063" cy="676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3182369" y="4430873"/>
            <a:ext cx="5982535" cy="704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1434043" y="5542299"/>
            <a:ext cx="7840169" cy="5144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92802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TotalTime>
  <Words>351</Words>
  <Application>Microsoft Office PowerPoint</Application>
  <PresentationFormat>Widescreen</PresentationFormat>
  <Paragraphs>17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Dynamic Steganography Least Significant Bit with Stretch on Pixels Neighborhood  </vt:lpstr>
      <vt:lpstr>Abstract</vt:lpstr>
      <vt:lpstr>INTRODUCTION</vt:lpstr>
      <vt:lpstr>A. Steganography  </vt:lpstr>
      <vt:lpstr>B. Least Significant Bit  </vt:lpstr>
      <vt:lpstr>C. Stretch  </vt:lpstr>
      <vt:lpstr>D. Nearest Neighbor Pixel  </vt:lpstr>
      <vt:lpstr>Example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Steganography Least Significant Bit with Stretch on Pixels Neighborhood  </dc:title>
  <dc:creator>mrsa</dc:creator>
  <cp:lastModifiedBy>mrsa</cp:lastModifiedBy>
  <cp:revision>8</cp:revision>
  <dcterms:created xsi:type="dcterms:W3CDTF">2023-06-09T05:53:17Z</dcterms:created>
  <dcterms:modified xsi:type="dcterms:W3CDTF">2023-06-09T06:26:11Z</dcterms:modified>
</cp:coreProperties>
</file>