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6" r:id="rId5"/>
  </p:sldMasterIdLst>
  <p:notesMasterIdLst>
    <p:notesMasterId r:id="rId28"/>
  </p:notesMasterIdLst>
  <p:handoutMasterIdLst>
    <p:handoutMasterId r:id="rId29"/>
  </p:handoutMasterIdLst>
  <p:sldIdLst>
    <p:sldId id="334" r:id="rId6"/>
    <p:sldId id="316" r:id="rId7"/>
    <p:sldId id="317" r:id="rId8"/>
    <p:sldId id="335" r:id="rId9"/>
    <p:sldId id="318" r:id="rId10"/>
    <p:sldId id="320" r:id="rId11"/>
    <p:sldId id="321" r:id="rId12"/>
    <p:sldId id="323" r:id="rId13"/>
    <p:sldId id="341" r:id="rId14"/>
    <p:sldId id="343" r:id="rId15"/>
    <p:sldId id="337" r:id="rId16"/>
    <p:sldId id="326" r:id="rId17"/>
    <p:sldId id="336" r:id="rId18"/>
    <p:sldId id="327" r:id="rId19"/>
    <p:sldId id="344" r:id="rId20"/>
    <p:sldId id="329" r:id="rId21"/>
    <p:sldId id="330" r:id="rId22"/>
    <p:sldId id="339" r:id="rId23"/>
    <p:sldId id="340" r:id="rId24"/>
    <p:sldId id="331" r:id="rId25"/>
    <p:sldId id="332" r:id="rId26"/>
    <p:sldId id="33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60"/>
    <a:srgbClr val="4CA8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20" autoAdjust="0"/>
  </p:normalViewPr>
  <p:slideViewPr>
    <p:cSldViewPr>
      <p:cViewPr varScale="1">
        <p:scale>
          <a:sx n="89" d="100"/>
          <a:sy n="89" d="100"/>
        </p:scale>
        <p:origin x="125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B3053-8E48-42F4-B9B3-12B7A752E80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A2573D-6B90-4425-A979-A1F395D7DAD1}" type="pres">
      <dgm:prSet presAssocID="{8E4B3053-8E48-42F4-B9B3-12B7A752E805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90EEA00B-9CF5-449A-ACC8-F892FEABB815}" type="pres">
      <dgm:prSet presAssocID="{8E4B3053-8E48-42F4-B9B3-12B7A752E805}" presName="Name1" presStyleCnt="0"/>
      <dgm:spPr/>
    </dgm:pt>
    <dgm:pt modelId="{890BF3E8-EF19-4813-8429-B30336038384}" type="pres">
      <dgm:prSet presAssocID="{8E4B3053-8E48-42F4-B9B3-12B7A752E805}" presName="cycle" presStyleCnt="0"/>
      <dgm:spPr/>
    </dgm:pt>
    <dgm:pt modelId="{DC6F7A9B-753D-41D2-B3D7-B115D85E2B25}" type="pres">
      <dgm:prSet presAssocID="{8E4B3053-8E48-42F4-B9B3-12B7A752E805}" presName="srcNode" presStyleLbl="node1" presStyleIdx="0" presStyleCnt="0"/>
      <dgm:spPr/>
    </dgm:pt>
    <dgm:pt modelId="{6D402148-655B-4DBC-B85E-E24221B6E760}" type="pres">
      <dgm:prSet presAssocID="{8E4B3053-8E48-42F4-B9B3-12B7A752E805}" presName="conn" presStyleLbl="parChTrans1D2" presStyleIdx="0" presStyleCnt="1"/>
      <dgm:spPr/>
      <dgm:t>
        <a:bodyPr/>
        <a:lstStyle/>
        <a:p>
          <a:endParaRPr lang="en-US"/>
        </a:p>
      </dgm:t>
    </dgm:pt>
    <dgm:pt modelId="{F15086D6-0EFA-46EB-81C3-329CE9DB4143}" type="pres">
      <dgm:prSet presAssocID="{8E4B3053-8E48-42F4-B9B3-12B7A752E805}" presName="extraNode" presStyleLbl="node1" presStyleIdx="0" presStyleCnt="0"/>
      <dgm:spPr/>
    </dgm:pt>
    <dgm:pt modelId="{56DA7A8D-5D60-46AC-80C0-CEF4597648D7}" type="pres">
      <dgm:prSet presAssocID="{8E4B3053-8E48-42F4-B9B3-12B7A752E805}" presName="dstNode" presStyleLbl="node1" presStyleIdx="0" presStyleCnt="0"/>
      <dgm:spPr/>
    </dgm:pt>
  </dgm:ptLst>
  <dgm:cxnLst>
    <dgm:cxn modelId="{CC68F458-67E3-496A-88E4-4CDD987C6948}" type="presOf" srcId="{8E4B3053-8E48-42F4-B9B3-12B7A752E805}" destId="{BCA2573D-6B90-4425-A979-A1F395D7DAD1}" srcOrd="0" destOrd="0" presId="urn:microsoft.com/office/officeart/2008/layout/VerticalCurvedList"/>
    <dgm:cxn modelId="{873FB134-5D7D-496B-AAA1-882D39168323}" type="presParOf" srcId="{BCA2573D-6B90-4425-A979-A1F395D7DAD1}" destId="{90EEA00B-9CF5-449A-ACC8-F892FEABB815}" srcOrd="0" destOrd="0" presId="urn:microsoft.com/office/officeart/2008/layout/VerticalCurvedList"/>
    <dgm:cxn modelId="{A2E82521-EDF8-4BCE-8A22-CB076964C960}" type="presParOf" srcId="{90EEA00B-9CF5-449A-ACC8-F892FEABB815}" destId="{890BF3E8-EF19-4813-8429-B30336038384}" srcOrd="0" destOrd="0" presId="urn:microsoft.com/office/officeart/2008/layout/VerticalCurvedList"/>
    <dgm:cxn modelId="{911212F0-7C0D-4011-B24C-0B8D272DB424}" type="presParOf" srcId="{890BF3E8-EF19-4813-8429-B30336038384}" destId="{DC6F7A9B-753D-41D2-B3D7-B115D85E2B25}" srcOrd="0" destOrd="0" presId="urn:microsoft.com/office/officeart/2008/layout/VerticalCurvedList"/>
    <dgm:cxn modelId="{71A41D52-D524-40B8-B743-3244A5794AC0}" type="presParOf" srcId="{890BF3E8-EF19-4813-8429-B30336038384}" destId="{6D402148-655B-4DBC-B85E-E24221B6E760}" srcOrd="1" destOrd="0" presId="urn:microsoft.com/office/officeart/2008/layout/VerticalCurvedList"/>
    <dgm:cxn modelId="{854C23FB-C3B5-44B8-9F92-B88099BCB481}" type="presParOf" srcId="{890BF3E8-EF19-4813-8429-B30336038384}" destId="{F15086D6-0EFA-46EB-81C3-329CE9DB4143}" srcOrd="2" destOrd="0" presId="urn:microsoft.com/office/officeart/2008/layout/VerticalCurvedList"/>
    <dgm:cxn modelId="{E42606FC-B495-4AB4-A553-39681DFFEE30}" type="presParOf" srcId="{890BF3E8-EF19-4813-8429-B30336038384}" destId="{56DA7A8D-5D60-46AC-80C0-CEF4597648D7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681B3-D370-4AF5-A5C0-99A86455B382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9C11C-9877-49AB-B229-0E1FFE6081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02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709D9-D706-45AD-B510-89135F3EA87E}" type="datetimeFigureOut">
              <a:rPr lang="en-US" smtClean="0"/>
              <a:pPr/>
              <a:t>1/3/2021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C4E79-7C36-436F-BABD-B66C23971F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0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8D9D06D-4A18-4212-94F6-BA478F5B3C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23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937ECDE-D21E-46CD-85A3-3892FAB4BF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7937ECDE-D21E-46CD-85A3-3892FAB4BF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58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937ECDE-D21E-46CD-85A3-3892FAB4BF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67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937ECDE-D21E-46CD-85A3-3892FAB4BF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90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937ECDE-D21E-46CD-85A3-3892FAB4BF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8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46BEA-2CB0-443F-B20E-D7EE9ED3FA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0BF4-14FB-478C-8283-3E33C95D2E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2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D4EF871-9B42-4719-AD09-C1B96F91DF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7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334DAA-4161-4BE7-97AA-814773ED5D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0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937ECDE-D21E-46CD-85A3-3892FAB4BF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8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86141-6D80-4B4C-B0A2-3D02B64F47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D:\SRGE Team\SRGE.png">
            <a:extLst>
              <a:ext uri="{FF2B5EF4-FFF2-40B4-BE49-F238E27FC236}">
                <a16:creationId xmlns="" xmlns:a16="http://schemas.microsoft.com/office/drawing/2014/main" id="{7C960140-E283-423B-9205-94B6ED65A3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1447799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4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CBA1-D6FD-4C50-B5ED-D6140BBD03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7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8D5B-8EDB-40CA-91AC-198B442ABF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7937ECDE-D21E-46CD-85A3-3892FAB4BF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2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37ECDE-D21E-46CD-85A3-3892FAB4BF5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2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7" r:id="rId1"/>
    <p:sldLayoutId id="2147484418" r:id="rId2"/>
    <p:sldLayoutId id="2147484419" r:id="rId3"/>
    <p:sldLayoutId id="2147484420" r:id="rId4"/>
    <p:sldLayoutId id="2147484421" r:id="rId5"/>
    <p:sldLayoutId id="2147484422" r:id="rId6"/>
    <p:sldLayoutId id="2147484423" r:id="rId7"/>
    <p:sldLayoutId id="2147484424" r:id="rId8"/>
    <p:sldLayoutId id="2147484425" r:id="rId9"/>
    <p:sldLayoutId id="2147484426" r:id="rId10"/>
    <p:sldLayoutId id="2147484427" r:id="rId11"/>
    <p:sldLayoutId id="2147484428" r:id="rId12"/>
    <p:sldLayoutId id="2147484429" r:id="rId13"/>
    <p:sldLayoutId id="2147484430" r:id="rId14"/>
    <p:sldLayoutId id="2147484431" r:id="rId15"/>
    <p:sldLayoutId id="214748443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0.xml"/><Relationship Id="rId7" Type="http://schemas.openxmlformats.org/officeDocument/2006/relationships/slide" Target="slide16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7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626464"/>
            <a:ext cx="8991600" cy="762001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anose="00000400000000000000" pitchFamily="2" charset="-78"/>
              </a:rPr>
              <a:t>به نام خدا</a:t>
            </a:r>
            <a:b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anose="00000400000000000000" pitchFamily="2" charset="-78"/>
              </a:rPr>
            </a:b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anose="00000400000000000000" pitchFamily="2" charset="-78"/>
              </a:rPr>
              <a:t/>
            </a:r>
            <a:b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anose="00000400000000000000" pitchFamily="2" charset="-78"/>
              </a:rPr>
            </a:br>
            <a:r>
              <a:rPr lang="fa-IR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anose="00000400000000000000" pitchFamily="2" charset="-78"/>
              </a:rPr>
              <a:t>الگوریتم </a:t>
            </a:r>
            <a:r>
              <a:rPr lang="fa-IR" sz="3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anose="00000400000000000000" pitchFamily="2" charset="-78"/>
              </a:rPr>
              <a:t>گرگ خاکستری</a:t>
            </a:r>
            <a:r>
              <a:rPr lang="fa-I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anose="00000400000000000000" pitchFamily="2" charset="-78"/>
              </a:rPr>
              <a:t/>
            </a:r>
            <a:br>
              <a:rPr lang="fa-I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Zar" panose="00000400000000000000" pitchFamily="2" charset="-78"/>
              </a:rPr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Grey Wolf Optimizer(GWO)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277807"/>
            <a:ext cx="7200900" cy="1134892"/>
          </a:xfrm>
        </p:spPr>
        <p:txBody>
          <a:bodyPr>
            <a:normAutofit lnSpcReduction="10000"/>
          </a:bodyPr>
          <a:lstStyle/>
          <a:p>
            <a:pPr algn="r"/>
            <a:r>
              <a:rPr lang="fa-I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درس:الگوریتم </a:t>
            </a:r>
            <a:r>
              <a:rPr lang="fa-IR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های هوش جمعی</a:t>
            </a:r>
          </a:p>
          <a:p>
            <a:pPr algn="r"/>
            <a:r>
              <a:rPr lang="fa-IR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استاد:جناب دکتر </a:t>
            </a:r>
            <a:r>
              <a:rPr lang="fa-I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بحرالعلوم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محمدرضا میر ،</a:t>
            </a:r>
            <a:r>
              <a:rPr lang="fa-I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موسی </a:t>
            </a:r>
            <a:r>
              <a:rPr lang="fa-IR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اماندادی </a:t>
            </a:r>
            <a:r>
              <a:rPr lang="fa-IR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،فائزه اکبری عسکرزاده</a:t>
            </a:r>
            <a:endParaRPr lang="fa-IR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  <a:p>
            <a:pPr algn="r"/>
            <a:endParaRPr lang="fa-IR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  <a:p>
            <a:pPr algn="r"/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-990600" y="2322147"/>
            <a:ext cx="7200900" cy="940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2" name="AutoShape 2" descr="Image result for gray wolf"/>
          <p:cNvSpPr>
            <a:spLocks noChangeAspect="1" noChangeArrowheads="1"/>
          </p:cNvSpPr>
          <p:nvPr/>
        </p:nvSpPr>
        <p:spPr bwMode="auto">
          <a:xfrm>
            <a:off x="1482692" y="235815"/>
            <a:ext cx="44291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9764"/>
            <a:ext cx="9144000" cy="175310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F6A89736-5387-4500-9849-93B45E03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9D06D-4A18-4212-94F6-BA478F5B3C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528798"/>
          </a:xfrm>
        </p:spPr>
        <p:txBody>
          <a:bodyPr>
            <a:normAutofit/>
          </a:bodyPr>
          <a:lstStyle/>
          <a:p>
            <a:pPr algn="r"/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سلسله مراتب اجتماعی گرگ خاکستری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7086600" cy="4463422"/>
          </a:xfrm>
        </p:spPr>
        <p:txBody>
          <a:bodyPr>
            <a:normAutofit lnSpcReduction="10000"/>
          </a:bodyPr>
          <a:lstStyle/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fa-I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در بهینه ساز گرگ خاکستری:</a:t>
            </a:r>
          </a:p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fa-IR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بهترین راه حل را بعنوان آلفا، دومین بهترین راه حل را بعنوان بتا و </a:t>
            </a:r>
            <a:r>
              <a:rPr lang="fa-IR" sz="2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سومین </a:t>
            </a:r>
            <a:r>
              <a:rPr lang="fa-IR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را بعنوان دلتا در نظر میگیریم.</a:t>
            </a:r>
          </a:p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fa-I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مابقی جمعیت را بعنوان امگا در نظر میگیریم.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0" lvl="0" indent="0" algn="just" rtl="1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fa-I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در الگوریتم </a:t>
            </a:r>
            <a:r>
              <a:rPr lang="en-US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GWO</a:t>
            </a:r>
            <a:r>
              <a:rPr lang="fa-I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فرایند شکار توسط گرگ های آلفا و بتا و دلتا هدایت میشود.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Cambria Math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ClrTx/>
              <a:buNone/>
            </a:pPr>
            <a:endParaRPr 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Cambria Math"/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fa-IR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گرگهای امگا از  سه گرگ دیگر پیروی می کنند.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00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205468"/>
            <a:ext cx="7620000" cy="685800"/>
          </a:xfrm>
        </p:spPr>
        <p:txBody>
          <a:bodyPr>
            <a:normAutofit/>
          </a:bodyPr>
          <a:lstStyle/>
          <a:p>
            <a:pPr algn="r"/>
            <a:r>
              <a:rPr lang="fa-I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n-cs"/>
              </a:rPr>
              <a:t>رفتار احاطه کردن شکار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66376"/>
            <a:ext cx="739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گرگها برای شکار،ابتدا طعمه را احاطه میکنند.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مدل ریاضی این رفتار در دو رابطه زیر آورده شده است</a:t>
            </a:r>
            <a:r>
              <a:rPr lang="fa-I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endParaRPr lang="fa-I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rtl="1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D=|C.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sz="2400" b="1" baseline="-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p(t)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–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sz="2400" b="1" baseline="-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(t</a:t>
            </a:r>
            <a:r>
              <a:rPr lang="en-US" sz="2400" b="1" baseline="-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|</a:t>
            </a:r>
          </a:p>
          <a:p>
            <a:pPr rtl="1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rtl="1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X(t+1)=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X</a:t>
            </a:r>
            <a:r>
              <a:rPr lang="en-US" sz="2400" b="1" baseline="-1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p(t</a:t>
            </a:r>
            <a:r>
              <a:rPr lang="en-US" sz="2400" b="1" baseline="-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– A.D(t)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rtl="1"/>
            <a:r>
              <a:rPr lang="fa-I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897036B-909B-48FA-A6C5-49042A8D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0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649" y="420476"/>
            <a:ext cx="80339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شمارنده تکرار می باشد.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بردارهای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و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بردار های ضرایب می باشند. 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و بردار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sz="2000" b="1" baseline="-1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بردار موقعیت طعمه  خواهد بود. 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در نهایت بردار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بردار موقعیت یک گرگ می باشد.</a:t>
            </a:r>
          </a:p>
          <a:p>
            <a:pPr algn="r" rtl="1"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بردارهای ضرایب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و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بصورت تصادفی و طبق روابط زیر تولید می شوند</a:t>
            </a:r>
            <a:r>
              <a:rPr lang="fa-I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 rtl="1">
              <a:lnSpc>
                <a:spcPct val="150000"/>
              </a:lnSpc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A=2a.r</a:t>
            </a:r>
            <a:r>
              <a:rPr lang="en-US" sz="2000" b="1" baseline="-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-a</a:t>
            </a:r>
            <a:r>
              <a:rPr lang="en-US" sz="2000" b="1" baseline="-1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endParaRPr 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ctr" rtl="1">
              <a:lnSpc>
                <a:spcPct val="150000"/>
              </a:lnSpc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C=2.r</a:t>
            </a:r>
            <a:r>
              <a:rPr lang="en-US" sz="2000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   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4798293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مولفه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بصورت خطی در طی تکرارهای متوالی الگوریتم از 2 به صفر کاهش می یابد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و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</a:t>
            </a:r>
            <a:r>
              <a:rPr lang="en-US" sz="2000" b="1" baseline="-1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و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</a:t>
            </a:r>
            <a:r>
              <a:rPr lang="en-US" sz="2000" b="1" baseline="-1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بردارهای تصادفی در بازه 0 و 1 می باشند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339A7683-5E9B-42AE-92EA-1AE69B3D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55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812708"/>
            <a:ext cx="7467600" cy="762101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n-cs"/>
              </a:rPr>
              <a:t>گرگ خاکستری در موقعیت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n-cs"/>
              </a:rPr>
              <a:t>(X,Y)</a:t>
            </a:r>
            <a:r>
              <a:rPr lang="fa-I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n-cs"/>
              </a:rPr>
              <a:t> میتواند موقعیت خود را با توجه به موقعیت شکار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n-cs"/>
              </a:rPr>
              <a:t>(X*,Y*)</a:t>
            </a:r>
            <a:r>
              <a:rPr lang="fa-I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n-cs"/>
              </a:rPr>
              <a:t> به روز کند.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D271E278-3726-4D65-97CE-8D8A3485E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7473100" cy="3888673"/>
          </a:xfrm>
        </p:spPr>
      </p:pic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26A6DFBE-C4A8-4177-BB8E-66FD303F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2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61938"/>
            <a:ext cx="7620000" cy="685800"/>
          </a:xfrm>
        </p:spPr>
        <p:txBody>
          <a:bodyPr>
            <a:normAutofit/>
          </a:bodyPr>
          <a:lstStyle/>
          <a:p>
            <a:pPr algn="r"/>
            <a:r>
              <a:rPr lang="fa-I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n-cs"/>
              </a:rPr>
              <a:t>مدلسازی شکار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6680" y="1072219"/>
            <a:ext cx="74001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گرگ های خاکستری توانایی تخمین محل طعمه و محاصره ان را دارند.</a:t>
            </a: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عملیات شکار معمولا توسط گرگ الفا هدایت میشود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و گرگهای بتا و دلتا نیز ممکن است در شکار شرکت کنند.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در الگوریتم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GWO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هیچ ایده ای در مورد موقعیت راه حل مطلوب (طعمه) نداریم. 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فرض میکنیم که گرگ آلفاو بتا و دلتا دانش بهتری در مورد محل باالقوه طعمه دارند.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بنابراین سه جواب بهتر را نگهداری میکنیم و سایر گرگها ملزم به بروزرسانی موقعیت خود با توجه به موقعیت این سه گرگ بهتر می باشند.</a:t>
            </a:r>
          </a:p>
          <a:p>
            <a:pPr algn="r" rtl="1">
              <a:lnSpc>
                <a:spcPct val="150000"/>
              </a:lnSpc>
            </a:pPr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0429EE-71F7-433C-B02D-EF5149BF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7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fa-IR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فرمول بندی رفتار شکار گرگ ها بصورت زیر انجام </a:t>
            </a:r>
            <a:r>
              <a:rPr lang="fa-IR" sz="18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میگیرد</a:t>
            </a:r>
            <a:r>
              <a:rPr lang="fa-IR" sz="1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: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11589"/>
            <a:ext cx="7086600" cy="44634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</a:t>
            </a:r>
            <a:r>
              <a:rPr lang="el-GR" sz="2000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α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=|C</a:t>
            </a:r>
            <a:r>
              <a:rPr lang="en-US" sz="2000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.X</a:t>
            </a:r>
            <a:r>
              <a:rPr lang="el-GR" sz="2000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α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–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X|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</a:t>
            </a:r>
            <a:r>
              <a:rPr lang="el-GR" sz="2000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β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=|C</a:t>
            </a:r>
            <a:r>
              <a:rPr lang="en-US" sz="2000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.X</a:t>
            </a:r>
            <a:r>
              <a:rPr lang="el-GR" sz="2000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β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– X|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</a:t>
            </a:r>
            <a:r>
              <a:rPr lang="en-US" sz="2000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&amp;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=|C</a:t>
            </a:r>
            <a:r>
              <a:rPr lang="en-US" sz="2000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.X</a:t>
            </a:r>
            <a:r>
              <a:rPr lang="en-US" sz="2000" b="1" baseline="-1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&amp;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– X|</a:t>
            </a: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 X</a:t>
            </a:r>
            <a:r>
              <a:rPr lang="el-GR" b="1" baseline="-10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α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– A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.(D</a:t>
            </a:r>
            <a:r>
              <a:rPr lang="el-GR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α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b="1" baseline="-1000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 X</a:t>
            </a:r>
            <a:r>
              <a:rPr lang="el-GR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β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– A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.(D</a:t>
            </a:r>
            <a:r>
              <a:rPr lang="el-GR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β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endParaRPr lang="en-US" b="1" baseline="-10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 X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&amp;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–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.(D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&amp;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1" baseline="-10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X(t+1)=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(X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1 +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2 +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X</a:t>
            </a:r>
            <a:r>
              <a:rPr lang="en-US" b="1" baseline="-10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3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)/3</a:t>
            </a:r>
            <a:endParaRPr lang="en-US" b="1" baseline="-10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9428984-7563-47B5-A435-4D591E11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1371600"/>
            <a:ext cx="426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085850" y="243602"/>
            <a:ext cx="7620000" cy="685800"/>
          </a:xfrm>
        </p:spPr>
        <p:txBody>
          <a:bodyPr>
            <a:normAutofit/>
          </a:bodyPr>
          <a:lstStyle/>
          <a:p>
            <a:pPr algn="r" rtl="1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fa-I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حمله به طمعه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fa-IR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explotation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5350" y="1997839"/>
            <a:ext cx="79438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ar-S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بعد از احاطه کردن طعمه و متوقف کردن آن، گرگ ها به طعمه حمله میکنند.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بردار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یک بردار تصادفی در بازه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[-a, a],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می باشد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fa-I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درحین تکرار الگوریتم از 2 به 0 کاهش می یابد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 </a:t>
            </a:r>
          </a:p>
          <a:p>
            <a:pPr algn="just" rtl="1"/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زمانی که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|A| &lt; 1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گرگ ها به سمت طعمه حمله میکنند که نشان دهنده فاز بهره </a:t>
            </a:r>
            <a:r>
              <a:rPr lang="fa-I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وری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می باشد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0E18B8-1990-4111-B88C-DE09F4DF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30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620000" cy="685800"/>
          </a:xfrm>
        </p:spPr>
        <p:txBody>
          <a:bodyPr>
            <a:normAutofit/>
          </a:bodyPr>
          <a:lstStyle/>
          <a:p>
            <a:pPr algn="r" rtl="1"/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fa-I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جستجوی شکار (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(exploration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447800"/>
            <a:ext cx="7924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فرایند اکتشاف در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GWO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اغلب بر اساس موقعیت گرگهای آلفا، بتا و دلتا صورت میگیرد.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ar-S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آنها از یکدیگر برای جستجوی شکار و هماهنگ کردن برای حمله به شکار جدا می شوند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فرایند اکتشاف بصورت ریاضی مدل شده است با بکارگیری بردار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A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با مقادیر تصادفی بزرگتر از 1 یا کوچکتر از 1- تا گرگ ها را مجبور کند از طعمه جدا شوند.</a:t>
            </a:r>
          </a:p>
          <a:p>
            <a:pPr algn="just" rtl="1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1C4476-BE33-4BDE-BA28-09949F2E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50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41269"/>
            <a:ext cx="7848600" cy="1293028"/>
          </a:xfrm>
        </p:spPr>
        <p:txBody>
          <a:bodyPr>
            <a:normAutofit/>
          </a:bodyPr>
          <a:lstStyle/>
          <a:p>
            <a:pPr algn="r" rtl="1"/>
            <a:r>
              <a:rPr lang="fa-I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زمانی که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|A| &gt; 1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fa-IR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گرگ ها مجبور به دورشدن از طعمه میشوند به این امید که طعمه بهتری پیدا کنند (اکتشاف سایر نواحی)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endParaRPr lang="en-US" sz="1900" dirty="0">
              <a:cs typeface="B Nazanin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407235"/>
            <a:ext cx="5486400" cy="25011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60BE7F-33E7-4B89-86FC-0B491F83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4556E096-2475-45C1-9B11-4B882ED38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62" y="4419600"/>
            <a:ext cx="7756075" cy="18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9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A88C52-C91F-4051-9A83-22C523A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76200"/>
            <a:ext cx="6377940" cy="1293028"/>
          </a:xfrm>
        </p:spPr>
        <p:txBody>
          <a:bodyPr>
            <a:normAutofit/>
          </a:bodyPr>
          <a:lstStyle/>
          <a:p>
            <a:pPr algn="r"/>
            <a:r>
              <a:rPr lang="fa-I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فلوچارت الگوریتم 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28EB10-0CB6-4517-A213-4A863A38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96" y="1003486"/>
            <a:ext cx="7940040" cy="55626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9A74D637-B055-4099-88B3-8D702BC18C4E}"/>
              </a:ext>
            </a:extLst>
          </p:cNvPr>
          <p:cNvSpPr/>
          <p:nvPr/>
        </p:nvSpPr>
        <p:spPr>
          <a:xfrm>
            <a:off x="3282832" y="1000617"/>
            <a:ext cx="2432168" cy="609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شروع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2060CA6-090C-433B-8A47-7F41EB0798F9}"/>
              </a:ext>
            </a:extLst>
          </p:cNvPr>
          <p:cNvSpPr/>
          <p:nvPr/>
        </p:nvSpPr>
        <p:spPr>
          <a:xfrm>
            <a:off x="1600200" y="1806528"/>
            <a:ext cx="5486400" cy="421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مقدار دهی اولیه به پارامتر ها و موقعیت اولیه گرگ ها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CBAF2F2-2924-492D-9097-39FC6A047A6E}"/>
              </a:ext>
            </a:extLst>
          </p:cNvPr>
          <p:cNvSpPr/>
          <p:nvPr/>
        </p:nvSpPr>
        <p:spPr>
          <a:xfrm>
            <a:off x="1914525" y="2468953"/>
            <a:ext cx="5086350" cy="38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محاسبه مقدار برازندگی اولیه هر گرگ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="" xmlns:a16="http://schemas.microsoft.com/office/drawing/2014/main" id="{F29E1753-D79C-4B86-BE29-57C9AAA8BB91}"/>
              </a:ext>
            </a:extLst>
          </p:cNvPr>
          <p:cNvSpPr/>
          <p:nvPr/>
        </p:nvSpPr>
        <p:spPr>
          <a:xfrm>
            <a:off x="3339468" y="3063294"/>
            <a:ext cx="2159240" cy="83968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شرط تکرار</a:t>
            </a:r>
          </a:p>
          <a:p>
            <a:pPr algn="ctr"/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It==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MaxIt</a:t>
            </a:r>
            <a:endParaRPr lang="fa-I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5EAABF5-F002-4571-98F9-5A0A46448B58}"/>
              </a:ext>
            </a:extLst>
          </p:cNvPr>
          <p:cNvSpPr/>
          <p:nvPr/>
        </p:nvSpPr>
        <p:spPr>
          <a:xfrm>
            <a:off x="2495190" y="4082971"/>
            <a:ext cx="3886200" cy="428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بروزرسانی موقعیت هر گرگ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22AA289-E289-455B-95F1-CA2384A493C6}"/>
              </a:ext>
            </a:extLst>
          </p:cNvPr>
          <p:cNvSpPr/>
          <p:nvPr/>
        </p:nvSpPr>
        <p:spPr>
          <a:xfrm>
            <a:off x="2527060" y="4775474"/>
            <a:ext cx="3822460" cy="386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محاسبه تابع برازندگی برای هر گرگ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102C0E9-AE87-4DC3-99A8-80E88F6261DD}"/>
              </a:ext>
            </a:extLst>
          </p:cNvPr>
          <p:cNvSpPr/>
          <p:nvPr/>
        </p:nvSpPr>
        <p:spPr>
          <a:xfrm>
            <a:off x="2560011" y="5358185"/>
            <a:ext cx="3758720" cy="364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محاسبه موقعیت الفا بتا گاما و اومگا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61A873F-21D8-445E-AC95-7AFB9751C157}"/>
              </a:ext>
            </a:extLst>
          </p:cNvPr>
          <p:cNvSpPr/>
          <p:nvPr/>
        </p:nvSpPr>
        <p:spPr>
          <a:xfrm>
            <a:off x="2971800" y="5943600"/>
            <a:ext cx="2971800" cy="284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== it+1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="" xmlns:a16="http://schemas.microsoft.com/office/drawing/2014/main" id="{DF5F99D1-055A-4A2A-BE72-A88621369D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72747" y="4083443"/>
            <a:ext cx="2636108" cy="1384061"/>
          </a:xfrm>
          <a:prstGeom prst="bentConnector3">
            <a:avLst>
              <a:gd name="adj1" fmla="val 992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665D520-FCF8-4E58-8FA6-3F573724CA2F}"/>
              </a:ext>
            </a:extLst>
          </p:cNvPr>
          <p:cNvCxnSpPr>
            <a:endCxn id="11" idx="1"/>
          </p:cNvCxnSpPr>
          <p:nvPr/>
        </p:nvCxnSpPr>
        <p:spPr>
          <a:xfrm>
            <a:off x="1905000" y="6085995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8515C271-6D11-4855-BC0E-1C2006BC82CF}"/>
              </a:ext>
            </a:extLst>
          </p:cNvPr>
          <p:cNvSpPr/>
          <p:nvPr/>
        </p:nvSpPr>
        <p:spPr>
          <a:xfrm>
            <a:off x="6640444" y="3193130"/>
            <a:ext cx="1665356" cy="57446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پایان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7E0E46D9-F33A-4329-AFE4-31E91C9054D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98708" y="3483137"/>
            <a:ext cx="1198372" cy="2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73673377-F1A7-4206-8116-72CBEF558DC7}"/>
              </a:ext>
            </a:extLst>
          </p:cNvPr>
          <p:cNvCxnSpPr/>
          <p:nvPr/>
        </p:nvCxnSpPr>
        <p:spPr>
          <a:xfrm>
            <a:off x="4421224" y="1619048"/>
            <a:ext cx="0" cy="1630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57516EAE-256E-494C-AAFA-A9BF974B46DD}"/>
              </a:ext>
            </a:extLst>
          </p:cNvPr>
          <p:cNvCxnSpPr>
            <a:stCxn id="5" idx="2"/>
          </p:cNvCxnSpPr>
          <p:nvPr/>
        </p:nvCxnSpPr>
        <p:spPr>
          <a:xfrm>
            <a:off x="4343400" y="2228519"/>
            <a:ext cx="19050" cy="278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1D6304C9-0863-4656-B270-ABEF40904A94}"/>
              </a:ext>
            </a:extLst>
          </p:cNvPr>
          <p:cNvCxnSpPr>
            <a:endCxn id="7" idx="0"/>
          </p:cNvCxnSpPr>
          <p:nvPr/>
        </p:nvCxnSpPr>
        <p:spPr>
          <a:xfrm>
            <a:off x="4400036" y="2883303"/>
            <a:ext cx="19052" cy="179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8E4BFC97-2B1A-4EAD-A985-F8D1BE9F26B0}"/>
              </a:ext>
            </a:extLst>
          </p:cNvPr>
          <p:cNvCxnSpPr>
            <a:stCxn id="7" idx="2"/>
          </p:cNvCxnSpPr>
          <p:nvPr/>
        </p:nvCxnSpPr>
        <p:spPr>
          <a:xfrm>
            <a:off x="4419088" y="3902980"/>
            <a:ext cx="0" cy="239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C3620A1-EAEE-488E-939F-39200F13019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438290" y="4511219"/>
            <a:ext cx="0" cy="264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0CE81AE-E370-4DF7-A7C8-FB3057AAEE4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438290" y="5161590"/>
            <a:ext cx="1081" cy="196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A1F0C8DC-9623-4487-9CCF-DA82704AAE3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428149" y="5722709"/>
            <a:ext cx="11222" cy="23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FCFD21AA-F020-4C0C-8165-935BF449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7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81000" y="-25823"/>
            <a:ext cx="7773338" cy="94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 fontAlgn="auto">
              <a:spcAft>
                <a:spcPts val="0"/>
              </a:spcAft>
            </a:pPr>
            <a:r>
              <a:rPr lang="fa-I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فهرست مطالب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228600" y="1305308"/>
            <a:ext cx="8382000" cy="55013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" action="ppaction://hlinkshowjump?jump=nextsli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1-بهینه ساز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" action="ppaction://hlinkshowjump?jump=nextsli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" action="ppaction://hlinkshowjump?jump=nextsli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گرگ خاکستری(تاریخچه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" action="ppaction://hlinkshowjump?jump=nextsli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" action="ppaction://hlinkshowjump?jump=nextsli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وایده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" action="ppaction://hlinkshowjump?jump=nextsli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" action="ppaction://hlinkshowjump?jump=nextsli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اصلی)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228600" y="2617439"/>
            <a:ext cx="8382000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3-احاطه کردن شکار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304800" y="5395865"/>
            <a:ext cx="8382000" cy="533400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7- </a:t>
            </a:r>
            <a:r>
              <a:rPr lang="fa-I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فلو چارت و شبه کدالگوریتم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3" action="ppaction://hlinksldjump"/>
              </a:rPr>
              <a:t>GWO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838200" y="1966513"/>
            <a:ext cx="6934200" cy="509651"/>
          </a:xfrm>
          <a:prstGeom prst="roundRect">
            <a:avLst>
              <a:gd name="adj" fmla="val 1279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  <a:lumMod val="73000"/>
                  <a:alpha val="9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rtl="1"/>
            <a:r>
              <a:rPr lang="fa-I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sldjump"/>
              </a:rPr>
              <a:t>2-ساختار اجتماعی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sldjump"/>
              </a:rPr>
              <a:t> </a:t>
            </a:r>
            <a:r>
              <a:rPr lang="fa-I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sldjump"/>
              </a:rPr>
              <a:t>ونحوه شکارگرگ </a:t>
            </a:r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4" action="ppaction://hlinksldjump"/>
              </a:rPr>
              <a:t>خاکستری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gray">
          <a:xfrm>
            <a:off x="1179320" y="4756266"/>
            <a:ext cx="6705600" cy="533400"/>
          </a:xfrm>
          <a:prstGeom prst="roundRect">
            <a:avLst>
              <a:gd name="adj" fmla="val 1279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  <a:lumMod val="73000"/>
                  <a:alpha val="9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5" action="ppaction://hlinksldjump"/>
              </a:rPr>
              <a:t>6- جستجوی طمعه (اکتشاف)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gray">
          <a:xfrm>
            <a:off x="1096206" y="3287901"/>
            <a:ext cx="6705600" cy="569452"/>
          </a:xfrm>
          <a:prstGeom prst="roundRect">
            <a:avLst>
              <a:gd name="adj" fmla="val 1279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  <a:lumMod val="73000"/>
                  <a:alpha val="9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6" action="ppaction://hlinksldjump"/>
              </a:rPr>
              <a:t>4- شکار گرگ خاکستری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243016" y="3998627"/>
            <a:ext cx="8382000" cy="635237"/>
          </a:xfrm>
          <a:prstGeom prst="roundRect">
            <a:avLst>
              <a:gd name="adj" fmla="val 1904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rtl="1"/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5- حمله به طعمه (</a:t>
            </a:r>
            <a:r>
              <a:rPr lang="fa-I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بهره </a:t>
            </a:r>
            <a:r>
              <a:rPr lang="fa-I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و</a:t>
            </a:r>
            <a:r>
              <a:rPr lang="fa-I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ری</a:t>
            </a:r>
            <a:r>
              <a:rPr lang="fa-I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7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gray">
          <a:xfrm>
            <a:off x="1143000" y="6070539"/>
            <a:ext cx="6705600" cy="533400"/>
          </a:xfrm>
          <a:prstGeom prst="roundRect">
            <a:avLst>
              <a:gd name="adj" fmla="val 12796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  <a:lumMod val="73000"/>
                  <a:alpha val="92000"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rtl="1"/>
            <a:r>
              <a:rPr lang="fa-I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  <a:hlinkClick r:id="rId8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8-منبع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46C4A6B4-16FC-440A-9C9B-3852F0AC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0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1140152" y="119722"/>
            <a:ext cx="7620000" cy="685800"/>
          </a:xfrm>
        </p:spPr>
        <p:txBody>
          <a:bodyPr>
            <a:normAutofit/>
          </a:bodyPr>
          <a:lstStyle/>
          <a:p>
            <a:pPr algn="r"/>
            <a:r>
              <a:rPr lang="fa-IR" sz="2400" b="1" dirty="0" smtClean="0">
                <a:solidFill>
                  <a:srgbClr val="FF0000"/>
                </a:solidFill>
                <a:latin typeface="Book Antiqua" pitchFamily="18" charset="0"/>
              </a:rPr>
              <a:t>شبه کد الگوریتم </a:t>
            </a:r>
            <a:endParaRPr lang="en-US" sz="2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057" y="1174876"/>
            <a:ext cx="7804241" cy="543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311057" y="1569979"/>
            <a:ext cx="7766143" cy="754859"/>
          </a:xfrm>
          <a:prstGeom prst="roundRect">
            <a:avLst>
              <a:gd name="adj" fmla="val 218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6858000" y="1044389"/>
            <a:ext cx="2149624" cy="500837"/>
          </a:xfrm>
          <a:prstGeom prst="borderCallout1">
            <a:avLst>
              <a:gd name="adj1" fmla="val 56289"/>
              <a:gd name="adj2" fmla="val -6197"/>
              <a:gd name="adj3" fmla="val 158570"/>
              <a:gd name="adj4" fmla="val -351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مقداردهی اولیه به</a:t>
            </a:r>
            <a:r>
              <a:rPr lang="fa-IR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a-IR" sz="16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پارامترها</a:t>
            </a:r>
            <a:endParaRPr lang="en-US" sz="16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11057" y="2312785"/>
            <a:ext cx="7842343" cy="9403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6858000" y="2310062"/>
            <a:ext cx="2258939" cy="362263"/>
          </a:xfrm>
          <a:prstGeom prst="borderCallout1">
            <a:avLst>
              <a:gd name="adj1" fmla="val 37622"/>
              <a:gd name="adj2" fmla="val -6049"/>
              <a:gd name="adj3" fmla="val 112500"/>
              <a:gd name="adj4" fmla="val -383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ساخت جمعیت اولیه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1057" y="3276602"/>
            <a:ext cx="7842343" cy="50989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6858000" y="2872100"/>
            <a:ext cx="2286000" cy="381000"/>
          </a:xfrm>
          <a:prstGeom prst="borderCallout1">
            <a:avLst>
              <a:gd name="adj1" fmla="val 52395"/>
              <a:gd name="adj2" fmla="val -5792"/>
              <a:gd name="adj3" fmla="val 141659"/>
              <a:gd name="adj4" fmla="val -3769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پیدا کردن 3 پاسخ بهتر</a:t>
            </a:r>
            <a:endParaRPr lang="en-US" sz="1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11058" y="3810000"/>
            <a:ext cx="7766141" cy="1905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6858000" y="3891703"/>
            <a:ext cx="2307008" cy="375497"/>
          </a:xfrm>
          <a:prstGeom prst="borderCallout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بروز رسانی راه حل ها</a:t>
            </a: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1057" y="5924442"/>
            <a:ext cx="6089743" cy="32395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Callout 1 12"/>
          <p:cNvSpPr/>
          <p:nvPr/>
        </p:nvSpPr>
        <p:spPr>
          <a:xfrm>
            <a:off x="6858000" y="5714999"/>
            <a:ext cx="2274602" cy="332711"/>
          </a:xfrm>
          <a:prstGeom prst="borderCallout1">
            <a:avLst>
              <a:gd name="adj1" fmla="val 46787"/>
              <a:gd name="adj2" fmla="val -6731"/>
              <a:gd name="adj3" fmla="val 112500"/>
              <a:gd name="adj4" fmla="val -38333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شرط خاتمه</a:t>
            </a:r>
            <a:endParaRPr lang="en-US" sz="1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1057" y="6248399"/>
            <a:ext cx="6089743" cy="25162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>
            <a:off x="6857999" y="6097217"/>
            <a:ext cx="2274603" cy="402804"/>
          </a:xfrm>
          <a:prstGeom prst="borderCallout1">
            <a:avLst>
              <a:gd name="adj1" fmla="val 18750"/>
              <a:gd name="adj2" fmla="val -8333"/>
              <a:gd name="adj3" fmla="val 84919"/>
              <a:gd name="adj4" fmla="val -39615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نمایش بهترین پاسخ</a:t>
            </a:r>
            <a:endParaRPr lang="en-US" sz="1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A19614C9-FC53-486A-A1B1-EF99ED7B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39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>
          <a:xfrm>
            <a:off x="514351" y="457200"/>
            <a:ext cx="7797662" cy="1151965"/>
          </a:xfrm>
        </p:spPr>
        <p:txBody>
          <a:bodyPr>
            <a:normAutofit/>
          </a:bodyPr>
          <a:lstStyle/>
          <a:p>
            <a:pPr algn="r" rtl="1"/>
            <a:r>
              <a:rPr lang="fa-IR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منبع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882" y="20574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S. Mirjalili, S. M. Mirjalili, and A. Lewis,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"Grey Wolf Optimizer,"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Advances in </a:t>
            </a:r>
            <a:r>
              <a:rPr lang="nl-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Engineering Software, vol. 69, pp. 46-61, </a:t>
            </a:r>
            <a:r>
              <a:rPr lang="nl-NL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2014</a:t>
            </a:r>
            <a:r>
              <a:rPr lang="nl-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0BA3DAE-5C82-4099-B2A7-18EDEA47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75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514600"/>
            <a:ext cx="7797662" cy="1151965"/>
          </a:xfrm>
        </p:spPr>
        <p:txBody>
          <a:bodyPr/>
          <a:lstStyle/>
          <a:p>
            <a:pPr algn="ctr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با تشکر از توجه شما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3A5B73-8C91-4B8C-BD5B-3BDBED62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4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46287"/>
            <a:ext cx="6553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الگوریتم گرگ خاکستری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GWO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یک الگوریتم فراابتکاری مبتنی بر جمعیت است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</a:p>
          <a:p>
            <a:pPr algn="just" rtl="1"/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تقلیدی از ساختار سلسله مراتبی و رفتار شکار گرگ های خاکستری در طبیعت می باشد.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endParaRPr lang="fa-I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درسال 2014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توسط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اقای میرجلیلی </a:t>
            </a:r>
            <a:r>
              <a:rPr lang="fa-I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و همکاران ارائه شد.</a:t>
            </a:r>
          </a:p>
          <a:p>
            <a:pPr algn="just" rtl="1"/>
            <a:endParaRPr lang="fa-I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fa-I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گرگ های خاکستری بعنوان شکارچیانی هستند  که در راس زنجیره غذایی قرار میگیرند.</a:t>
            </a:r>
          </a:p>
          <a:p>
            <a:pPr algn="just" rtl="1"/>
            <a:endParaRPr lang="fa-I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fa-I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این گرگ ها ترجیح میدهند بصورت گروه های 5 تا 12 نفره زندگی کنند.</a:t>
            </a:r>
          </a:p>
          <a:p>
            <a:pPr algn="just" rtl="1"/>
            <a:endParaRPr lang="fa-I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/>
            <a:r>
              <a:rPr lang="fa-IR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هر فرد در گروه دارای یک سلسله مراتب می باشد.</a:t>
            </a:r>
          </a:p>
          <a:p>
            <a:pPr algn="just" rtl="1"/>
            <a:endParaRPr lang="fa-IR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r" rtl="1"/>
            <a:r>
              <a:rPr lang="fa-IR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  </a:t>
            </a:r>
            <a:r>
              <a:rPr lang="fa-I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(تمام اعضای یک گروه به یک دیکتاتوری سلسله مراتبی </a:t>
            </a:r>
            <a:r>
              <a:rPr lang="fa-I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پایبند </a:t>
            </a:r>
            <a:r>
              <a:rPr lang="fa-I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هستند)</a:t>
            </a:r>
          </a:p>
          <a:p>
            <a:pPr algn="r" rtl="1"/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</a:endParaRPr>
          </a:p>
          <a:p>
            <a:pPr algn="just"/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/>
            <a:endParaRPr 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8260" y="1447800"/>
            <a:ext cx="185474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620000" cy="685800"/>
          </a:xfrm>
        </p:spPr>
        <p:txBody>
          <a:bodyPr>
            <a:normAutofit/>
          </a:bodyPr>
          <a:lstStyle/>
          <a:p>
            <a:pPr algn="r" rtl="1"/>
            <a:r>
              <a:rPr lang="fa-I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+mn-cs"/>
              </a:rPr>
              <a:t>بهینه ساز  گرگ خاکستری (تاریخچه و ایده اصلی)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7D3AB4-779C-4405-BDE8-ACA61390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30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32891309"/>
              </p:ext>
            </p:extLst>
          </p:nvPr>
        </p:nvGraphicFramePr>
        <p:xfrm>
          <a:off x="176171" y="65300"/>
          <a:ext cx="8824967" cy="1297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41" y="2209800"/>
            <a:ext cx="4015404" cy="40791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381000"/>
            <a:ext cx="780176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 fontAlgn="auto"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  </a:t>
            </a:r>
            <a:r>
              <a:rPr lang="fa-I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ساختار سلسله مراتبی گروه های گرگ ها </a:t>
            </a:r>
            <a:r>
              <a:rPr lang="fa-I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:</a:t>
            </a: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</a:endParaRPr>
          </a:p>
          <a:p>
            <a:pPr algn="just" rtl="1" fontAlgn="auto">
              <a:spcBef>
                <a:spcPts val="0"/>
              </a:spcBef>
              <a:spcAft>
                <a:spcPts val="0"/>
              </a:spcAft>
            </a:pPr>
            <a:endParaRPr lang="fa-I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</a:endParaRPr>
          </a:p>
          <a:p>
            <a:pPr algn="just" rtl="1" fontAlgn="auto">
              <a:spcBef>
                <a:spcPts val="0"/>
              </a:spcBef>
              <a:spcAft>
                <a:spcPts val="0"/>
              </a:spcAft>
            </a:pPr>
            <a:r>
              <a:rPr lang="fa-IR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  </a:t>
            </a:r>
            <a:r>
              <a:rPr lang="fa-IR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گرگ های آلفا، گرگ های بتا، گرگ های دلتا و گرگ های امگا</a:t>
            </a: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</a:endParaRPr>
          </a:p>
          <a:p>
            <a:pPr algn="r" rtl="1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</a:endParaRPr>
          </a:p>
          <a:p>
            <a:pPr algn="just" rtl="1" fontAlgn="auto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83994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52400"/>
            <a:ext cx="8001000" cy="741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سلسله مراتب گرگ های خاکستری شامل 4 درجه می باشد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درجه اول آلفا نامیده میشود</a:t>
            </a: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(𝛼). </a:t>
            </a:r>
          </a:p>
          <a:p>
            <a:pPr algn="just" rtl="1">
              <a:lnSpc>
                <a:spcPct val="150000"/>
              </a:lnSpc>
            </a:pPr>
            <a:endParaRPr lang="fa-IR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گرگ های آلفا بعنوان رهبران گروه عمل میکنند که یک مرد و یک زن هستند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</a:p>
          <a:p>
            <a:pPr algn="just" rtl="1"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آلفا عمدتا مسئول تصمیم گیری در مورد شکار، محل خواب، زمان بیدار شدن و غیره است.</a:t>
            </a:r>
          </a:p>
          <a:p>
            <a:pPr algn="just" rtl="1">
              <a:lnSpc>
                <a:spcPct val="150000"/>
              </a:lnSpc>
            </a:pPr>
            <a:endParaRPr lang="fa-IR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آلفا لزوما قوی ترین عضو گروه نیست، بلکه بهترین عضو در مدیریت گروه است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.</a:t>
            </a:r>
            <a:endParaRPr lang="fa-IR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گرگ آلفا گرگ غالب نیز نامیده می شود چونکه دستوراتش باید توسط سایر گروه پیروی شود.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endParaRPr lang="fa-IR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endParaRPr lang="fa-IR" sz="20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62822C-2412-4BAB-8ED0-7A643050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24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685800"/>
            <a:ext cx="838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سطح دوم یا درجه دوم بتا نامیده میشود</a:t>
            </a: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(𝛽).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گرگ های بتا گرگهای تابع هستند که به تصمیم آلفا یا سایر فعالیتهای گروه کمک می کند.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 rtl="1"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گرگ بتا می تواند مرد یا زن باشد و احتمالا بهترین کاندید برای آلفا می باشند.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 rtl="1">
              <a:lnSpc>
                <a:spcPct val="150000"/>
              </a:lnSpc>
            </a:pPr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گرگ بتا باید به آلفا احترام بگذارد، اما به سایر گرگهای سطح پایین دستور می دهد.</a:t>
            </a:r>
          </a:p>
          <a:p>
            <a:pPr algn="just" rtl="1">
              <a:lnSpc>
                <a:spcPct val="150000"/>
              </a:lnSpc>
            </a:pPr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گرگ بتا دستورات آلفا را در تمام گروه اعمال می کند و بازخورد را به آلفا می دهد.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E21696-8B88-4932-8086-D7C4BA01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79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228" y="457200"/>
            <a:ext cx="84803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fa-IR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سطح سوم دلتا نامیده میشود</a:t>
            </a: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(𝛿)</a:t>
            </a:r>
          </a:p>
          <a:p>
            <a:pPr algn="just"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گرگ های دلتا باید به آلفا و بتا احترام بگذارند ، اما بر امگا تسلط دارند. </a:t>
            </a: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دسته بندی های مختلف سطح دلتا شامل موارد زیر است: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نگهبانان</a:t>
            </a:r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سالمندان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شکارچیان 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سرپرستان</a:t>
            </a:r>
          </a:p>
          <a:p>
            <a:pPr algn="just" rtl="1">
              <a:lnSpc>
                <a:spcPct val="15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EFE082-5F81-4108-8A6D-EAAF51B3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66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8077200" cy="513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پایین ترین سطح امگا نامیده میشود </a:t>
            </a: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(𝜔)</a:t>
            </a:r>
          </a:p>
          <a:p>
            <a:pPr algn="r" rtl="1">
              <a:lnSpc>
                <a:spcPct val="150000"/>
              </a:lnSpc>
            </a:pPr>
            <a:endParaRPr lang="en-US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امگا نقش قربانی را بازی می کند. </a:t>
            </a:r>
          </a:p>
          <a:p>
            <a:pPr algn="just" rtl="1">
              <a:lnSpc>
                <a:spcPct val="150000"/>
              </a:lnSpc>
            </a:pPr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گرگ های امگا همیشه باید از تمام گرگ های غالب دیگر </a:t>
            </a:r>
            <a:r>
              <a:rPr lang="fa-I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اطاعت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کنند.</a:t>
            </a:r>
          </a:p>
          <a:p>
            <a:pPr algn="just" rtl="1">
              <a:lnSpc>
                <a:spcPct val="150000"/>
              </a:lnSpc>
            </a:pPr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به نظر میرسد که امگا یک فرد مهم در گروه نیستد و آنها آخرین نفراتی در گروه هستند که اجازه خوردن </a:t>
            </a:r>
            <a:r>
              <a:rPr lang="fa-I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غذا </a:t>
            </a: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دارند.</a:t>
            </a:r>
          </a:p>
          <a:p>
            <a:pPr algn="just" rtl="1">
              <a:lnSpc>
                <a:spcPct val="150000"/>
              </a:lnSpc>
            </a:pPr>
            <a:r>
              <a:rPr lang="fa-I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اما ...</a:t>
            </a:r>
          </a:p>
          <a:p>
            <a:pPr algn="just" rtl="1">
              <a:lnSpc>
                <a:spcPct val="150000"/>
              </a:lnSpc>
            </a:pPr>
            <a:r>
              <a:rPr lang="fa-I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مشاهده شده است که کل گروه در صورت نبودن گرگ های </a:t>
            </a:r>
            <a:r>
              <a:rPr lang="fa-IR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امگا </a:t>
            </a:r>
            <a:r>
              <a:rPr lang="fa-I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دچار جنگ های داخلی و مشکلات متعدد می شود.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4B1D83-69EF-4307-B675-8A7271DA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06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F1BFB-60CB-48AE-A6DF-8FA67373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03025"/>
            <a:ext cx="7315201" cy="370246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بررسی نحوه شکار گرگ های خاکستری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7C85C0B-2DE8-48F9-A8A3-7ACAF45C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55736"/>
            <a:ext cx="8305801" cy="2362200"/>
          </a:xfrm>
        </p:spPr>
        <p:txBody>
          <a:bodyPr>
            <a:normAutofit fontScale="92500"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شکار دسته جمعی علاوه بر سلسله مراتب اجتماعی گرگ ها یکی دیگر از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a-I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رفتارهای 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جالب اجتماعی گرگ های خاکستری است.</a:t>
            </a:r>
            <a:b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a-I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●ردیابی 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تعقیب و نزدیک شدن به شکار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b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a-I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تلاش برای محاصره و </a:t>
            </a:r>
            <a:r>
              <a:rPr lang="fa-I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ازارو 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اذیت شکار تا زمانی که از </a:t>
            </a:r>
            <a:r>
              <a:rPr lang="fa-I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حرکت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a-I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متوقف 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شود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B_D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a-I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a-IR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● حمله به سمت طعمه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9145842-3F97-4820-B95C-6264FA93E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200401"/>
            <a:ext cx="6057900" cy="331499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78944E71-1E97-4A1B-8978-826189AA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31EA-79E1-4BD5-9415-FE7B94E49E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1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TP001136798</AuthoringAssetId>
    <AssetId xmlns="145c5697-5eb5-440b-b2f1-a8273fb59250">TS001136798</AssetId>
  </documentManagement>
</p:properties>
</file>

<file path=customXml/itemProps1.xml><?xml version="1.0" encoding="utf-8"?>
<ds:datastoreItem xmlns:ds="http://schemas.openxmlformats.org/officeDocument/2006/customXml" ds:itemID="{B76E3835-C4DD-4E9D-8A33-A769C083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0572795-6DF4-4800-A75E-EA2C034842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CA31F6-E069-4687-8F41-85A94332463F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807629BD-84F2-4311-A759-ED5FB840AFC5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145c5697-5eb5-440b-b2f1-a8273fb5925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4009</TotalTime>
  <Words>1242</Words>
  <Application>Microsoft Office PowerPoint</Application>
  <PresentationFormat>On-screen Show (4:3)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 Narrow</vt:lpstr>
      <vt:lpstr>B Nazanin</vt:lpstr>
      <vt:lpstr>B Zar</vt:lpstr>
      <vt:lpstr>Book Antiqua</vt:lpstr>
      <vt:lpstr>Calibri</vt:lpstr>
      <vt:lpstr>Cambria Math</vt:lpstr>
      <vt:lpstr>Century Gothic</vt:lpstr>
      <vt:lpstr>Courier New</vt:lpstr>
      <vt:lpstr>Tahoma</vt:lpstr>
      <vt:lpstr>Wingdings 3</vt:lpstr>
      <vt:lpstr>Wisp</vt:lpstr>
      <vt:lpstr>به نام خدا  الگوریتم گرگ خاکستری Grey Wolf Optimizer(GWO)</vt:lpstr>
      <vt:lpstr>PowerPoint Presentation</vt:lpstr>
      <vt:lpstr>بهینه ساز  گرگ خاکستری (تاریخچه و ایده اصلی)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بررسی نحوه شکار گرگ های خاکستری:</vt:lpstr>
      <vt:lpstr>سلسله مراتب اجتماعی گرگ خاکستری</vt:lpstr>
      <vt:lpstr>رفتار احاطه کردن شکار</vt:lpstr>
      <vt:lpstr>PowerPoint Presentation</vt:lpstr>
      <vt:lpstr>گرگ خاکستری در موقعیت (X,Y) میتواند موقعیت خود را با توجه به موقعیت شکار (X*,Y*) به روز کند.</vt:lpstr>
      <vt:lpstr>مدلسازی شکار</vt:lpstr>
      <vt:lpstr>فرمول بندی رفتار شکار گرگ ها بصورت زیر انجام میگیرد: </vt:lpstr>
      <vt:lpstr> حمله به طمعه ((explotation</vt:lpstr>
      <vt:lpstr> جستجوی شکار ((exploration</vt:lpstr>
      <vt:lpstr>زمانی که  |A| &gt; 1, گرگ ها مجبور به دورشدن از طعمه میشوند به این امید که طعمه بهتری پیدا کنند (اکتشاف سایر نواحی) </vt:lpstr>
      <vt:lpstr>فلوچارت الگوریتم </vt:lpstr>
      <vt:lpstr>شبه کد الگوریتم </vt:lpstr>
      <vt:lpstr>منبع</vt:lpstr>
      <vt:lpstr>با تشکر از توجه شما</vt:lpstr>
    </vt:vector>
  </TitlesOfParts>
  <Company>Theme Gallery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 slides (Clean lines design)</dc:title>
  <dc:creator>Theme Gallery</dc:creator>
  <cp:lastModifiedBy>Windows User</cp:lastModifiedBy>
  <cp:revision>511</cp:revision>
  <dcterms:created xsi:type="dcterms:W3CDTF">2004-07-10T03:06:56Z</dcterms:created>
  <dcterms:modified xsi:type="dcterms:W3CDTF">2021-01-03T19:37:21Z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gNumber">
    <vt:lpwstr>490681L</vt:lpwstr>
  </property>
  <property fmtid="{D5CDD505-2E9C-101B-9397-08002B2CF9AE}" pid="3" name="TPInstallLocation">
    <vt:lpwstr>{Document Themes}</vt:lpwstr>
  </property>
  <property fmtid="{D5CDD505-2E9C-101B-9397-08002B2CF9AE}" pid="4" name="PrimaryImageGen">
    <vt:lpwstr>1</vt:lpwstr>
  </property>
  <property fmtid="{D5CDD505-2E9C-101B-9397-08002B2CF9AE}" pid="5" name="display_urn:schemas-microsoft-com:office:office#APAuthor">
    <vt:lpwstr>REDMOND\cynvey</vt:lpwstr>
  </property>
  <property fmtid="{D5CDD505-2E9C-101B-9397-08002B2CF9AE}" pid="6" name="APAuthor">
    <vt:lpwstr>191</vt:lpwstr>
  </property>
  <property fmtid="{D5CDD505-2E9C-101B-9397-08002B2CF9AE}" pid="7" name="Milestone">
    <vt:lpwstr>Continuous</vt:lpwstr>
  </property>
  <property fmtid="{D5CDD505-2E9C-101B-9397-08002B2CF9AE}" pid="8" name="TPAppVersion">
    <vt:lpwstr>11</vt:lpwstr>
  </property>
  <property fmtid="{D5CDD505-2E9C-101B-9397-08002B2CF9AE}" pid="9" name="TPCommandLine">
    <vt:lpwstr>{PP} {FilePath}</vt:lpwstr>
  </property>
  <property fmtid="{D5CDD505-2E9C-101B-9397-08002B2CF9AE}" pid="10" name="IsSearchable">
    <vt:lpwstr>0</vt:lpwstr>
  </property>
  <property fmtid="{D5CDD505-2E9C-101B-9397-08002B2CF9AE}" pid="11" name="NumericId">
    <vt:lpwstr>-1.00000000000000</vt:lpwstr>
  </property>
  <property fmtid="{D5CDD505-2E9C-101B-9397-08002B2CF9AE}" pid="12" name="PublishTargets">
    <vt:lpwstr>OfficeOnline</vt:lpwstr>
  </property>
  <property fmtid="{D5CDD505-2E9C-101B-9397-08002B2CF9AE}" pid="13" name="TPLaunchHelpLinkType">
    <vt:lpwstr>Template</vt:lpwstr>
  </property>
  <property fmtid="{D5CDD505-2E9C-101B-9397-08002B2CF9AE}" pid="14" name="TPFriendlyName">
    <vt:lpwstr>Sample presentation slides (Clean lines design)</vt:lpwstr>
  </property>
  <property fmtid="{D5CDD505-2E9C-101B-9397-08002B2CF9AE}" pid="15" name="display_urn:schemas-microsoft-com:office:office#APEditor">
    <vt:lpwstr>REDMOND\v-luannv</vt:lpwstr>
  </property>
  <property fmtid="{D5CDD505-2E9C-101B-9397-08002B2CF9AE}" pid="16" name="APEditor">
    <vt:lpwstr>92</vt:lpwstr>
  </property>
  <property fmtid="{D5CDD505-2E9C-101B-9397-08002B2CF9AE}" pid="17" name="Provider">
    <vt:lpwstr>EY001138790</vt:lpwstr>
  </property>
  <property fmtid="{D5CDD505-2E9C-101B-9397-08002B2CF9AE}" pid="18" name="SourceTitle">
    <vt:lpwstr>Sample presentation slides (Clean lines design)</vt:lpwstr>
  </property>
  <property fmtid="{D5CDD505-2E9C-101B-9397-08002B2CF9AE}" pid="19" name="TPApplication">
    <vt:lpwstr>PowerPoint</vt:lpwstr>
  </property>
  <property fmtid="{D5CDD505-2E9C-101B-9397-08002B2CF9AE}" pid="20" name="TPLaunchHelpLink">
    <vt:lpwstr/>
  </property>
  <property fmtid="{D5CDD505-2E9C-101B-9397-08002B2CF9AE}" pid="21" name="TemplateType">
    <vt:lpwstr>Presentations</vt:lpwstr>
  </property>
  <property fmtid="{D5CDD505-2E9C-101B-9397-08002B2CF9AE}" pid="22" name="OpenTemplate">
    <vt:lpwstr>1</vt:lpwstr>
  </property>
  <property fmtid="{D5CDD505-2E9C-101B-9397-08002B2CF9AE}" pid="23" name="UACurrentWords">
    <vt:lpwstr>0</vt:lpwstr>
  </property>
  <property fmtid="{D5CDD505-2E9C-101B-9397-08002B2CF9AE}" pid="24" name="UALocRecommendation">
    <vt:lpwstr>Localize</vt:lpwstr>
  </property>
  <property fmtid="{D5CDD505-2E9C-101B-9397-08002B2CF9AE}" pid="25" name="Applications">
    <vt:lpwstr>79;#Template 12;#64;#PowerPoint 2003;#67;#PowerPoint - Design Templt 12;#182;#Office XP;#65;#Microsoft Office PowerPoint 2007;#66;#PowerPoint - Design Templt 2003</vt:lpwstr>
  </property>
  <property fmtid="{D5CDD505-2E9C-101B-9397-08002B2CF9AE}" pid="26" name="TemplateStatus">
    <vt:lpwstr>Complete</vt:lpwstr>
  </property>
  <property fmtid="{D5CDD505-2E9C-101B-9397-08002B2CF9AE}" pid="27" name="ContentTypeId">
    <vt:lpwstr>0x0101006025706CF4CD034688BEBAE97A2E701D020200C3831ACA17D8814887A164412888521E</vt:lpwstr>
  </property>
  <property fmtid="{D5CDD505-2E9C-101B-9397-08002B2CF9AE}" pid="28" name="IsDeleted">
    <vt:lpwstr>0</vt:lpwstr>
  </property>
  <property fmtid="{D5CDD505-2E9C-101B-9397-08002B2CF9AE}" pid="29" name="ShowIn">
    <vt:lpwstr>Show everywhere</vt:lpwstr>
  </property>
  <property fmtid="{D5CDD505-2E9C-101B-9397-08002B2CF9AE}" pid="30" name="PublishStatusLookup">
    <vt:lpwstr>259247</vt:lpwstr>
  </property>
  <property fmtid="{D5CDD505-2E9C-101B-9397-08002B2CF9AE}" pid="31" name="TPClientViewer">
    <vt:lpwstr>Microsoft Office PowerPoint</vt:lpwstr>
  </property>
  <property fmtid="{D5CDD505-2E9C-101B-9397-08002B2CF9AE}" pid="32" name="TPComponent">
    <vt:lpwstr>PPTFiles</vt:lpwstr>
  </property>
  <property fmtid="{D5CDD505-2E9C-101B-9397-08002B2CF9AE}" pid="33" name="TPNamespace">
    <vt:lpwstr>POWERPNT</vt:lpwstr>
  </property>
  <property fmtid="{D5CDD505-2E9C-101B-9397-08002B2CF9AE}" pid="34" name="APTrustLevel">
    <vt:lpwstr>1.00000000000000</vt:lpwstr>
  </property>
  <property fmtid="{D5CDD505-2E9C-101B-9397-08002B2CF9AE}" pid="35" name="TrustLevel">
    <vt:lpwstr>Microsoft Managed Content</vt:lpwstr>
  </property>
  <property fmtid="{D5CDD505-2E9C-101B-9397-08002B2CF9AE}" pid="36" name="Content Type">
    <vt:lpwstr>OOFile</vt:lpwstr>
  </property>
</Properties>
</file>