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FR+TeInJqy8mZMKuvRpPuORp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111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40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37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879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716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74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41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c4f47005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ac4f47005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c4f470052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ac4f470052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c4f470052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ac4f470052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88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c4f470052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ac4f470052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c4f470052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ac4f470052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06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701486" y="3054798"/>
            <a:ext cx="76758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0" i="0" u="none" strike="noStrike" cap="none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Research Summary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0" i="0" u="none" strike="noStrike" cap="none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Mohammadreza Mir</a:t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86" name="Google Shape;86;p1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91" name="Google Shape;91;p1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96" name="Google Shape;96;p1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DDC</a:t>
              </a:r>
              <a:endParaRPr/>
            </a:p>
          </p:txBody>
        </p:sp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01" name="Google Shape;101;p1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7" name="Google Shape;107;p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110" name="Google Shape;11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12" name="Google Shape;112;p1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115" name="Google Shape;11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81" name="Google Shape;381;p5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384" name="Google Shape;38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5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86" name="Google Shape;386;p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389" name="Google Shape;38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5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391" name="Google Shape;391;p5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394" name="Google Shape;39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5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397" name="Google Shape;397;p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00" name="Google Shape;40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5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02" name="Google Shape;402;p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05" name="Google Shape;40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6" name="Google Shape;406;p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07" name="Google Shape;407;p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10" name="Google Shape;41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9582" y="736708"/>
            <a:ext cx="4083424" cy="264542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6779817" y="1436485"/>
            <a:ext cx="2544585" cy="900953"/>
          </a:xfrm>
          <a:prstGeom prst="roundRect">
            <a:avLst>
              <a:gd name="adj" fmla="val 16667"/>
            </a:avLst>
          </a:prstGeom>
          <a:solidFill>
            <a:srgbClr val="82DA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NCS??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QUANTIZATION??</a:t>
            </a:r>
            <a:endParaRPr/>
          </a:p>
        </p:txBody>
      </p:sp>
      <p:sp>
        <p:nvSpPr>
          <p:cNvPr id="413" name="Google Shape;413;p5"/>
          <p:cNvSpPr/>
          <p:nvPr/>
        </p:nvSpPr>
        <p:spPr>
          <a:xfrm rot="-2170673">
            <a:off x="8618215" y="5237856"/>
            <a:ext cx="823916" cy="9144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0EEF0"/>
              </a:gs>
              <a:gs pos="26000">
                <a:srgbClr val="F0EEF0"/>
              </a:gs>
              <a:gs pos="94495">
                <a:srgbClr val="82DAD0"/>
              </a:gs>
              <a:gs pos="100000">
                <a:srgbClr val="82DAD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1543729" y="3844214"/>
            <a:ext cx="7619815" cy="1765944"/>
          </a:xfrm>
          <a:prstGeom prst="roundRect">
            <a:avLst>
              <a:gd name="adj" fmla="val 16667"/>
            </a:avLst>
          </a:prstGeom>
          <a:solidFill>
            <a:srgbClr val="82DAD0"/>
          </a:solidFill>
          <a:ln w="34925" cap="flat" cmpd="sng">
            <a:solidFill>
              <a:srgbClr val="52CBB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8953841" y="5831130"/>
            <a:ext cx="1237612" cy="867025"/>
          </a:xfrm>
          <a:prstGeom prst="ellipse">
            <a:avLst/>
          </a:prstGeom>
          <a:solidFill>
            <a:srgbClr val="82DAD0"/>
          </a:solidFill>
          <a:ln w="34925" cap="flat" cmpd="sng">
            <a:solidFill>
              <a:srgbClr val="52CBB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9004268" y="6003032"/>
            <a:ext cx="12069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QMFAC Equations</a:t>
            </a:r>
            <a:endParaRPr/>
          </a:p>
        </p:txBody>
      </p:sp>
      <p:sp>
        <p:nvSpPr>
          <p:cNvPr id="417" name="Google Shape;417;p5"/>
          <p:cNvSpPr txBox="1"/>
          <p:nvPr/>
        </p:nvSpPr>
        <p:spPr>
          <a:xfrm>
            <a:off x="1347443" y="3690858"/>
            <a:ext cx="7825506" cy="13433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8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8" name="Google Shape;418;p5"/>
          <p:cNvSpPr txBox="1"/>
          <p:nvPr/>
        </p:nvSpPr>
        <p:spPr>
          <a:xfrm>
            <a:off x="1349110" y="4717745"/>
            <a:ext cx="5670682" cy="8046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9" name="Google Shape;419;p5"/>
          <p:cNvSpPr txBox="1"/>
          <p:nvPr/>
        </p:nvSpPr>
        <p:spPr>
          <a:xfrm>
            <a:off x="1204550" y="6361938"/>
            <a:ext cx="66337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X. Bu, P. Zhu, Q. Yu, Z. Hou, and J. Liang, ‘Model-free adaptive control for a class of nonlinear systems with uniform quantizer’, </a:t>
            </a:r>
            <a:r>
              <a:rPr lang="en-US" sz="800" i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International Journal of Robust and Nonlinear Control, </a:t>
            </a:r>
            <a:r>
              <a:rPr lang="en-US" sz="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X. Bu, Y. Qiao, Z. Hou, and J. Yang, ‘Model Free Adaptive Control for a Class of Nonlinear Systems Using Quantized Information’</a:t>
            </a:r>
            <a:endParaRPr sz="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81" name="Google Shape;381;p5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384" name="Google Shape;38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5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86" name="Google Shape;386;p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389" name="Google Shape;38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5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391" name="Google Shape;391;p5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394" name="Google Shape;39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5"/>
          <p:cNvGrpSpPr/>
          <p:nvPr/>
        </p:nvGrpSpPr>
        <p:grpSpPr>
          <a:xfrm>
            <a:off x="1048886" y="-4"/>
            <a:ext cx="9574094" cy="6858000"/>
            <a:chOff x="491575" y="0"/>
            <a:chExt cx="9574094" cy="6858000"/>
          </a:xfrm>
        </p:grpSpPr>
        <p:sp>
          <p:nvSpPr>
            <p:cNvPr id="397" name="Google Shape;397;p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00" name="Google Shape;40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5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02" name="Google Shape;402;p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05" name="Google Shape;40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6" name="Google Shape;406;p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07" name="Google Shape;407;p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10" name="Google Shape;41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5"/>
          <p:cNvSpPr/>
          <p:nvPr/>
        </p:nvSpPr>
        <p:spPr>
          <a:xfrm>
            <a:off x="1663726" y="434658"/>
            <a:ext cx="2544585" cy="900953"/>
          </a:xfrm>
          <a:prstGeom prst="roundRect">
            <a:avLst>
              <a:gd name="adj" fmla="val 16667"/>
            </a:avLst>
          </a:prstGeom>
          <a:solidFill>
            <a:srgbClr val="82DA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Event-Triggered Data Quantization</a:t>
            </a:r>
            <a:endParaRPr sz="1800" dirty="0">
              <a:latin typeface="Tw Cen MT" panose="020B0602020104020603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84F6597-C61C-4CB6-B1F0-B508235A9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1" y="280033"/>
            <a:ext cx="4429028" cy="343752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1EC00E3-876F-4914-BC57-A401C68F6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32" y="3419366"/>
            <a:ext cx="3789222" cy="33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6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25" name="Google Shape;425;p6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28" name="Google Shape;42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6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30" name="Google Shape;430;p6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6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33" name="Google Shape;43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6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35" name="Google Shape;435;p6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6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38" name="Google Shape;43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6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6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41" name="Google Shape;441;p6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44" name="Google Shape;44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6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46" name="Google Shape;446;p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49" name="Google Shape;44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" name="Google Shape;450;p6"/>
          <p:cNvGrpSpPr/>
          <p:nvPr/>
        </p:nvGrpSpPr>
        <p:grpSpPr>
          <a:xfrm>
            <a:off x="-1883903" y="-29128"/>
            <a:ext cx="11860720" cy="6858000"/>
            <a:chOff x="-2449883" y="-1"/>
            <a:chExt cx="11860720" cy="6858000"/>
          </a:xfrm>
        </p:grpSpPr>
        <p:sp>
          <p:nvSpPr>
            <p:cNvPr id="451" name="Google Shape;451;p6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54" name="Google Shape;45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p6"/>
          <p:cNvGrpSpPr/>
          <p:nvPr/>
        </p:nvGrpSpPr>
        <p:grpSpPr>
          <a:xfrm>
            <a:off x="-9242682" y="152399"/>
            <a:ext cx="9927504" cy="6858000"/>
            <a:chOff x="-9337032" y="-1"/>
            <a:chExt cx="9927504" cy="6858000"/>
          </a:xfrm>
        </p:grpSpPr>
        <p:sp>
          <p:nvSpPr>
            <p:cNvPr id="456" name="Google Shape;456;p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59" name="Google Shape;4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6"/>
          <p:cNvSpPr/>
          <p:nvPr/>
        </p:nvSpPr>
        <p:spPr>
          <a:xfrm>
            <a:off x="882644" y="571494"/>
            <a:ext cx="4758397" cy="598400"/>
          </a:xfrm>
          <a:prstGeom prst="roundRect">
            <a:avLst>
              <a:gd name="adj" fmla="val 16667"/>
            </a:avLst>
          </a:prstGeom>
          <a:solidFill>
            <a:srgbClr val="FFDB69"/>
          </a:solidFill>
          <a:ln w="349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Group Method of Data Handling NN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 txBox="1"/>
          <p:nvPr/>
        </p:nvSpPr>
        <p:spPr>
          <a:xfrm>
            <a:off x="675299" y="6612427"/>
            <a:ext cx="78084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A. I.-T. forecasting and social change and undefined 1978, ‘The group method of data handling in long-range forecasting’, </a:t>
            </a:r>
            <a:r>
              <a:rPr lang="en-US" sz="800" i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</a:t>
            </a:r>
            <a:endParaRPr sz="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33418D5-089D-4059-9D6C-73C99DCEF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74" y="1567955"/>
            <a:ext cx="6810727" cy="4892073"/>
          </a:xfrm>
          <a:prstGeom prst="rect">
            <a:avLst/>
          </a:prstGeom>
          <a:ln w="635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6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25" name="Google Shape;425;p6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28" name="Google Shape;42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6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30" name="Google Shape;430;p6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6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33" name="Google Shape;43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6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35" name="Google Shape;435;p6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6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38" name="Google Shape;43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6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6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41" name="Google Shape;441;p6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44" name="Google Shape;44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6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46" name="Google Shape;446;p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49" name="Google Shape;44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" name="Google Shape;450;p6"/>
          <p:cNvGrpSpPr/>
          <p:nvPr/>
        </p:nvGrpSpPr>
        <p:grpSpPr>
          <a:xfrm>
            <a:off x="-1883903" y="-29128"/>
            <a:ext cx="11860720" cy="6858000"/>
            <a:chOff x="-2449883" y="-1"/>
            <a:chExt cx="11860720" cy="6858000"/>
          </a:xfrm>
        </p:grpSpPr>
        <p:sp>
          <p:nvSpPr>
            <p:cNvPr id="451" name="Google Shape;451;p6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54" name="Google Shape;45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p6"/>
          <p:cNvGrpSpPr/>
          <p:nvPr/>
        </p:nvGrpSpPr>
        <p:grpSpPr>
          <a:xfrm>
            <a:off x="-9242682" y="152399"/>
            <a:ext cx="9927504" cy="6858000"/>
            <a:chOff x="-9337032" y="-1"/>
            <a:chExt cx="9927504" cy="6858000"/>
          </a:xfrm>
        </p:grpSpPr>
        <p:sp>
          <p:nvSpPr>
            <p:cNvPr id="456" name="Google Shape;456;p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59" name="Google Shape;4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Google Shape;462;p6"/>
              <p:cNvSpPr/>
              <p:nvPr/>
            </p:nvSpPr>
            <p:spPr>
              <a:xfrm>
                <a:off x="882644" y="571494"/>
                <a:ext cx="4758397" cy="598400"/>
              </a:xfrm>
              <a:prstGeom prst="roundRect">
                <a:avLst>
                  <a:gd name="adj" fmla="val 16667"/>
                </a:avLst>
              </a:prstGeom>
              <a:solidFill>
                <a:srgbClr val="FFDB69"/>
              </a:solid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2" name="Google Shape;462;p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44" y="571494"/>
                <a:ext cx="4758397" cy="5984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b="-962"/>
                </a:stretch>
              </a:blip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7" name="Google Shape;467;p6"/>
          <p:cNvSpPr txBox="1"/>
          <p:nvPr/>
        </p:nvSpPr>
        <p:spPr>
          <a:xfrm>
            <a:off x="675299" y="6612427"/>
            <a:ext cx="78084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A. I.-T. forecasting and social change and undefined 1978, ‘The group method of data handling in long-range forecasting’, </a:t>
            </a:r>
            <a:r>
              <a:rPr lang="en-US" sz="800" i="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</a:t>
            </a:r>
            <a:endParaRPr sz="8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62;p6">
            <a:extLst>
              <a:ext uri="{FF2B5EF4-FFF2-40B4-BE49-F238E27FC236}">
                <a16:creationId xmlns:a16="http://schemas.microsoft.com/office/drawing/2014/main" id="{06032546-4E83-4F5C-9607-D6B1749531DC}"/>
              </a:ext>
            </a:extLst>
          </p:cNvPr>
          <p:cNvSpPr/>
          <p:nvPr/>
        </p:nvSpPr>
        <p:spPr>
          <a:xfrm>
            <a:off x="940760" y="2070730"/>
            <a:ext cx="4758397" cy="598400"/>
          </a:xfrm>
          <a:prstGeom prst="roundRect">
            <a:avLst>
              <a:gd name="adj" fmla="val 16667"/>
            </a:avLst>
          </a:prstGeom>
          <a:solidFill>
            <a:srgbClr val="FFDB69"/>
          </a:solidFill>
          <a:ln w="349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800" dirty="0"/>
              <a:t>Kolmogorov - Gabor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Google Shape;462;p6">
                <a:extLst>
                  <a:ext uri="{FF2B5EF4-FFF2-40B4-BE49-F238E27FC236}">
                    <a16:creationId xmlns:a16="http://schemas.microsoft.com/office/drawing/2014/main" id="{71C56190-CC2E-4354-AA90-BD01842F39A4}"/>
                  </a:ext>
                </a:extLst>
              </p:cNvPr>
              <p:cNvSpPr/>
              <p:nvPr/>
            </p:nvSpPr>
            <p:spPr>
              <a:xfrm>
                <a:off x="892662" y="3129797"/>
                <a:ext cx="7575290" cy="1295244"/>
              </a:xfrm>
              <a:prstGeom prst="roundRect">
                <a:avLst>
                  <a:gd name="adj" fmla="val 16667"/>
                </a:avLst>
              </a:prstGeom>
              <a:solidFill>
                <a:srgbClr val="FFDB69"/>
              </a:solid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𝜏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𝜏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𝜏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𝜏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𝑧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Zar" panose="00000400000000000000" pitchFamily="2" charset="-78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+…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Google Shape;462;p6">
                <a:extLst>
                  <a:ext uri="{FF2B5EF4-FFF2-40B4-BE49-F238E27FC236}">
                    <a16:creationId xmlns:a16="http://schemas.microsoft.com/office/drawing/2014/main" id="{71C56190-CC2E-4354-AA90-BD01842F3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2" y="3129797"/>
                <a:ext cx="7575290" cy="1295244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462;p6">
                <a:extLst>
                  <a:ext uri="{FF2B5EF4-FFF2-40B4-BE49-F238E27FC236}">
                    <a16:creationId xmlns:a16="http://schemas.microsoft.com/office/drawing/2014/main" id="{250FFFDE-67A4-48BC-9BF3-277BDBC36991}"/>
                  </a:ext>
                </a:extLst>
              </p:cNvPr>
              <p:cNvSpPr/>
              <p:nvPr/>
            </p:nvSpPr>
            <p:spPr>
              <a:xfrm>
                <a:off x="1045062" y="5028556"/>
                <a:ext cx="4758397" cy="598400"/>
              </a:xfrm>
              <a:prstGeom prst="roundRect">
                <a:avLst>
                  <a:gd name="adj" fmla="val 16667"/>
                </a:avLst>
              </a:prstGeom>
              <a:solidFill>
                <a:srgbClr val="FFDB69"/>
              </a:solid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,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1600" dirty="0"/>
                  <a:t> is the coefficient matrix</a:t>
                </a:r>
              </a:p>
            </p:txBody>
          </p:sp>
        </mc:Choice>
        <mc:Fallback>
          <p:sp>
            <p:nvSpPr>
              <p:cNvPr id="43" name="Google Shape;462;p6">
                <a:extLst>
                  <a:ext uri="{FF2B5EF4-FFF2-40B4-BE49-F238E27FC236}">
                    <a16:creationId xmlns:a16="http://schemas.microsoft.com/office/drawing/2014/main" id="{250FFFDE-67A4-48BC-9BF3-277BDBC36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62" y="5028556"/>
                <a:ext cx="4758397" cy="598400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0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467" grpId="0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6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25" name="Google Shape;425;p6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28" name="Google Shape;42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6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30" name="Google Shape;430;p6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6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33" name="Google Shape;43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6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35" name="Google Shape;435;p6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6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38" name="Google Shape;43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6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6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41" name="Google Shape;441;p6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44" name="Google Shape;44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6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46" name="Google Shape;446;p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49" name="Google Shape;44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" name="Google Shape;450;p6"/>
          <p:cNvGrpSpPr/>
          <p:nvPr/>
        </p:nvGrpSpPr>
        <p:grpSpPr>
          <a:xfrm>
            <a:off x="-1883903" y="-29128"/>
            <a:ext cx="11860720" cy="6858000"/>
            <a:chOff x="-2449883" y="-1"/>
            <a:chExt cx="11860720" cy="6858000"/>
          </a:xfrm>
        </p:grpSpPr>
        <p:sp>
          <p:nvSpPr>
            <p:cNvPr id="451" name="Google Shape;451;p6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54" name="Google Shape;45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p6"/>
          <p:cNvGrpSpPr/>
          <p:nvPr/>
        </p:nvGrpSpPr>
        <p:grpSpPr>
          <a:xfrm>
            <a:off x="-9242682" y="152399"/>
            <a:ext cx="9927504" cy="6858000"/>
            <a:chOff x="-9337032" y="-1"/>
            <a:chExt cx="9927504" cy="6858000"/>
          </a:xfrm>
        </p:grpSpPr>
        <p:sp>
          <p:nvSpPr>
            <p:cNvPr id="456" name="Google Shape;456;p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459" name="Google Shape;4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Google Shape;462;p6"/>
              <p:cNvSpPr/>
              <p:nvPr/>
            </p:nvSpPr>
            <p:spPr>
              <a:xfrm>
                <a:off x="882644" y="571494"/>
                <a:ext cx="4758397" cy="598400"/>
              </a:xfrm>
              <a:prstGeom prst="roundRect">
                <a:avLst>
                  <a:gd name="adj" fmla="val 16667"/>
                </a:avLst>
              </a:prstGeom>
              <a:solidFill>
                <a:srgbClr val="FFDB69"/>
              </a:solid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Output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of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Network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2" name="Google Shape;462;p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44" y="571494"/>
                <a:ext cx="4758397" cy="5984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b="-962"/>
                </a:stretch>
              </a:blip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7" name="Google Shape;467;p6"/>
          <p:cNvSpPr txBox="1"/>
          <p:nvPr/>
        </p:nvSpPr>
        <p:spPr>
          <a:xfrm>
            <a:off x="675299" y="6612427"/>
            <a:ext cx="78084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A. I.-T. forecasting and social change and undefined 1978, ‘The group method of data handling in long-range forecasting’, </a:t>
            </a:r>
            <a:r>
              <a:rPr lang="en-US" sz="800" i="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</a:t>
            </a:r>
            <a:endParaRPr sz="8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Google Shape;462;p6">
                <a:extLst>
                  <a:ext uri="{FF2B5EF4-FFF2-40B4-BE49-F238E27FC236}">
                    <a16:creationId xmlns:a16="http://schemas.microsoft.com/office/drawing/2014/main" id="{71C56190-CC2E-4354-AA90-BD01842F39A4}"/>
                  </a:ext>
                </a:extLst>
              </p:cNvPr>
              <p:cNvSpPr/>
              <p:nvPr/>
            </p:nvSpPr>
            <p:spPr>
              <a:xfrm>
                <a:off x="892662" y="2081646"/>
                <a:ext cx="7575290" cy="702615"/>
              </a:xfrm>
              <a:prstGeom prst="roundRect">
                <a:avLst>
                  <a:gd name="adj" fmla="val 16667"/>
                </a:avLst>
              </a:prstGeom>
              <a:solidFill>
                <a:srgbClr val="FFDB69"/>
              </a:solid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Google Shape;462;p6">
                <a:extLst>
                  <a:ext uri="{FF2B5EF4-FFF2-40B4-BE49-F238E27FC236}">
                    <a16:creationId xmlns:a16="http://schemas.microsoft.com/office/drawing/2014/main" id="{71C56190-CC2E-4354-AA90-BD01842F3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2" y="2081646"/>
                <a:ext cx="7575290" cy="70261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462;p6">
                <a:extLst>
                  <a:ext uri="{FF2B5EF4-FFF2-40B4-BE49-F238E27FC236}">
                    <a16:creationId xmlns:a16="http://schemas.microsoft.com/office/drawing/2014/main" id="{250FFFDE-67A4-48BC-9BF3-277BDBC36991}"/>
                  </a:ext>
                </a:extLst>
              </p:cNvPr>
              <p:cNvSpPr/>
              <p:nvPr/>
            </p:nvSpPr>
            <p:spPr>
              <a:xfrm>
                <a:off x="898502" y="3584384"/>
                <a:ext cx="5792767" cy="1431472"/>
              </a:xfrm>
              <a:prstGeom prst="roundRect">
                <a:avLst>
                  <a:gd name="adj" fmla="val 16667"/>
                </a:avLst>
              </a:prstGeom>
              <a:solidFill>
                <a:srgbClr val="FFDB69"/>
              </a:solid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&amp;1</m:t>
                                    </m:r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&amp;⋮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&amp;⋮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&amp;⋮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𝜒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6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𝜒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6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d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&amp;⋮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Google Shape;462;p6">
                <a:extLst>
                  <a:ext uri="{FF2B5EF4-FFF2-40B4-BE49-F238E27FC236}">
                    <a16:creationId xmlns:a16="http://schemas.microsoft.com/office/drawing/2014/main" id="{250FFFDE-67A4-48BC-9BF3-277BDBC36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02" y="3584384"/>
                <a:ext cx="5792767" cy="1431472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349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467" grpId="0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7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73" name="Google Shape;473;p7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76" name="Google Shape;47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78" name="Google Shape;478;p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81" name="Google Shape;48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83" name="Google Shape;483;p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86" name="Google Shape;4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Google Shape;487;p7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88" name="Google Shape;488;p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91" name="Google Shape;4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7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493" name="Google Shape;493;p7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96" name="Google Shape;4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7"/>
          <p:cNvGrpSpPr/>
          <p:nvPr/>
        </p:nvGrpSpPr>
        <p:grpSpPr>
          <a:xfrm>
            <a:off x="-1838862" y="0"/>
            <a:ext cx="11335017" cy="6858000"/>
            <a:chOff x="-10744545" y="-1"/>
            <a:chExt cx="11335017" cy="6858000"/>
          </a:xfrm>
        </p:grpSpPr>
        <p:sp>
          <p:nvSpPr>
            <p:cNvPr id="498" name="Google Shape;498;p7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501" name="Google Shape;5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3" name="Google Shape;50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912" y="2036193"/>
            <a:ext cx="7436223" cy="278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7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73" name="Google Shape;473;p7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76" name="Google Shape;47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78" name="Google Shape;478;p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81" name="Google Shape;48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83" name="Google Shape;483;p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86" name="Google Shape;4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Google Shape;487;p7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88" name="Google Shape;488;p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91" name="Google Shape;4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7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493" name="Google Shape;493;p7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96" name="Google Shape;4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7"/>
          <p:cNvGrpSpPr/>
          <p:nvPr/>
        </p:nvGrpSpPr>
        <p:grpSpPr>
          <a:xfrm>
            <a:off x="-1838862" y="0"/>
            <a:ext cx="11335017" cy="6858000"/>
            <a:chOff x="-10744545" y="-1"/>
            <a:chExt cx="11335017" cy="6858000"/>
          </a:xfrm>
        </p:grpSpPr>
        <p:sp>
          <p:nvSpPr>
            <p:cNvPr id="498" name="Google Shape;498;p7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501" name="Google Shape;5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5A0CEE-710D-42D0-8B2E-3543FB81DD0B}"/>
              </a:ext>
            </a:extLst>
          </p:cNvPr>
          <p:cNvSpPr/>
          <p:nvPr/>
        </p:nvSpPr>
        <p:spPr>
          <a:xfrm>
            <a:off x="665629" y="658906"/>
            <a:ext cx="2117912" cy="558053"/>
          </a:xfrm>
          <a:prstGeom prst="roundRect">
            <a:avLst/>
          </a:prstGeom>
          <a:solidFill>
            <a:srgbClr val="9264A4"/>
          </a:solidFill>
          <a:ln>
            <a:solidFill>
              <a:srgbClr val="926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Simulation and Results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F1B9FD3-9FC3-41B9-AD9C-56C64FB704FF}"/>
              </a:ext>
            </a:extLst>
          </p:cNvPr>
          <p:cNvSpPr/>
          <p:nvPr/>
        </p:nvSpPr>
        <p:spPr>
          <a:xfrm>
            <a:off x="655069" y="1509433"/>
            <a:ext cx="3052483" cy="732864"/>
          </a:xfrm>
          <a:prstGeom prst="roundRect">
            <a:avLst/>
          </a:prstGeom>
          <a:solidFill>
            <a:srgbClr val="9264A4"/>
          </a:solidFill>
          <a:ln>
            <a:solidFill>
              <a:srgbClr val="926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Nonlinear System: 3 interconnected Tanks system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3C24B8B-2331-4758-9A39-FCCC7D4F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02" y="2801597"/>
            <a:ext cx="5114925" cy="29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7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73" name="Google Shape;473;p7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76" name="Google Shape;47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78" name="Google Shape;478;p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81" name="Google Shape;48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83" name="Google Shape;483;p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86" name="Google Shape;4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Google Shape;487;p7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88" name="Google Shape;488;p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91" name="Google Shape;4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7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493" name="Google Shape;493;p7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96" name="Google Shape;4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7"/>
          <p:cNvGrpSpPr/>
          <p:nvPr/>
        </p:nvGrpSpPr>
        <p:grpSpPr>
          <a:xfrm>
            <a:off x="-1838862" y="0"/>
            <a:ext cx="11335017" cy="6858000"/>
            <a:chOff x="-10744545" y="-1"/>
            <a:chExt cx="11335017" cy="6858000"/>
          </a:xfrm>
        </p:grpSpPr>
        <p:sp>
          <p:nvSpPr>
            <p:cNvPr id="498" name="Google Shape;498;p7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501" name="Google Shape;5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FF59BCC-E10A-458A-BF0D-1849BAA7E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2" y="729078"/>
            <a:ext cx="7631790" cy="48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7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73" name="Google Shape;473;p7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76" name="Google Shape;47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78" name="Google Shape;478;p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81" name="Google Shape;48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83" name="Google Shape;483;p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86" name="Google Shape;4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Google Shape;487;p7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88" name="Google Shape;488;p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91" name="Google Shape;4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7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493" name="Google Shape;493;p7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96" name="Google Shape;4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7"/>
          <p:cNvGrpSpPr/>
          <p:nvPr/>
        </p:nvGrpSpPr>
        <p:grpSpPr>
          <a:xfrm>
            <a:off x="-1838862" y="0"/>
            <a:ext cx="11335017" cy="6858000"/>
            <a:chOff x="-10744545" y="-1"/>
            <a:chExt cx="11335017" cy="6858000"/>
          </a:xfrm>
        </p:grpSpPr>
        <p:sp>
          <p:nvSpPr>
            <p:cNvPr id="498" name="Google Shape;498;p7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501" name="Google Shape;5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3BC79D7-F452-4B84-8B64-40433435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8" y="342685"/>
            <a:ext cx="3677268" cy="29047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EE4FC-C6E3-435D-9003-8063ACB1B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119" y="3512771"/>
            <a:ext cx="3677267" cy="28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7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73" name="Google Shape;473;p7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76" name="Google Shape;47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78" name="Google Shape;478;p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81" name="Google Shape;48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83" name="Google Shape;483;p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86" name="Google Shape;4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Google Shape;487;p7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88" name="Google Shape;488;p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91" name="Google Shape;4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7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493" name="Google Shape;493;p7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96" name="Google Shape;4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7"/>
          <p:cNvGrpSpPr/>
          <p:nvPr/>
        </p:nvGrpSpPr>
        <p:grpSpPr>
          <a:xfrm>
            <a:off x="-1838862" y="0"/>
            <a:ext cx="11335017" cy="6858000"/>
            <a:chOff x="-10744545" y="-1"/>
            <a:chExt cx="11335017" cy="6858000"/>
          </a:xfrm>
        </p:grpSpPr>
        <p:sp>
          <p:nvSpPr>
            <p:cNvPr id="498" name="Google Shape;498;p7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501" name="Google Shape;5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110C8A-4966-414E-8C60-7186F8BE76C4}"/>
              </a:ext>
            </a:extLst>
          </p:cNvPr>
          <p:cNvSpPr/>
          <p:nvPr/>
        </p:nvSpPr>
        <p:spPr>
          <a:xfrm>
            <a:off x="585402" y="527798"/>
            <a:ext cx="3052483" cy="732864"/>
          </a:xfrm>
          <a:prstGeom prst="roundRect">
            <a:avLst/>
          </a:prstGeom>
          <a:solidFill>
            <a:srgbClr val="9264A4"/>
          </a:solidFill>
          <a:ln>
            <a:solidFill>
              <a:srgbClr val="926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Linear System: Subway Train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DB98CE1-4D2B-4C45-B5C8-BCEDEBA9AF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50" y="313993"/>
            <a:ext cx="3327850" cy="12927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DD203BE-3965-4782-A632-E68A147827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5" y="2078798"/>
            <a:ext cx="6305934" cy="4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3073400" y="3247473"/>
            <a:ext cx="7667808" cy="651427"/>
          </a:xfrm>
          <a:prstGeom prst="roundRect">
            <a:avLst>
              <a:gd name="adj" fmla="val 16667"/>
            </a:avLst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122" name="Google Shape;122;p2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125" name="Google Shape;12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2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2"/>
          <p:cNvGrpSpPr/>
          <p:nvPr/>
        </p:nvGrpSpPr>
        <p:grpSpPr>
          <a:xfrm>
            <a:off x="-8854077" y="0"/>
            <a:ext cx="11447503" cy="6858000"/>
            <a:chOff x="213096" y="0"/>
            <a:chExt cx="11447503" cy="6858000"/>
          </a:xfrm>
        </p:grpSpPr>
        <p:sp>
          <p:nvSpPr>
            <p:cNvPr id="128" name="Google Shape;128;p2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131" name="Google Shape;13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33" name="Google Shape;133;p2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DDC</a:t>
              </a:r>
              <a:endParaRPr/>
            </a:p>
          </p:txBody>
        </p:sp>
        <p:pic>
          <p:nvPicPr>
            <p:cNvPr id="136" name="Google Shape;13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38" name="Google Shape;138;p2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141" name="Google Shape;14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2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43" name="Google Shape;143;p2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146" name="Google Shape;14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2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48" name="Google Shape;148;p2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151" name="Google Shape;15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"/>
          <p:cNvSpPr txBox="1"/>
          <p:nvPr/>
        </p:nvSpPr>
        <p:spPr>
          <a:xfrm>
            <a:off x="2964658" y="3328107"/>
            <a:ext cx="7849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Enhanced Data-Driven Model-Free Adaptive Control Design in the Presence of Quantized Data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7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73" name="Google Shape;473;p7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476" name="Google Shape;47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78" name="Google Shape;478;p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481" name="Google Shape;48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83" name="Google Shape;483;p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486" name="Google Shape;4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Google Shape;487;p7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88" name="Google Shape;488;p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491" name="Google Shape;4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7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493" name="Google Shape;493;p7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496" name="Google Shape;4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7"/>
          <p:cNvGrpSpPr/>
          <p:nvPr/>
        </p:nvGrpSpPr>
        <p:grpSpPr>
          <a:xfrm>
            <a:off x="-1838862" y="0"/>
            <a:ext cx="11335017" cy="6858000"/>
            <a:chOff x="-10744545" y="-1"/>
            <a:chExt cx="11335017" cy="6858000"/>
          </a:xfrm>
        </p:grpSpPr>
        <p:sp>
          <p:nvSpPr>
            <p:cNvPr id="498" name="Google Shape;498;p7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501" name="Google Shape;5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48852555-8970-4BCD-A9A0-0A6380B6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46" y="4229301"/>
            <a:ext cx="3019937" cy="23609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7888AB-A1FC-4BFD-8745-FE137EB5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5" y="338012"/>
            <a:ext cx="4712033" cy="3534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3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158" name="Google Shape;158;p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3"/>
          <p:cNvGrpSpPr/>
          <p:nvPr/>
        </p:nvGrpSpPr>
        <p:grpSpPr>
          <a:xfrm>
            <a:off x="162025" y="-2"/>
            <a:ext cx="11447503" cy="6858000"/>
            <a:chOff x="213096" y="0"/>
            <a:chExt cx="11447503" cy="6858000"/>
          </a:xfrm>
        </p:grpSpPr>
        <p:sp>
          <p:nvSpPr>
            <p:cNvPr id="163" name="Google Shape;163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3"/>
          <p:cNvGrpSpPr/>
          <p:nvPr/>
        </p:nvGrpSpPr>
        <p:grpSpPr>
          <a:xfrm>
            <a:off x="7967157" y="1518554"/>
            <a:ext cx="1805441" cy="1866900"/>
            <a:chOff x="6372329" y="2209800"/>
            <a:chExt cx="1805441" cy="1866900"/>
          </a:xfrm>
        </p:grpSpPr>
        <p:sp>
          <p:nvSpPr>
            <p:cNvPr id="169" name="Google Shape;169;p3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6372329" y="2261027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6836846" y="2715770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488418" y="1518554"/>
            <a:ext cx="1805441" cy="1866900"/>
            <a:chOff x="3893590" y="2209800"/>
            <a:chExt cx="1805441" cy="1866900"/>
          </a:xfrm>
        </p:grpSpPr>
        <p:sp>
          <p:nvSpPr>
            <p:cNvPr id="173" name="Google Shape;173;p3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3893590" y="2318472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4326847" y="2646343"/>
              <a:ext cx="89443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2982416" y="1518554"/>
            <a:ext cx="1805441" cy="1866900"/>
            <a:chOff x="1387588" y="2209800"/>
            <a:chExt cx="1805441" cy="1866900"/>
          </a:xfrm>
        </p:grpSpPr>
        <p:sp>
          <p:nvSpPr>
            <p:cNvPr id="177" name="Google Shape;177;p3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1387588" y="2261027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DDC</a:t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1830831" y="2652018"/>
              <a:ext cx="89443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</p:grpSp>
      <p:sp>
        <p:nvSpPr>
          <p:cNvPr id="180" name="Google Shape;180;p3"/>
          <p:cNvSpPr/>
          <p:nvPr/>
        </p:nvSpPr>
        <p:spPr>
          <a:xfrm rot="10800000" flipH="1">
            <a:off x="3089346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 rot="10800000" flipH="1">
            <a:off x="5586223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 rot="10800000" flipH="1">
            <a:off x="8083100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3114115" y="3134068"/>
            <a:ext cx="1591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MFAC</a:t>
            </a:r>
            <a:endParaRPr/>
          </a:p>
        </p:txBody>
      </p:sp>
      <p:grpSp>
        <p:nvGrpSpPr>
          <p:cNvPr id="184" name="Google Shape;184;p3"/>
          <p:cNvGrpSpPr/>
          <p:nvPr/>
        </p:nvGrpSpPr>
        <p:grpSpPr>
          <a:xfrm>
            <a:off x="5602691" y="3113560"/>
            <a:ext cx="1587433" cy="617162"/>
            <a:chOff x="3977674" y="3837442"/>
            <a:chExt cx="1591582" cy="617162"/>
          </a:xfrm>
        </p:grpSpPr>
        <p:sp>
          <p:nvSpPr>
            <p:cNvPr id="185" name="Google Shape;185;p3"/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52CBB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Quantization</a:t>
              </a:r>
              <a:endParaRPr/>
            </a:p>
          </p:txBody>
        </p:sp>
        <p:sp>
          <p:nvSpPr>
            <p:cNvPr id="186" name="Google Shape;186;p3"/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Event-Triggered</a:t>
              </a:r>
              <a:endParaRPr/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8083099" y="3146196"/>
            <a:ext cx="1591583" cy="858881"/>
            <a:chOff x="6488271" y="3837442"/>
            <a:chExt cx="1591583" cy="858881"/>
          </a:xfrm>
        </p:grpSpPr>
        <p:sp>
          <p:nvSpPr>
            <p:cNvPr id="188" name="Google Shape;188;p3"/>
            <p:cNvSpPr txBox="1"/>
            <p:nvPr/>
          </p:nvSpPr>
          <p:spPr>
            <a:xfrm>
              <a:off x="6488272" y="3837442"/>
              <a:ext cx="15915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EC63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Neural Networks</a:t>
              </a:r>
              <a:endParaRPr/>
            </a:p>
          </p:txBody>
        </p:sp>
        <p:sp>
          <p:nvSpPr>
            <p:cNvPr id="189" name="Google Shape;189;p3"/>
            <p:cNvSpPr txBox="1"/>
            <p:nvPr/>
          </p:nvSpPr>
          <p:spPr>
            <a:xfrm>
              <a:off x="6488271" y="4388546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GMDH</a:t>
              </a:r>
              <a:endParaRPr/>
            </a:p>
          </p:txBody>
        </p:sp>
      </p:grpSp>
      <p:pic>
        <p:nvPicPr>
          <p:cNvPr id="190" name="Google Shape;19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5659" y="4229239"/>
            <a:ext cx="894354" cy="89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1947" y="4229326"/>
            <a:ext cx="897858" cy="89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31674" y="4229239"/>
            <a:ext cx="907482" cy="90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3124262" y="3447994"/>
            <a:ext cx="1587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EDD-QMFAC</a:t>
            </a:r>
            <a:endParaRPr/>
          </a:p>
        </p:txBody>
      </p:sp>
      <p:grpSp>
        <p:nvGrpSpPr>
          <p:cNvPr id="194" name="Google Shape;194;p3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DDC</a:t>
              </a:r>
              <a:endParaRPr/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00" name="Google Shape;200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203" name="Google Shape;20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3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05" name="Google Shape;205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208" name="Google Shape;20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3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10" name="Google Shape;210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213" name="Google Shape;21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3"/>
          <p:cNvSpPr txBox="1"/>
          <p:nvPr/>
        </p:nvSpPr>
        <p:spPr>
          <a:xfrm>
            <a:off x="2113453" y="5930239"/>
            <a:ext cx="94322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Z. Hou, Z. W.-I. Sciences, and undefined 2013, ‘From model-based control to data-driven control: Survey, classification and perspective’, </a:t>
            </a:r>
            <a:r>
              <a:rPr lang="en-US" sz="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Elsevier, </a:t>
            </a:r>
            <a:r>
              <a:rPr lang="en-US" sz="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T. Y.-I. P.-C. T. and Applications and undefined 2006, ‘Networked control system: a brief survey’, </a:t>
            </a:r>
            <a:r>
              <a:rPr lang="en-US" sz="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researchgate.net, </a:t>
            </a:r>
            <a:r>
              <a:rPr lang="en-US" sz="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X. Bu, Y. Qiao, Z. Hou, and J. Yang, ‘Model Free Adaptive Control for a Class of Nonlinear Systems Using Quantized Information’, </a:t>
            </a:r>
            <a:r>
              <a:rPr lang="en-US" sz="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Asian J Control, </a:t>
            </a:r>
            <a:r>
              <a:rPr lang="en-US" sz="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Y. Asadi, M. Farsangi, E. Bijami, … A. A.-I. J. of, and undefined 2021, ‘Data-driven adaptive control of wide-area non-linear systems with input and output saturation: A power system application’, </a:t>
            </a:r>
            <a:r>
              <a:rPr lang="en-US" sz="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</a:t>
            </a:r>
            <a:r>
              <a:rPr lang="en-US" sz="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, A. I.-T. forecasting and social change and undefined 1978, ‘The group method of data handling in long-range forecasting’, </a:t>
            </a:r>
            <a:r>
              <a:rPr lang="en-US" sz="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</a:t>
            </a:r>
            <a:endParaRPr sz="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4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20" name="Google Shape;220;p4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223" name="Google Shape;223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225" name="Google Shape;225;p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228" name="Google Shape;22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230" name="Google Shape;230;p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233" name="Google Shape;233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36" name="Google Shape;236;p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239" name="Google Shape;23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41" name="Google Shape;241;p4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244" name="Google Shape;24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46" name="Google Shape;246;p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249" name="Google Shape;24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4"/>
          <p:cNvSpPr/>
          <p:nvPr/>
        </p:nvSpPr>
        <p:spPr>
          <a:xfrm>
            <a:off x="1924650" y="2989075"/>
            <a:ext cx="2215200" cy="718800"/>
          </a:xfrm>
          <a:prstGeom prst="roundRect">
            <a:avLst>
              <a:gd name="adj" fmla="val 16667"/>
            </a:avLst>
          </a:prstGeom>
          <a:solidFill>
            <a:srgbClr val="FF5969"/>
          </a:solidFill>
          <a:ln w="9525" cap="flat" cmpd="sng">
            <a:solidFill>
              <a:srgbClr val="FF3B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Control Approaches</a:t>
            </a:r>
            <a:endParaRPr dirty="0">
              <a:latin typeface="Tw Cen MT" panose="020B0602020104020603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198850" y="1610400"/>
            <a:ext cx="872100" cy="3558600"/>
          </a:xfrm>
          <a:prstGeom prst="lef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FF3B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5070950" y="4803725"/>
            <a:ext cx="2215200" cy="7188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9525" cap="flat" cmpd="sng">
            <a:solidFill>
              <a:srgbClr val="FF9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Data-Driven</a:t>
            </a:r>
            <a:endParaRPr dirty="0"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5070950" y="1209750"/>
            <a:ext cx="2215200" cy="7188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9525" cap="flat" cmpd="sng">
            <a:solidFill>
              <a:srgbClr val="FF9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Model-Based</a:t>
            </a:r>
            <a:endParaRPr dirty="0"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51" grpId="0" animBg="1"/>
      <p:bldP spid="252" grpId="0" animBg="1"/>
      <p:bldP spid="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g2ac4f470052_1_2"/>
          <p:cNvGrpSpPr/>
          <p:nvPr/>
        </p:nvGrpSpPr>
        <p:grpSpPr>
          <a:xfrm>
            <a:off x="-290920" y="0"/>
            <a:ext cx="12483090" cy="6858000"/>
            <a:chOff x="-290920" y="0"/>
            <a:chExt cx="12483090" cy="6858000"/>
          </a:xfrm>
        </p:grpSpPr>
        <p:sp>
          <p:nvSpPr>
            <p:cNvPr id="259" name="Google Shape;259;g2ac4f470052_1_2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ac4f470052_1_2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2ac4f470052_1_2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262" name="Google Shape;262;g2ac4f470052_1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g2ac4f470052_1_2"/>
          <p:cNvGrpSpPr/>
          <p:nvPr/>
        </p:nvGrpSpPr>
        <p:grpSpPr>
          <a:xfrm>
            <a:off x="226788" y="-2"/>
            <a:ext cx="11447672" cy="6858000"/>
            <a:chOff x="213096" y="0"/>
            <a:chExt cx="11447672" cy="6858000"/>
          </a:xfrm>
        </p:grpSpPr>
        <p:sp>
          <p:nvSpPr>
            <p:cNvPr id="264" name="Google Shape;264;g2ac4f470052_1_2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2ac4f470052_1_2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2ac4f470052_1_2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267" name="Google Shape;267;g2ac4f470052_1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g2ac4f470052_1_2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g2ac4f470052_1_2"/>
          <p:cNvGrpSpPr/>
          <p:nvPr/>
        </p:nvGrpSpPr>
        <p:grpSpPr>
          <a:xfrm>
            <a:off x="-7985197" y="0"/>
            <a:ext cx="9574256" cy="6858000"/>
            <a:chOff x="491575" y="0"/>
            <a:chExt cx="9574256" cy="6858000"/>
          </a:xfrm>
        </p:grpSpPr>
        <p:sp>
          <p:nvSpPr>
            <p:cNvPr id="270" name="Google Shape;270;g2ac4f470052_1_2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2ac4f470052_1_2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2ac4f470052_1_2"/>
            <p:cNvSpPr txBox="1"/>
            <p:nvPr/>
          </p:nvSpPr>
          <p:spPr>
            <a:xfrm rot="-5400000">
              <a:off x="8746581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273" name="Google Shape;273;g2ac4f470052_1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g2ac4f470052_1_2"/>
          <p:cNvGrpSpPr/>
          <p:nvPr/>
        </p:nvGrpSpPr>
        <p:grpSpPr>
          <a:xfrm>
            <a:off x="-7638543" y="-1"/>
            <a:ext cx="8692502" cy="6858000"/>
            <a:chOff x="718505" y="-1"/>
            <a:chExt cx="8692502" cy="6858000"/>
          </a:xfrm>
        </p:grpSpPr>
        <p:sp>
          <p:nvSpPr>
            <p:cNvPr id="275" name="Google Shape;275;g2ac4f470052_1_2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2ac4f470052_1_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2ac4f470052_1_2"/>
            <p:cNvSpPr txBox="1"/>
            <p:nvPr/>
          </p:nvSpPr>
          <p:spPr>
            <a:xfrm rot="-5400000">
              <a:off x="8091757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278" name="Google Shape;278;g2ac4f470052_1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g2ac4f470052_1_2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80" name="Google Shape;280;g2ac4f470052_1_2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2ac4f470052_1_2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2ac4f470052_1_2"/>
            <p:cNvSpPr txBox="1"/>
            <p:nvPr/>
          </p:nvSpPr>
          <p:spPr>
            <a:xfrm rot="-5400000">
              <a:off x="-738132" y="3189567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283" name="Google Shape;283;g2ac4f470052_1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g2ac4f470052_1_2"/>
          <p:cNvGrpSpPr/>
          <p:nvPr/>
        </p:nvGrpSpPr>
        <p:grpSpPr>
          <a:xfrm>
            <a:off x="1184133" y="0"/>
            <a:ext cx="9961200" cy="6858000"/>
            <a:chOff x="491575" y="0"/>
            <a:chExt cx="9961200" cy="6858000"/>
          </a:xfrm>
        </p:grpSpPr>
        <p:sp>
          <p:nvSpPr>
            <p:cNvPr id="285" name="Google Shape;285;g2ac4f470052_1_2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2ac4f470052_1_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2ac4f470052_1_2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288" name="Google Shape;288;g2ac4f470052_1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g2ac4f470052_1_2"/>
          <p:cNvSpPr/>
          <p:nvPr/>
        </p:nvSpPr>
        <p:spPr>
          <a:xfrm>
            <a:off x="2012325" y="1397507"/>
            <a:ext cx="2425500" cy="8634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Model-Free Adaptive Control</a:t>
            </a:r>
            <a:endParaRPr sz="1800" dirty="0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ac4f470052_1_2"/>
          <p:cNvSpPr txBox="1"/>
          <p:nvPr/>
        </p:nvSpPr>
        <p:spPr>
          <a:xfrm>
            <a:off x="1606093" y="6615482"/>
            <a:ext cx="6232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(Z. Hou, Z. W.-I. Sciences, and undefined 2013, ‘From model-based control to data-driven control: Survey, classification and perspective’, </a:t>
            </a:r>
            <a:r>
              <a:rPr lang="en-US" sz="800" i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Elsevier)</a:t>
            </a:r>
            <a:endParaRPr sz="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ac4f470052_1_2"/>
          <p:cNvSpPr/>
          <p:nvPr/>
        </p:nvSpPr>
        <p:spPr>
          <a:xfrm>
            <a:off x="2012325" y="3377107"/>
            <a:ext cx="2425500" cy="8634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Introduction by Hou in 1994</a:t>
            </a:r>
            <a:endParaRPr sz="1800" dirty="0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  <p:bldP spid="2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g2ac4f470052_1_47"/>
          <p:cNvGrpSpPr/>
          <p:nvPr/>
        </p:nvGrpSpPr>
        <p:grpSpPr>
          <a:xfrm>
            <a:off x="-290920" y="0"/>
            <a:ext cx="12483090" cy="6858000"/>
            <a:chOff x="-290920" y="0"/>
            <a:chExt cx="12483090" cy="6858000"/>
          </a:xfrm>
        </p:grpSpPr>
        <p:sp>
          <p:nvSpPr>
            <p:cNvPr id="297" name="Google Shape;297;g2ac4f470052_1_47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2ac4f470052_1_4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2ac4f470052_1_47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300" name="Google Shape;300;g2ac4f470052_1_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g2ac4f470052_1_47"/>
          <p:cNvGrpSpPr/>
          <p:nvPr/>
        </p:nvGrpSpPr>
        <p:grpSpPr>
          <a:xfrm>
            <a:off x="226788" y="-2"/>
            <a:ext cx="11447672" cy="6858000"/>
            <a:chOff x="213096" y="0"/>
            <a:chExt cx="11447672" cy="6858000"/>
          </a:xfrm>
        </p:grpSpPr>
        <p:sp>
          <p:nvSpPr>
            <p:cNvPr id="302" name="Google Shape;302;g2ac4f470052_1_47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2ac4f470052_1_4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2ac4f470052_1_47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305" name="Google Shape;305;g2ac4f470052_1_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g2ac4f470052_1_47"/>
          <p:cNvGrpSpPr/>
          <p:nvPr/>
        </p:nvGrpSpPr>
        <p:grpSpPr>
          <a:xfrm>
            <a:off x="1184133" y="0"/>
            <a:ext cx="9961200" cy="6858000"/>
            <a:chOff x="491575" y="0"/>
            <a:chExt cx="9961200" cy="6858000"/>
          </a:xfrm>
        </p:grpSpPr>
        <p:sp>
          <p:nvSpPr>
            <p:cNvPr id="307" name="Google Shape;307;g2ac4f470052_1_47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ac4f470052_1_4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ac4f470052_1_47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310" name="Google Shape;310;g2ac4f470052_1_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g2ac4f470052_1_47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2ac4f470052_1_47"/>
          <p:cNvGrpSpPr/>
          <p:nvPr/>
        </p:nvGrpSpPr>
        <p:grpSpPr>
          <a:xfrm>
            <a:off x="-7985197" y="0"/>
            <a:ext cx="9574256" cy="6858000"/>
            <a:chOff x="491575" y="0"/>
            <a:chExt cx="9574256" cy="6858000"/>
          </a:xfrm>
        </p:grpSpPr>
        <p:sp>
          <p:nvSpPr>
            <p:cNvPr id="313" name="Google Shape;313;g2ac4f470052_1_47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ac4f470052_1_4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ac4f470052_1_47"/>
            <p:cNvSpPr txBox="1"/>
            <p:nvPr/>
          </p:nvSpPr>
          <p:spPr>
            <a:xfrm rot="-5400000">
              <a:off x="8746581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316" name="Google Shape;316;g2ac4f470052_1_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g2ac4f470052_1_47"/>
          <p:cNvGrpSpPr/>
          <p:nvPr/>
        </p:nvGrpSpPr>
        <p:grpSpPr>
          <a:xfrm>
            <a:off x="-7638543" y="-1"/>
            <a:ext cx="8692502" cy="6858000"/>
            <a:chOff x="718505" y="-1"/>
            <a:chExt cx="8692502" cy="6858000"/>
          </a:xfrm>
        </p:grpSpPr>
        <p:sp>
          <p:nvSpPr>
            <p:cNvPr id="318" name="Google Shape;318;g2ac4f470052_1_47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2ac4f470052_1_4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2ac4f470052_1_47"/>
            <p:cNvSpPr txBox="1"/>
            <p:nvPr/>
          </p:nvSpPr>
          <p:spPr>
            <a:xfrm rot="-5400000">
              <a:off x="8091757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321" name="Google Shape;321;g2ac4f470052_1_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g2ac4f470052_1_47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3" name="Google Shape;323;g2ac4f470052_1_47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2ac4f470052_1_4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2ac4f470052_1_47"/>
            <p:cNvSpPr txBox="1"/>
            <p:nvPr/>
          </p:nvSpPr>
          <p:spPr>
            <a:xfrm rot="-5400000">
              <a:off x="-738132" y="3189567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326" name="Google Shape;326;g2ac4f470052_1_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g2ac4f470052_1_47"/>
          <p:cNvSpPr txBox="1"/>
          <p:nvPr/>
        </p:nvSpPr>
        <p:spPr>
          <a:xfrm>
            <a:off x="1606093" y="6615482"/>
            <a:ext cx="6232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(Z. Hou, Z. W.-I. Sciences, and undefined 2013, ‘From model-based control to data-driven control: Survey, classification and perspective’, </a:t>
            </a:r>
            <a:r>
              <a:rPr lang="en-US" sz="800" i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Elsevier)</a:t>
            </a:r>
            <a:endParaRPr sz="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ac4f470052_1_47"/>
          <p:cNvSpPr/>
          <p:nvPr/>
        </p:nvSpPr>
        <p:spPr>
          <a:xfrm>
            <a:off x="2454900" y="644175"/>
            <a:ext cx="2403900" cy="8130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9525" cap="flat" cmpd="sng">
            <a:solidFill>
              <a:srgbClr val="FF9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Problem Formulation</a:t>
            </a:r>
            <a:endParaRPr dirty="0"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28;g2ac4f470052_1_47">
            <a:extLst>
              <a:ext uri="{FF2B5EF4-FFF2-40B4-BE49-F238E27FC236}">
                <a16:creationId xmlns:a16="http://schemas.microsoft.com/office/drawing/2014/main" id="{D644EAE1-B542-4448-ABA7-65BC1D20E02D}"/>
              </a:ext>
            </a:extLst>
          </p:cNvPr>
          <p:cNvSpPr/>
          <p:nvPr/>
        </p:nvSpPr>
        <p:spPr>
          <a:xfrm>
            <a:off x="2366182" y="2434471"/>
            <a:ext cx="7569271" cy="8130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9525" cap="flat" cmpd="sng">
            <a:solidFill>
              <a:srgbClr val="FF9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A604F1-5F5A-40D2-8B7B-44EA2FE96B96}"/>
                  </a:ext>
                </a:extLst>
              </p:cNvPr>
              <p:cNvSpPr txBox="1"/>
              <p:nvPr/>
            </p:nvSpPr>
            <p:spPr>
              <a:xfrm>
                <a:off x="-205335" y="2664965"/>
                <a:ext cx="11074764" cy="340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A604F1-5F5A-40D2-8B7B-44EA2FE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335" y="2664965"/>
                <a:ext cx="11074764" cy="340158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7F7CD61-A138-4470-A212-E6618DDE159A}"/>
              </a:ext>
            </a:extLst>
          </p:cNvPr>
          <p:cNvSpPr txBox="1"/>
          <p:nvPr/>
        </p:nvSpPr>
        <p:spPr>
          <a:xfrm>
            <a:off x="9258082" y="2664965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328;g2ac4f470052_1_47">
                <a:extLst>
                  <a:ext uri="{FF2B5EF4-FFF2-40B4-BE49-F238E27FC236}">
                    <a16:creationId xmlns:a16="http://schemas.microsoft.com/office/drawing/2014/main" id="{2E73A46B-1793-403C-9387-B06BD8C5BFE7}"/>
                  </a:ext>
                </a:extLst>
              </p:cNvPr>
              <p:cNvSpPr/>
              <p:nvPr/>
            </p:nvSpPr>
            <p:spPr>
              <a:xfrm>
                <a:off x="1798734" y="4510930"/>
                <a:ext cx="3383409" cy="739621"/>
              </a:xfrm>
              <a:prstGeom prst="roundRect">
                <a:avLst>
                  <a:gd name="adj" fmla="val 16667"/>
                </a:avLst>
              </a:prstGeom>
              <a:solidFill>
                <a:srgbClr val="FF97A1"/>
              </a:solidFill>
              <a:ln w="9525" cap="flat" cmpd="sng">
                <a:solidFill>
                  <a:srgbClr val="FF97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dirty="0">
                    <a:latin typeface="Tw Cen MT" panose="020B0602020104020603" pitchFamily="34" charset="0"/>
                  </a:rPr>
                  <a:t>Input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Google Shape;328;g2ac4f470052_1_47">
                <a:extLst>
                  <a:ext uri="{FF2B5EF4-FFF2-40B4-BE49-F238E27FC236}">
                    <a16:creationId xmlns:a16="http://schemas.microsoft.com/office/drawing/2014/main" id="{2E73A46B-1793-403C-9387-B06BD8C5B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34" y="4510930"/>
                <a:ext cx="3383409" cy="739621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rgbClr val="FF97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Google Shape;328;g2ac4f470052_1_47">
                <a:extLst>
                  <a:ext uri="{FF2B5EF4-FFF2-40B4-BE49-F238E27FC236}">
                    <a16:creationId xmlns:a16="http://schemas.microsoft.com/office/drawing/2014/main" id="{D222534C-D740-416A-BB29-50456109EF02}"/>
                  </a:ext>
                </a:extLst>
              </p:cNvPr>
              <p:cNvSpPr/>
              <p:nvPr/>
            </p:nvSpPr>
            <p:spPr>
              <a:xfrm>
                <a:off x="1783337" y="3485146"/>
                <a:ext cx="3383409" cy="739621"/>
              </a:xfrm>
              <a:prstGeom prst="roundRect">
                <a:avLst>
                  <a:gd name="adj" fmla="val 16667"/>
                </a:avLst>
              </a:prstGeom>
              <a:solidFill>
                <a:srgbClr val="FF97A1"/>
              </a:solidFill>
              <a:ln w="9525" cap="flat" cmpd="sng">
                <a:solidFill>
                  <a:srgbClr val="FF97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dirty="0">
                    <a:latin typeface="Tw Cen MT" panose="020B0602020104020603" pitchFamily="34" charset="0"/>
                  </a:rPr>
                  <a:t>Output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Google Shape;328;g2ac4f470052_1_47">
                <a:extLst>
                  <a:ext uri="{FF2B5EF4-FFF2-40B4-BE49-F238E27FC236}">
                    <a16:creationId xmlns:a16="http://schemas.microsoft.com/office/drawing/2014/main" id="{D222534C-D740-416A-BB29-50456109E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37" y="3485146"/>
                <a:ext cx="3383409" cy="739621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solidFill>
                  <a:srgbClr val="FF97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Google Shape;328;g2ac4f470052_1_47">
                <a:extLst>
                  <a:ext uri="{FF2B5EF4-FFF2-40B4-BE49-F238E27FC236}">
                    <a16:creationId xmlns:a16="http://schemas.microsoft.com/office/drawing/2014/main" id="{588973FC-1D1D-4582-B64F-6E09BBC9D7B5}"/>
                  </a:ext>
                </a:extLst>
              </p:cNvPr>
              <p:cNvSpPr/>
              <p:nvPr/>
            </p:nvSpPr>
            <p:spPr>
              <a:xfrm>
                <a:off x="5854895" y="4092717"/>
                <a:ext cx="3927873" cy="554673"/>
              </a:xfrm>
              <a:prstGeom prst="roundRect">
                <a:avLst>
                  <a:gd name="adj" fmla="val 16667"/>
                </a:avLst>
              </a:prstGeom>
              <a:solidFill>
                <a:srgbClr val="FF97A1"/>
              </a:solidFill>
              <a:ln w="9525" cap="flat" cmpd="sng">
                <a:solidFill>
                  <a:srgbClr val="FF97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are unknown orders.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is an unknown nonlinear function </a:t>
                </a:r>
              </a:p>
            </p:txBody>
          </p:sp>
        </mc:Choice>
        <mc:Fallback>
          <p:sp>
            <p:nvSpPr>
              <p:cNvPr id="56" name="Google Shape;328;g2ac4f470052_1_47">
                <a:extLst>
                  <a:ext uri="{FF2B5EF4-FFF2-40B4-BE49-F238E27FC236}">
                    <a16:creationId xmlns:a16="http://schemas.microsoft.com/office/drawing/2014/main" id="{588973FC-1D1D-4582-B64F-6E09BBC9D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95" y="4092717"/>
                <a:ext cx="3927873" cy="55467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b="-8602"/>
                </a:stretch>
              </a:blipFill>
              <a:ln w="9525" cap="flat" cmpd="sng">
                <a:solidFill>
                  <a:srgbClr val="FF97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8" grpId="0" animBg="1"/>
      <p:bldP spid="37" grpId="0"/>
      <p:bldP spid="3" grpId="0"/>
      <p:bldP spid="46" grpId="0" animBg="1"/>
      <p:bldP spid="47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2ac4f470052_1_97"/>
          <p:cNvGrpSpPr/>
          <p:nvPr/>
        </p:nvGrpSpPr>
        <p:grpSpPr>
          <a:xfrm>
            <a:off x="-297644" y="0"/>
            <a:ext cx="12483090" cy="6858000"/>
            <a:chOff x="-290920" y="0"/>
            <a:chExt cx="12483090" cy="6858000"/>
          </a:xfrm>
        </p:grpSpPr>
        <p:sp>
          <p:nvSpPr>
            <p:cNvPr id="335" name="Google Shape;335;g2ac4f470052_1_97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2ac4f470052_1_9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2ac4f470052_1_97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338" name="Google Shape;338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" name="Google Shape;339;g2ac4f470052_1_97"/>
          <p:cNvGrpSpPr/>
          <p:nvPr/>
        </p:nvGrpSpPr>
        <p:grpSpPr>
          <a:xfrm>
            <a:off x="220064" y="-2"/>
            <a:ext cx="11447672" cy="6858000"/>
            <a:chOff x="213096" y="0"/>
            <a:chExt cx="11447672" cy="6858000"/>
          </a:xfrm>
        </p:grpSpPr>
        <p:sp>
          <p:nvSpPr>
            <p:cNvPr id="340" name="Google Shape;340;g2ac4f470052_1_97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2ac4f470052_1_9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2ac4f470052_1_97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343" name="Google Shape;343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g2ac4f470052_1_97"/>
          <p:cNvGrpSpPr/>
          <p:nvPr/>
        </p:nvGrpSpPr>
        <p:grpSpPr>
          <a:xfrm>
            <a:off x="1177409" y="0"/>
            <a:ext cx="9961200" cy="6858000"/>
            <a:chOff x="491575" y="0"/>
            <a:chExt cx="9961200" cy="6858000"/>
          </a:xfrm>
        </p:grpSpPr>
        <p:sp>
          <p:nvSpPr>
            <p:cNvPr id="345" name="Google Shape;345;g2ac4f470052_1_97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2ac4f470052_1_9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2ac4f470052_1_97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348" name="Google Shape;348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g2ac4f470052_1_97"/>
          <p:cNvSpPr/>
          <p:nvPr/>
        </p:nvSpPr>
        <p:spPr>
          <a:xfrm>
            <a:off x="-7968901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g2ac4f470052_1_97"/>
          <p:cNvGrpSpPr/>
          <p:nvPr/>
        </p:nvGrpSpPr>
        <p:grpSpPr>
          <a:xfrm>
            <a:off x="-7991921" y="0"/>
            <a:ext cx="9574256" cy="6858000"/>
            <a:chOff x="491575" y="0"/>
            <a:chExt cx="9574256" cy="6858000"/>
          </a:xfrm>
        </p:grpSpPr>
        <p:sp>
          <p:nvSpPr>
            <p:cNvPr id="351" name="Google Shape;351;g2ac4f470052_1_97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2ac4f470052_1_9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2ac4f470052_1_97"/>
            <p:cNvSpPr txBox="1"/>
            <p:nvPr/>
          </p:nvSpPr>
          <p:spPr>
            <a:xfrm rot="-5400000">
              <a:off x="8746581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354" name="Google Shape;354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g2ac4f470052_1_97"/>
          <p:cNvGrpSpPr/>
          <p:nvPr/>
        </p:nvGrpSpPr>
        <p:grpSpPr>
          <a:xfrm>
            <a:off x="-7645267" y="-1"/>
            <a:ext cx="8692502" cy="6858000"/>
            <a:chOff x="718505" y="-1"/>
            <a:chExt cx="8692502" cy="6858000"/>
          </a:xfrm>
        </p:grpSpPr>
        <p:sp>
          <p:nvSpPr>
            <p:cNvPr id="356" name="Google Shape;356;g2ac4f470052_1_97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2ac4f470052_1_9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2ac4f470052_1_97"/>
            <p:cNvSpPr txBox="1"/>
            <p:nvPr/>
          </p:nvSpPr>
          <p:spPr>
            <a:xfrm rot="-5400000">
              <a:off x="8091757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359" name="Google Shape;359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g2ac4f470052_1_97"/>
          <p:cNvGrpSpPr/>
          <p:nvPr/>
        </p:nvGrpSpPr>
        <p:grpSpPr>
          <a:xfrm>
            <a:off x="-9401806" y="-1"/>
            <a:ext cx="9927504" cy="6858000"/>
            <a:chOff x="-9337032" y="-1"/>
            <a:chExt cx="9927504" cy="6858000"/>
          </a:xfrm>
        </p:grpSpPr>
        <p:sp>
          <p:nvSpPr>
            <p:cNvPr id="361" name="Google Shape;361;g2ac4f470052_1_97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2ac4f470052_1_9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2ac4f470052_1_97"/>
            <p:cNvSpPr txBox="1"/>
            <p:nvPr/>
          </p:nvSpPr>
          <p:spPr>
            <a:xfrm rot="-5400000">
              <a:off x="-738132" y="3189567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364" name="Google Shape;364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g2ac4f470052_1_97"/>
          <p:cNvSpPr/>
          <p:nvPr/>
        </p:nvSpPr>
        <p:spPr>
          <a:xfrm rot="-8248758">
            <a:off x="6416248" y="762384"/>
            <a:ext cx="823843" cy="91451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5F7FC"/>
              </a:gs>
              <a:gs pos="74000">
                <a:srgbClr val="FF5969"/>
              </a:gs>
              <a:gs pos="100000">
                <a:srgbClr val="FF596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Google Shape;366;g2ac4f470052_1_97"/>
              <p:cNvSpPr/>
              <p:nvPr/>
            </p:nvSpPr>
            <p:spPr>
              <a:xfrm>
                <a:off x="3395382" y="1396807"/>
                <a:ext cx="3290594" cy="837266"/>
              </a:xfrm>
              <a:prstGeom prst="roundRect">
                <a:avLst>
                  <a:gd name="adj" fmla="val 16667"/>
                </a:avLst>
              </a:prstGeom>
              <a:solidFill>
                <a:srgbClr val="FF97A1"/>
              </a:solidFill>
              <a:ln w="25400" cap="flat" cmpd="sng">
                <a:solidFill>
                  <a:srgbClr val="FF3B4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66" name="Google Shape;366;g2ac4f470052_1_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82" y="1396807"/>
                <a:ext cx="3290594" cy="837266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25400" cap="flat" cmpd="sng">
                <a:solidFill>
                  <a:srgbClr val="FF3B4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Google Shape;367;g2ac4f470052_1_97"/>
          <p:cNvSpPr/>
          <p:nvPr/>
        </p:nvSpPr>
        <p:spPr>
          <a:xfrm>
            <a:off x="6789841" y="276284"/>
            <a:ext cx="1237500" cy="867000"/>
          </a:xfrm>
          <a:prstGeom prst="ellipse">
            <a:avLst/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ac4f470052_1_97"/>
          <p:cNvSpPr txBox="1"/>
          <p:nvPr/>
        </p:nvSpPr>
        <p:spPr>
          <a:xfrm>
            <a:off x="1599369" y="6615482"/>
            <a:ext cx="6232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(Z. Hou, Z. W.-I. Sciences, and undefined 2013, ‘From model-based control to data-driven control: Survey, classification and perspective’, </a:t>
            </a:r>
            <a:r>
              <a:rPr lang="en-US" sz="800" i="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Elsevier)</a:t>
            </a:r>
            <a:endParaRPr sz="8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2ac4f470052_1_97"/>
          <p:cNvSpPr txBox="1"/>
          <p:nvPr/>
        </p:nvSpPr>
        <p:spPr>
          <a:xfrm>
            <a:off x="6982141" y="509749"/>
            <a:ext cx="852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57070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CFDL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372" name="Google Shape;372;g2ac4f470052_1_97"/>
          <p:cNvSpPr/>
          <p:nvPr/>
        </p:nvSpPr>
        <p:spPr>
          <a:xfrm>
            <a:off x="1899350" y="2445549"/>
            <a:ext cx="7619700" cy="17658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BBEACD-840B-46F5-985D-B47C7553CA10}"/>
                  </a:ext>
                </a:extLst>
              </p:cNvPr>
              <p:cNvSpPr txBox="1"/>
              <p:nvPr/>
            </p:nvSpPr>
            <p:spPr>
              <a:xfrm>
                <a:off x="1840058" y="2791494"/>
                <a:ext cx="6112819" cy="1183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BBEACD-840B-46F5-985D-B47C7553C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58" y="2791494"/>
                <a:ext cx="6112819" cy="1183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Google Shape;373;g2ac4f470052_1_97">
            <a:extLst>
              <a:ext uri="{FF2B5EF4-FFF2-40B4-BE49-F238E27FC236}">
                <a16:creationId xmlns:a16="http://schemas.microsoft.com/office/drawing/2014/main" id="{16B80085-83C6-4154-A5E9-F4DA21A16862}"/>
              </a:ext>
            </a:extLst>
          </p:cNvPr>
          <p:cNvSpPr/>
          <p:nvPr/>
        </p:nvSpPr>
        <p:spPr>
          <a:xfrm>
            <a:off x="3015184" y="4714927"/>
            <a:ext cx="1237500" cy="867000"/>
          </a:xfrm>
          <a:prstGeom prst="ellipse">
            <a:avLst/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PFDL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373;g2ac4f470052_1_97">
            <a:extLst>
              <a:ext uri="{FF2B5EF4-FFF2-40B4-BE49-F238E27FC236}">
                <a16:creationId xmlns:a16="http://schemas.microsoft.com/office/drawing/2014/main" id="{73E8C342-EE45-44BB-B4FE-06D9A6F358D9}"/>
              </a:ext>
            </a:extLst>
          </p:cNvPr>
          <p:cNvSpPr/>
          <p:nvPr/>
        </p:nvSpPr>
        <p:spPr>
          <a:xfrm>
            <a:off x="5108987" y="4714927"/>
            <a:ext cx="1237500" cy="867000"/>
          </a:xfrm>
          <a:prstGeom prst="ellipse">
            <a:avLst/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rPr>
              <a:t>FFDL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2ac4f470052_1_97"/>
          <p:cNvGrpSpPr/>
          <p:nvPr/>
        </p:nvGrpSpPr>
        <p:grpSpPr>
          <a:xfrm>
            <a:off x="-297644" y="0"/>
            <a:ext cx="12483090" cy="6858000"/>
            <a:chOff x="-290920" y="0"/>
            <a:chExt cx="12483090" cy="6858000"/>
          </a:xfrm>
        </p:grpSpPr>
        <p:sp>
          <p:nvSpPr>
            <p:cNvPr id="335" name="Google Shape;335;g2ac4f470052_1_97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2ac4f470052_1_9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2ac4f470052_1_97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338" name="Google Shape;338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" name="Google Shape;339;g2ac4f470052_1_97"/>
          <p:cNvGrpSpPr/>
          <p:nvPr/>
        </p:nvGrpSpPr>
        <p:grpSpPr>
          <a:xfrm>
            <a:off x="220064" y="-2"/>
            <a:ext cx="11447672" cy="6858000"/>
            <a:chOff x="213096" y="0"/>
            <a:chExt cx="11447672" cy="6858000"/>
          </a:xfrm>
        </p:grpSpPr>
        <p:sp>
          <p:nvSpPr>
            <p:cNvPr id="340" name="Google Shape;340;g2ac4f470052_1_97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2ac4f470052_1_9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2ac4f470052_1_97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343" name="Google Shape;343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g2ac4f470052_1_97"/>
          <p:cNvGrpSpPr/>
          <p:nvPr/>
        </p:nvGrpSpPr>
        <p:grpSpPr>
          <a:xfrm>
            <a:off x="1177409" y="0"/>
            <a:ext cx="9961200" cy="6858000"/>
            <a:chOff x="491575" y="0"/>
            <a:chExt cx="9961200" cy="6858000"/>
          </a:xfrm>
        </p:grpSpPr>
        <p:sp>
          <p:nvSpPr>
            <p:cNvPr id="345" name="Google Shape;345;g2ac4f470052_1_97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2ac4f470052_1_9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2ac4f470052_1_97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348" name="Google Shape;348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g2ac4f470052_1_97"/>
          <p:cNvSpPr/>
          <p:nvPr/>
        </p:nvSpPr>
        <p:spPr>
          <a:xfrm>
            <a:off x="-7968901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g2ac4f470052_1_97"/>
          <p:cNvGrpSpPr/>
          <p:nvPr/>
        </p:nvGrpSpPr>
        <p:grpSpPr>
          <a:xfrm>
            <a:off x="-7991921" y="0"/>
            <a:ext cx="9574256" cy="6858000"/>
            <a:chOff x="491575" y="0"/>
            <a:chExt cx="9574256" cy="6858000"/>
          </a:xfrm>
        </p:grpSpPr>
        <p:sp>
          <p:nvSpPr>
            <p:cNvPr id="351" name="Google Shape;351;g2ac4f470052_1_97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2ac4f470052_1_9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2ac4f470052_1_97"/>
            <p:cNvSpPr txBox="1"/>
            <p:nvPr/>
          </p:nvSpPr>
          <p:spPr>
            <a:xfrm rot="-5400000">
              <a:off x="8746581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354" name="Google Shape;354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g2ac4f470052_1_97"/>
          <p:cNvGrpSpPr/>
          <p:nvPr/>
        </p:nvGrpSpPr>
        <p:grpSpPr>
          <a:xfrm>
            <a:off x="-7645267" y="-1"/>
            <a:ext cx="8692502" cy="6858000"/>
            <a:chOff x="718505" y="-1"/>
            <a:chExt cx="8692502" cy="6858000"/>
          </a:xfrm>
        </p:grpSpPr>
        <p:sp>
          <p:nvSpPr>
            <p:cNvPr id="356" name="Google Shape;356;g2ac4f470052_1_97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2ac4f470052_1_9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2ac4f470052_1_97"/>
            <p:cNvSpPr txBox="1"/>
            <p:nvPr/>
          </p:nvSpPr>
          <p:spPr>
            <a:xfrm rot="-5400000">
              <a:off x="8091757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359" name="Google Shape;359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g2ac4f470052_1_97"/>
          <p:cNvGrpSpPr/>
          <p:nvPr/>
        </p:nvGrpSpPr>
        <p:grpSpPr>
          <a:xfrm>
            <a:off x="-9401806" y="-1"/>
            <a:ext cx="9927504" cy="6858000"/>
            <a:chOff x="-9337032" y="-1"/>
            <a:chExt cx="9927504" cy="6858000"/>
          </a:xfrm>
        </p:grpSpPr>
        <p:sp>
          <p:nvSpPr>
            <p:cNvPr id="361" name="Google Shape;361;g2ac4f470052_1_97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2ac4f470052_1_9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2ac4f470052_1_97"/>
            <p:cNvSpPr txBox="1"/>
            <p:nvPr/>
          </p:nvSpPr>
          <p:spPr>
            <a:xfrm rot="-5400000">
              <a:off x="-738132" y="3189567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364" name="Google Shape;364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g2ac4f470052_1_97"/>
          <p:cNvSpPr/>
          <p:nvPr/>
        </p:nvSpPr>
        <p:spPr>
          <a:xfrm>
            <a:off x="1954499" y="1040460"/>
            <a:ext cx="3054963" cy="795063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/>
              <a:t>Control Signal Generation</a:t>
            </a:r>
          </a:p>
        </p:txBody>
      </p:sp>
      <p:sp>
        <p:nvSpPr>
          <p:cNvPr id="368" name="Google Shape;368;g2ac4f470052_1_97"/>
          <p:cNvSpPr txBox="1"/>
          <p:nvPr/>
        </p:nvSpPr>
        <p:spPr>
          <a:xfrm>
            <a:off x="1599369" y="6615482"/>
            <a:ext cx="6232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(Z. Hou, Z. W.-I. Sciences, and undefined 2013, ‘From model-based control to data-driven control: Survey, classification and perspective’, </a:t>
            </a:r>
            <a:r>
              <a:rPr lang="en-US" sz="800" i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Elsevier)</a:t>
            </a:r>
            <a:endParaRPr sz="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2ac4f470052_1_97"/>
          <p:cNvSpPr/>
          <p:nvPr/>
        </p:nvSpPr>
        <p:spPr>
          <a:xfrm>
            <a:off x="1923564" y="2743017"/>
            <a:ext cx="7619700" cy="17658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511F6D-1FE9-427A-8B73-EE8A3EF8F9E8}"/>
                  </a:ext>
                </a:extLst>
              </p:cNvPr>
              <p:cNvSpPr txBox="1"/>
              <p:nvPr/>
            </p:nvSpPr>
            <p:spPr>
              <a:xfrm>
                <a:off x="2202428" y="3093484"/>
                <a:ext cx="7189076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4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+</m:t>
                                  </m:r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2</m:t>
                          </m:r>
                        </m:sub>
                        <m:sup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2</m:t>
                          </m:r>
                        </m:sup>
                      </m:sSubSup>
                      <m:r>
                        <a:rPr lang="en-US" sz="24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+</m:t>
                      </m:r>
                      <m:r>
                        <a:rPr lang="en-US" sz="24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m:t>𝜆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Zar" panose="00000400000000000000" pitchFamily="2" charset="-78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Zar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2</m:t>
                          </m:r>
                        </m:sub>
                        <m:sup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Zar" panose="00000400000000000000" pitchFamily="2" charset="-78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511F6D-1FE9-427A-8B73-EE8A3EF8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28" y="3093484"/>
                <a:ext cx="7189076" cy="46666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9874C0-A179-404B-974D-AC5D0B336580}"/>
                  </a:ext>
                </a:extLst>
              </p:cNvPr>
              <p:cNvSpPr txBox="1"/>
              <p:nvPr/>
            </p:nvSpPr>
            <p:spPr>
              <a:xfrm>
                <a:off x="1380602" y="3690030"/>
                <a:ext cx="7189076" cy="69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9874C0-A179-404B-974D-AC5D0B33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02" y="3690030"/>
                <a:ext cx="7189076" cy="696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72" grpId="0" animBg="1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2ac4f470052_1_97"/>
          <p:cNvGrpSpPr/>
          <p:nvPr/>
        </p:nvGrpSpPr>
        <p:grpSpPr>
          <a:xfrm>
            <a:off x="-297644" y="0"/>
            <a:ext cx="12483090" cy="6858000"/>
            <a:chOff x="-290920" y="0"/>
            <a:chExt cx="12483090" cy="6858000"/>
          </a:xfrm>
        </p:grpSpPr>
        <p:sp>
          <p:nvSpPr>
            <p:cNvPr id="335" name="Google Shape;335;g2ac4f470052_1_97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2ac4f470052_1_9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2ac4f470052_1_97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338" name="Google Shape;338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" name="Google Shape;339;g2ac4f470052_1_97"/>
          <p:cNvGrpSpPr/>
          <p:nvPr/>
        </p:nvGrpSpPr>
        <p:grpSpPr>
          <a:xfrm>
            <a:off x="220064" y="-2"/>
            <a:ext cx="11447672" cy="6858000"/>
            <a:chOff x="213096" y="0"/>
            <a:chExt cx="11447672" cy="6858000"/>
          </a:xfrm>
        </p:grpSpPr>
        <p:sp>
          <p:nvSpPr>
            <p:cNvPr id="340" name="Google Shape;340;g2ac4f470052_1_97"/>
            <p:cNvSpPr/>
            <p:nvPr/>
          </p:nvSpPr>
          <p:spPr>
            <a:xfrm>
              <a:off x="213096" y="0"/>
              <a:ext cx="11447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2ac4f470052_1_9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2ac4f470052_1_97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Outline</a:t>
              </a:r>
              <a:endParaRPr/>
            </a:p>
          </p:txBody>
        </p:sp>
        <p:pic>
          <p:nvPicPr>
            <p:cNvPr id="343" name="Google Shape;343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g2ac4f470052_1_97"/>
          <p:cNvGrpSpPr/>
          <p:nvPr/>
        </p:nvGrpSpPr>
        <p:grpSpPr>
          <a:xfrm>
            <a:off x="1177409" y="0"/>
            <a:ext cx="9961200" cy="6858000"/>
            <a:chOff x="491575" y="0"/>
            <a:chExt cx="9961200" cy="6858000"/>
          </a:xfrm>
        </p:grpSpPr>
        <p:sp>
          <p:nvSpPr>
            <p:cNvPr id="345" name="Google Shape;345;g2ac4f470052_1_97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2ac4f470052_1_9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2ac4f470052_1_97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MFAC</a:t>
              </a:r>
              <a:endParaRPr/>
            </a:p>
          </p:txBody>
        </p:sp>
        <p:pic>
          <p:nvPicPr>
            <p:cNvPr id="348" name="Google Shape;348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g2ac4f470052_1_97"/>
          <p:cNvSpPr/>
          <p:nvPr/>
        </p:nvSpPr>
        <p:spPr>
          <a:xfrm>
            <a:off x="-7968901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g2ac4f470052_1_97"/>
          <p:cNvGrpSpPr/>
          <p:nvPr/>
        </p:nvGrpSpPr>
        <p:grpSpPr>
          <a:xfrm>
            <a:off x="-7991921" y="0"/>
            <a:ext cx="9574256" cy="6858000"/>
            <a:chOff x="491575" y="0"/>
            <a:chExt cx="9574256" cy="6858000"/>
          </a:xfrm>
        </p:grpSpPr>
        <p:sp>
          <p:nvSpPr>
            <p:cNvPr id="351" name="Google Shape;351;g2ac4f470052_1_97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2ac4f470052_1_9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2ac4f470052_1_97"/>
            <p:cNvSpPr txBox="1"/>
            <p:nvPr/>
          </p:nvSpPr>
          <p:spPr>
            <a:xfrm rot="-5400000">
              <a:off x="8746581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NCSs</a:t>
              </a:r>
              <a:endParaRPr/>
            </a:p>
          </p:txBody>
        </p:sp>
        <p:pic>
          <p:nvPicPr>
            <p:cNvPr id="354" name="Google Shape;354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g2ac4f470052_1_97"/>
          <p:cNvGrpSpPr/>
          <p:nvPr/>
        </p:nvGrpSpPr>
        <p:grpSpPr>
          <a:xfrm>
            <a:off x="-7645267" y="-1"/>
            <a:ext cx="8692502" cy="6858000"/>
            <a:chOff x="718505" y="-1"/>
            <a:chExt cx="8692502" cy="6858000"/>
          </a:xfrm>
        </p:grpSpPr>
        <p:sp>
          <p:nvSpPr>
            <p:cNvPr id="356" name="Google Shape;356;g2ac4f470052_1_97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2ac4f470052_1_9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2ac4f470052_1_97"/>
            <p:cNvSpPr txBox="1"/>
            <p:nvPr/>
          </p:nvSpPr>
          <p:spPr>
            <a:xfrm rot="-5400000">
              <a:off x="8091757" y="3189568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</a:t>
              </a:r>
              <a:endParaRPr/>
            </a:p>
          </p:txBody>
        </p:sp>
        <p:pic>
          <p:nvPicPr>
            <p:cNvPr id="359" name="Google Shape;359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g2ac4f470052_1_97"/>
          <p:cNvGrpSpPr/>
          <p:nvPr/>
        </p:nvGrpSpPr>
        <p:grpSpPr>
          <a:xfrm>
            <a:off x="-9401806" y="-1"/>
            <a:ext cx="9927504" cy="6858000"/>
            <a:chOff x="-9337032" y="-1"/>
            <a:chExt cx="9927504" cy="6858000"/>
          </a:xfrm>
        </p:grpSpPr>
        <p:sp>
          <p:nvSpPr>
            <p:cNvPr id="361" name="Google Shape;361;g2ac4f470052_1_97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2ac4f470052_1_9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2ac4f470052_1_97"/>
            <p:cNvSpPr txBox="1"/>
            <p:nvPr/>
          </p:nvSpPr>
          <p:spPr>
            <a:xfrm rot="-5400000">
              <a:off x="-738132" y="3189567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364" name="Google Shape;364;g2ac4f470052_1_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Google Shape;366;g2ac4f470052_1_97"/>
              <p:cNvSpPr/>
              <p:nvPr/>
            </p:nvSpPr>
            <p:spPr>
              <a:xfrm>
                <a:off x="1954499" y="1040461"/>
                <a:ext cx="1326583" cy="674040"/>
              </a:xfrm>
              <a:prstGeom prst="roundRect">
                <a:avLst>
                  <a:gd name="adj" fmla="val 16667"/>
                </a:avLst>
              </a:prstGeom>
              <a:solidFill>
                <a:srgbClr val="FF97A1"/>
              </a:solidFill>
              <a:ln w="25400" cap="flat" cmpd="sng">
                <a:solidFill>
                  <a:srgbClr val="FF3B4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update</a:t>
                </a:r>
                <a:endParaRPr lang="en-US" sz="1800" b="1" dirty="0"/>
              </a:p>
            </p:txBody>
          </p:sp>
        </mc:Choice>
        <mc:Fallback>
          <p:sp>
            <p:nvSpPr>
              <p:cNvPr id="366" name="Google Shape;366;g2ac4f470052_1_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99" y="1040461"/>
                <a:ext cx="1326583" cy="67404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25400" cap="flat" cmpd="sng">
                <a:solidFill>
                  <a:srgbClr val="FF3B4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Google Shape;368;g2ac4f470052_1_97"/>
          <p:cNvSpPr txBox="1"/>
          <p:nvPr/>
        </p:nvSpPr>
        <p:spPr>
          <a:xfrm>
            <a:off x="1599369" y="6615482"/>
            <a:ext cx="6232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(Z. Hou, Z. W.-I. Sciences, and undefined 2013, ‘From model-based control to data-driven control: Survey, classification and perspective’, </a:t>
            </a:r>
            <a:r>
              <a:rPr lang="en-US" sz="800" i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Elsevier)</a:t>
            </a:r>
            <a:endParaRPr sz="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2ac4f470052_1_97"/>
          <p:cNvSpPr/>
          <p:nvPr/>
        </p:nvSpPr>
        <p:spPr>
          <a:xfrm>
            <a:off x="1923564" y="2743017"/>
            <a:ext cx="7619700" cy="1765800"/>
          </a:xfrm>
          <a:prstGeom prst="roundRect">
            <a:avLst>
              <a:gd name="adj" fmla="val 16667"/>
            </a:avLst>
          </a:prstGeom>
          <a:solidFill>
            <a:srgbClr val="FF97A1"/>
          </a:solidFill>
          <a:ln w="25400" cap="flat" cmpd="sng">
            <a:solidFill>
              <a:srgbClr val="FF3B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84CFD7-4603-48E8-8D40-17DF22258690}"/>
                  </a:ext>
                </a:extLst>
              </p:cNvPr>
              <p:cNvSpPr txBox="1"/>
              <p:nvPr/>
            </p:nvSpPr>
            <p:spPr>
              <a:xfrm>
                <a:off x="2278238" y="2975472"/>
                <a:ext cx="718907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84CFD7-4603-48E8-8D40-17DF22258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238" y="2975472"/>
                <a:ext cx="7189076" cy="404983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42A42-4247-4654-9E6F-07BAF2A357D9}"/>
                  </a:ext>
                </a:extLst>
              </p:cNvPr>
              <p:cNvSpPr txBox="1"/>
              <p:nvPr/>
            </p:nvSpPr>
            <p:spPr>
              <a:xfrm>
                <a:off x="1807032" y="3685748"/>
                <a:ext cx="7189076" cy="62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ΓΔ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42A42-4247-4654-9E6F-07BAF2A3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32" y="3685748"/>
                <a:ext cx="7189076" cy="6292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1FB6A7-0E04-4BF8-BCE0-7F238E8E490F}"/>
                  </a:ext>
                </a:extLst>
              </p:cNvPr>
              <p:cNvSpPr txBox="1"/>
              <p:nvPr/>
            </p:nvSpPr>
            <p:spPr>
              <a:xfrm>
                <a:off x="1636767" y="5817539"/>
                <a:ext cx="7739818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a-IR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an arbitrary positive constant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1FB6A7-0E04-4BF8-BCE0-7F238E8E4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67" y="5817539"/>
                <a:ext cx="7739818" cy="369333"/>
              </a:xfrm>
              <a:prstGeom prst="rect">
                <a:avLst/>
              </a:prstGeom>
              <a:blipFill>
                <a:blip r:embed="rId7"/>
                <a:stretch>
                  <a:fillRect t="-86885" b="-1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848</Words>
  <Application>Microsoft Office PowerPoint</Application>
  <PresentationFormat>Widescreen</PresentationFormat>
  <Paragraphs>188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Tw Cen MT</vt:lpstr>
      <vt:lpstr>Twentieth Century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Zähringer</dc:creator>
  <cp:lastModifiedBy>Mohammadreza Mir</cp:lastModifiedBy>
  <cp:revision>3</cp:revision>
  <dcterms:created xsi:type="dcterms:W3CDTF">2017-01-05T13:17:27Z</dcterms:created>
  <dcterms:modified xsi:type="dcterms:W3CDTF">2024-01-05T17:36:43Z</dcterms:modified>
</cp:coreProperties>
</file>