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8" r:id="rId2"/>
    <p:sldId id="267" r:id="rId3"/>
    <p:sldId id="270" r:id="rId4"/>
    <p:sldId id="276" r:id="rId5"/>
    <p:sldId id="271" r:id="rId6"/>
    <p:sldId id="272" r:id="rId7"/>
    <p:sldId id="273" r:id="rId8"/>
    <p:sldId id="274" r:id="rId9"/>
    <p:sldId id="288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0B9B-5F8F-49BC-98F2-A9A9157198F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E74C6-5264-4E6C-9180-7F32088B7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E74C6-5264-4E6C-9180-7F32088B7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E74C6-5264-4E6C-9180-7F32088B7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F371AF-F7DE-489D-9604-7F18625274A1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D70D-537D-4686-9DCB-06406F3F4B41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8D2C-FBFE-4F49-AD30-99CC35E6F014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C75C-6742-4B91-BD57-48D788293371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28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56A8-2BA5-4C72-9D31-0C134BE6F9B3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3731-FA7F-42DD-8F9E-11909830C954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1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52EB-F968-45BD-B3B0-5473A323182B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7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4330-FCAD-454D-954F-6CC7A1DDBD80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7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29A6-0FB0-4A80-83EB-30DE4303B22A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D14-C249-4CBC-8AC6-FD39CA04A9E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4A65-9C95-465E-99A5-0729895D71F3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5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AA52-D33F-40C2-85EA-C6D440E0E32E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0835-A93E-4B6D-8C65-1D13FAF767D2}" type="datetime1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9A5-1D3F-4376-A112-88DE3EF1DF77}" type="datetime1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B73B-8808-4B0F-A0C5-45616C9F8D01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FFB-6467-4BA6-9BDA-F327B5CF7959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0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6D4-0678-4CDA-A603-246A98D3ABAD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077FE5-ACEC-4ACE-AAD2-B5DF834FE026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F1854A-DF5E-44C0-9172-BEE8E171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iTNnqLpUc9DN8MRboi4q-WbsSDKAs5g?usp=sharing#scrollTo=GM5dvlj-Wp2W" TargetMode="External"/><Relationship Id="rId2" Type="http://schemas.openxmlformats.org/officeDocument/2006/relationships/hyperlink" Target="https://drive.google.com/file/d/13iH0OSqIGlXB9Qol50nlX3Xnb5ZLbQA5/view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0241-4730-52E0-E60B-B27D5429B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Emotion Detection Using EEG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D456-9A1E-79DF-8DF7-A202C57CD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  <a:hlinkClick r:id="rId2"/>
              </a:rPr>
              <a:t>TSception: A Deep Learning Framework for Emotion Detection Using EEG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hlinkClick r:id="rId2"/>
            </a:endParaRP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  <a:hlinkClick r:id="rId2"/>
              </a:rPr>
              <a:t>IEEE Transactions on Affective Computing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  <a:hlinkClick r:id="rId2"/>
              </a:rPr>
              <a:t>, 2020</a:t>
            </a:r>
            <a:endParaRPr lang="fa-IR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B Nazanin" panose="00000400000000000000" pitchFamily="2" charset="-78"/>
                <a:hlinkClick r:id="rId3"/>
              </a:rPr>
              <a:t>Code 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A079-9CA6-6AEB-E8F2-0A89B71C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AD00-F197-64DC-86A5-8C4A9DF8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AB7A-B046-49BC-8922-00B7FA9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dirty="0"/>
              <a:t>در این مقاله چندین مدل یادگیری مورد استفاده قرار گرفته و مقایسه شده </a:t>
            </a:r>
            <a:r>
              <a:rPr lang="fa-IR" dirty="0" err="1"/>
              <a:t>اند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چند مدل اشاره شده در مقاله را پیاده سازی و مقایسه کرده ایم.</a:t>
            </a:r>
          </a:p>
          <a:p>
            <a:pPr algn="r" rtl="1"/>
            <a:r>
              <a:rPr lang="fa-IR" dirty="0"/>
              <a:t>مدل های یادگیری عمیق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en-US" dirty="0" err="1"/>
              <a:t>Sception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en-US" dirty="0" err="1"/>
              <a:t>Tception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en-US" dirty="0"/>
              <a:t>TSception</a:t>
            </a:r>
            <a:endParaRPr lang="fa-IR" dirty="0"/>
          </a:p>
          <a:p>
            <a:pPr algn="r" rtl="1"/>
            <a:r>
              <a:rPr lang="fa-IR" dirty="0"/>
              <a:t>مدل یادگیری ماشین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en-US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D85F-4946-07AA-8951-967608A8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3F0-D9B1-6CB5-0560-58E76F02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 err="1"/>
              <a:t>Sception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5596-8CE8-5A92-0E9B-F42511C1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fa-IR" sz="1600" dirty="0"/>
              <a:t>مدل </a:t>
            </a:r>
            <a:r>
              <a:rPr lang="en-US" sz="1600" dirty="0" err="1"/>
              <a:t>Sception</a:t>
            </a:r>
            <a:r>
              <a:rPr lang="fa-IR" sz="1600" dirty="0"/>
              <a:t> یک مدل یادگیری عمیق است که برای پردازش و تحلیل سیگنال های </a:t>
            </a:r>
            <a:r>
              <a:rPr lang="en-US" sz="1600" dirty="0"/>
              <a:t>EEG</a:t>
            </a:r>
            <a:r>
              <a:rPr lang="fa-IR" sz="1600" dirty="0"/>
              <a:t> و بر اساس معماری </a:t>
            </a:r>
            <a:r>
              <a:rPr lang="en-US" sz="1600" dirty="0"/>
              <a:t>Inception</a:t>
            </a:r>
            <a:r>
              <a:rPr lang="fa-IR" sz="1600" dirty="0"/>
              <a:t> توسعه یافته است.</a:t>
            </a:r>
          </a:p>
          <a:p>
            <a:pPr algn="r" rtl="1"/>
            <a:r>
              <a:rPr lang="fa-IR" sz="1600" dirty="0"/>
              <a:t>معماری </a:t>
            </a:r>
            <a:r>
              <a:rPr lang="en-US" sz="1600" dirty="0"/>
              <a:t>Inception</a:t>
            </a:r>
            <a:r>
              <a:rPr lang="fa-IR" sz="1600" dirty="0"/>
              <a:t> شامل بلوک </a:t>
            </a:r>
            <a:r>
              <a:rPr lang="fa-IR" sz="1600" dirty="0" err="1"/>
              <a:t>هایی</a:t>
            </a:r>
            <a:r>
              <a:rPr lang="fa-IR" sz="1600" dirty="0"/>
              <a:t> با چندین فیلتر با </a:t>
            </a:r>
            <a:r>
              <a:rPr lang="fa-IR" sz="1600" dirty="0" err="1"/>
              <a:t>سایزهای</a:t>
            </a:r>
            <a:r>
              <a:rPr lang="fa-IR" sz="1600" dirty="0"/>
              <a:t> مختلف است که به صورت موازی عمل می کنند و ویژگی های متنوعی از داده ها استخراج می کنند. (ویژگی های فضایی)</a:t>
            </a:r>
          </a:p>
          <a:p>
            <a:pPr algn="r" rtl="1"/>
            <a:r>
              <a:rPr lang="fa-IR" sz="1600" dirty="0"/>
              <a:t>معماری </a:t>
            </a:r>
            <a:r>
              <a:rPr lang="en-US" sz="1600" dirty="0" err="1"/>
              <a:t>Sception</a:t>
            </a:r>
            <a:r>
              <a:rPr lang="fa-IR" sz="1600" dirty="0"/>
              <a:t> با استفاده از اصول </a:t>
            </a:r>
            <a:r>
              <a:rPr lang="en-US" sz="1600" dirty="0"/>
              <a:t>Inception</a:t>
            </a:r>
            <a:r>
              <a:rPr lang="fa-IR" sz="1600" dirty="0"/>
              <a:t>، فیلترهای مختلفی مانند </a:t>
            </a:r>
            <a:r>
              <a:rPr lang="en-US" sz="1600" dirty="0"/>
              <a:t>1x1</a:t>
            </a:r>
            <a:r>
              <a:rPr lang="fa-IR" sz="1600" dirty="0"/>
              <a:t>، </a:t>
            </a:r>
            <a:r>
              <a:rPr lang="en-US" sz="1600" dirty="0"/>
              <a:t>3x3</a:t>
            </a:r>
            <a:r>
              <a:rPr lang="fa-IR" sz="1600" dirty="0"/>
              <a:t>، </a:t>
            </a:r>
            <a:r>
              <a:rPr lang="en-US" sz="1600" dirty="0"/>
              <a:t>5x5</a:t>
            </a:r>
            <a:r>
              <a:rPr lang="fa-IR" sz="1600" dirty="0"/>
              <a:t>، فیلترهای </a:t>
            </a:r>
            <a:r>
              <a:rPr lang="en-US" sz="1600" dirty="0"/>
              <a:t>Max pooling</a:t>
            </a:r>
            <a:r>
              <a:rPr lang="fa-IR" sz="1600" dirty="0"/>
              <a:t> و </a:t>
            </a:r>
            <a:r>
              <a:rPr lang="en-US" sz="1600" dirty="0"/>
              <a:t>Average Pooling</a:t>
            </a:r>
            <a:r>
              <a:rPr lang="fa-IR" sz="1600" dirty="0"/>
              <a:t> را به کار می گیرد.</a:t>
            </a:r>
          </a:p>
          <a:p>
            <a:pPr algn="r" rtl="1"/>
            <a:r>
              <a:rPr lang="fa-IR" sz="1600" dirty="0"/>
              <a:t>این فیلترها به صورت موازی روی سیگنال های </a:t>
            </a:r>
            <a:r>
              <a:rPr lang="en-US" sz="1600" dirty="0"/>
              <a:t>EEG</a:t>
            </a:r>
            <a:r>
              <a:rPr lang="fa-IR" sz="1600" dirty="0"/>
              <a:t> اعمال می شوند و خروجی آنها ترکیب می شود تا ویژگی های مختلف سیگنال استخراج شود.</a:t>
            </a:r>
          </a:p>
          <a:p>
            <a:pPr algn="r" rtl="1"/>
            <a:r>
              <a:rPr lang="fa-IR" sz="1600" dirty="0" err="1"/>
              <a:t>کاربردها</a:t>
            </a:r>
            <a:endParaRPr lang="fa-IR" sz="1600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تشخیص بیماری های عصبی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تحلیل حالت های شناختی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کنترل سیستم های واسط مغز و کامپیوتر (</a:t>
            </a:r>
            <a:r>
              <a:rPr lang="en-US" sz="1400" dirty="0"/>
              <a:t>BCI</a:t>
            </a:r>
            <a:r>
              <a:rPr lang="fa-IR" sz="1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6895-307A-179D-1D92-0DB2B34F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548-BB62-2691-D4E6-732F557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 err="1"/>
              <a:t>Sception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547C-679B-F21E-A43B-97AA0E0A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600" dirty="0"/>
              <a:t>از مزایای این مدل این است که دقت و انعطاف پذیری بالایی دارد و در مقایسه با مدل های سنتی پیچیدگی </a:t>
            </a:r>
            <a:r>
              <a:rPr lang="fa-IR" sz="1600" dirty="0" err="1"/>
              <a:t>محاسباتی</a:t>
            </a:r>
            <a:r>
              <a:rPr lang="fa-IR" sz="1600" dirty="0"/>
              <a:t> را کاهش می دهد.</a:t>
            </a:r>
          </a:p>
          <a:p>
            <a:pPr algn="r" rtl="1"/>
            <a:r>
              <a:rPr lang="fa-IR" sz="1600" dirty="0"/>
              <a:t>از معایب آن هم نیاز به داده زیاد و پیچیدگی معماری آن است.</a:t>
            </a:r>
          </a:p>
          <a:p>
            <a:pPr algn="r" rtl="1"/>
            <a:r>
              <a:rPr lang="fa-IR" sz="1600" dirty="0"/>
              <a:t>با پیاده سازی این مدل روی </a:t>
            </a:r>
            <a:r>
              <a:rPr lang="fa-IR" sz="1600" dirty="0" err="1"/>
              <a:t>دیتای</a:t>
            </a:r>
            <a:r>
              <a:rPr lang="fa-IR" sz="1600" dirty="0"/>
              <a:t> این پروژه به دقت 84 درصدی رسیدیم.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80DA-CF41-62BC-DE20-16B87845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1F108-1D67-6070-233F-BC287B66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00" y="3841781"/>
            <a:ext cx="7193198" cy="21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3F0-D9B1-6CB5-0560-58E76F02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 err="1"/>
              <a:t>Tception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5596-8CE8-5A92-0E9B-F42511C1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600" dirty="0"/>
              <a:t>مدل </a:t>
            </a:r>
            <a:r>
              <a:rPr lang="en-US" sz="1600" dirty="0" err="1"/>
              <a:t>Tception</a:t>
            </a:r>
            <a:r>
              <a:rPr lang="fa-IR" sz="1600" dirty="0"/>
              <a:t> یک مدل یادگیری عمیق است که برای پردازش و تحلیل سیگنال های </a:t>
            </a:r>
            <a:r>
              <a:rPr lang="en-US" sz="1600" dirty="0"/>
              <a:t>EEG</a:t>
            </a:r>
            <a:r>
              <a:rPr lang="fa-IR" sz="1600" dirty="0"/>
              <a:t> و بر اساس ترکیب شبکه های عصبی زمانی و معماری </a:t>
            </a:r>
            <a:r>
              <a:rPr lang="en-US" sz="1600" dirty="0"/>
              <a:t>Inception</a:t>
            </a:r>
            <a:r>
              <a:rPr lang="fa-IR" sz="1600" dirty="0"/>
              <a:t> توسعه یافته است تا ویژگی های زمانی سیگنال </a:t>
            </a:r>
            <a:r>
              <a:rPr lang="en-US" sz="1600" dirty="0"/>
              <a:t>EEG</a:t>
            </a:r>
            <a:r>
              <a:rPr lang="fa-IR" sz="1600" dirty="0"/>
              <a:t> را استخراج کند. </a:t>
            </a:r>
            <a:endParaRPr lang="en-US" sz="1600" dirty="0"/>
          </a:p>
          <a:p>
            <a:pPr algn="r" rtl="1"/>
            <a:r>
              <a:rPr lang="fa-IR" sz="1600" dirty="0"/>
              <a:t>معماری </a:t>
            </a:r>
            <a:r>
              <a:rPr lang="en-US" sz="1600" dirty="0" err="1"/>
              <a:t>Tception</a:t>
            </a:r>
            <a:r>
              <a:rPr lang="fa-IR" sz="1600" dirty="0"/>
              <a:t>، فیلترهای مختلفی مانند </a:t>
            </a:r>
            <a:r>
              <a:rPr lang="en-US" sz="1600" dirty="0"/>
              <a:t>1x3</a:t>
            </a:r>
            <a:r>
              <a:rPr lang="fa-IR" sz="1600" dirty="0"/>
              <a:t>، </a:t>
            </a:r>
            <a:r>
              <a:rPr lang="en-US" sz="1600" dirty="0"/>
              <a:t>1x5</a:t>
            </a:r>
            <a:r>
              <a:rPr lang="fa-IR" sz="1600" dirty="0"/>
              <a:t>، </a:t>
            </a:r>
            <a:r>
              <a:rPr lang="en-US" sz="1600" dirty="0"/>
              <a:t>1x7</a:t>
            </a:r>
            <a:r>
              <a:rPr lang="fa-IR" sz="1600" dirty="0"/>
              <a:t> را شامل می شود.</a:t>
            </a:r>
          </a:p>
          <a:p>
            <a:pPr algn="r" rtl="1"/>
            <a:r>
              <a:rPr lang="fa-IR" sz="1600" dirty="0"/>
              <a:t>این فیلترها به صورت موازی روی سیگنال های </a:t>
            </a:r>
            <a:r>
              <a:rPr lang="en-US" sz="1600" dirty="0"/>
              <a:t>EEG</a:t>
            </a:r>
            <a:r>
              <a:rPr lang="fa-IR" sz="1600" dirty="0"/>
              <a:t> اعمال می شوند و خروجی آنها ترکیب می شود تا ویژگی های زمانی مختلف سیگنال استخراج شود.</a:t>
            </a:r>
          </a:p>
          <a:p>
            <a:pPr algn="r" rtl="1"/>
            <a:r>
              <a:rPr lang="fa-IR" sz="1600" dirty="0" err="1"/>
              <a:t>کاربردها</a:t>
            </a:r>
            <a:endParaRPr lang="fa-IR" sz="1600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تشخیص بیماری های عصبی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تحلیل حالت های شناختی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کنترل سیستم های واسط مغز و کامپیوتر (</a:t>
            </a:r>
            <a:r>
              <a:rPr lang="en-US" sz="1400" dirty="0"/>
              <a:t>BCI</a:t>
            </a:r>
            <a:r>
              <a:rPr lang="fa-IR" sz="1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6895-307A-179D-1D92-0DB2B34F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548-BB62-2691-D4E6-732F557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 err="1"/>
              <a:t>Tception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547C-679B-F21E-A43B-97AA0E0A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600" dirty="0"/>
              <a:t>از مزایای این مدل این است که دقت و انعطاف پذیری بالایی دارد و در مقایسه با مدل های سنتی پیچیدگی </a:t>
            </a:r>
            <a:r>
              <a:rPr lang="fa-IR" sz="1600" dirty="0" err="1"/>
              <a:t>محاسباتی</a:t>
            </a:r>
            <a:r>
              <a:rPr lang="fa-IR" sz="1600" dirty="0"/>
              <a:t> را کاهش می دهد.</a:t>
            </a:r>
          </a:p>
          <a:p>
            <a:pPr algn="r" rtl="1"/>
            <a:r>
              <a:rPr lang="fa-IR" sz="1600" dirty="0"/>
              <a:t>از معایب آن هم نیاز به داده زیاد و پیچیدگی معماری آن است.</a:t>
            </a:r>
          </a:p>
          <a:p>
            <a:pPr algn="r" rtl="1"/>
            <a:r>
              <a:rPr lang="fa-IR" sz="1600" dirty="0"/>
              <a:t>با پیاده سازی این مدل روی </a:t>
            </a:r>
            <a:r>
              <a:rPr lang="fa-IR" sz="1600" dirty="0" err="1"/>
              <a:t>دیتای</a:t>
            </a:r>
            <a:r>
              <a:rPr lang="fa-IR" sz="1600" dirty="0"/>
              <a:t> این پروژه به دقت 91 درصدی رسیدیم.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80DA-CF41-62BC-DE20-16B87845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54C7C-8383-B403-70B6-0B5AC43F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65" y="3683344"/>
            <a:ext cx="6153069" cy="24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3F0-D9B1-6CB5-0560-58E76F02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/>
              <a:t>TSception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5596-8CE8-5A92-0E9B-F42511C1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600" dirty="0"/>
              <a:t>مدل </a:t>
            </a:r>
            <a:r>
              <a:rPr lang="en-US" sz="1600" dirty="0"/>
              <a:t>TSception</a:t>
            </a:r>
            <a:r>
              <a:rPr lang="fa-IR" sz="1600" dirty="0"/>
              <a:t> یک مدل یادگیری عمیق است که برای پردازش و تحلیل سیگنال های </a:t>
            </a:r>
            <a:r>
              <a:rPr lang="en-US" sz="1600" dirty="0"/>
              <a:t>EEG</a:t>
            </a:r>
            <a:r>
              <a:rPr lang="fa-IR" sz="1600" dirty="0"/>
              <a:t> و با ترکیب دو مدل </a:t>
            </a:r>
            <a:r>
              <a:rPr lang="en-US" sz="1600" dirty="0" err="1"/>
              <a:t>Tception</a:t>
            </a:r>
            <a:r>
              <a:rPr lang="fa-IR" sz="1600" dirty="0"/>
              <a:t> و </a:t>
            </a:r>
            <a:r>
              <a:rPr lang="en-US" sz="1600" dirty="0" err="1"/>
              <a:t>Sception</a:t>
            </a:r>
            <a:r>
              <a:rPr lang="fa-IR" sz="1600" dirty="0"/>
              <a:t> توسعه یافته است. </a:t>
            </a:r>
          </a:p>
          <a:p>
            <a:pPr algn="r" rtl="1"/>
            <a:r>
              <a:rPr lang="fa-IR" sz="1600" dirty="0"/>
              <a:t>این مدل شامل فیلترهای زمانی مختلف مانند </a:t>
            </a:r>
            <a:r>
              <a:rPr lang="en-US" sz="1600" dirty="0"/>
              <a:t>1x5</a:t>
            </a:r>
            <a:r>
              <a:rPr lang="fa-IR" sz="1600" dirty="0"/>
              <a:t>، </a:t>
            </a:r>
            <a:r>
              <a:rPr lang="en-US" sz="1600" dirty="0"/>
              <a:t>1x3</a:t>
            </a:r>
            <a:r>
              <a:rPr lang="fa-IR" sz="1600" dirty="0"/>
              <a:t> و </a:t>
            </a:r>
            <a:r>
              <a:rPr lang="en-US" sz="1600" dirty="0"/>
              <a:t>1x7</a:t>
            </a:r>
            <a:r>
              <a:rPr lang="fa-IR" sz="1600" dirty="0"/>
              <a:t> و فیلترهای فضایی مختلف مانند </a:t>
            </a:r>
            <a:r>
              <a:rPr lang="en-US" sz="1600" dirty="0"/>
              <a:t>5x1</a:t>
            </a:r>
            <a:r>
              <a:rPr lang="fa-IR" sz="1600" dirty="0"/>
              <a:t>، </a:t>
            </a:r>
            <a:r>
              <a:rPr lang="en-US" sz="1600" dirty="0"/>
              <a:t>3x1</a:t>
            </a:r>
            <a:r>
              <a:rPr lang="fa-IR" sz="1600" dirty="0"/>
              <a:t> و </a:t>
            </a:r>
            <a:r>
              <a:rPr lang="en-US" sz="1600" dirty="0"/>
              <a:t>7x1</a:t>
            </a:r>
            <a:r>
              <a:rPr lang="fa-IR" sz="1600" dirty="0"/>
              <a:t> است.</a:t>
            </a:r>
          </a:p>
          <a:p>
            <a:pPr algn="r" rtl="1"/>
            <a:r>
              <a:rPr lang="fa-IR" sz="1600" dirty="0"/>
              <a:t>این فیلترها به صورت موازی روی سیگنال های </a:t>
            </a:r>
            <a:r>
              <a:rPr lang="en-US" sz="1600" dirty="0"/>
              <a:t>EEG</a:t>
            </a:r>
            <a:r>
              <a:rPr lang="fa-IR" sz="1600" dirty="0"/>
              <a:t> اعمال می شوند و خروجی آنها ترکیب می شود تا ویژگی های مختلف سیگنال استخراج شود.</a:t>
            </a:r>
          </a:p>
          <a:p>
            <a:pPr algn="r" rtl="1"/>
            <a:r>
              <a:rPr lang="fa-IR" sz="1600" dirty="0" err="1"/>
              <a:t>کاربردها</a:t>
            </a:r>
            <a:endParaRPr lang="fa-IR" sz="1600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تشخیص بیماری های عصبی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تحلیل حالت های شناختی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400" dirty="0"/>
              <a:t>کنترل سیستم های واسط مغز و کامپیوتر (</a:t>
            </a:r>
            <a:r>
              <a:rPr lang="en-US" sz="1400" dirty="0"/>
              <a:t>BCI</a:t>
            </a:r>
            <a:r>
              <a:rPr lang="fa-IR" sz="1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36895-307A-179D-1D92-0DB2B34F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548-BB62-2691-D4E6-732F557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های یادگیری عمیق - </a:t>
            </a:r>
            <a:r>
              <a:rPr lang="en-US" dirty="0"/>
              <a:t>TSception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547C-679B-F21E-A43B-97AA0E0A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600" dirty="0"/>
              <a:t>از مزایای این مدل این است که دقت و انعطاف پذیری بالایی دارد و در مقایسه با مدل های سنتی پیچیدگی </a:t>
            </a:r>
            <a:r>
              <a:rPr lang="fa-IR" sz="1600" dirty="0" err="1"/>
              <a:t>محاسباتی</a:t>
            </a:r>
            <a:r>
              <a:rPr lang="fa-IR" sz="1600" dirty="0"/>
              <a:t> را کاهش می دهد.</a:t>
            </a:r>
          </a:p>
          <a:p>
            <a:pPr algn="r" rtl="1"/>
            <a:r>
              <a:rPr lang="fa-IR" sz="1600" dirty="0"/>
              <a:t>از معایب آن هم نیاز به داده زیاد و پیچیدگی معماری آن است.</a:t>
            </a:r>
          </a:p>
          <a:p>
            <a:pPr algn="r" rtl="1"/>
            <a:r>
              <a:rPr lang="fa-IR" sz="1600" dirty="0"/>
              <a:t>با پیاده سازی این مدل روی </a:t>
            </a:r>
            <a:r>
              <a:rPr lang="fa-IR" sz="1600" dirty="0" err="1"/>
              <a:t>دیتای</a:t>
            </a:r>
            <a:r>
              <a:rPr lang="fa-IR" sz="1600" dirty="0"/>
              <a:t> این پروژه به دقت </a:t>
            </a:r>
            <a:r>
              <a:rPr lang="en-US" sz="1600" dirty="0"/>
              <a:t>93</a:t>
            </a:r>
            <a:r>
              <a:rPr lang="fa-IR" sz="1600" dirty="0"/>
              <a:t> درصدی رسیدیم.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80DA-CF41-62BC-DE20-16B87845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D9D07-A242-7750-39E1-C0D735CE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13" y="3737357"/>
            <a:ext cx="6298174" cy="24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9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D090-EB1A-65C3-EAAC-2BF51B7F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یادگیری ماشین </a:t>
            </a:r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2803-3D03-A573-6741-8761FB26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en-US" dirty="0"/>
              <a:t>SVM</a:t>
            </a:r>
            <a:r>
              <a:rPr lang="fa-IR" dirty="0"/>
              <a:t> </a:t>
            </a:r>
            <a:r>
              <a:rPr lang="ar-SA" dirty="0" err="1"/>
              <a:t>سعی</a:t>
            </a:r>
            <a:r>
              <a:rPr lang="ar-SA" dirty="0"/>
              <a:t> </a:t>
            </a:r>
            <a:r>
              <a:rPr lang="ar-SA" dirty="0" err="1"/>
              <a:t>می‌کند</a:t>
            </a:r>
            <a:r>
              <a:rPr lang="ar-SA" dirty="0"/>
              <a:t> </a:t>
            </a:r>
            <a:r>
              <a:rPr lang="ar-SA" dirty="0" err="1"/>
              <a:t>یک</a:t>
            </a:r>
            <a:r>
              <a:rPr lang="ar-SA" dirty="0"/>
              <a:t> مرز </a:t>
            </a:r>
            <a:r>
              <a:rPr lang="ar-SA" dirty="0" err="1"/>
              <a:t>تصمیم‌گیری</a:t>
            </a:r>
            <a:r>
              <a:rPr lang="ar-SA" dirty="0"/>
              <a:t> </a:t>
            </a:r>
            <a:r>
              <a:rPr lang="ar-SA" dirty="0" err="1"/>
              <a:t>یا</a:t>
            </a:r>
            <a:r>
              <a:rPr lang="ar-SA" dirty="0"/>
              <a:t> </a:t>
            </a:r>
            <a:r>
              <a:rPr lang="ar-SA" dirty="0" err="1"/>
              <a:t>ابرصفحه</a:t>
            </a:r>
            <a:r>
              <a:rPr lang="ar-SA" dirty="0"/>
              <a:t> را </a:t>
            </a:r>
            <a:r>
              <a:rPr lang="ar-SA" dirty="0" err="1"/>
              <a:t>پیدا</a:t>
            </a:r>
            <a:r>
              <a:rPr lang="ar-SA" dirty="0"/>
              <a:t> </a:t>
            </a:r>
            <a:r>
              <a:rPr lang="ar-SA" dirty="0" err="1"/>
              <a:t>کند</a:t>
            </a:r>
            <a:r>
              <a:rPr lang="ar-SA" dirty="0"/>
              <a:t> </a:t>
            </a:r>
            <a:r>
              <a:rPr lang="ar-SA" dirty="0" err="1"/>
              <a:t>که</a:t>
            </a:r>
            <a:r>
              <a:rPr lang="ar-SA" dirty="0"/>
              <a:t> </a:t>
            </a:r>
            <a:r>
              <a:rPr lang="ar-SA" dirty="0" err="1"/>
              <a:t>داده‌ها</a:t>
            </a:r>
            <a:r>
              <a:rPr lang="ar-SA" dirty="0"/>
              <a:t> را به </a:t>
            </a:r>
            <a:r>
              <a:rPr lang="ar-SA" dirty="0" err="1"/>
              <a:t>بهترین</a:t>
            </a:r>
            <a:r>
              <a:rPr lang="ar-SA" dirty="0"/>
              <a:t> </a:t>
            </a:r>
            <a:r>
              <a:rPr lang="ar-SA" dirty="0" err="1"/>
              <a:t>شکل</a:t>
            </a:r>
            <a:r>
              <a:rPr lang="ar-SA" dirty="0"/>
              <a:t> </a:t>
            </a:r>
            <a:r>
              <a:rPr lang="ar-SA" dirty="0" err="1"/>
              <a:t>ممکن</a:t>
            </a:r>
            <a:r>
              <a:rPr lang="ar-SA" dirty="0"/>
              <a:t> به دو دسته مجزا </a:t>
            </a:r>
            <a:r>
              <a:rPr lang="ar-SA" dirty="0" err="1"/>
              <a:t>تقسیم</a:t>
            </a:r>
            <a:r>
              <a:rPr lang="ar-SA" dirty="0"/>
              <a:t> </a:t>
            </a:r>
            <a:r>
              <a:rPr lang="ar-SA" dirty="0" err="1"/>
              <a:t>کند</a:t>
            </a:r>
            <a:r>
              <a:rPr lang="ar-SA" dirty="0"/>
              <a:t>. </a:t>
            </a:r>
            <a:endParaRPr lang="fa-IR" dirty="0"/>
          </a:p>
          <a:p>
            <a:pPr algn="r" rtl="1"/>
            <a:r>
              <a:rPr lang="ar-SA" dirty="0"/>
              <a:t>هدف </a:t>
            </a:r>
            <a:r>
              <a:rPr lang="ar-SA" dirty="0" err="1"/>
              <a:t>اصلی</a:t>
            </a:r>
            <a:r>
              <a:rPr lang="ar-SA" dirty="0"/>
              <a:t> </a:t>
            </a:r>
            <a:r>
              <a:rPr lang="en-US" dirty="0"/>
              <a:t>SVM</a:t>
            </a:r>
            <a:r>
              <a:rPr lang="fa-IR" dirty="0"/>
              <a:t> </a:t>
            </a:r>
            <a:r>
              <a:rPr lang="ar-SA" dirty="0" err="1"/>
              <a:t>پیدا</a:t>
            </a:r>
            <a:r>
              <a:rPr lang="ar-SA" dirty="0"/>
              <a:t> </a:t>
            </a:r>
            <a:r>
              <a:rPr lang="ar-SA" dirty="0" err="1"/>
              <a:t>کردن</a:t>
            </a:r>
            <a:r>
              <a:rPr lang="ar-SA" dirty="0"/>
              <a:t> </a:t>
            </a:r>
            <a:r>
              <a:rPr lang="ar-SA" dirty="0" err="1"/>
              <a:t>ابرصفحه‌ای</a:t>
            </a:r>
            <a:r>
              <a:rPr lang="ar-SA" dirty="0"/>
              <a:t> است </a:t>
            </a:r>
            <a:r>
              <a:rPr lang="ar-SA" dirty="0" err="1"/>
              <a:t>که</a:t>
            </a:r>
            <a:r>
              <a:rPr lang="ar-SA" dirty="0"/>
              <a:t> </a:t>
            </a:r>
            <a:r>
              <a:rPr lang="ar-SA" dirty="0" err="1"/>
              <a:t>بیشترین</a:t>
            </a:r>
            <a:r>
              <a:rPr lang="ar-SA" dirty="0"/>
              <a:t> فاصله</a:t>
            </a:r>
            <a:r>
              <a:rPr lang="en-US" dirty="0"/>
              <a:t> </a:t>
            </a:r>
            <a:r>
              <a:rPr lang="ar-SA" dirty="0"/>
              <a:t>را از </a:t>
            </a:r>
            <a:r>
              <a:rPr lang="ar-SA" dirty="0" err="1"/>
              <a:t>نزدیک‌ترین</a:t>
            </a:r>
            <a:r>
              <a:rPr lang="ar-SA" dirty="0"/>
              <a:t> </a:t>
            </a:r>
            <a:r>
              <a:rPr lang="ar-SA" dirty="0" err="1"/>
              <a:t>نمونه‌های</a:t>
            </a:r>
            <a:r>
              <a:rPr lang="ar-SA" dirty="0"/>
              <a:t> هر </a:t>
            </a:r>
            <a:r>
              <a:rPr lang="ar-SA" dirty="0" err="1"/>
              <a:t>کلاس</a:t>
            </a:r>
            <a:r>
              <a:rPr lang="ar-SA" dirty="0"/>
              <a:t> داشته باشد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برای پیاده سازی </a:t>
            </a:r>
            <a:r>
              <a:rPr lang="en-US" dirty="0"/>
              <a:t>SVM</a:t>
            </a:r>
            <a:r>
              <a:rPr lang="fa-IR" dirty="0"/>
              <a:t>، ابتدا 10 ویژگی از 4 کانال </a:t>
            </a:r>
            <a:r>
              <a:rPr lang="en-US" dirty="0"/>
              <a:t>EEG</a:t>
            </a:r>
            <a:r>
              <a:rPr lang="fa-IR" dirty="0"/>
              <a:t> استخراج شد.</a:t>
            </a:r>
          </a:p>
          <a:p>
            <a:pPr algn="r" rtl="1"/>
            <a:r>
              <a:rPr lang="fa-IR" dirty="0"/>
              <a:t>این ویژگی ها شامل میانگین، </a:t>
            </a:r>
            <a:r>
              <a:rPr lang="fa-IR" dirty="0" err="1"/>
              <a:t>واریانس</a:t>
            </a:r>
            <a:r>
              <a:rPr lang="fa-IR" dirty="0"/>
              <a:t>، حداکثر مقدار، حداقل مقدار، دامنه، انحراف معیار، توان میانگین، انرژی، میانگین قدر </a:t>
            </a:r>
            <a:r>
              <a:rPr lang="fa-IR" dirty="0" err="1"/>
              <a:t>مطلق</a:t>
            </a:r>
            <a:r>
              <a:rPr lang="fa-IR" dirty="0"/>
              <a:t> و بزرگی </a:t>
            </a:r>
            <a:r>
              <a:rPr lang="fa-IR" dirty="0" err="1"/>
              <a:t>بیشینه</a:t>
            </a:r>
            <a:r>
              <a:rPr lang="fa-IR" dirty="0"/>
              <a:t> در حوزه فرکانس (فرکانسی که دارای بیشترین مقدار در حوزه فرکانس است) هستند.</a:t>
            </a:r>
          </a:p>
          <a:p>
            <a:pPr algn="r" rtl="1"/>
            <a:r>
              <a:rPr lang="fa-IR" dirty="0"/>
              <a:t>سپس پس از انجام </a:t>
            </a:r>
            <a:r>
              <a:rPr lang="en-US" dirty="0"/>
              <a:t>PCA</a:t>
            </a:r>
            <a:r>
              <a:rPr lang="fa-IR" dirty="0"/>
              <a:t>، یادگیری مدل صورت گرفت.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A3292-6E8F-D715-B42D-BF2EDCC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117F-9D94-2F8C-7AEF-34DAA4E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یادگیری ماشین </a:t>
            </a:r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A628-AE58-F552-CE97-A41268C0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این مدل دارای دقت 50 درصد برای داده ی تست است.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0281-5680-5B1A-FCB6-1380BE3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1CE12-470C-56D4-8805-D2BDE48E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84" y="3196543"/>
            <a:ext cx="6324632" cy="267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5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71AF-3514-11FF-A304-66B1522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یادگیری ماشین </a:t>
            </a:r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A991-4E35-3C1D-FBDA-9EC6CB21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800" dirty="0"/>
              <a:t>با توجه به نامناسب بودن دقت و عدم نتیجه گیری با تست کردن </a:t>
            </a:r>
            <a:r>
              <a:rPr lang="en-US" sz="1800" dirty="0"/>
              <a:t>feature</a:t>
            </a:r>
            <a:r>
              <a:rPr lang="fa-IR" sz="1800" dirty="0"/>
              <a:t> های مختلف و با توجه به کوچک بودن </a:t>
            </a:r>
            <a:r>
              <a:rPr lang="fa-IR" sz="1800" dirty="0" err="1"/>
              <a:t>دیتا</a:t>
            </a:r>
            <a:r>
              <a:rPr lang="fa-IR" sz="1800" dirty="0"/>
              <a:t>، برای تست خود </a:t>
            </a:r>
            <a:r>
              <a:rPr lang="fa-IR" sz="1800" dirty="0" err="1"/>
              <a:t>دیتای</a:t>
            </a:r>
            <a:r>
              <a:rPr lang="fa-IR" sz="1800" dirty="0"/>
              <a:t> خام به عنوان </a:t>
            </a:r>
            <a:r>
              <a:rPr lang="en-US" sz="1800" dirty="0"/>
              <a:t>feature</a:t>
            </a:r>
            <a:r>
              <a:rPr lang="fa-IR" sz="1800" dirty="0"/>
              <a:t> به مدل داده شد تا بتوان کار </a:t>
            </a:r>
            <a:r>
              <a:rPr lang="fa-IR" sz="1800"/>
              <a:t>را ادامه داد.</a:t>
            </a:r>
            <a:endParaRPr lang="fa-IR" sz="1800" dirty="0"/>
          </a:p>
          <a:p>
            <a:pPr algn="r" rtl="1"/>
            <a:r>
              <a:rPr lang="fa-IR" sz="1800" dirty="0"/>
              <a:t>سپس پس از انجام </a:t>
            </a:r>
            <a:r>
              <a:rPr lang="en-US" sz="1800" dirty="0"/>
              <a:t>PCA</a:t>
            </a:r>
            <a:r>
              <a:rPr lang="fa-IR" sz="1800" dirty="0"/>
              <a:t>، یادگیری مدل صورت گرفت.</a:t>
            </a:r>
          </a:p>
          <a:p>
            <a:pPr algn="r" rtl="1"/>
            <a:r>
              <a:rPr lang="fa-IR" sz="1800" dirty="0"/>
              <a:t>این مدل دارای دقت 62 درصدی است.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732B6-7FD9-B184-5218-F56A642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C35EF-B0C8-C768-9882-36C8F199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39" y="3990299"/>
            <a:ext cx="6451384" cy="21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DED-7A7D-F649-0436-8EDF69F6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مقدمه - تشخیص احساسات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4B1-77F4-F5F2-AA0D-9AB49E94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اهمیت تشخیص صحیح احساسات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/>
              <a:t>تعاملات انسان و ماشین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dirty="0"/>
              <a:t>بهبود رابط کاربری رابط های مغز و ماشین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dirty="0" err="1"/>
              <a:t>دستیارهای</a:t>
            </a:r>
            <a:r>
              <a:rPr lang="fa-IR" dirty="0"/>
              <a:t> هوشمند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fa-IR" dirty="0"/>
              <a:t>درمان اختلالات روانی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dirty="0"/>
              <a:t>اضطراب و افسردگی</a:t>
            </a:r>
          </a:p>
          <a:p>
            <a:pPr lvl="2" algn="r" rtl="1">
              <a:buFont typeface="Wingdings" panose="05000000000000000000" pitchFamily="2" charset="2"/>
              <a:buChar char="q"/>
            </a:pPr>
            <a:r>
              <a:rPr lang="fa-IR" dirty="0" err="1"/>
              <a:t>اوتیسم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221C-6C8A-ABC4-01C6-9672601D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E76C-F509-12B7-21F8-B5C4849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مدل یادگیری ماشین </a:t>
            </a:r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EC1B-BCAF-477D-51BD-817EE769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/>
              <a:t>در مرحله آخر </a:t>
            </a:r>
            <a:r>
              <a:rPr lang="en-US" sz="2000" dirty="0"/>
              <a:t>SVM</a:t>
            </a:r>
            <a:r>
              <a:rPr lang="fa-IR" sz="2000" dirty="0"/>
              <a:t> را با پارامترهای مختلف </a:t>
            </a:r>
            <a:r>
              <a:rPr lang="en-US" sz="2000" dirty="0"/>
              <a:t>gamma (scale, auto)، C (0.1, 1, 10)</a:t>
            </a:r>
            <a:r>
              <a:rPr lang="fa-IR" sz="2000" dirty="0"/>
              <a:t> و                  </a:t>
            </a:r>
            <a:r>
              <a:rPr lang="en-US" sz="2000" dirty="0"/>
              <a:t>kernel (</a:t>
            </a:r>
            <a:r>
              <a:rPr lang="en-US" sz="2000" dirty="0" err="1"/>
              <a:t>rbf</a:t>
            </a:r>
            <a:r>
              <a:rPr lang="en-US" sz="2000" dirty="0"/>
              <a:t>, linear, poly) </a:t>
            </a:r>
            <a:r>
              <a:rPr lang="fa-IR" sz="2000" dirty="0"/>
              <a:t> پیاده سازی می کنیم تا بهترین </a:t>
            </a:r>
            <a:r>
              <a:rPr lang="fa-IR" sz="2000" dirty="0" err="1"/>
              <a:t>پارامترها</a:t>
            </a:r>
            <a:r>
              <a:rPr lang="fa-IR" sz="2000" dirty="0"/>
              <a:t> را </a:t>
            </a:r>
            <a:r>
              <a:rPr lang="fa-IR" sz="2000" dirty="0" err="1"/>
              <a:t>بیابیم</a:t>
            </a:r>
            <a:r>
              <a:rPr lang="fa-IR" sz="2000" dirty="0"/>
              <a:t>.</a:t>
            </a:r>
          </a:p>
          <a:p>
            <a:pPr algn="r" rtl="1"/>
            <a:r>
              <a:rPr lang="fa-IR" sz="2000" dirty="0"/>
              <a:t>نتیجه به شکل زیر است که در آن بهترین پارامتر ها </a:t>
            </a:r>
            <a:r>
              <a:rPr lang="en-US" sz="2000" dirty="0"/>
              <a:t>(kernel=</a:t>
            </a:r>
            <a:r>
              <a:rPr lang="en-US" sz="2000" dirty="0" err="1"/>
              <a:t>rbf</a:t>
            </a:r>
            <a:r>
              <a:rPr lang="en-US" sz="2000" dirty="0"/>
              <a:t>, C=0.1, gamma=scale)</a:t>
            </a:r>
            <a:r>
              <a:rPr lang="fa-IR" sz="2000" dirty="0"/>
              <a:t> هستند که مدل در این حالت دارای دقت 63 درصدی است.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7BC3-B5CA-39CE-C51B-F944E2CC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20A7D-314F-64BA-0C3F-E515AED4B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52" y="4054893"/>
            <a:ext cx="6489078" cy="22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3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0DED-7A7D-F649-0436-8EDF69F6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/>
              <a:t>مقدمه - </a:t>
            </a:r>
            <a:r>
              <a:rPr lang="ar-SA" dirty="0" err="1"/>
              <a:t>تکنولوژی</a:t>
            </a:r>
            <a:r>
              <a:rPr lang="ar-SA" dirty="0"/>
              <a:t> </a:t>
            </a:r>
            <a:r>
              <a:rPr lang="en-US" dirty="0"/>
              <a:t>EEG</a:t>
            </a:r>
            <a:r>
              <a:rPr lang="fa-IR" dirty="0"/>
              <a:t> (</a:t>
            </a:r>
            <a:r>
              <a:rPr lang="ar-SA" dirty="0" err="1"/>
              <a:t>الکتروانسفالوگرافی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4B1-77F4-F5F2-AA0D-9AB49E94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ثبت مستقیم سیگنال فعالیت های الکتریکی مغز از پوست سر</a:t>
            </a:r>
          </a:p>
          <a:p>
            <a:pPr algn="r" rtl="1"/>
            <a:r>
              <a:rPr lang="fa-IR" dirty="0"/>
              <a:t>شامل فرکانس های مختلف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800" dirty="0"/>
              <a:t>موج دلتا: از 0.5 تا 4 </a:t>
            </a:r>
            <a:r>
              <a:rPr lang="fa-IR" sz="1800" dirty="0" err="1"/>
              <a:t>هرتز</a:t>
            </a:r>
            <a:r>
              <a:rPr lang="fa-IR" sz="1800" dirty="0"/>
              <a:t>. معمولا در خواب عمیق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800" dirty="0"/>
              <a:t>موج </a:t>
            </a:r>
            <a:r>
              <a:rPr lang="fa-IR" sz="1800" dirty="0" err="1"/>
              <a:t>تتا</a:t>
            </a:r>
            <a:r>
              <a:rPr lang="fa-IR" sz="1800" dirty="0"/>
              <a:t>: از 4 تا 8 </a:t>
            </a:r>
            <a:r>
              <a:rPr lang="fa-IR" sz="1800" dirty="0" err="1"/>
              <a:t>هرتر</a:t>
            </a:r>
            <a:r>
              <a:rPr lang="fa-IR" sz="1800" dirty="0"/>
              <a:t>. خواب سبک و آرامش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800" dirty="0"/>
              <a:t>موج آلفا: از 8 تا 12 </a:t>
            </a:r>
            <a:r>
              <a:rPr lang="fa-IR" sz="1800" dirty="0" err="1"/>
              <a:t>هرتز</a:t>
            </a:r>
            <a:r>
              <a:rPr lang="fa-IR" sz="1800" dirty="0"/>
              <a:t>. آرامش و بیداری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800" dirty="0"/>
              <a:t>موج بتا: از 12 تا 30 </a:t>
            </a:r>
            <a:r>
              <a:rPr lang="fa-IR" sz="1800" dirty="0" err="1"/>
              <a:t>هرتر</a:t>
            </a:r>
            <a:r>
              <a:rPr lang="fa-IR" sz="1800" dirty="0"/>
              <a:t>. فعالیت ذهنی شدید، استرس و تمرکز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sz="1800" dirty="0"/>
              <a:t>موج گاما: فعالیت های شناختی پیچیده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221C-6C8A-ABC4-01C6-9672601D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FA87-E196-CC70-A19F-BCFF7B27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مقدمه - </a:t>
            </a:r>
            <a:r>
              <a:rPr lang="ar-SA" dirty="0" err="1"/>
              <a:t>تکنولوژی</a:t>
            </a:r>
            <a:r>
              <a:rPr lang="ar-SA" dirty="0"/>
              <a:t> </a:t>
            </a:r>
            <a:r>
              <a:rPr lang="en-US" dirty="0"/>
              <a:t>EEG</a:t>
            </a:r>
            <a:r>
              <a:rPr lang="fa-IR" dirty="0"/>
              <a:t> (</a:t>
            </a:r>
            <a:r>
              <a:rPr lang="ar-SA" dirty="0" err="1"/>
              <a:t>الکتروانسفالوگرافی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90B6-34CD-3905-B90C-E287E3FC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fa-IR" dirty="0"/>
              <a:t>کاربردهای </a:t>
            </a:r>
            <a:r>
              <a:rPr lang="en-US" dirty="0"/>
              <a:t>EEG</a:t>
            </a:r>
            <a:r>
              <a:rPr lang="fa-IR" dirty="0"/>
              <a:t> در تشخیص احساسات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تشخیص حالات احساسی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پروژه های روانشناختی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درمان و توانبخشی</a:t>
            </a:r>
          </a:p>
          <a:p>
            <a:pPr algn="r" rtl="1"/>
            <a:r>
              <a:rPr lang="fa-IR" dirty="0"/>
              <a:t>مزایا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غیر تهاجمی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دقت زمانی بالا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قابل حمل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0BB6-7E43-E4E9-290A-0B256E04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8306-BFE0-E5A5-4CBA-A9309DD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err="1"/>
              <a:t>دیتاست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CC4A-7B30-6669-F9D9-AD1F3684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داده </a:t>
            </a:r>
            <a:r>
              <a:rPr lang="en-US" dirty="0"/>
              <a:t>EEG</a:t>
            </a:r>
            <a:r>
              <a:rPr lang="fa-IR" dirty="0"/>
              <a:t> 4 کانال با نرخ نمونه برداری 256 از 9 مرد و 9 زن بین 23 تا 49 سال با دستگاه </a:t>
            </a:r>
            <a:r>
              <a:rPr lang="fa-IR" dirty="0" err="1"/>
              <a:t>هدبند</a:t>
            </a:r>
            <a:r>
              <a:rPr lang="fa-IR" dirty="0"/>
              <a:t> </a:t>
            </a:r>
            <a:r>
              <a:rPr lang="en-US" dirty="0"/>
              <a:t>MUSE EEG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400F8-8656-F89E-9D7E-3A85FBB9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97EFE-6002-F40A-4E46-21369BC1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296936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E9B9-25F0-3F7A-2C0B-1B8F06BB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دیتاست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9CFE-9402-0DD0-F1B0-051F4C8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/>
              <a:t>تحریکات احساسی دارای دو نوع برانگیختگی کم و زیاد هستند. (داده ما دو کلاس دارد.) که به کمک دستگاه </a:t>
            </a:r>
            <a:r>
              <a:rPr lang="en-US" dirty="0"/>
              <a:t>VR</a:t>
            </a:r>
            <a:r>
              <a:rPr lang="fa-IR" dirty="0"/>
              <a:t> انجام می گیرند.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برانگیختگی کم: صحنه آرام پرواز پرنده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برانگیختگی زیاد: بازی اجتناب از برخورد با سنگ با هیجان بالا</a:t>
            </a:r>
          </a:p>
          <a:p>
            <a:pPr algn="r" rtl="1"/>
            <a:r>
              <a:rPr lang="fa-IR" dirty="0"/>
              <a:t>6 بار تست و هر بار 1 دقیقه (برانگیختگی کم و زیاد)</a:t>
            </a:r>
          </a:p>
          <a:p>
            <a:pPr algn="r" rtl="1"/>
            <a:r>
              <a:rPr lang="fa-IR" dirty="0"/>
              <a:t>برای هر </a:t>
            </a:r>
            <a:r>
              <a:rPr lang="fa-IR" dirty="0" err="1"/>
              <a:t>دیتا</a:t>
            </a:r>
            <a:r>
              <a:rPr lang="fa-IR" dirty="0"/>
              <a:t> کلاس برانگیختگی کم و زیاد داریم.</a:t>
            </a:r>
          </a:p>
          <a:p>
            <a:pPr algn="r" rtl="1"/>
            <a:r>
              <a:rPr lang="fa-IR" dirty="0"/>
              <a:t>صرفا </a:t>
            </a:r>
            <a:r>
              <a:rPr lang="fa-IR" dirty="0" err="1"/>
              <a:t>دیتای</a:t>
            </a:r>
            <a:r>
              <a:rPr lang="fa-IR" dirty="0"/>
              <a:t> 2 نفر به صورت عمومی قرار داده شده است.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7CFB-9AC4-26C4-F4D1-4387534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344C-AADF-7B27-C6F2-4F394F30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86" y="4232004"/>
            <a:ext cx="3256335" cy="3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B165F-B9F3-105C-477E-0E27A687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86" y="4716388"/>
            <a:ext cx="3910993" cy="27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0249C-CE6E-2A02-E533-3C8C9748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86" y="5197571"/>
            <a:ext cx="3343884" cy="376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0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C47E-BD1C-5E55-60FD-88CD33FD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دیتاست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24B7-A5B9-B6C7-40AD-7B4B7E50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پیش پردازش داده ها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فیلتر </a:t>
            </a:r>
            <a:r>
              <a:rPr lang="fa-IR" dirty="0" err="1"/>
              <a:t>باندگذر</a:t>
            </a:r>
            <a:r>
              <a:rPr lang="fa-IR" dirty="0"/>
              <a:t> 0.3 تا 45 </a:t>
            </a:r>
            <a:r>
              <a:rPr lang="fa-IR" dirty="0" err="1"/>
              <a:t>هرتز</a:t>
            </a:r>
            <a:r>
              <a:rPr lang="fa-IR" dirty="0"/>
              <a:t> جهت حذف </a:t>
            </a:r>
            <a:r>
              <a:rPr lang="fa-IR" dirty="0" err="1"/>
              <a:t>نویزهای</a:t>
            </a:r>
            <a:r>
              <a:rPr lang="fa-IR" dirty="0"/>
              <a:t> فرکانس بالا و پایین و 60 </a:t>
            </a:r>
            <a:r>
              <a:rPr lang="fa-IR" dirty="0" err="1"/>
              <a:t>هرتز</a:t>
            </a:r>
            <a:endParaRPr lang="fa-IR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روش های استاندارد حذف </a:t>
            </a:r>
            <a:r>
              <a:rPr lang="en-US" dirty="0"/>
              <a:t>EOC</a:t>
            </a:r>
            <a:r>
              <a:rPr lang="fa-IR" dirty="0"/>
              <a:t> به منظور حذف </a:t>
            </a:r>
            <a:r>
              <a:rPr lang="fa-IR" dirty="0" err="1"/>
              <a:t>نویز</a:t>
            </a:r>
            <a:r>
              <a:rPr lang="fa-IR" dirty="0"/>
              <a:t> ناشی از حرکات چشم</a:t>
            </a:r>
          </a:p>
          <a:p>
            <a:pPr algn="r" rtl="1"/>
            <a:r>
              <a:rPr lang="fa-IR" dirty="0"/>
              <a:t>تقسیم بندی داده ها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تقسیم به بازه های 4 ثانیه ای با پنجره لغزان و گام 100 میلی ثانیه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dirty="0"/>
              <a:t>تبدیل هر جلسه به 574 </a:t>
            </a:r>
            <a:r>
              <a:rPr lang="fa-IR" dirty="0" err="1"/>
              <a:t>سگمنت</a:t>
            </a:r>
            <a:r>
              <a:rPr lang="fa-IR" dirty="0"/>
              <a:t> شامل 1024 نمونه (256*4)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0A6D-E1F3-E3DB-0162-7B3B5D5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608C-2616-7F8B-9D91-40DB9898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دیتاست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2BD0-9624-6C70-57D1-77116DBB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قالب نهایی </a:t>
            </a:r>
            <a:r>
              <a:rPr lang="fa-IR" dirty="0" err="1"/>
              <a:t>دیتاست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7E99-1D15-3431-BE76-05B76A0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88C4-500C-63C8-6A23-44EEAD83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62" y="3429000"/>
            <a:ext cx="8088274" cy="2027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29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6889-3E7F-CA0F-F470-2F943442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تکنیک </a:t>
            </a:r>
            <a:r>
              <a:rPr lang="en-US" dirty="0"/>
              <a:t>Leave-One-Session-Out (LOSO)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B405-2AF8-D489-68BF-51033A58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SA" sz="2000" dirty="0" err="1"/>
              <a:t>تکنیک</a:t>
            </a:r>
            <a:r>
              <a:rPr lang="ar-SA" sz="2000" dirty="0"/>
              <a:t> </a:t>
            </a:r>
            <a:r>
              <a:rPr lang="en-US" sz="2000" dirty="0"/>
              <a:t>Leave-One-Session-Out (LOSO)</a:t>
            </a:r>
            <a:r>
              <a:rPr lang="fa-IR" sz="2000" dirty="0"/>
              <a:t> </a:t>
            </a:r>
            <a:r>
              <a:rPr lang="ar-SA" sz="2000" dirty="0" err="1"/>
              <a:t>یک</a:t>
            </a:r>
            <a:r>
              <a:rPr lang="ar-SA" sz="2000" dirty="0"/>
              <a:t> روش </a:t>
            </a:r>
            <a:r>
              <a:rPr lang="ar-SA" sz="2000" dirty="0" err="1"/>
              <a:t>ارزیابی</a:t>
            </a:r>
            <a:r>
              <a:rPr lang="ar-SA" sz="2000" dirty="0"/>
              <a:t> </a:t>
            </a:r>
            <a:r>
              <a:rPr lang="ar-SA" sz="2000" dirty="0" err="1"/>
              <a:t>کراس‌ولیدیشن</a:t>
            </a:r>
            <a:r>
              <a:rPr lang="ar-SA" sz="2000" dirty="0"/>
              <a:t> است </a:t>
            </a:r>
            <a:r>
              <a:rPr lang="ar-SA" sz="2000" dirty="0" err="1"/>
              <a:t>که</a:t>
            </a:r>
            <a:r>
              <a:rPr lang="ar-SA" sz="2000" dirty="0"/>
              <a:t> </a:t>
            </a:r>
            <a:r>
              <a:rPr lang="ar-SA" sz="2000" dirty="0" err="1"/>
              <a:t>به‌طور</a:t>
            </a:r>
            <a:r>
              <a:rPr lang="ar-SA" sz="2000" dirty="0"/>
              <a:t> خاص </a:t>
            </a:r>
            <a:r>
              <a:rPr lang="ar-SA" sz="2000" dirty="0" err="1"/>
              <a:t>برای</a:t>
            </a:r>
            <a:r>
              <a:rPr lang="ar-SA" sz="2000" dirty="0"/>
              <a:t> </a:t>
            </a:r>
            <a:r>
              <a:rPr lang="ar-SA" sz="2000" dirty="0" err="1"/>
              <a:t>داده‌هایی</a:t>
            </a:r>
            <a:r>
              <a:rPr lang="ar-SA" sz="2000" dirty="0"/>
              <a:t> </a:t>
            </a:r>
            <a:r>
              <a:rPr lang="ar-SA" sz="2000" dirty="0" err="1"/>
              <a:t>با</a:t>
            </a:r>
            <a:r>
              <a:rPr lang="ar-SA" sz="2000" dirty="0"/>
              <a:t> </a:t>
            </a:r>
            <a:r>
              <a:rPr lang="ar-SA" sz="2000" dirty="0" err="1"/>
              <a:t>ساختار</a:t>
            </a:r>
            <a:r>
              <a:rPr lang="ar-SA" sz="2000" dirty="0"/>
              <a:t> </a:t>
            </a:r>
            <a:r>
              <a:rPr lang="ar-SA" sz="2000" dirty="0" err="1"/>
              <a:t>زمانی</a:t>
            </a:r>
            <a:r>
              <a:rPr lang="ar-SA" sz="2000" dirty="0"/>
              <a:t> </a:t>
            </a:r>
            <a:r>
              <a:rPr lang="ar-SA" sz="2000" dirty="0" err="1"/>
              <a:t>یا</a:t>
            </a:r>
            <a:r>
              <a:rPr lang="ar-SA" sz="2000" dirty="0"/>
              <a:t> </a:t>
            </a:r>
            <a:r>
              <a:rPr lang="ar-SA" sz="2000" dirty="0" err="1"/>
              <a:t>توزیع‌های</a:t>
            </a:r>
            <a:r>
              <a:rPr lang="ar-SA" sz="2000" dirty="0"/>
              <a:t> مختلف از جلسات </a:t>
            </a:r>
            <a:r>
              <a:rPr lang="ar-SA" sz="2000" dirty="0" err="1"/>
              <a:t>آزمایشی</a:t>
            </a:r>
            <a:r>
              <a:rPr lang="ar-SA" sz="2000" dirty="0"/>
              <a:t> </a:t>
            </a:r>
            <a:r>
              <a:rPr lang="ar-SA" sz="2000" dirty="0" err="1"/>
              <a:t>طراحی</a:t>
            </a:r>
            <a:r>
              <a:rPr lang="ar-SA" sz="2000" dirty="0"/>
              <a:t> شده است. </a:t>
            </a:r>
            <a:endParaRPr lang="fa-IR" sz="2000" dirty="0"/>
          </a:p>
          <a:p>
            <a:pPr algn="r" rtl="1"/>
            <a:r>
              <a:rPr lang="ar-SA" sz="2000" dirty="0"/>
              <a:t>در </a:t>
            </a:r>
            <a:r>
              <a:rPr lang="ar-SA" sz="2000" dirty="0" err="1"/>
              <a:t>این</a:t>
            </a:r>
            <a:r>
              <a:rPr lang="ar-SA" sz="2000" dirty="0"/>
              <a:t> </a:t>
            </a:r>
            <a:r>
              <a:rPr lang="ar-SA" sz="2000" dirty="0" err="1"/>
              <a:t>تکنیک</a:t>
            </a:r>
            <a:r>
              <a:rPr lang="ar-SA" sz="2000" dirty="0"/>
              <a:t>، مدل </a:t>
            </a:r>
            <a:r>
              <a:rPr lang="ar-SA" sz="2000" dirty="0" err="1"/>
              <a:t>به‌طور</a:t>
            </a:r>
            <a:r>
              <a:rPr lang="ar-SA" sz="2000" dirty="0"/>
              <a:t> </a:t>
            </a:r>
            <a:r>
              <a:rPr lang="ar-SA" sz="2000" dirty="0" err="1"/>
              <a:t>مکرر</a:t>
            </a:r>
            <a:r>
              <a:rPr lang="ar-SA" sz="2000" dirty="0"/>
              <a:t> </a:t>
            </a:r>
            <a:r>
              <a:rPr lang="ar-SA" sz="2000" dirty="0" err="1"/>
              <a:t>روی</a:t>
            </a:r>
            <a:r>
              <a:rPr lang="ar-SA" sz="2000" dirty="0"/>
              <a:t> </a:t>
            </a:r>
            <a:r>
              <a:rPr lang="ar-SA" sz="2000" dirty="0" err="1"/>
              <a:t>زیرمجموعه‌ای</a:t>
            </a:r>
            <a:r>
              <a:rPr lang="ar-SA" sz="2000" dirty="0"/>
              <a:t> از </a:t>
            </a:r>
            <a:r>
              <a:rPr lang="ar-SA" sz="2000" dirty="0" err="1"/>
              <a:t>داده‌ها</a:t>
            </a:r>
            <a:r>
              <a:rPr lang="ar-SA" sz="2000" dirty="0"/>
              <a:t> </a:t>
            </a:r>
            <a:r>
              <a:rPr lang="ar-SA" sz="2000" dirty="0" err="1"/>
              <a:t>آموزش</a:t>
            </a:r>
            <a:r>
              <a:rPr lang="ar-SA" sz="2000" dirty="0"/>
              <a:t> داده </a:t>
            </a:r>
            <a:r>
              <a:rPr lang="ar-SA" sz="2000" dirty="0" err="1"/>
              <a:t>می‌شود</a:t>
            </a:r>
            <a:r>
              <a:rPr lang="ar-SA" sz="2000" dirty="0"/>
              <a:t> و </a:t>
            </a:r>
            <a:r>
              <a:rPr lang="ar-SA" sz="2000" dirty="0" err="1"/>
              <a:t>سپس</a:t>
            </a:r>
            <a:r>
              <a:rPr lang="ar-SA" sz="2000" dirty="0"/>
              <a:t> </a:t>
            </a:r>
            <a:r>
              <a:rPr lang="ar-SA" sz="2000" dirty="0" err="1"/>
              <a:t>روی</a:t>
            </a:r>
            <a:r>
              <a:rPr lang="ar-SA" sz="2000" dirty="0"/>
              <a:t> </a:t>
            </a:r>
            <a:r>
              <a:rPr lang="ar-SA" sz="2000" dirty="0" err="1"/>
              <a:t>داده‌های</a:t>
            </a:r>
            <a:r>
              <a:rPr lang="ar-SA" sz="2000" dirty="0"/>
              <a:t> </a:t>
            </a:r>
            <a:r>
              <a:rPr lang="ar-SA" sz="2000" dirty="0" err="1"/>
              <a:t>یک</a:t>
            </a:r>
            <a:r>
              <a:rPr lang="ar-SA" sz="2000" dirty="0"/>
              <a:t> جلسه خاص </a:t>
            </a:r>
            <a:r>
              <a:rPr lang="ar-SA" sz="2000" dirty="0" err="1"/>
              <a:t>که</a:t>
            </a:r>
            <a:r>
              <a:rPr lang="ar-SA" sz="2000" dirty="0"/>
              <a:t> از </a:t>
            </a:r>
            <a:r>
              <a:rPr lang="ar-SA" sz="2000" dirty="0" err="1"/>
              <a:t>فرایند</a:t>
            </a:r>
            <a:r>
              <a:rPr lang="ar-SA" sz="2000" dirty="0"/>
              <a:t> </a:t>
            </a:r>
            <a:r>
              <a:rPr lang="ar-SA" sz="2000" dirty="0" err="1"/>
              <a:t>آموزش</a:t>
            </a:r>
            <a:r>
              <a:rPr lang="ar-SA" sz="2000" dirty="0"/>
              <a:t> </a:t>
            </a:r>
            <a:r>
              <a:rPr lang="ar-SA" sz="2000" dirty="0" err="1"/>
              <a:t>کنار</a:t>
            </a:r>
            <a:r>
              <a:rPr lang="ar-SA" sz="2000" dirty="0"/>
              <a:t> </a:t>
            </a:r>
            <a:r>
              <a:rPr lang="ar-SA" sz="2000" dirty="0" err="1"/>
              <a:t>گذاشته</a:t>
            </a:r>
            <a:r>
              <a:rPr lang="ar-SA" sz="2000" dirty="0"/>
              <a:t> شده است، </a:t>
            </a:r>
            <a:r>
              <a:rPr lang="ar-SA" sz="2000" dirty="0" err="1"/>
              <a:t>ارزیابی</a:t>
            </a:r>
            <a:r>
              <a:rPr lang="ar-SA" sz="2000" dirty="0"/>
              <a:t> </a:t>
            </a:r>
            <a:r>
              <a:rPr lang="ar-SA" sz="2000" dirty="0" err="1"/>
              <a:t>می‌شود</a:t>
            </a:r>
            <a:r>
              <a:rPr lang="ar-SA" sz="2000" dirty="0"/>
              <a:t>. </a:t>
            </a:r>
            <a:endParaRPr lang="fa-IR" sz="2000" dirty="0"/>
          </a:p>
          <a:p>
            <a:pPr algn="r" rtl="1"/>
            <a:r>
              <a:rPr lang="ar-SA" sz="2000" dirty="0" err="1"/>
              <a:t>این</a:t>
            </a:r>
            <a:r>
              <a:rPr lang="ar-SA" sz="2000" dirty="0"/>
              <a:t> </a:t>
            </a:r>
            <a:r>
              <a:rPr lang="ar-SA" sz="2000" dirty="0" err="1"/>
              <a:t>فرایند</a:t>
            </a:r>
            <a:r>
              <a:rPr lang="ar-SA" sz="2000" dirty="0"/>
              <a:t> تا </a:t>
            </a:r>
            <a:r>
              <a:rPr lang="ar-SA" sz="2000" dirty="0" err="1"/>
              <a:t>زمانی</a:t>
            </a:r>
            <a:r>
              <a:rPr lang="ar-SA" sz="2000" dirty="0"/>
              <a:t> </a:t>
            </a:r>
            <a:r>
              <a:rPr lang="ar-SA" sz="2000" dirty="0" err="1"/>
              <a:t>که</a:t>
            </a:r>
            <a:r>
              <a:rPr lang="ar-SA" sz="2000" dirty="0"/>
              <a:t> تمام جلسات </a:t>
            </a:r>
            <a:r>
              <a:rPr lang="ar-SA" sz="2000" dirty="0" err="1"/>
              <a:t>به‌عنوان</a:t>
            </a:r>
            <a:r>
              <a:rPr lang="ar-SA" sz="2000" dirty="0"/>
              <a:t> جلسه تست انتخاب </a:t>
            </a:r>
            <a:r>
              <a:rPr lang="ar-SA" sz="2000" dirty="0" err="1"/>
              <a:t>شوند</a:t>
            </a:r>
            <a:r>
              <a:rPr lang="ar-SA" sz="2000" dirty="0"/>
              <a:t>، </a:t>
            </a:r>
            <a:r>
              <a:rPr lang="ar-SA" sz="2000" dirty="0" err="1"/>
              <a:t>تکرار</a:t>
            </a:r>
            <a:r>
              <a:rPr lang="ar-SA" sz="2000" dirty="0"/>
              <a:t> </a:t>
            </a:r>
            <a:r>
              <a:rPr lang="ar-SA" sz="2000" dirty="0" err="1"/>
              <a:t>می‌شود</a:t>
            </a:r>
            <a:r>
              <a:rPr lang="ar-SA" sz="2000" dirty="0"/>
              <a:t>.</a:t>
            </a:r>
            <a:endParaRPr lang="fa-IR" sz="2000" dirty="0"/>
          </a:p>
          <a:p>
            <a:pPr algn="r" rtl="1"/>
            <a:r>
              <a:rPr lang="fa-IR" sz="2000" dirty="0"/>
              <a:t>فرق </a:t>
            </a:r>
            <a:r>
              <a:rPr lang="en-US" sz="2000" dirty="0"/>
              <a:t>LOSO</a:t>
            </a:r>
            <a:r>
              <a:rPr lang="fa-IR" sz="2000" dirty="0"/>
              <a:t> و </a:t>
            </a:r>
            <a:r>
              <a:rPr lang="en-US" sz="2000" dirty="0"/>
              <a:t>K-fold</a:t>
            </a:r>
            <a:r>
              <a:rPr lang="fa-IR" sz="2000" dirty="0"/>
              <a:t> این است که </a:t>
            </a:r>
            <a:r>
              <a:rPr lang="en-US" sz="2000" dirty="0"/>
              <a:t>LOSO</a:t>
            </a:r>
            <a:r>
              <a:rPr lang="fa-IR" sz="2000" dirty="0"/>
              <a:t> </a:t>
            </a:r>
            <a:r>
              <a:rPr lang="ar-SA" sz="2000" dirty="0"/>
              <a:t>هر بار </a:t>
            </a:r>
            <a:r>
              <a:rPr lang="ar-SA" sz="2000" dirty="0" err="1"/>
              <a:t>یک</a:t>
            </a:r>
            <a:r>
              <a:rPr lang="ar-SA" sz="2000" dirty="0"/>
              <a:t> </a:t>
            </a:r>
            <a:r>
              <a:rPr lang="ar-SA" sz="2000" dirty="0" err="1"/>
              <a:t>سوژه</a:t>
            </a:r>
            <a:r>
              <a:rPr lang="ar-SA" sz="2000" dirty="0"/>
              <a:t> را </a:t>
            </a:r>
            <a:r>
              <a:rPr lang="ar-SA" sz="2000" dirty="0" err="1"/>
              <a:t>برای</a:t>
            </a:r>
            <a:r>
              <a:rPr lang="ar-SA" sz="2000" dirty="0"/>
              <a:t> تست و </a:t>
            </a:r>
            <a:r>
              <a:rPr lang="ar-SA" sz="2000" dirty="0" err="1"/>
              <a:t>بقیه</a:t>
            </a:r>
            <a:r>
              <a:rPr lang="ar-SA" sz="2000" dirty="0"/>
              <a:t> را </a:t>
            </a:r>
            <a:r>
              <a:rPr lang="ar-SA" sz="2000" dirty="0" err="1"/>
              <a:t>برای</a:t>
            </a:r>
            <a:r>
              <a:rPr lang="ar-SA" sz="2000" dirty="0"/>
              <a:t> </a:t>
            </a:r>
            <a:r>
              <a:rPr lang="ar-SA" sz="2000" dirty="0" err="1"/>
              <a:t>آموزش</a:t>
            </a:r>
            <a:r>
              <a:rPr lang="ar-SA" sz="2000" dirty="0"/>
              <a:t> </a:t>
            </a:r>
            <a:r>
              <a:rPr lang="ar-SA" sz="2000" dirty="0" err="1"/>
              <a:t>استفاده</a:t>
            </a:r>
            <a:r>
              <a:rPr lang="ar-SA" sz="2000" dirty="0"/>
              <a:t> </a:t>
            </a:r>
            <a:r>
              <a:rPr lang="ar-SA" sz="2000" dirty="0" err="1"/>
              <a:t>می‌کند</a:t>
            </a:r>
            <a:r>
              <a:rPr lang="ar-SA" sz="2000" dirty="0"/>
              <a:t>، در </a:t>
            </a:r>
            <a:r>
              <a:rPr lang="ar-SA" sz="2000" dirty="0" err="1"/>
              <a:t>حالی</a:t>
            </a:r>
            <a:r>
              <a:rPr lang="ar-SA" sz="2000" dirty="0"/>
              <a:t> </a:t>
            </a:r>
            <a:r>
              <a:rPr lang="ar-SA" sz="2000" dirty="0" err="1"/>
              <a:t>که</a:t>
            </a:r>
            <a:r>
              <a:rPr lang="ar-SA" sz="2000" dirty="0"/>
              <a:t> </a:t>
            </a:r>
            <a:r>
              <a:rPr lang="en-US" sz="2000" dirty="0"/>
              <a:t>K-fold Cross-Validation</a:t>
            </a:r>
            <a:r>
              <a:rPr lang="fa-IR" sz="2000" dirty="0"/>
              <a:t> </a:t>
            </a:r>
            <a:r>
              <a:rPr lang="ar-SA" sz="2000" dirty="0" err="1"/>
              <a:t>داده‌ها</a:t>
            </a:r>
            <a:r>
              <a:rPr lang="ar-SA" sz="2000" dirty="0"/>
              <a:t> را به </a:t>
            </a:r>
            <a:r>
              <a:rPr lang="en-US" sz="2000" dirty="0"/>
              <a:t>K</a:t>
            </a:r>
            <a:r>
              <a:rPr lang="fa-IR" sz="2000" dirty="0"/>
              <a:t> </a:t>
            </a:r>
            <a:r>
              <a:rPr lang="ar-SA" sz="2000" dirty="0"/>
              <a:t>بخش </a:t>
            </a:r>
            <a:r>
              <a:rPr lang="ar-SA" sz="2000" dirty="0" err="1"/>
              <a:t>تقسیم</a:t>
            </a:r>
            <a:r>
              <a:rPr lang="ar-SA" sz="2000" dirty="0"/>
              <a:t> </a:t>
            </a:r>
            <a:r>
              <a:rPr lang="ar-SA" sz="2000" dirty="0" err="1"/>
              <a:t>می‌کند</a:t>
            </a:r>
            <a:r>
              <a:rPr lang="ar-SA" sz="2000" dirty="0"/>
              <a:t> و هر بخش </a:t>
            </a:r>
            <a:r>
              <a:rPr lang="ar-SA" sz="2000" dirty="0" err="1"/>
              <a:t>یک</a:t>
            </a:r>
            <a:r>
              <a:rPr lang="ar-SA" sz="2000" dirty="0"/>
              <a:t> بار </a:t>
            </a:r>
            <a:r>
              <a:rPr lang="ar-SA" sz="2000" dirty="0" err="1"/>
              <a:t>برای</a:t>
            </a:r>
            <a:r>
              <a:rPr lang="ar-SA" sz="2000" dirty="0"/>
              <a:t> تست و </a:t>
            </a:r>
            <a:r>
              <a:rPr lang="ar-SA" sz="2000" dirty="0" err="1"/>
              <a:t>بقیه</a:t>
            </a:r>
            <a:r>
              <a:rPr lang="ar-SA" sz="2000" dirty="0"/>
              <a:t> </a:t>
            </a:r>
            <a:r>
              <a:rPr lang="ar-SA" sz="2000" dirty="0" err="1"/>
              <a:t>برای</a:t>
            </a:r>
            <a:r>
              <a:rPr lang="ar-SA" sz="2000" dirty="0"/>
              <a:t> </a:t>
            </a:r>
            <a:r>
              <a:rPr lang="ar-SA" sz="2000" dirty="0" err="1"/>
              <a:t>آموزش</a:t>
            </a:r>
            <a:r>
              <a:rPr lang="ar-SA" sz="2000" dirty="0"/>
              <a:t> </a:t>
            </a:r>
            <a:r>
              <a:rPr lang="ar-SA" sz="2000" dirty="0" err="1"/>
              <a:t>استفاده</a:t>
            </a:r>
            <a:r>
              <a:rPr lang="ar-SA" sz="2000" dirty="0"/>
              <a:t> </a:t>
            </a:r>
            <a:r>
              <a:rPr lang="ar-SA" sz="2000" dirty="0" err="1"/>
              <a:t>می‌شوند</a:t>
            </a:r>
            <a:r>
              <a:rPr lang="ar-SA" sz="2000" dirty="0"/>
              <a:t>.</a:t>
            </a:r>
            <a:r>
              <a:rPr lang="fa-IR" sz="2000" dirty="0"/>
              <a:t> </a:t>
            </a:r>
            <a:r>
              <a:rPr lang="en-US" sz="2000" dirty="0"/>
              <a:t>LOSO</a:t>
            </a:r>
            <a:r>
              <a:rPr lang="fa-IR" sz="2000" dirty="0"/>
              <a:t> نسبت به </a:t>
            </a:r>
            <a:r>
              <a:rPr lang="en-US" sz="2000" dirty="0"/>
              <a:t>K-Fold</a:t>
            </a:r>
            <a:r>
              <a:rPr lang="fa-IR" sz="2000" dirty="0"/>
              <a:t> برای داده های </a:t>
            </a:r>
            <a:r>
              <a:rPr lang="fa-IR" sz="2000" dirty="0" err="1"/>
              <a:t>بیومتریک</a:t>
            </a:r>
            <a:r>
              <a:rPr lang="fa-IR" sz="2000" dirty="0"/>
              <a:t> مناسبتر است.</a:t>
            </a:r>
          </a:p>
          <a:p>
            <a:pPr algn="r" rtl="1"/>
            <a:r>
              <a:rPr lang="fa-IR" sz="2000" dirty="0"/>
              <a:t>در این پروژه از تکنیک </a:t>
            </a:r>
            <a:r>
              <a:rPr lang="en-US" sz="2000" dirty="0"/>
              <a:t>LOSO</a:t>
            </a:r>
            <a:r>
              <a:rPr lang="fa-IR" sz="2000" dirty="0"/>
              <a:t> استفاده شده 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6E1D-CDAA-721E-8FA4-0D6F96B1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854A-DF5E-44C0-9172-BEE8E171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</TotalTime>
  <Words>1376</Words>
  <Application>Microsoft Office PowerPoint</Application>
  <PresentationFormat>Widescreen</PresentationFormat>
  <Paragraphs>136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Wingdings</vt:lpstr>
      <vt:lpstr>Organic</vt:lpstr>
      <vt:lpstr>Emotion Detection Using EEG</vt:lpstr>
      <vt:lpstr>مقدمه - تشخیص احساسات</vt:lpstr>
      <vt:lpstr>مقدمه - تکنولوژی EEG (الکتروانسفالوگرافی)</vt:lpstr>
      <vt:lpstr>مقدمه - تکنولوژی EEG (الکتروانسفالوگرافی)</vt:lpstr>
      <vt:lpstr>دیتاست</vt:lpstr>
      <vt:lpstr>دیتاست</vt:lpstr>
      <vt:lpstr>دیتاست</vt:lpstr>
      <vt:lpstr>دیتاست</vt:lpstr>
      <vt:lpstr>تکنیک Leave-One-Session-Out (LOSO)</vt:lpstr>
      <vt:lpstr>مدل های یادگیری</vt:lpstr>
      <vt:lpstr>مدل های یادگیری عمیق - Sception</vt:lpstr>
      <vt:lpstr>مدل های یادگیری عمیق - Sception</vt:lpstr>
      <vt:lpstr>مدل های یادگیری عمیق - Tception</vt:lpstr>
      <vt:lpstr>مدل های یادگیری عمیق - Tception</vt:lpstr>
      <vt:lpstr>مدل های یادگیری عمیق - TSception</vt:lpstr>
      <vt:lpstr>مدل های یادگیری عمیق - TSception</vt:lpstr>
      <vt:lpstr>مدل یادگیری ماشین SVM</vt:lpstr>
      <vt:lpstr>مدل یادگیری ماشین SVM</vt:lpstr>
      <vt:lpstr>مدل یادگیری ماشین SVM</vt:lpstr>
      <vt:lpstr>مدل یادگیری ماشین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 based To Detect Peripheral Arterial Occlusive Disease</dc:title>
  <dc:creator>Mohammadreza Hosseini</dc:creator>
  <cp:lastModifiedBy>Mohammadreza Hosseini</cp:lastModifiedBy>
  <cp:revision>29</cp:revision>
  <dcterms:created xsi:type="dcterms:W3CDTF">2024-01-06T09:20:23Z</dcterms:created>
  <dcterms:modified xsi:type="dcterms:W3CDTF">2024-07-20T14:14:40Z</dcterms:modified>
</cp:coreProperties>
</file>