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  <a:srgbClr val="ED7D3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9359-1584-8DA8-B2BC-04D72989A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6F1B9-3F82-D193-83F5-69C0C0FD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F75C-5823-66ED-1BBB-CEF205DC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A7CE-35C0-871F-0B6E-ED0D43B0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EFE-F66A-49DC-451C-9F61571B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5D7F-7875-6ABD-2794-8E0D1A10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23DBE-1CA3-F67D-ABDD-C9804451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FEB2-2EB3-D778-2FFC-620BD22D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DC2E-2C08-BCE1-BDD4-4F525F3C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9493-9969-36F1-CE1B-82EBE228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35DD2-BC4E-AB0A-B907-4330E7703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0E2F-0261-AA42-FC15-CEF80F74F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688-D771-5DBB-6491-FC766F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2C24-0943-60D0-DBF0-FB1C94C4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5CA6-F5B0-4968-E67F-6DEACF86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BD6B-9F5B-F0A1-0769-3BACC38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3705-39E5-4F61-3C3D-558C7FAC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A780-D851-66C6-D4D1-A5E34C9D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B7F1-CA84-5687-2F56-5873CE3A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6868-883E-8B83-5D66-48A0E764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E3B1-B3E6-301F-60AE-9E88E664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FBE6-698E-D019-2074-CDCAAED2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57A2-443F-AC3B-ED12-D51A9228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7349-911A-F2B3-52C3-0C3C351C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A8E6-5253-3440-4F73-3532DD2C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EA4D-FA28-9947-E52C-E133AB40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B03A-EC16-C66A-1113-A799FB781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A5D49-CB3E-96AC-5799-AE0AF83E0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BC86-66A8-9713-E97D-CF1D256E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60C4-B349-4568-E77D-5B565FC9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C10E-2A55-99F5-71B9-BBA21C30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2D8A-4D3B-2F7D-B76F-C6E41106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E7FE-F6C0-1659-6F53-474971DF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B09F0-1CBB-B067-6A28-0B3D602D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54C22-47A1-1C8C-5BEE-1F0F3056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10500-BBFB-C1E1-C320-B1B22D4C7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3D507-4E30-E7EA-5332-FB6CBDFC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7ED16-67CE-1084-F998-C38CE9AD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B9360-272F-6C77-2141-7DB88AFB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29C0-3A38-23DC-5B02-6A03AFAC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B8D1-4FFA-B8E7-3F68-2DD341F4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F6AA3-8A7F-6AF7-1982-951B9077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CD629-32A4-959D-EF06-CDABD33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A3066-9BC6-D079-6FBA-6EAFF172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E2B7E-EB89-55F0-2987-76159F08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6642E-E31B-FEEB-17D9-F5FD3A19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DD8C-5CC7-41D4-CA22-087B0D79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E878-823C-5773-2B5E-D6D63FC0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78C7C-D880-4722-8994-23F295D1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8782F-0566-3BD7-1D3D-C040C46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30A9-F388-8B81-A1EB-CAAAA7A9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21DB-EA37-318C-68FB-DC2A1D4F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8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DBC9-AD9B-F444-6C92-6274E951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BBAE1-C88A-5EFC-3432-FF388F9DC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5CB9A-C602-5749-BEEC-FDEDCFDAC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60442-B3FE-4665-C85C-10162D9F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8056-4305-82C7-8400-33D9E839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279C-192C-8323-E995-9B25BFEE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C1BF3-B78B-58BD-DB30-BBD8E697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3DB9-49A1-0B0B-E71A-492C7DBD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77F-E961-F3B1-D456-6510604D9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00CD-D962-40C5-B51A-2727EC7CC62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7459-8925-7C92-2D5F-12C68A76A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0BF3-D317-B6FB-920E-FAD562B0D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4D0AF-3F5C-AE2A-CA4A-0C26FB17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7" y="5600700"/>
            <a:ext cx="1065658" cy="1065658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59552-3C06-9F99-97F8-06585259907A}"/>
              </a:ext>
            </a:extLst>
          </p:cNvPr>
          <p:cNvSpPr txBox="1"/>
          <p:nvPr/>
        </p:nvSpPr>
        <p:spPr>
          <a:xfrm>
            <a:off x="1185335" y="5810363"/>
            <a:ext cx="226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Mohammad Reza</a:t>
            </a:r>
          </a:p>
          <a:p>
            <a:r>
              <a:rPr lang="en-US" dirty="0">
                <a:cs typeface="B Nazanin" panose="00000400000000000000" pitchFamily="2" charset="-78"/>
              </a:rPr>
              <a:t>Mansouri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E2B818-DDFF-4D9B-9D29-A91DF34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073" y="1112236"/>
            <a:ext cx="63708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of a Two-Channel QMF Filter Bank </a:t>
            </a:r>
            <a:endParaRPr kumimoji="0" lang="fa-I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Polyphase Structure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359-F4E6-50A9-DAAB-5560DDAAF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53" y="197427"/>
            <a:ext cx="1510145" cy="1510145"/>
          </a:xfrm>
          <a:prstGeom prst="rect">
            <a:avLst/>
          </a:prstGeom>
        </p:spPr>
      </p:pic>
      <p:pic>
        <p:nvPicPr>
          <p:cNvPr id="1027" name="Picture 3" descr="PDF] Design of Alias-Free Linear Phase Quadrature Mirror Filter Banks using  Eigen value-Eigen vector Approach | Semantic Scholar">
            <a:extLst>
              <a:ext uri="{FF2B5EF4-FFF2-40B4-BE49-F238E27FC236}">
                <a16:creationId xmlns:a16="http://schemas.microsoft.com/office/drawing/2014/main" id="{46F5ABD2-3F6E-0451-B71D-1E190474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072" y="3195387"/>
            <a:ext cx="6370847" cy="16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Type-1 polyphase component structure for the designed filter. | Download  Scientific Diagram">
            <a:extLst>
              <a:ext uri="{FF2B5EF4-FFF2-40B4-BE49-F238E27FC236}">
                <a16:creationId xmlns:a16="http://schemas.microsoft.com/office/drawing/2014/main" id="{68618578-FC44-BD72-880E-0863E936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565" y="2147814"/>
            <a:ext cx="1465088" cy="6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909128-92B7-2958-0441-C01306B0F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17" y="2147814"/>
            <a:ext cx="1910076" cy="20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4079E0-3B41-D4B6-0311-E0501340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904134"/>
            <a:ext cx="7781925" cy="16573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F36A57-C8DE-6823-7C1F-E868B3254BED}"/>
              </a:ext>
            </a:extLst>
          </p:cNvPr>
          <p:cNvSpPr/>
          <p:nvPr/>
        </p:nvSpPr>
        <p:spPr>
          <a:xfrm>
            <a:off x="6182589" y="1709304"/>
            <a:ext cx="3896591" cy="204700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FBA9D4-8F23-AA76-0C56-DBF1EF03F228}"/>
              </a:ext>
            </a:extLst>
          </p:cNvPr>
          <p:cNvSpPr/>
          <p:nvPr/>
        </p:nvSpPr>
        <p:spPr>
          <a:xfrm>
            <a:off x="2205037" y="1709304"/>
            <a:ext cx="3896591" cy="204700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257E758-A87C-A2D9-32BA-BD583570EFE9}"/>
              </a:ext>
            </a:extLst>
          </p:cNvPr>
          <p:cNvSpPr/>
          <p:nvPr/>
        </p:nvSpPr>
        <p:spPr>
          <a:xfrm>
            <a:off x="5611367" y="4557651"/>
            <a:ext cx="484632" cy="74123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AB558D-F1D6-50EE-7B3D-C74656D47537}"/>
              </a:ext>
            </a:extLst>
          </p:cNvPr>
          <p:cNvGrpSpPr/>
          <p:nvPr/>
        </p:nvGrpSpPr>
        <p:grpSpPr>
          <a:xfrm>
            <a:off x="233553" y="5239151"/>
            <a:ext cx="8600417" cy="1379970"/>
            <a:chOff x="233553" y="5239151"/>
            <a:chExt cx="8600417" cy="13799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E7F2F9-033E-4138-403C-D324804E5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8646" y="5386135"/>
              <a:ext cx="5725324" cy="10860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75B0260-5F55-1FC7-B19D-A9CE42DAA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553" y="5239151"/>
              <a:ext cx="2563159" cy="1379970"/>
            </a:xfrm>
            <a:prstGeom prst="rect">
              <a:avLst/>
            </a:prstGeom>
          </p:spPr>
        </p:pic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99634E0F-DBDB-3B83-F17F-CDEDDBF6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132" y="1219680"/>
            <a:ext cx="9559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simulation, for simplicity in design, coding is divided into two sections: analysis and synthesis.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08CC06-EED6-D2AA-A244-4C5E2EBE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881" y="4017226"/>
            <a:ext cx="86627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we implement the initial filter, which is an FIR filter designed using a Kaiser window.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67C460-FAAD-ED35-0C12-84CD9A0A2F82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  <a:effectLst>
            <a:outerShdw blurRad="88900" dist="50800" dir="5400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0BD4A6-0C1C-FCF4-5CA1-EEC1D3647374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cs typeface="+mj-cs"/>
              </a:rPr>
              <a:t>1</a:t>
            </a:r>
            <a:endParaRPr lang="en-US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06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9" grpId="0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166454-672D-768F-4EBD-C86F6978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897" y="4476580"/>
            <a:ext cx="5081323" cy="212017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C7FAE7AD-E573-8316-6C81-0DA83B7F8AC4}"/>
              </a:ext>
            </a:extLst>
          </p:cNvPr>
          <p:cNvGrpSpPr/>
          <p:nvPr/>
        </p:nvGrpSpPr>
        <p:grpSpPr>
          <a:xfrm>
            <a:off x="392006" y="2651600"/>
            <a:ext cx="3743576" cy="2512682"/>
            <a:chOff x="392006" y="2651600"/>
            <a:chExt cx="3743576" cy="25126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BE0060-87FE-7D8A-6FA1-CBB52E924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006" y="2651600"/>
              <a:ext cx="2413971" cy="101606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0DCBE0-F178-86E3-3BBD-244620FC6151}"/>
                </a:ext>
              </a:extLst>
            </p:cNvPr>
            <p:cNvSpPr/>
            <p:nvPr/>
          </p:nvSpPr>
          <p:spPr>
            <a:xfrm>
              <a:off x="3429432" y="4478374"/>
              <a:ext cx="706150" cy="685908"/>
            </a:xfrm>
            <a:prstGeom prst="ellips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40C18D4B-6BC3-3413-580E-298FCE199019}"/>
                </a:ext>
              </a:extLst>
            </p:cNvPr>
            <p:cNvCxnSpPr>
              <a:stCxn id="12" idx="2"/>
              <a:endCxn id="10" idx="2"/>
            </p:cNvCxnSpPr>
            <p:nvPr/>
          </p:nvCxnSpPr>
          <p:spPr>
            <a:xfrm rot="10800000">
              <a:off x="1598992" y="3667668"/>
              <a:ext cx="1830440" cy="1153660"/>
            </a:xfrm>
            <a:prstGeom prst="bentConnector2">
              <a:avLst/>
            </a:prstGeom>
            <a:ln w="28575"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8D0035-F23A-BA72-80CB-F6F8E4A393D3}"/>
              </a:ext>
            </a:extLst>
          </p:cNvPr>
          <p:cNvGrpSpPr/>
          <p:nvPr/>
        </p:nvGrpSpPr>
        <p:grpSpPr>
          <a:xfrm>
            <a:off x="4172466" y="2055519"/>
            <a:ext cx="8613548" cy="4085618"/>
            <a:chOff x="4172466" y="2055519"/>
            <a:chExt cx="8613548" cy="408561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9BB474-612E-E93C-B870-63C8BE1903C2}"/>
                </a:ext>
              </a:extLst>
            </p:cNvPr>
            <p:cNvGrpSpPr/>
            <p:nvPr/>
          </p:nvGrpSpPr>
          <p:grpSpPr>
            <a:xfrm>
              <a:off x="4172466" y="2055519"/>
              <a:ext cx="2875031" cy="4085618"/>
              <a:chOff x="4172466" y="2055519"/>
              <a:chExt cx="2875031" cy="408561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DBDC8C8-A70F-6C1E-AD2F-612929691231}"/>
                  </a:ext>
                </a:extLst>
              </p:cNvPr>
              <p:cNvSpPr/>
              <p:nvPr/>
            </p:nvSpPr>
            <p:spPr>
              <a:xfrm>
                <a:off x="4281054" y="4478374"/>
                <a:ext cx="2410692" cy="1662763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91AB20F-8B0B-2699-71E8-96E52AED0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2466" y="2055519"/>
                <a:ext cx="2642545" cy="161214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5BE9E70-959D-84D7-3D89-F2C0DB6DCC73}"/>
                  </a:ext>
                </a:extLst>
              </p:cNvPr>
              <p:cNvCxnSpPr>
                <a:stCxn id="7" idx="0"/>
                <a:endCxn id="16" idx="2"/>
              </p:cNvCxnSpPr>
              <p:nvPr/>
            </p:nvCxnSpPr>
            <p:spPr>
              <a:xfrm flipV="1">
                <a:off x="5486400" y="3667668"/>
                <a:ext cx="7339" cy="810706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38192B-6324-46F8-F314-F8684D0BEB73}"/>
                  </a:ext>
                </a:extLst>
              </p:cNvPr>
              <p:cNvSpPr txBox="1"/>
              <p:nvPr/>
            </p:nvSpPr>
            <p:spPr>
              <a:xfrm>
                <a:off x="6641617" y="447658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y0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D09589-B7F6-D7AF-4EBB-6790C511A125}"/>
                </a:ext>
              </a:extLst>
            </p:cNvPr>
            <p:cNvSpPr txBox="1"/>
            <p:nvPr/>
          </p:nvSpPr>
          <p:spPr>
            <a:xfrm>
              <a:off x="6691746" y="5285492"/>
              <a:ext cx="6094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y1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1F2E56-74E0-D729-99EB-AA2DC4A2B093}"/>
              </a:ext>
            </a:extLst>
          </p:cNvPr>
          <p:cNvGrpSpPr/>
          <p:nvPr/>
        </p:nvGrpSpPr>
        <p:grpSpPr>
          <a:xfrm>
            <a:off x="7034646" y="4478374"/>
            <a:ext cx="8898081" cy="1662763"/>
            <a:chOff x="7034646" y="4478374"/>
            <a:chExt cx="8898081" cy="166276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DECDB1B-BF0C-1C15-CE89-24B49FF6D821}"/>
                </a:ext>
              </a:extLst>
            </p:cNvPr>
            <p:cNvGrpSpPr/>
            <p:nvPr/>
          </p:nvGrpSpPr>
          <p:grpSpPr>
            <a:xfrm>
              <a:off x="7034646" y="4478374"/>
              <a:ext cx="4402445" cy="1662763"/>
              <a:chOff x="7034646" y="4478374"/>
              <a:chExt cx="4402445" cy="1662763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9D87A76-CB65-E941-146A-D7C96F75E759}"/>
                  </a:ext>
                </a:extLst>
              </p:cNvPr>
              <p:cNvSpPr/>
              <p:nvPr/>
            </p:nvSpPr>
            <p:spPr>
              <a:xfrm>
                <a:off x="7034646" y="4478374"/>
                <a:ext cx="1476109" cy="1662763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5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C338802-7606-ACE8-55AF-AF763D66955C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8510755" y="5309756"/>
                <a:ext cx="1256700" cy="0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918A398D-89D2-B03E-3CD9-577DF5547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2566" y="4586193"/>
                <a:ext cx="1644525" cy="144712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FCF0B1-7803-64D9-D06C-55995F861568}"/>
                </a:ext>
              </a:extLst>
            </p:cNvPr>
            <p:cNvSpPr txBox="1"/>
            <p:nvPr/>
          </p:nvSpPr>
          <p:spPr>
            <a:xfrm>
              <a:off x="8510755" y="4633147"/>
              <a:ext cx="63852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1A0F32-EA76-4768-EE5F-66E8DB9BA548}"/>
                </a:ext>
              </a:extLst>
            </p:cNvPr>
            <p:cNvSpPr txBox="1"/>
            <p:nvPr/>
          </p:nvSpPr>
          <p:spPr>
            <a:xfrm>
              <a:off x="8492837" y="5494422"/>
              <a:ext cx="7439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2FDE12E-6481-720B-9554-B4689BF66A05}"/>
              </a:ext>
            </a:extLst>
          </p:cNvPr>
          <p:cNvGrpSpPr/>
          <p:nvPr/>
        </p:nvGrpSpPr>
        <p:grpSpPr>
          <a:xfrm>
            <a:off x="8048581" y="2094188"/>
            <a:ext cx="7964632" cy="1100413"/>
            <a:chOff x="8048581" y="2094188"/>
            <a:chExt cx="7964632" cy="1100413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8984AC0-B2E3-D90D-5321-D289A2ADD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10755" y="2651600"/>
              <a:ext cx="3134162" cy="543001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75C234-5727-8813-FE5F-D24C9E3918EF}"/>
                </a:ext>
              </a:extLst>
            </p:cNvPr>
            <p:cNvSpPr txBox="1"/>
            <p:nvPr/>
          </p:nvSpPr>
          <p:spPr>
            <a:xfrm>
              <a:off x="8048581" y="2094188"/>
              <a:ext cx="796463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reduce computational load, it is better </a:t>
              </a:r>
            </a:p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implement the filters in a polyphase structure</a:t>
              </a: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59BBE34-615F-984B-20B0-19E80B469800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chemeClr val="accent6">
              <a:alpha val="99000"/>
            </a:schemeClr>
          </a:solidFill>
          <a:ln>
            <a:solidFill>
              <a:schemeClr val="accent6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F53588-97DF-9C3F-F9B2-084C847DB80C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chemeClr val="accent6">
              <a:alpha val="99000"/>
            </a:schemeClr>
          </a:solidFill>
          <a:ln>
            <a:solidFill>
              <a:schemeClr val="accent6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45A366-0E72-C7BF-61E5-F12658B054FF}"/>
              </a:ext>
            </a:extLst>
          </p:cNvPr>
          <p:cNvSpPr/>
          <p:nvPr/>
        </p:nvSpPr>
        <p:spPr>
          <a:xfrm>
            <a:off x="8874610" y="205078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chemeClr val="accent6">
              <a:alpha val="99000"/>
            </a:schemeClr>
          </a:solidFill>
          <a:ln>
            <a:solidFill>
              <a:schemeClr val="accent6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88B47-2B67-1102-4921-40AD0216CDCB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B3F272-07EB-603A-0FD2-C96D30500928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4D17AC-24B3-1202-0CCB-7778936B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274" y="4222430"/>
            <a:ext cx="5540693" cy="210312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75106D7-E67D-6D6C-D32B-28C0F21FA53A}"/>
              </a:ext>
            </a:extLst>
          </p:cNvPr>
          <p:cNvGrpSpPr/>
          <p:nvPr/>
        </p:nvGrpSpPr>
        <p:grpSpPr>
          <a:xfrm>
            <a:off x="928540" y="2672639"/>
            <a:ext cx="4940630" cy="3199841"/>
            <a:chOff x="928540" y="2672639"/>
            <a:chExt cx="4940630" cy="319984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F773D32-F2DA-ECD2-CD13-4D6B7F1F804D}"/>
                </a:ext>
              </a:extLst>
            </p:cNvPr>
            <p:cNvSpPr/>
            <p:nvPr/>
          </p:nvSpPr>
          <p:spPr>
            <a:xfrm>
              <a:off x="4013200" y="4348480"/>
              <a:ext cx="1855970" cy="1524000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91D781-468F-5C1A-69B2-E3E0C83C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8540" y="2672639"/>
              <a:ext cx="2105319" cy="10860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59AFA448-2300-0B13-AE08-8257E709D46B}"/>
                </a:ext>
              </a:extLst>
            </p:cNvPr>
            <p:cNvCxnSpPr>
              <a:cxnSpLocks/>
              <a:stCxn id="9" idx="1"/>
              <a:endCxn id="11" idx="2"/>
            </p:cNvCxnSpPr>
            <p:nvPr/>
          </p:nvCxnSpPr>
          <p:spPr>
            <a:xfrm rot="10800000">
              <a:off x="1981200" y="3758642"/>
              <a:ext cx="2032000" cy="135183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118515-3548-C8E1-672E-D8B32C93F06A}"/>
                </a:ext>
              </a:extLst>
            </p:cNvPr>
            <p:cNvSpPr txBox="1"/>
            <p:nvPr/>
          </p:nvSpPr>
          <p:spPr>
            <a:xfrm>
              <a:off x="3991394" y="441904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6B671B8-4713-6E64-1B68-EBC86B574D27}"/>
                </a:ext>
              </a:extLst>
            </p:cNvPr>
            <p:cNvSpPr txBox="1"/>
            <p:nvPr/>
          </p:nvSpPr>
          <p:spPr>
            <a:xfrm>
              <a:off x="4013200" y="5193547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v1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9E9D59-C02E-9832-84C4-E6C0E017C35D}"/>
              </a:ext>
            </a:extLst>
          </p:cNvPr>
          <p:cNvGrpSpPr/>
          <p:nvPr/>
        </p:nvGrpSpPr>
        <p:grpSpPr>
          <a:xfrm>
            <a:off x="5768321" y="1615440"/>
            <a:ext cx="2697178" cy="4257040"/>
            <a:chOff x="5768321" y="1615440"/>
            <a:chExt cx="2697178" cy="42570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09511-D059-C3B3-29A8-27C8C80591CD}"/>
                </a:ext>
              </a:extLst>
            </p:cNvPr>
            <p:cNvSpPr txBox="1"/>
            <p:nvPr/>
          </p:nvSpPr>
          <p:spPr>
            <a:xfrm>
              <a:off x="5856038" y="424989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EE730C-E497-EF80-A538-72A7B984D897}"/>
                </a:ext>
              </a:extLst>
            </p:cNvPr>
            <p:cNvSpPr txBox="1"/>
            <p:nvPr/>
          </p:nvSpPr>
          <p:spPr>
            <a:xfrm>
              <a:off x="5856038" y="506118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w1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3C2BAF4-3ADF-DB19-8777-81201D3351D7}"/>
                </a:ext>
              </a:extLst>
            </p:cNvPr>
            <p:cNvSpPr/>
            <p:nvPr/>
          </p:nvSpPr>
          <p:spPr>
            <a:xfrm>
              <a:off x="5912782" y="4221480"/>
              <a:ext cx="2408257" cy="165100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09BDC22-450B-2C4F-A2A9-D03A8DBEB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8321" y="1615440"/>
              <a:ext cx="2697178" cy="135183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CBDA2A6-14C9-A925-9834-E1A9B0C00E1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518713" y="3594379"/>
              <a:ext cx="1254201" cy="1"/>
            </a:xfrm>
            <a:prstGeom prst="bentConnector3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9C2017C-65A1-821F-E3C2-D39E5F243265}"/>
              </a:ext>
            </a:extLst>
          </p:cNvPr>
          <p:cNvGrpSpPr/>
          <p:nvPr/>
        </p:nvGrpSpPr>
        <p:grpSpPr>
          <a:xfrm>
            <a:off x="8465499" y="2233751"/>
            <a:ext cx="3640335" cy="3486329"/>
            <a:chOff x="8465499" y="2233751"/>
            <a:chExt cx="3640335" cy="3486329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348D668-38BA-5956-FC28-D8EE13CC3168}"/>
                </a:ext>
              </a:extLst>
            </p:cNvPr>
            <p:cNvSpPr/>
            <p:nvPr/>
          </p:nvSpPr>
          <p:spPr>
            <a:xfrm>
              <a:off x="8465499" y="4419043"/>
              <a:ext cx="1450661" cy="1301037"/>
            </a:xfrm>
            <a:prstGeom prst="round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E64B25C-7F03-A427-56D1-A9E0372F7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2646" y="2233751"/>
              <a:ext cx="3053188" cy="14670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E1B616F0-4D01-2FD8-312E-60446F5BFF09}"/>
                </a:ext>
              </a:extLst>
            </p:cNvPr>
            <p:cNvCxnSpPr>
              <a:stCxn id="34" idx="3"/>
              <a:endCxn id="37" idx="2"/>
            </p:cNvCxnSpPr>
            <p:nvPr/>
          </p:nvCxnSpPr>
          <p:spPr>
            <a:xfrm flipV="1">
              <a:off x="9916160" y="3700805"/>
              <a:ext cx="663080" cy="1368757"/>
            </a:xfrm>
            <a:prstGeom prst="bentConnector2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68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74391D4-4724-CD63-C3CF-090FC39E6A70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rgbClr val="7030A0">
              <a:alpha val="99000"/>
            </a:srgbClr>
          </a:solidFill>
          <a:ln>
            <a:solidFill>
              <a:srgbClr val="7030A0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MSE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086F99-7F91-ECF7-1631-87EE9F216022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rgbClr val="7030A0">
              <a:alpha val="99000"/>
            </a:srgbClr>
          </a:solidFill>
          <a:ln>
            <a:solidFill>
              <a:srgbClr val="7030A0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D0A73-9304-34C8-F1E2-83370C09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906" y="4450230"/>
            <a:ext cx="6611273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F485272-A30E-656D-F2DF-307A17EDDA22}"/>
              </a:ext>
            </a:extLst>
          </p:cNvPr>
          <p:cNvGrpSpPr/>
          <p:nvPr/>
        </p:nvGrpSpPr>
        <p:grpSpPr>
          <a:xfrm>
            <a:off x="1775657" y="1169976"/>
            <a:ext cx="6926233" cy="2796790"/>
            <a:chOff x="1775657" y="1169976"/>
            <a:chExt cx="6926233" cy="2796790"/>
          </a:xfrm>
        </p:grpSpPr>
        <p:pic>
          <p:nvPicPr>
            <p:cNvPr id="3074" name="Picture 2" descr="Machine learning: an introduction to mean squared error and regression lines">
              <a:extLst>
                <a:ext uri="{FF2B5EF4-FFF2-40B4-BE49-F238E27FC236}">
                  <a16:creationId xmlns:a16="http://schemas.microsoft.com/office/drawing/2014/main" id="{E525FD41-732C-B659-B5B4-5FF2CF112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535" y="1169976"/>
              <a:ext cx="4745355" cy="130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ECE627-82DD-2E58-A6CB-573288637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657" y="1412268"/>
              <a:ext cx="2554498" cy="2554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0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C45B6E7-B949-9CDA-4F48-517A5B9E3FC9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rgbClr val="C00000">
              <a:alpha val="99000"/>
            </a:srgbClr>
          </a:solidFill>
          <a:ln>
            <a:solidFill>
              <a:srgbClr val="C00000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8DA644-D51F-A218-C4E5-5EFD4EDF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99" y="2643283"/>
            <a:ext cx="5060761" cy="3859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428FE6-ACAE-A013-8560-47C10AEF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359" y="2631156"/>
            <a:ext cx="5060761" cy="380514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631D651-BA36-5185-9DC2-FCC44CFC328E}"/>
              </a:ext>
            </a:extLst>
          </p:cNvPr>
          <p:cNvGrpSpPr/>
          <p:nvPr/>
        </p:nvGrpSpPr>
        <p:grpSpPr>
          <a:xfrm>
            <a:off x="8833970" y="0"/>
            <a:ext cx="3054008" cy="1021802"/>
            <a:chOff x="8833970" y="0"/>
            <a:chExt cx="3054008" cy="102180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2628D6C-8237-D29C-7619-4B0FAF277FAC}"/>
                </a:ext>
              </a:extLst>
            </p:cNvPr>
            <p:cNvSpPr/>
            <p:nvPr/>
          </p:nvSpPr>
          <p:spPr>
            <a:xfrm>
              <a:off x="8833970" y="192856"/>
              <a:ext cx="3054008" cy="619606"/>
            </a:xfrm>
            <a:custGeom>
              <a:avLst/>
              <a:gdLst>
                <a:gd name="connsiteX0" fmla="*/ 3054008 w 3054008"/>
                <a:gd name="connsiteY0" fmla="*/ 617823 h 619606"/>
                <a:gd name="connsiteX1" fmla="*/ 3045175 w 3054008"/>
                <a:gd name="connsiteY1" fmla="*/ 619606 h 619606"/>
                <a:gd name="connsiteX2" fmla="*/ 3035911 w 3054008"/>
                <a:gd name="connsiteY2" fmla="*/ 619606 h 619606"/>
                <a:gd name="connsiteX3" fmla="*/ 3035911 w 3054008"/>
                <a:gd name="connsiteY3" fmla="*/ 0 h 619606"/>
                <a:gd name="connsiteX4" fmla="*/ 3045175 w 3054008"/>
                <a:gd name="connsiteY4" fmla="*/ 0 h 619606"/>
                <a:gd name="connsiteX5" fmla="*/ 3054008 w 3054008"/>
                <a:gd name="connsiteY5" fmla="*/ 1783 h 619606"/>
                <a:gd name="connsiteX6" fmla="*/ 103270 w 3054008"/>
                <a:gd name="connsiteY6" fmla="*/ 0 h 619606"/>
                <a:gd name="connsiteX7" fmla="*/ 3035911 w 3054008"/>
                <a:gd name="connsiteY7" fmla="*/ 0 h 619606"/>
                <a:gd name="connsiteX8" fmla="*/ 2718988 w 3054008"/>
                <a:gd name="connsiteY8" fmla="*/ 309803 h 619606"/>
                <a:gd name="connsiteX9" fmla="*/ 3035911 w 3054008"/>
                <a:gd name="connsiteY9" fmla="*/ 619606 h 619606"/>
                <a:gd name="connsiteX10" fmla="*/ 103270 w 3054008"/>
                <a:gd name="connsiteY10" fmla="*/ 619606 h 619606"/>
                <a:gd name="connsiteX11" fmla="*/ 0 w 3054008"/>
                <a:gd name="connsiteY11" fmla="*/ 516336 h 619606"/>
                <a:gd name="connsiteX12" fmla="*/ 0 w 3054008"/>
                <a:gd name="connsiteY12" fmla="*/ 103270 h 619606"/>
                <a:gd name="connsiteX13" fmla="*/ 103270 w 3054008"/>
                <a:gd name="connsiteY13" fmla="*/ 0 h 61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4008" h="619606">
                  <a:moveTo>
                    <a:pt x="3054008" y="617823"/>
                  </a:moveTo>
                  <a:lnTo>
                    <a:pt x="3045175" y="619606"/>
                  </a:lnTo>
                  <a:lnTo>
                    <a:pt x="3035911" y="619606"/>
                  </a:lnTo>
                  <a:close/>
                  <a:moveTo>
                    <a:pt x="3035911" y="0"/>
                  </a:moveTo>
                  <a:lnTo>
                    <a:pt x="3045175" y="0"/>
                  </a:lnTo>
                  <a:lnTo>
                    <a:pt x="3054008" y="1783"/>
                  </a:lnTo>
                  <a:close/>
                  <a:moveTo>
                    <a:pt x="103270" y="0"/>
                  </a:moveTo>
                  <a:lnTo>
                    <a:pt x="3035911" y="0"/>
                  </a:lnTo>
                  <a:cubicBezTo>
                    <a:pt x="2860879" y="0"/>
                    <a:pt x="2718988" y="138704"/>
                    <a:pt x="2718988" y="309803"/>
                  </a:cubicBezTo>
                  <a:cubicBezTo>
                    <a:pt x="2718988" y="480902"/>
                    <a:pt x="2860879" y="619606"/>
                    <a:pt x="3035911" y="619606"/>
                  </a:cubicBezTo>
                  <a:lnTo>
                    <a:pt x="103270" y="619606"/>
                  </a:lnTo>
                  <a:cubicBezTo>
                    <a:pt x="46236" y="619606"/>
                    <a:pt x="0" y="573370"/>
                    <a:pt x="0" y="516336"/>
                  </a:cubicBezTo>
                  <a:lnTo>
                    <a:pt x="0" y="103270"/>
                  </a:lnTo>
                  <a:cubicBezTo>
                    <a:pt x="0" y="46236"/>
                    <a:pt x="46236" y="0"/>
                    <a:pt x="103270" y="0"/>
                  </a:cubicBezTo>
                  <a:close/>
                </a:path>
              </a:pathLst>
            </a:custGeom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>
              <a:outerShdw blurRad="50800" dist="50800" dir="5400000" sx="98000" sy="98000" algn="ctr" rotWithShape="0">
                <a:srgbClr val="000000">
                  <a:alpha val="36000"/>
                </a:srgbClr>
              </a:outerShdw>
              <a:reflection endPos="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Results 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AAB9E4E-E982-8DCB-0AB8-F0EFC221A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970" y="0"/>
              <a:ext cx="1021802" cy="1021802"/>
            </a:xfrm>
            <a:prstGeom prst="rect">
              <a:avLst/>
            </a:prstGeom>
          </p:spPr>
        </p:pic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4B8328B3-185C-92B7-AB2D-4034A3D8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" y="1521754"/>
            <a:ext cx="10336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accurate, and the error between the input signal and the reconstructed signal is zero.</a:t>
            </a:r>
          </a:p>
        </p:txBody>
      </p:sp>
    </p:spTree>
    <p:extLst>
      <p:ext uri="{BB962C8B-B14F-4D97-AF65-F5344CB8AC3E}">
        <p14:creationId xmlns:p14="http://schemas.microsoft.com/office/powerpoint/2010/main" val="16751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 Nazanin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reza Mansouri</dc:creator>
  <cp:lastModifiedBy>Mohammad reza Mansouri</cp:lastModifiedBy>
  <cp:revision>1</cp:revision>
  <dcterms:created xsi:type="dcterms:W3CDTF">2024-12-28T19:55:46Z</dcterms:created>
  <dcterms:modified xsi:type="dcterms:W3CDTF">2024-12-28T19:56:36Z</dcterms:modified>
</cp:coreProperties>
</file>