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FFFFFF"/>
    <a:srgbClr val="ED7D31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A9359-1584-8DA8-B2BC-04D72989A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6F1B9-3F82-D193-83F5-69C0C0FD6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F75C-5823-66ED-1BBB-CEF205DC0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0A7CE-35C0-871F-0B6E-ED0D43B0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95EFE-F66A-49DC-451C-9F61571B6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698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D5D7F-7875-6ABD-2794-8E0D1A100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23DBE-1CA3-F67D-ABDD-C9804451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FFEB2-2EB3-D778-2FFC-620BD22D6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7DC2E-2C08-BCE1-BDD4-4F525F3C8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89493-9969-36F1-CE1B-82EBE2282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835DD2-BC4E-AB0A-B907-4330E7703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8B0E2F-0261-AA42-FC15-CEF80F74F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27688-D771-5DBB-6491-FC766F36D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02C24-0943-60D0-DBF0-FB1C94C47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05CA6-F5B0-4968-E67F-6DEACF86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99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2BD6B-9F5B-F0A1-0769-3BACC384C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F3705-39E5-4F61-3C3D-558C7FACB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3A780-D851-66C6-D4D1-A5E34C9DD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3B7F1-CA84-5687-2F56-5873CE3AC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56868-883E-8B83-5D66-48A0E7645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1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E3B1-B3E6-301F-60AE-9E88E664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FFBE6-698E-D019-2074-CDCAAED28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057A2-443F-AC3B-ED12-D51A92286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67349-911A-F2B3-52C3-0C3C351C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A8E6-5253-3440-4F73-3532DD2C1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60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EA4D-FA28-9947-E52C-E133AB40B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3B03A-EC16-C66A-1113-A799FB781B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FA5D49-CB3E-96AC-5799-AE0AF83E0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0BC86-66A8-9713-E97D-CF1D256E0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760C4-B349-4568-E77D-5B565FC9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C3C10E-2A55-99F5-71B9-BBA21C30C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1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52D8A-4D3B-2F7D-B76F-C6E41106C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E7FE-F6C0-1659-6F53-474971DF3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0B09F0-1CBB-B067-6A28-0B3D602DB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54C22-47A1-1C8C-5BEE-1F0F30564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C10500-BBFB-C1E1-C320-B1B22D4C7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3D507-4E30-E7EA-5332-FB6CBDFC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67ED16-67CE-1084-F998-C38CE9AD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B9360-272F-6C77-2141-7DB88AFB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4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29C0-3A38-23DC-5B02-6A03AFAC8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A8B8D1-4FFA-B8E7-3F68-2DD341F4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F6AA3-8A7F-6AF7-1982-951B9077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CD629-32A4-959D-EF06-CDABD3354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15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FA3066-9BC6-D079-6FBA-6EAFF1724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E2B7E-EB89-55F0-2987-76159F08E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6642E-E31B-FEEB-17D9-F5FD3A19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45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9DD8C-5CC7-41D4-CA22-087B0D79A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9E878-823C-5773-2B5E-D6D63FC05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678C7C-D880-4722-8994-23F295D1A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8782F-0566-3BD7-1D3D-C040C46F1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230A9-F388-8B81-A1EB-CAAAA7A99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D21DB-EA37-318C-68FB-DC2A1D4F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83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DBC9-AD9B-F444-6C92-6274E9517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BBAE1-C88A-5EFC-3432-FF388F9DC0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5CB9A-C602-5749-BEEC-FDEDCFDAC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60442-B3FE-4665-C85C-10162D9F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58056-4305-82C7-8400-33D9E839D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0279C-192C-8323-E995-9B25BFEE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88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4C1BF3-B78B-58BD-DB30-BBD8E697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0F3DB9-49A1-0B0B-E71A-492C7DBDD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77F-E961-F3B1-D456-6510604D96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600CD-D962-40C5-B51A-2727EC7CC62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97459-8925-7C92-2D5F-12C68A76A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B0BF3-D317-B6FB-920E-FAD562B0D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A2956-7640-4E2F-BAF8-ABAED2E0A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409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04D0AF-3F5C-AE2A-CA4A-0C26FB174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77" y="5600700"/>
            <a:ext cx="1065658" cy="1065658"/>
          </a:xfrm>
          <a:prstGeom prst="ellipse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759552-3C06-9F99-97F8-06585259907A}"/>
              </a:ext>
            </a:extLst>
          </p:cNvPr>
          <p:cNvSpPr txBox="1"/>
          <p:nvPr/>
        </p:nvSpPr>
        <p:spPr>
          <a:xfrm>
            <a:off x="1185335" y="5810363"/>
            <a:ext cx="2263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B Nazanin" panose="00000400000000000000" pitchFamily="2" charset="-78"/>
              </a:rPr>
              <a:t>Mohammad Reza</a:t>
            </a:r>
          </a:p>
          <a:p>
            <a:r>
              <a:rPr lang="en-US" dirty="0">
                <a:cs typeface="B Nazanin" panose="00000400000000000000" pitchFamily="2" charset="-78"/>
              </a:rPr>
              <a:t>Mansouri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2BE2B818-DDFF-4D9B-9D29-A91DF3470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762" y="1266124"/>
            <a:ext cx="7241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 </a:t>
            </a:r>
            <a:r>
              <a:rPr lang="en-US" sz="2000" b="1" dirty="0"/>
              <a:t>Three</a:t>
            </a:r>
            <a:r>
              <a:rPr lang="fa-IR" sz="2000" b="1" dirty="0"/>
              <a:t> </a:t>
            </a:r>
            <a:r>
              <a:rPr lang="en-US" sz="2000" b="1" dirty="0"/>
              <a:t>Channel</a:t>
            </a:r>
            <a:r>
              <a:rPr lang="fa-IR" sz="2000" b="1" dirty="0"/>
              <a:t> </a:t>
            </a:r>
            <a:r>
              <a:rPr lang="en-US" sz="2000" b="1" dirty="0"/>
              <a:t>Filter</a:t>
            </a:r>
            <a:r>
              <a:rPr lang="fa-IR" sz="2000" b="1" dirty="0"/>
              <a:t> </a:t>
            </a:r>
            <a:r>
              <a:rPr lang="en-US" sz="2000" b="1" dirty="0"/>
              <a:t>Bank</a:t>
            </a:r>
            <a:r>
              <a:rPr lang="fa-IR" sz="2000" b="1" dirty="0"/>
              <a:t> </a:t>
            </a:r>
            <a:r>
              <a:rPr lang="en-US" sz="2000" b="1" dirty="0"/>
              <a:t>Signal</a:t>
            </a:r>
            <a:r>
              <a:rPr lang="fa-IR" sz="2000" b="1" dirty="0"/>
              <a:t> </a:t>
            </a:r>
            <a:r>
              <a:rPr lang="en-US" sz="2000" b="1" dirty="0"/>
              <a:t>Reconstruction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3BB359-F4E6-50A9-DAAB-5560DDAAF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3253" y="197427"/>
            <a:ext cx="1510145" cy="151014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909128-92B7-2958-0441-C01306B0F0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417" y="1827840"/>
            <a:ext cx="1910076" cy="20374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5D82D7-43AF-BFD7-3DE1-CAB39A7DA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9347" y="2452244"/>
            <a:ext cx="6487430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3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">
            <a:extLst>
              <a:ext uri="{FF2B5EF4-FFF2-40B4-BE49-F238E27FC236}">
                <a16:creationId xmlns:a16="http://schemas.microsoft.com/office/drawing/2014/main" id="{99634E0F-DBDB-3B83-F17F-CDEDDBF60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5132" y="1219680"/>
            <a:ext cx="955902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simulation, for simplicity in design, coding is divided into two sections: analysis and synthesis.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67C460-FAAD-ED35-0C12-84CD9A0A2F82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ln>
            <a:solidFill>
              <a:schemeClr val="accent1"/>
            </a:solidFill>
          </a:ln>
          <a:effectLst>
            <a:outerShdw blurRad="88900" dist="50800" dir="5400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B0BD4A6-0C1C-FCF4-5CA1-EEC1D3647374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  <a:effectLst>
            <a:outerShdw blurRad="254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b="1" dirty="0">
                <a:cs typeface="+mj-cs"/>
              </a:rPr>
              <a:t>1</a:t>
            </a:r>
            <a:endParaRPr lang="en-US" b="1" dirty="0">
              <a:cs typeface="+mj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20A023-CEA9-76C0-91DA-FA48F89E4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057" y="3039933"/>
            <a:ext cx="7405403" cy="2936063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BFBA9D4-8F23-AA76-0C56-DBF1EF03F228}"/>
              </a:ext>
            </a:extLst>
          </p:cNvPr>
          <p:cNvSpPr/>
          <p:nvPr/>
        </p:nvSpPr>
        <p:spPr>
          <a:xfrm>
            <a:off x="2346540" y="3039933"/>
            <a:ext cx="2990815" cy="2936063"/>
          </a:xfrm>
          <a:prstGeom prst="round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F36A57-C8DE-6823-7C1F-E868B3254BED}"/>
              </a:ext>
            </a:extLst>
          </p:cNvPr>
          <p:cNvSpPr/>
          <p:nvPr/>
        </p:nvSpPr>
        <p:spPr>
          <a:xfrm>
            <a:off x="7076208" y="2951018"/>
            <a:ext cx="2769252" cy="302497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C63B8B-75B4-50D8-0A19-E965B2547893}"/>
              </a:ext>
            </a:extLst>
          </p:cNvPr>
          <p:cNvSpPr/>
          <p:nvPr/>
        </p:nvSpPr>
        <p:spPr>
          <a:xfrm>
            <a:off x="5384114" y="2951018"/>
            <a:ext cx="1645336" cy="2936063"/>
          </a:xfrm>
          <a:prstGeom prst="round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11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4" grpId="0" animBg="1"/>
      <p:bldP spid="25" grpId="0" animBg="1"/>
      <p:bldP spid="11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159BBE34-615F-984B-20B0-19E80B469800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chemeClr val="accent6">
              <a:alpha val="99000"/>
            </a:schemeClr>
          </a:solidFill>
          <a:ln>
            <a:solidFill>
              <a:schemeClr val="accent6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4F53588-97DF-9C3F-F9B2-084C847DB80C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chemeClr val="accent6">
              <a:alpha val="99000"/>
            </a:schemeClr>
          </a:solidFill>
          <a:ln>
            <a:solidFill>
              <a:schemeClr val="accent6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E45A366-0E72-C7BF-61E5-F12658B054FF}"/>
              </a:ext>
            </a:extLst>
          </p:cNvPr>
          <p:cNvSpPr/>
          <p:nvPr/>
        </p:nvSpPr>
        <p:spPr>
          <a:xfrm>
            <a:off x="8874610" y="205078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chemeClr val="accent6">
              <a:alpha val="99000"/>
            </a:schemeClr>
          </a:solidFill>
          <a:ln>
            <a:solidFill>
              <a:schemeClr val="accent6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A78BA5-5DB0-D82F-8C7A-B17FF06A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6935" y="2570884"/>
            <a:ext cx="2767445" cy="31595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6A91F4D-7F84-2A37-D0EA-44D0C7AA27AA}"/>
              </a:ext>
            </a:extLst>
          </p:cNvPr>
          <p:cNvSpPr/>
          <p:nvPr/>
        </p:nvSpPr>
        <p:spPr>
          <a:xfrm>
            <a:off x="3196935" y="2570884"/>
            <a:ext cx="793173" cy="735056"/>
          </a:xfrm>
          <a:prstGeom prst="ellipse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239738-1565-4FA5-32D6-D2DE08743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410" y="904008"/>
            <a:ext cx="2315820" cy="1230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A68D4CCF-5DB4-F81E-C8E8-038E225C0C86}"/>
              </a:ext>
            </a:extLst>
          </p:cNvPr>
          <p:cNvCxnSpPr>
            <a:endCxn id="8" idx="2"/>
          </p:cNvCxnSpPr>
          <p:nvPr/>
        </p:nvCxnSpPr>
        <p:spPr>
          <a:xfrm rot="10800000">
            <a:off x="1615321" y="2134940"/>
            <a:ext cx="1581615" cy="80347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BAABD70-0BEB-04D3-3642-5EF6B42D0102}"/>
              </a:ext>
            </a:extLst>
          </p:cNvPr>
          <p:cNvSpPr/>
          <p:nvPr/>
        </p:nvSpPr>
        <p:spPr>
          <a:xfrm>
            <a:off x="4354846" y="2275609"/>
            <a:ext cx="1879699" cy="3454775"/>
          </a:xfrm>
          <a:prstGeom prst="round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59E6A3D-2E1F-B4AB-797A-C5F6FC20F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588" y="2576647"/>
            <a:ext cx="4839517" cy="28526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CAF42D-354E-8AEE-7F15-149155B1698E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 flipV="1">
            <a:off x="6234545" y="4002996"/>
            <a:ext cx="928043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01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588B47-2B67-1102-4921-40AD0216CDCB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synthesis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BB3F272-07EB-603A-0FD2-C96D30500928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rgbClr val="FF0000">
              <a:alpha val="99000"/>
            </a:srgbClr>
          </a:solidFill>
          <a:ln>
            <a:solidFill>
              <a:srgbClr val="FF0000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09911B-A051-53F8-AFB8-1E89CD038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409" y="2980869"/>
            <a:ext cx="5811295" cy="347662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ED1EEA-77CF-1595-E9B8-020A90EB50D9}"/>
              </a:ext>
            </a:extLst>
          </p:cNvPr>
          <p:cNvSpPr/>
          <p:nvPr/>
        </p:nvSpPr>
        <p:spPr>
          <a:xfrm>
            <a:off x="3181408" y="2633640"/>
            <a:ext cx="2735407" cy="4000500"/>
          </a:xfrm>
          <a:prstGeom prst="roundRect">
            <a:avLst/>
          </a:prstGeom>
          <a:noFill/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09C91CF-76F0-B1A6-ACD4-D8E05E8581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19" y="2094873"/>
            <a:ext cx="2534361" cy="1771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F6F6A1-DBF4-A144-5356-902D20AE3305}"/>
              </a:ext>
            </a:extLst>
          </p:cNvPr>
          <p:cNvCxnSpPr>
            <a:stCxn id="6" idx="1"/>
            <a:endCxn id="16" idx="2"/>
          </p:cNvCxnSpPr>
          <p:nvPr/>
        </p:nvCxnSpPr>
        <p:spPr>
          <a:xfrm rot="10800000">
            <a:off x="1372700" y="3866866"/>
            <a:ext cx="1808708" cy="767025"/>
          </a:xfrm>
          <a:prstGeom prst="bentConnector2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F335398-9F85-FA3D-074A-A3C0CB2517C5}"/>
              </a:ext>
            </a:extLst>
          </p:cNvPr>
          <p:cNvSpPr/>
          <p:nvPr/>
        </p:nvSpPr>
        <p:spPr>
          <a:xfrm>
            <a:off x="6087056" y="2633640"/>
            <a:ext cx="2043023" cy="400050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FD7D7B8-8292-6277-1357-FE9753D7E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8031" y="400505"/>
            <a:ext cx="3964014" cy="1488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3B913A32-6960-6E68-77B5-2D756BA961C5}"/>
              </a:ext>
            </a:extLst>
          </p:cNvPr>
          <p:cNvCxnSpPr>
            <a:stCxn id="30" idx="0"/>
            <a:endCxn id="32" idx="2"/>
          </p:cNvCxnSpPr>
          <p:nvPr/>
        </p:nvCxnSpPr>
        <p:spPr>
          <a:xfrm rot="16200000" flipV="1">
            <a:off x="5852070" y="1377142"/>
            <a:ext cx="744466" cy="1768530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D860E2AE-BDAF-8A2E-57C8-8F9670C13167}"/>
              </a:ext>
            </a:extLst>
          </p:cNvPr>
          <p:cNvSpPr/>
          <p:nvPr/>
        </p:nvSpPr>
        <p:spPr>
          <a:xfrm>
            <a:off x="8331515" y="5070764"/>
            <a:ext cx="746309" cy="945572"/>
          </a:xfrm>
          <a:prstGeom prst="ellipse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3BA6ECCE-3C56-CBCC-B5EC-A9EA3500FA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8509" y="4002989"/>
            <a:ext cx="3181612" cy="494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41CAC53D-9242-FDD8-C96E-BCAFDC3C90E9}"/>
              </a:ext>
            </a:extLst>
          </p:cNvPr>
          <p:cNvCxnSpPr>
            <a:stCxn id="38" idx="6"/>
            <a:endCxn id="40" idx="2"/>
          </p:cNvCxnSpPr>
          <p:nvPr/>
        </p:nvCxnSpPr>
        <p:spPr>
          <a:xfrm flipV="1">
            <a:off x="9077824" y="4497767"/>
            <a:ext cx="1001491" cy="104578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30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74391D4-4724-CD63-C3CF-090FC39E6A70}"/>
              </a:ext>
            </a:extLst>
          </p:cNvPr>
          <p:cNvSpPr/>
          <p:nvPr/>
        </p:nvSpPr>
        <p:spPr>
          <a:xfrm>
            <a:off x="8833970" y="192856"/>
            <a:ext cx="3054008" cy="619606"/>
          </a:xfrm>
          <a:custGeom>
            <a:avLst/>
            <a:gdLst>
              <a:gd name="connsiteX0" fmla="*/ 3054008 w 3054008"/>
              <a:gd name="connsiteY0" fmla="*/ 617823 h 619606"/>
              <a:gd name="connsiteX1" fmla="*/ 3045175 w 3054008"/>
              <a:gd name="connsiteY1" fmla="*/ 619606 h 619606"/>
              <a:gd name="connsiteX2" fmla="*/ 3035911 w 3054008"/>
              <a:gd name="connsiteY2" fmla="*/ 619606 h 619606"/>
              <a:gd name="connsiteX3" fmla="*/ 3035911 w 3054008"/>
              <a:gd name="connsiteY3" fmla="*/ 0 h 619606"/>
              <a:gd name="connsiteX4" fmla="*/ 3045175 w 3054008"/>
              <a:gd name="connsiteY4" fmla="*/ 0 h 619606"/>
              <a:gd name="connsiteX5" fmla="*/ 3054008 w 3054008"/>
              <a:gd name="connsiteY5" fmla="*/ 1783 h 619606"/>
              <a:gd name="connsiteX6" fmla="*/ 103270 w 3054008"/>
              <a:gd name="connsiteY6" fmla="*/ 0 h 619606"/>
              <a:gd name="connsiteX7" fmla="*/ 3035911 w 3054008"/>
              <a:gd name="connsiteY7" fmla="*/ 0 h 619606"/>
              <a:gd name="connsiteX8" fmla="*/ 2718988 w 3054008"/>
              <a:gd name="connsiteY8" fmla="*/ 309803 h 619606"/>
              <a:gd name="connsiteX9" fmla="*/ 3035911 w 3054008"/>
              <a:gd name="connsiteY9" fmla="*/ 619606 h 619606"/>
              <a:gd name="connsiteX10" fmla="*/ 103270 w 3054008"/>
              <a:gd name="connsiteY10" fmla="*/ 619606 h 619606"/>
              <a:gd name="connsiteX11" fmla="*/ 0 w 3054008"/>
              <a:gd name="connsiteY11" fmla="*/ 516336 h 619606"/>
              <a:gd name="connsiteX12" fmla="*/ 0 w 3054008"/>
              <a:gd name="connsiteY12" fmla="*/ 103270 h 619606"/>
              <a:gd name="connsiteX13" fmla="*/ 103270 w 3054008"/>
              <a:gd name="connsiteY13" fmla="*/ 0 h 61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54008" h="619606">
                <a:moveTo>
                  <a:pt x="3054008" y="617823"/>
                </a:moveTo>
                <a:lnTo>
                  <a:pt x="3045175" y="619606"/>
                </a:lnTo>
                <a:lnTo>
                  <a:pt x="3035911" y="619606"/>
                </a:lnTo>
                <a:close/>
                <a:moveTo>
                  <a:pt x="3035911" y="0"/>
                </a:moveTo>
                <a:lnTo>
                  <a:pt x="3045175" y="0"/>
                </a:lnTo>
                <a:lnTo>
                  <a:pt x="3054008" y="1783"/>
                </a:lnTo>
                <a:close/>
                <a:moveTo>
                  <a:pt x="103270" y="0"/>
                </a:moveTo>
                <a:lnTo>
                  <a:pt x="3035911" y="0"/>
                </a:lnTo>
                <a:cubicBezTo>
                  <a:pt x="2860879" y="0"/>
                  <a:pt x="2718988" y="138704"/>
                  <a:pt x="2718988" y="309803"/>
                </a:cubicBezTo>
                <a:cubicBezTo>
                  <a:pt x="2718988" y="480902"/>
                  <a:pt x="2860879" y="619606"/>
                  <a:pt x="3035911" y="619606"/>
                </a:cubicBezTo>
                <a:lnTo>
                  <a:pt x="103270" y="619606"/>
                </a:lnTo>
                <a:cubicBezTo>
                  <a:pt x="46236" y="619606"/>
                  <a:pt x="0" y="573370"/>
                  <a:pt x="0" y="516336"/>
                </a:cubicBezTo>
                <a:lnTo>
                  <a:pt x="0" y="103270"/>
                </a:lnTo>
                <a:cubicBezTo>
                  <a:pt x="0" y="46236"/>
                  <a:pt x="46236" y="0"/>
                  <a:pt x="103270" y="0"/>
                </a:cubicBezTo>
                <a:close/>
              </a:path>
            </a:pathLst>
          </a:custGeom>
          <a:solidFill>
            <a:srgbClr val="7030A0">
              <a:alpha val="99000"/>
            </a:srgbClr>
          </a:solidFill>
          <a:ln>
            <a:solidFill>
              <a:srgbClr val="7030A0"/>
            </a:solidFill>
          </a:ln>
          <a:effectLst>
            <a:outerShdw blurRad="50800" dist="50800" dir="5400000" sx="98000" sy="98000" algn="ctr" rotWithShape="0">
              <a:srgbClr val="000000">
                <a:alpha val="36000"/>
              </a:srgbClr>
            </a:outerShdw>
            <a:reflection endPos="0" dist="508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MSE 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086F99-7F91-ECF7-1631-87EE9F216022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rgbClr val="7030A0">
              <a:alpha val="99000"/>
            </a:srgbClr>
          </a:solidFill>
          <a:ln>
            <a:solidFill>
              <a:srgbClr val="7030A0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D0A73-9304-34C8-F1E2-83370C09C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906" y="4450230"/>
            <a:ext cx="6611273" cy="19910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9F485272-A30E-656D-F2DF-307A17EDDA22}"/>
              </a:ext>
            </a:extLst>
          </p:cNvPr>
          <p:cNvGrpSpPr/>
          <p:nvPr/>
        </p:nvGrpSpPr>
        <p:grpSpPr>
          <a:xfrm>
            <a:off x="1775657" y="1169976"/>
            <a:ext cx="6926233" cy="2796790"/>
            <a:chOff x="1775657" y="1169976"/>
            <a:chExt cx="6926233" cy="2796790"/>
          </a:xfrm>
        </p:grpSpPr>
        <p:pic>
          <p:nvPicPr>
            <p:cNvPr id="3074" name="Picture 2" descr="Machine learning: an introduction to mean squared error and regression lines">
              <a:extLst>
                <a:ext uri="{FF2B5EF4-FFF2-40B4-BE49-F238E27FC236}">
                  <a16:creationId xmlns:a16="http://schemas.microsoft.com/office/drawing/2014/main" id="{E525FD41-732C-B659-B5B4-5FF2CF112D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6535" y="1169976"/>
              <a:ext cx="4745355" cy="13090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5ECE627-82DD-2E58-A6CB-573288637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5657" y="1412268"/>
              <a:ext cx="2554498" cy="25544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1086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EC45B6E7-B949-9CDA-4F48-517A5B9E3FC9}"/>
              </a:ext>
            </a:extLst>
          </p:cNvPr>
          <p:cNvSpPr/>
          <p:nvPr/>
        </p:nvSpPr>
        <p:spPr>
          <a:xfrm>
            <a:off x="11670121" y="273730"/>
            <a:ext cx="435713" cy="457858"/>
          </a:xfrm>
          <a:prstGeom prst="ellipse">
            <a:avLst/>
          </a:prstGeom>
          <a:solidFill>
            <a:srgbClr val="C00000">
              <a:alpha val="99000"/>
            </a:srgbClr>
          </a:solidFill>
          <a:ln>
            <a:solidFill>
              <a:srgbClr val="C00000"/>
            </a:solidFill>
          </a:ln>
          <a:effectLst>
            <a:outerShdw blurRad="50800" dist="50800" dir="5400000" sx="98000" sy="98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31D651-BA36-5185-9DC2-FCC44CFC328E}"/>
              </a:ext>
            </a:extLst>
          </p:cNvPr>
          <p:cNvGrpSpPr/>
          <p:nvPr/>
        </p:nvGrpSpPr>
        <p:grpSpPr>
          <a:xfrm>
            <a:off x="8833970" y="0"/>
            <a:ext cx="3054008" cy="1021802"/>
            <a:chOff x="8833970" y="0"/>
            <a:chExt cx="3054008" cy="102180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2628D6C-8237-D29C-7619-4B0FAF277FAC}"/>
                </a:ext>
              </a:extLst>
            </p:cNvPr>
            <p:cNvSpPr/>
            <p:nvPr/>
          </p:nvSpPr>
          <p:spPr>
            <a:xfrm>
              <a:off x="8833970" y="192856"/>
              <a:ext cx="3054008" cy="619606"/>
            </a:xfrm>
            <a:custGeom>
              <a:avLst/>
              <a:gdLst>
                <a:gd name="connsiteX0" fmla="*/ 3054008 w 3054008"/>
                <a:gd name="connsiteY0" fmla="*/ 617823 h 619606"/>
                <a:gd name="connsiteX1" fmla="*/ 3045175 w 3054008"/>
                <a:gd name="connsiteY1" fmla="*/ 619606 h 619606"/>
                <a:gd name="connsiteX2" fmla="*/ 3035911 w 3054008"/>
                <a:gd name="connsiteY2" fmla="*/ 619606 h 619606"/>
                <a:gd name="connsiteX3" fmla="*/ 3035911 w 3054008"/>
                <a:gd name="connsiteY3" fmla="*/ 0 h 619606"/>
                <a:gd name="connsiteX4" fmla="*/ 3045175 w 3054008"/>
                <a:gd name="connsiteY4" fmla="*/ 0 h 619606"/>
                <a:gd name="connsiteX5" fmla="*/ 3054008 w 3054008"/>
                <a:gd name="connsiteY5" fmla="*/ 1783 h 619606"/>
                <a:gd name="connsiteX6" fmla="*/ 103270 w 3054008"/>
                <a:gd name="connsiteY6" fmla="*/ 0 h 619606"/>
                <a:gd name="connsiteX7" fmla="*/ 3035911 w 3054008"/>
                <a:gd name="connsiteY7" fmla="*/ 0 h 619606"/>
                <a:gd name="connsiteX8" fmla="*/ 2718988 w 3054008"/>
                <a:gd name="connsiteY8" fmla="*/ 309803 h 619606"/>
                <a:gd name="connsiteX9" fmla="*/ 3035911 w 3054008"/>
                <a:gd name="connsiteY9" fmla="*/ 619606 h 619606"/>
                <a:gd name="connsiteX10" fmla="*/ 103270 w 3054008"/>
                <a:gd name="connsiteY10" fmla="*/ 619606 h 619606"/>
                <a:gd name="connsiteX11" fmla="*/ 0 w 3054008"/>
                <a:gd name="connsiteY11" fmla="*/ 516336 h 619606"/>
                <a:gd name="connsiteX12" fmla="*/ 0 w 3054008"/>
                <a:gd name="connsiteY12" fmla="*/ 103270 h 619606"/>
                <a:gd name="connsiteX13" fmla="*/ 103270 w 3054008"/>
                <a:gd name="connsiteY13" fmla="*/ 0 h 619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054008" h="619606">
                  <a:moveTo>
                    <a:pt x="3054008" y="617823"/>
                  </a:moveTo>
                  <a:lnTo>
                    <a:pt x="3045175" y="619606"/>
                  </a:lnTo>
                  <a:lnTo>
                    <a:pt x="3035911" y="619606"/>
                  </a:lnTo>
                  <a:close/>
                  <a:moveTo>
                    <a:pt x="3035911" y="0"/>
                  </a:moveTo>
                  <a:lnTo>
                    <a:pt x="3045175" y="0"/>
                  </a:lnTo>
                  <a:lnTo>
                    <a:pt x="3054008" y="1783"/>
                  </a:lnTo>
                  <a:close/>
                  <a:moveTo>
                    <a:pt x="103270" y="0"/>
                  </a:moveTo>
                  <a:lnTo>
                    <a:pt x="3035911" y="0"/>
                  </a:lnTo>
                  <a:cubicBezTo>
                    <a:pt x="2860879" y="0"/>
                    <a:pt x="2718988" y="138704"/>
                    <a:pt x="2718988" y="309803"/>
                  </a:cubicBezTo>
                  <a:cubicBezTo>
                    <a:pt x="2718988" y="480902"/>
                    <a:pt x="2860879" y="619606"/>
                    <a:pt x="3035911" y="619606"/>
                  </a:cubicBezTo>
                  <a:lnTo>
                    <a:pt x="103270" y="619606"/>
                  </a:lnTo>
                  <a:cubicBezTo>
                    <a:pt x="46236" y="619606"/>
                    <a:pt x="0" y="573370"/>
                    <a:pt x="0" y="516336"/>
                  </a:cubicBezTo>
                  <a:lnTo>
                    <a:pt x="0" y="103270"/>
                  </a:lnTo>
                  <a:cubicBezTo>
                    <a:pt x="0" y="46236"/>
                    <a:pt x="46236" y="0"/>
                    <a:pt x="103270" y="0"/>
                  </a:cubicBezTo>
                  <a:close/>
                </a:path>
              </a:pathLst>
            </a:custGeom>
            <a:solidFill>
              <a:srgbClr val="C00000">
                <a:alpha val="99000"/>
              </a:srgbClr>
            </a:solidFill>
            <a:ln>
              <a:solidFill>
                <a:srgbClr val="C00000"/>
              </a:solidFill>
            </a:ln>
            <a:effectLst>
              <a:outerShdw blurRad="50800" dist="50800" dir="5400000" sx="98000" sy="98000" algn="ctr" rotWithShape="0">
                <a:srgbClr val="000000">
                  <a:alpha val="36000"/>
                </a:srgbClr>
              </a:outerShdw>
              <a:reflection endPos="0" dist="50800" dir="5400000" sy="-100000" algn="bl" rotWithShape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en-US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Results </a:t>
              </a:r>
              <a:endPara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AAB9E4E-E982-8DCB-0AB8-F0EFC221A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33970" y="0"/>
              <a:ext cx="1021802" cy="1021802"/>
            </a:xfrm>
            <a:prstGeom prst="rect">
              <a:avLst/>
            </a:prstGeom>
          </p:spPr>
        </p:pic>
      </p:grpSp>
      <p:sp>
        <p:nvSpPr>
          <p:cNvPr id="18" name="Rectangle 1">
            <a:extLst>
              <a:ext uri="{FF2B5EF4-FFF2-40B4-BE49-F238E27FC236}">
                <a16:creationId xmlns:a16="http://schemas.microsoft.com/office/drawing/2014/main" id="{4B8328B3-185C-92B7-AB2D-4034A3D8F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280" y="1521754"/>
            <a:ext cx="103364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results are accurate, and the error between the input signal and the reconstructed signal is zero.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F558CE-0BCB-EDE6-6390-256E77B17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1057" y="2240576"/>
            <a:ext cx="5391902" cy="7811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834835-B898-C1FA-2817-AEA66BDBB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088" y="3588518"/>
            <a:ext cx="5560105" cy="26952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D1C72B-8570-0133-04CA-F4EDB7C14E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894" y="2854755"/>
            <a:ext cx="440387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179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 Nazanin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reza Mansouri</dc:creator>
  <cp:lastModifiedBy>Mohammad reza Mansouri</cp:lastModifiedBy>
  <cp:revision>2</cp:revision>
  <dcterms:created xsi:type="dcterms:W3CDTF">2024-12-28T19:55:46Z</dcterms:created>
  <dcterms:modified xsi:type="dcterms:W3CDTF">2025-01-11T11:26:56Z</dcterms:modified>
</cp:coreProperties>
</file>