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3"/>
  </p:notesMasterIdLst>
  <p:sldIdLst>
    <p:sldId id="256" r:id="rId2"/>
    <p:sldId id="359" r:id="rId3"/>
    <p:sldId id="366" r:id="rId4"/>
    <p:sldId id="332" r:id="rId5"/>
    <p:sldId id="333" r:id="rId6"/>
    <p:sldId id="329" r:id="rId7"/>
    <p:sldId id="330" r:id="rId8"/>
    <p:sldId id="334" r:id="rId9"/>
    <p:sldId id="337" r:id="rId10"/>
    <p:sldId id="335" r:id="rId11"/>
    <p:sldId id="336" r:id="rId12"/>
    <p:sldId id="338" r:id="rId13"/>
    <p:sldId id="339" r:id="rId14"/>
    <p:sldId id="342" r:id="rId15"/>
    <p:sldId id="343" r:id="rId16"/>
    <p:sldId id="344" r:id="rId17"/>
    <p:sldId id="345" r:id="rId18"/>
    <p:sldId id="346" r:id="rId19"/>
    <p:sldId id="340" r:id="rId20"/>
    <p:sldId id="341" r:id="rId21"/>
    <p:sldId id="353" r:id="rId22"/>
    <p:sldId id="347" r:id="rId23"/>
    <p:sldId id="348" r:id="rId24"/>
    <p:sldId id="349" r:id="rId25"/>
    <p:sldId id="350" r:id="rId26"/>
    <p:sldId id="351" r:id="rId27"/>
    <p:sldId id="352" r:id="rId28"/>
    <p:sldId id="354" r:id="rId29"/>
    <p:sldId id="358" r:id="rId30"/>
    <p:sldId id="355" r:id="rId31"/>
    <p:sldId id="367" r:id="rId32"/>
  </p:sldIdLst>
  <p:sldSz cx="9144000" cy="6858000" type="screen4x3"/>
  <p:notesSz cx="6858000" cy="9144000"/>
  <p:defaultTextStyle>
    <a:defPPr>
      <a:defRPr lang="fa-I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3300"/>
    <a:srgbClr val="A50021"/>
    <a:srgbClr val="FF0000"/>
    <a:srgbClr val="3399FF"/>
    <a:srgbClr val="3333FF"/>
    <a:srgbClr val="FFFF99"/>
    <a:srgbClr val="93A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B Titr" pitchFamily="2" charset="-7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B Titr" pitchFamily="2" charset="-7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B Titr" pitchFamily="2" charset="-7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B Titr" pitchFamily="2" charset="-78"/>
              </a:defRPr>
            </a:lvl1pPr>
          </a:lstStyle>
          <a:p>
            <a:pPr>
              <a:defRPr/>
            </a:pPr>
            <a:fld id="{89E6FB4C-610F-48E4-B067-749F4CCABC73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91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B Titr" pitchFamily="2" charset="-7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B Titr" pitchFamily="2" charset="-7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B Titr" pitchFamily="2" charset="-7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B Titr" pitchFamily="2" charset="-7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B Titr" pitchFamily="2" charset="-78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C6B93-895F-43D5-BFF1-FC644C754A0D}" type="slidenum">
              <a:rPr lang="ar-SA" smtClean="0"/>
              <a:pPr/>
              <a:t>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6D036-C7FC-42C5-AC48-8C23E891EDFE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D1A04-5CF9-411A-8BF9-AD2074CE44B0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48540-21FF-4838-9783-4490E0AB56CE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cs typeface="B Titr" pitchFamily="2" charset="-78"/>
              </a:defRPr>
            </a:lvl1pPr>
            <a:lvl2pPr>
              <a:defRPr>
                <a:cs typeface="B Titr" pitchFamily="2" charset="-78"/>
              </a:defRPr>
            </a:lvl2pPr>
            <a:lvl3pPr>
              <a:defRPr>
                <a:cs typeface="B Titr" pitchFamily="2" charset="-78"/>
              </a:defRPr>
            </a:lvl3pPr>
            <a:lvl4pPr>
              <a:defRPr>
                <a:cs typeface="B Titr" pitchFamily="2" charset="-78"/>
              </a:defRPr>
            </a:lvl4pPr>
            <a:lvl5pPr>
              <a:defRPr>
                <a:cs typeface="B Titr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cs typeface="B Titr" pitchFamily="2" charset="-78"/>
              </a:defRPr>
            </a:lvl1pPr>
            <a:lvl2pPr>
              <a:defRPr>
                <a:cs typeface="B Titr" pitchFamily="2" charset="-78"/>
              </a:defRPr>
            </a:lvl2pPr>
            <a:lvl3pPr>
              <a:defRPr>
                <a:cs typeface="B Titr" pitchFamily="2" charset="-78"/>
              </a:defRPr>
            </a:lvl3pPr>
            <a:lvl4pPr>
              <a:defRPr>
                <a:cs typeface="B Titr" pitchFamily="2" charset="-78"/>
              </a:defRPr>
            </a:lvl4pPr>
            <a:lvl5pPr>
              <a:defRPr>
                <a:cs typeface="B Titr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a-I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cs typeface="B Titr" pitchFamily="2" charset="-78"/>
              </a:defRPr>
            </a:lvl1pPr>
            <a:lvl2pPr>
              <a:defRPr>
                <a:cs typeface="B Titr" pitchFamily="2" charset="-78"/>
              </a:defRPr>
            </a:lvl2pPr>
            <a:lvl3pPr>
              <a:defRPr>
                <a:cs typeface="B Titr" pitchFamily="2" charset="-78"/>
              </a:defRPr>
            </a:lvl3pPr>
            <a:lvl4pPr>
              <a:defRPr>
                <a:cs typeface="B Titr" pitchFamily="2" charset="-78"/>
              </a:defRPr>
            </a:lvl4pPr>
            <a:lvl5pPr>
              <a:defRPr>
                <a:cs typeface="B Titr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a-I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cs typeface="B Titr" pitchFamily="2" charset="-7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cs typeface="B Titr" pitchFamily="2" charset="-78"/>
              </a:defRPr>
            </a:lvl1pPr>
          </a:lstStyle>
          <a:p>
            <a:pPr>
              <a:defRPr/>
            </a:pPr>
            <a:r>
              <a:rPr lang="ar-SA" dirty="0" smtClean="0"/>
              <a:t>دکتر چوبینه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cs typeface="B Titr" pitchFamily="2" charset="-78"/>
              </a:defRPr>
            </a:lvl1pPr>
          </a:lstStyle>
          <a:p>
            <a:pPr>
              <a:defRPr/>
            </a:pPr>
            <a:fld id="{1F5F4CB4-C4C8-44E7-8DF9-2A428AE543A9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BE67E-04CD-43C0-9D21-725D91F8CCC4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5700-9446-4B0D-BEEE-A1D2ADA840B0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A19A1-4BE2-4A43-B9D4-BF3563791743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F8944-C0D9-482A-9653-6A2DA03AF43D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BF55F-6745-4B2D-8C3F-27002C37FC0A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4B9C5-6027-4088-88F5-EC33B552E4B3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81989-ADFE-49FF-A330-63F65570C854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E8AC2-F992-4684-9386-1101E5AFFE7C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D87606C6-B22B-439A-8FEF-C98517186BD3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63888" y="3356992"/>
            <a:ext cx="4608512" cy="431800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Tx/>
              <a:buNone/>
            </a:pPr>
            <a:r>
              <a:rPr lang="fa-IR" sz="2000" b="1" dirty="0" smtClean="0">
                <a:solidFill>
                  <a:schemeClr val="bg1"/>
                </a:solidFill>
              </a:rPr>
              <a:t>دکتر مهدی چوبینه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05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05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E6D1F7-F93C-4789-9A16-50DD2BEF083D}" type="slidenum">
              <a:rPr lang="ar-SA" smtClean="0"/>
              <a:pPr/>
              <a:t>1</a:t>
            </a:fld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916832"/>
            <a:ext cx="5040560" cy="1152128"/>
          </a:xfrm>
        </p:spPr>
        <p:txBody>
          <a:bodyPr>
            <a:normAutofit fontScale="90000"/>
          </a:bodyPr>
          <a:lstStyle/>
          <a:p>
            <a:r>
              <a:rPr lang="fa-IR" dirty="0" smtClean="0">
                <a:solidFill>
                  <a:schemeClr val="bg1"/>
                </a:solidFill>
              </a:rPr>
              <a:t>تحلیل محتوای کتاب درسی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295400"/>
            <a:ext cx="7056784" cy="8374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ar-SA" sz="3600" b="1" dirty="0" smtClean="0">
                <a:cs typeface="B Titr" pitchFamily="2" charset="-78"/>
              </a:rPr>
              <a:t>روش ويليام رومي در تحليل محتواي كتب درسي:</a:t>
            </a:r>
            <a:r>
              <a:rPr lang="ar-SA" sz="3600" dirty="0" smtClean="0">
                <a:cs typeface="B Titr" pitchFamily="2" charset="-78"/>
              </a:rPr>
              <a:t> </a:t>
            </a:r>
            <a:endParaRPr lang="en-US" sz="3600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420888"/>
            <a:ext cx="6912768" cy="3313162"/>
          </a:xfrm>
        </p:spPr>
        <p:txBody>
          <a:bodyPr>
            <a:normAutofit fontScale="77500" lnSpcReduction="20000"/>
          </a:bodyPr>
          <a:lstStyle/>
          <a:p>
            <a:pPr algn="r" rtl="1" eaLnBrk="1" hangingPunct="1">
              <a:lnSpc>
                <a:spcPct val="150000"/>
              </a:lnSpc>
            </a:pPr>
            <a:r>
              <a:rPr lang="ar-SA" sz="2800" b="1" dirty="0" smtClean="0">
                <a:cs typeface="B Titr" pitchFamily="2" charset="-78"/>
              </a:rPr>
              <a:t>درباره هدف روش تحليل محتواي ويليام رومي مي توان گفت</a:t>
            </a:r>
            <a:r>
              <a:rPr lang="fa-IR" sz="2800" b="1" dirty="0" smtClean="0">
                <a:cs typeface="B Titr" pitchFamily="2" charset="-78"/>
              </a:rPr>
              <a:t> :</a:t>
            </a:r>
          </a:p>
          <a:p>
            <a:pPr algn="r" rtl="1" eaLnBrk="1" hangingPunct="1">
              <a:lnSpc>
                <a:spcPct val="150000"/>
              </a:lnSpc>
            </a:pPr>
            <a:r>
              <a:rPr lang="ar-SA" sz="2800" b="1" dirty="0" smtClean="0">
                <a:cs typeface="B Titr" pitchFamily="2" charset="-78"/>
              </a:rPr>
              <a:t>هدف آن بررسي اين موضوع است كه آيا كتاب و يا محتواي مورد نظر ، </a:t>
            </a:r>
            <a:r>
              <a:rPr lang="fa-IR" sz="2800" b="1" dirty="0" smtClean="0">
                <a:cs typeface="B Titr" pitchFamily="2" charset="-78"/>
              </a:rPr>
              <a:t>مخاطبان</a:t>
            </a:r>
            <a:r>
              <a:rPr lang="ar-SA" sz="2800" b="1" dirty="0" smtClean="0">
                <a:cs typeface="B Titr" pitchFamily="2" charset="-78"/>
              </a:rPr>
              <a:t> را به طور فعال با آموزش</a:t>
            </a:r>
            <a:r>
              <a:rPr lang="fa-IR" sz="2800" b="1" dirty="0" smtClean="0">
                <a:cs typeface="B Titr" pitchFamily="2" charset="-78"/>
              </a:rPr>
              <a:t> و</a:t>
            </a:r>
            <a:r>
              <a:rPr lang="ar-SA" sz="2800" b="1" dirty="0" smtClean="0">
                <a:cs typeface="B Titr" pitchFamily="2" charset="-78"/>
              </a:rPr>
              <a:t> يادگيري درگير مي نمايد ؟ </a:t>
            </a:r>
            <a:endParaRPr lang="fa-IR" sz="2800" b="1" dirty="0" smtClean="0">
              <a:cs typeface="B Titr" pitchFamily="2" charset="-78"/>
            </a:endParaRPr>
          </a:p>
          <a:p>
            <a:pPr algn="r" rtl="1" eaLnBrk="1" hangingPunct="1">
              <a:lnSpc>
                <a:spcPct val="150000"/>
              </a:lnSpc>
            </a:pPr>
            <a:r>
              <a:rPr lang="ar-SA" sz="2800" b="1" dirty="0" smtClean="0">
                <a:cs typeface="B Titr" pitchFamily="2" charset="-78"/>
              </a:rPr>
              <a:t>به عبارت ديگر هدف اين است كه بسنجيم آيا كتاب به شيوه فعالي ارائه و تدوين و تنظيم شده است يا خير ؟ </a:t>
            </a:r>
            <a:endParaRPr lang="en-US" sz="2800" b="1" dirty="0" smtClean="0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C1CBB6-DB56-4BF2-9F58-E8285608D4AE}" type="slidenum">
              <a:rPr lang="ar-SA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636912"/>
            <a:ext cx="6851104" cy="2836863"/>
          </a:xfrm>
        </p:spPr>
        <p:txBody>
          <a:bodyPr/>
          <a:lstStyle/>
          <a:p>
            <a:pPr algn="r" rtl="1" eaLnBrk="1" hangingPunct="1"/>
            <a:r>
              <a:rPr lang="ar-SA" b="1" dirty="0" smtClean="0">
                <a:cs typeface="B Titr" pitchFamily="2" charset="-78"/>
              </a:rPr>
              <a:t>درباره نمونه گيري نيز همانند ساير روش هاي ديگر پژوهش ، اگر جامعه آماري وسيع باشد مي توان دست به نمونه گيري زد و چنانچه جامعه آماري مورد نظر وسعت چنداني نداشته باشد ، مي توان از تمام جامعه به عنوان نمونه استفاده كرد . </a:t>
            </a:r>
            <a:endParaRPr lang="en-US" b="1" dirty="0" smtClean="0"/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D98758-290B-4F1E-8217-1B2F7933A5B0}" type="slidenum">
              <a:rPr lang="ar-SA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ar-SA" b="1" dirty="0" smtClean="0">
                <a:cs typeface="B Titr" pitchFamily="2" charset="-78"/>
              </a:rPr>
              <a:t> كد گذاري و </a:t>
            </a:r>
            <a:r>
              <a:rPr lang="fa-IR" b="1" dirty="0" smtClean="0">
                <a:cs typeface="B Titr" pitchFamily="2" charset="-78"/>
              </a:rPr>
              <a:t>تعریف مقوله ها</a:t>
            </a:r>
            <a:r>
              <a:rPr lang="ar-SA" b="1" dirty="0" smtClean="0">
                <a:cs typeface="B Titr" pitchFamily="2" charset="-78"/>
              </a:rPr>
              <a:t> </a:t>
            </a:r>
            <a:endParaRPr lang="en-US" b="1" dirty="0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349500"/>
            <a:ext cx="8229600" cy="2333625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ar-SA" b="1" dirty="0" smtClean="0">
                <a:cs typeface="B Titr" pitchFamily="2" charset="-78"/>
              </a:rPr>
              <a:t>براي تحليل محتواي كتابهاي درسي ابتدا محتوا را به سه قسمت متن كتاب درسي ، تصاوير ، سوالات تقسيم مي كند و سپس براي هر قسمت مقوله هايي را تعريف مي كند . </a:t>
            </a:r>
            <a:endParaRPr lang="fa-IR" b="1" dirty="0" smtClean="0">
              <a:cs typeface="B Titr" pitchFamily="2" charset="-78"/>
            </a:endParaRPr>
          </a:p>
          <a:p>
            <a:pPr algn="r" eaLnBrk="1" hangingPunct="1">
              <a:buFontTx/>
              <a:buNone/>
            </a:pPr>
            <a:endParaRPr lang="en-US" b="1" dirty="0" smtClean="0"/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0051CE-9C52-4D89-B405-50596F5B127C}" type="slidenum">
              <a:rPr lang="ar-SA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ar-SA" b="1" dirty="0" smtClean="0">
                <a:cs typeface="B Titr" pitchFamily="2" charset="-78"/>
              </a:rPr>
              <a:t>طبقه بندي مقوله ها </a:t>
            </a:r>
            <a:endParaRPr lang="en-US" b="1" dirty="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05063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ar-SA" b="1" dirty="0" smtClean="0">
                <a:cs typeface="B Titr" pitchFamily="2" charset="-78"/>
              </a:rPr>
              <a:t>مقوله را به سه طبقه تقسيم مي نمايد،</a:t>
            </a:r>
            <a:endParaRPr lang="fa-IR" b="1" dirty="0" smtClean="0">
              <a:cs typeface="B Titr" pitchFamily="2" charset="-78"/>
            </a:endParaRPr>
          </a:p>
          <a:p>
            <a:pPr algn="r" eaLnBrk="1" hangingPunct="1">
              <a:buFontTx/>
              <a:buNone/>
            </a:pPr>
            <a:r>
              <a:rPr lang="fa-IR" b="1" dirty="0" smtClean="0">
                <a:cs typeface="B Titr" pitchFamily="2" charset="-78"/>
              </a:rPr>
              <a:t> </a:t>
            </a:r>
            <a:r>
              <a:rPr lang="ar-SA" b="1" dirty="0" smtClean="0">
                <a:cs typeface="B Titr" pitchFamily="2" charset="-78"/>
              </a:rPr>
              <a:t> مقوله هاي فعال ، </a:t>
            </a:r>
            <a:endParaRPr lang="fa-IR" b="1" dirty="0" smtClean="0">
              <a:cs typeface="B Titr" pitchFamily="2" charset="-78"/>
            </a:endParaRPr>
          </a:p>
          <a:p>
            <a:pPr algn="r" eaLnBrk="1" hangingPunct="1">
              <a:buFontTx/>
              <a:buNone/>
            </a:pPr>
            <a:r>
              <a:rPr lang="fa-IR" b="1" dirty="0" smtClean="0">
                <a:cs typeface="B Titr" pitchFamily="2" charset="-78"/>
              </a:rPr>
              <a:t>  </a:t>
            </a:r>
            <a:r>
              <a:rPr lang="ar-SA" b="1" dirty="0" smtClean="0">
                <a:cs typeface="B Titr" pitchFamily="2" charset="-78"/>
              </a:rPr>
              <a:t>مقوله هاي غير فعال ،</a:t>
            </a:r>
            <a:endParaRPr lang="fa-IR" b="1" dirty="0" smtClean="0">
              <a:cs typeface="B Titr" pitchFamily="2" charset="-78"/>
            </a:endParaRPr>
          </a:p>
          <a:p>
            <a:pPr algn="r" eaLnBrk="1" hangingPunct="1">
              <a:buFontTx/>
              <a:buNone/>
            </a:pPr>
            <a:r>
              <a:rPr lang="fa-IR" b="1" dirty="0" smtClean="0">
                <a:cs typeface="B Titr" pitchFamily="2" charset="-78"/>
              </a:rPr>
              <a:t>  </a:t>
            </a:r>
            <a:r>
              <a:rPr lang="ar-SA" b="1" dirty="0" smtClean="0">
                <a:cs typeface="B Titr" pitchFamily="2" charset="-78"/>
              </a:rPr>
              <a:t>مقوله هاي خنثي . </a:t>
            </a:r>
            <a:endParaRPr lang="en-US" b="1" dirty="0" smtClean="0"/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AFF4C0-8BDF-4A37-96AB-F2223FF249F7}" type="slidenum">
              <a:rPr lang="ar-SA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ar-SA" b="1" dirty="0" smtClean="0">
                <a:cs typeface="B Titr" pitchFamily="2" charset="-78"/>
              </a:rPr>
              <a:t>مقوله هاي فعال </a:t>
            </a:r>
            <a:endParaRPr lang="en-US" b="1" dirty="0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2565400"/>
            <a:ext cx="8518525" cy="2333625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fa-IR" b="1" dirty="0" smtClean="0">
                <a:cs typeface="B Titr" pitchFamily="2" charset="-78"/>
              </a:rPr>
              <a:t>در مقوله های فعال ،</a:t>
            </a:r>
            <a:r>
              <a:rPr lang="ar-SA" b="1" dirty="0" smtClean="0">
                <a:cs typeface="B Titr" pitchFamily="2" charset="-78"/>
              </a:rPr>
              <a:t>دانش آموز با فعاليت هاي علمي و بطور كلي با يادگيري و آموزش درگير است و چون مستلزم فعاليت فراگير است </a:t>
            </a:r>
            <a:r>
              <a:rPr lang="fa-IR" b="1" dirty="0" smtClean="0">
                <a:cs typeface="B Titr" pitchFamily="2" charset="-78"/>
              </a:rPr>
              <a:t>،</a:t>
            </a:r>
            <a:r>
              <a:rPr lang="ar-SA" b="1" dirty="0" smtClean="0">
                <a:cs typeface="B Titr" pitchFamily="2" charset="-78"/>
              </a:rPr>
              <a:t> به آنها مقوله هاي فعال گفته مي شود . </a:t>
            </a:r>
            <a:endParaRPr lang="en-US" b="1" dirty="0" smtClean="0"/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0C7983-A0E1-4475-80A2-9F7439528F51}" type="slidenum">
              <a:rPr lang="ar-SA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ar-SA" b="1" dirty="0" smtClean="0">
                <a:cs typeface="B Titr" pitchFamily="2" charset="-78"/>
              </a:rPr>
              <a:t>مقوله هاي غير فعال </a:t>
            </a:r>
            <a:endParaRPr lang="en-US" b="1" dirty="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205038"/>
            <a:ext cx="8229600" cy="24495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fa-IR" b="1" dirty="0" smtClean="0">
                <a:cs typeface="B Titr" pitchFamily="2" charset="-78"/>
              </a:rPr>
              <a:t>در این دسته از مقولات </a:t>
            </a:r>
            <a:r>
              <a:rPr lang="ar-SA" b="1" dirty="0" smtClean="0">
                <a:cs typeface="B Titr" pitchFamily="2" charset="-78"/>
              </a:rPr>
              <a:t>دانش آموز مشغول فعاليتهاي علمي به معني واقعي نمي باشد و كتابهايي كه روي اين مقوله ها تاكيد نمايند كتابهاي غير پژوهشي خواهند بود </a:t>
            </a:r>
            <a:endParaRPr lang="en-US" b="1" dirty="0" smtClean="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88A9F6-A85B-40A3-AD7F-9F8B0A51FE9A}" type="slidenum">
              <a:rPr lang="ar-SA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  <p:bldP spid="1075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ar-SA" b="1" dirty="0" smtClean="0">
                <a:cs typeface="B Titr" pitchFamily="2" charset="-78"/>
              </a:rPr>
              <a:t>مقوله هاي خنثي </a:t>
            </a:r>
            <a:endParaRPr lang="en-US" b="1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276475"/>
            <a:ext cx="8229600" cy="2044700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ar-SA" b="1" dirty="0" smtClean="0">
                <a:cs typeface="B Titr" pitchFamily="2" charset="-78"/>
              </a:rPr>
              <a:t>مقوله هايي هستند كه نقش مهمي در ارزشيابي و تحليل كمي كتب و متون درسي ايفا نمي كند و بنابراين در ارزشيابي مي توان از آنها صرف نظر نمود </a:t>
            </a:r>
            <a:endParaRPr lang="en-US" b="1" dirty="0" smtClean="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77C81A-01A4-4403-A25E-E5C2CC03106B}" type="slidenum">
              <a:rPr lang="ar-SA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b="1" dirty="0" smtClean="0">
                <a:cs typeface="B Titr" pitchFamily="2" charset="-78"/>
              </a:rPr>
              <a:t>مراحل اجرا</a:t>
            </a:r>
            <a:endParaRPr lang="en-US" b="1" dirty="0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73238"/>
            <a:ext cx="8229600" cy="3816350"/>
          </a:xfrm>
        </p:spPr>
        <p:txBody>
          <a:bodyPr>
            <a:normAutofit fontScale="85000" lnSpcReduction="20000"/>
          </a:bodyPr>
          <a:lstStyle/>
          <a:p>
            <a:pPr marL="609600" indent="-609600" algn="r" eaLnBrk="1" hangingPunct="1">
              <a:buFontTx/>
              <a:buNone/>
            </a:pPr>
            <a:r>
              <a:rPr lang="ar-SA" sz="2800" b="1" dirty="0" smtClean="0">
                <a:cs typeface="B Titr" pitchFamily="2" charset="-78"/>
              </a:rPr>
              <a:t>به طور تصادفي ده صفحه يا صفحات بيشتري از قسمت هاي گوناگون يك كتاب را انتخاب كرده و علامت گذاري نماي</a:t>
            </a:r>
            <a:r>
              <a:rPr lang="fa-IR" sz="2800" b="1" dirty="0" smtClean="0">
                <a:cs typeface="B Titr" pitchFamily="2" charset="-78"/>
              </a:rPr>
              <a:t>ی</a:t>
            </a:r>
            <a:r>
              <a:rPr lang="ar-SA" sz="2800" b="1" dirty="0" smtClean="0">
                <a:cs typeface="B Titr" pitchFamily="2" charset="-78"/>
              </a:rPr>
              <a:t>د .</a:t>
            </a:r>
            <a:endParaRPr lang="fa-IR" sz="2800" b="1" dirty="0" smtClean="0">
              <a:cs typeface="B Titr" pitchFamily="2" charset="-78"/>
            </a:endParaRPr>
          </a:p>
          <a:p>
            <a:pPr marL="609600" indent="-609600" algn="r" eaLnBrk="1" hangingPunct="1">
              <a:buFontTx/>
              <a:buNone/>
            </a:pPr>
            <a:r>
              <a:rPr lang="ar-SA" sz="2800" b="1" dirty="0" smtClean="0">
                <a:cs typeface="B Titr" pitchFamily="2" charset="-78"/>
              </a:rPr>
              <a:t>در هر يك از صفحات انتخابي ، 25 جمله يا بيشتر را مطالعه نموده و هر كدام را در يكي از مقوله هاي زير قرار دهيد . اين جملات شامل عناوين ، شرح زير تصاوير و پيشگفتار و يا مقدمه هاي فصول نمي شود . </a:t>
            </a:r>
            <a:endParaRPr lang="en-US" sz="2800" b="1" dirty="0" smtClean="0"/>
          </a:p>
          <a:p>
            <a:pPr marL="609600" indent="-609600" algn="r" eaLnBrk="1" hangingPunct="1">
              <a:buFontTx/>
              <a:buNone/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019B40-0611-4856-BE6F-2EAA608EC06C}" type="slidenum">
              <a:rPr lang="ar-SA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060825"/>
          </a:xfrm>
        </p:spPr>
        <p:txBody>
          <a:bodyPr/>
          <a:lstStyle/>
          <a:p>
            <a:pPr marL="609600" indent="-609600" algn="r" eaLnBrk="1" hangingPunct="1">
              <a:lnSpc>
                <a:spcPct val="90000"/>
              </a:lnSpc>
              <a:buFontTx/>
              <a:buNone/>
            </a:pPr>
            <a:r>
              <a:rPr lang="ar-SA" sz="3600" b="1" u="sng" dirty="0" smtClean="0">
                <a:cs typeface="B Titr" pitchFamily="2" charset="-78"/>
              </a:rPr>
              <a:t>بيان حقيقت </a:t>
            </a:r>
            <a:r>
              <a:rPr lang="en-US" sz="3600" b="1" u="sng" dirty="0" smtClean="0"/>
              <a:t>:</a:t>
            </a:r>
            <a:r>
              <a:rPr lang="en-US" sz="3600" b="1" dirty="0" smtClean="0"/>
              <a:t>(a)</a:t>
            </a:r>
            <a:endParaRPr lang="fa-IR" sz="3600" b="1" dirty="0" smtClean="0">
              <a:cs typeface="B Titr" pitchFamily="2" charset="-78"/>
            </a:endParaRPr>
          </a:p>
          <a:p>
            <a:pPr marL="609600" indent="-609600" algn="r" eaLnBrk="1" hangingPunct="1">
              <a:lnSpc>
                <a:spcPct val="90000"/>
              </a:lnSpc>
              <a:buFontTx/>
              <a:buNone/>
            </a:pPr>
            <a:r>
              <a:rPr lang="ar-SA" b="1" dirty="0" smtClean="0">
                <a:cs typeface="B Titr" pitchFamily="2" charset="-78"/>
              </a:rPr>
              <a:t>بيان حقيقت عبارتست از بيان ساده مفروضات و يا مشاهداتي كه بوسيله فرد ديگري غير از دانش آموز انجام پذيرفته است . </a:t>
            </a:r>
            <a:endParaRPr lang="fa-IR" b="1" dirty="0" smtClean="0">
              <a:cs typeface="B Titr" pitchFamily="2" charset="-78"/>
            </a:endParaRPr>
          </a:p>
          <a:p>
            <a:pPr marL="609600" indent="-609600" algn="r" eaLnBrk="1" hangingPunct="1">
              <a:lnSpc>
                <a:spcPct val="90000"/>
              </a:lnSpc>
              <a:buFontTx/>
              <a:buNone/>
            </a:pPr>
            <a:r>
              <a:rPr lang="ar-SA" b="1" dirty="0" smtClean="0">
                <a:cs typeface="B Titr" pitchFamily="2" charset="-78"/>
              </a:rPr>
              <a:t>مثال : </a:t>
            </a:r>
            <a:r>
              <a:rPr lang="fa-IR" b="1" dirty="0" smtClean="0">
                <a:cs typeface="B Titr" pitchFamily="2" charset="-78"/>
              </a:rPr>
              <a:t>ترکیب آتمسفر شامل</a:t>
            </a:r>
            <a:r>
              <a:rPr lang="ar-SA" b="1" dirty="0" smtClean="0">
                <a:cs typeface="B Titr" pitchFamily="2" charset="-78"/>
              </a:rPr>
              <a:t> دو عنصر نيتروژن و اكسيژن به مقدار زياد و دو ماده مركب دي اكسيد كربن و بخار آب به مقدار كم </a:t>
            </a:r>
            <a:r>
              <a:rPr lang="fa-IR" b="1" dirty="0" smtClean="0">
                <a:cs typeface="B Titr" pitchFamily="2" charset="-78"/>
              </a:rPr>
              <a:t>وگاز های دیگری است که </a:t>
            </a:r>
            <a:r>
              <a:rPr lang="ar-SA" b="1" dirty="0" smtClean="0">
                <a:cs typeface="B Titr" pitchFamily="2" charset="-78"/>
              </a:rPr>
              <a:t>با هم مخلوط شده اند . </a:t>
            </a:r>
            <a:endParaRPr lang="en-US" b="1" dirty="0" smtClean="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C273AB-75B0-4E2E-8F27-57640DBEC76C}" type="slidenum">
              <a:rPr lang="ar-SA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629025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sz="3600" b="1" u="sng" dirty="0" smtClean="0"/>
              <a:t>(b)</a:t>
            </a:r>
            <a:r>
              <a:rPr lang="ar-SA" sz="3600" b="1" u="sng" dirty="0" smtClean="0">
                <a:cs typeface="B Titr" pitchFamily="2" charset="-78"/>
              </a:rPr>
              <a:t>بيان نتايج يا اصول كلي (تعميم ها) :</a:t>
            </a:r>
            <a:endParaRPr lang="en-US" sz="3600" b="1" u="sng" dirty="0" smtClean="0"/>
          </a:p>
          <a:p>
            <a:pPr algn="r" eaLnBrk="1" hangingPunct="1">
              <a:buFontTx/>
              <a:buNone/>
            </a:pPr>
            <a:r>
              <a:rPr lang="ar-SA" b="1" dirty="0" smtClean="0">
                <a:cs typeface="B Titr" pitchFamily="2" charset="-78"/>
              </a:rPr>
              <a:t> منظور از بيان نتايج يا اصول كلي عبارتست از نظرات ارائه شده توسط نويسندگان كتاب درباره ارتباط بين مفروضات و موضوعات مختلف </a:t>
            </a:r>
            <a:endParaRPr lang="fa-IR" b="1" dirty="0" smtClean="0">
              <a:cs typeface="B Titr" pitchFamily="2" charset="-78"/>
            </a:endParaRPr>
          </a:p>
          <a:p>
            <a:pPr algn="r" eaLnBrk="1" hangingPunct="1">
              <a:buFontTx/>
              <a:buNone/>
            </a:pPr>
            <a:r>
              <a:rPr lang="ar-SA" dirty="0" smtClean="0">
                <a:cs typeface="B Titr" pitchFamily="2" charset="-78"/>
              </a:rPr>
              <a:t>. مثال : شايد بهترين </a:t>
            </a:r>
            <a:r>
              <a:rPr lang="fa-IR" dirty="0" smtClean="0">
                <a:cs typeface="B Titr" pitchFamily="2" charset="-78"/>
              </a:rPr>
              <a:t>راه حل برای دور ماندن از خطر زلزله ساختن بنا های مستحکم باشد</a:t>
            </a:r>
            <a:endParaRPr lang="en-US" dirty="0" smtClean="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E6161E-D1A0-4FB2-B02C-695089175BE5}" type="slidenum">
              <a:rPr lang="ar-SA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b="1" dirty="0" smtClean="0">
                <a:solidFill>
                  <a:srgbClr val="000000"/>
                </a:solidFill>
                <a:cs typeface="B Titr" pitchFamily="2" charset="-78"/>
              </a:rPr>
              <a:t>سوالات اساسی آموزش</a:t>
            </a:r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2123728" y="2492896"/>
            <a:ext cx="5421312" cy="2405062"/>
          </a:xfrm>
        </p:spPr>
        <p:txBody>
          <a:bodyPr/>
          <a:lstStyle/>
          <a:p>
            <a:pPr marL="609600" indent="-609600" algn="r" rtl="1" eaLnBrk="1" hangingPunct="1">
              <a:buFont typeface="Wingdings" pitchFamily="2" charset="2"/>
              <a:buChar char="q"/>
            </a:pPr>
            <a:r>
              <a:rPr lang="fa-IR" b="1" dirty="0" smtClean="0">
                <a:cs typeface="B Titr" pitchFamily="2" charset="-78"/>
              </a:rPr>
              <a:t>تحلیل محتوا چیست؟</a:t>
            </a:r>
          </a:p>
          <a:p>
            <a:pPr marL="609600" indent="-609600" algn="r" rtl="1" eaLnBrk="1" hangingPunct="1">
              <a:buFont typeface="Wingdings" pitchFamily="2" charset="2"/>
              <a:buChar char="q"/>
            </a:pPr>
            <a:r>
              <a:rPr lang="fa-IR" b="1" dirty="0" smtClean="0">
                <a:cs typeface="B Titr" pitchFamily="2" charset="-78"/>
              </a:rPr>
              <a:t> چرا تحلیل محتوا می کنیم؟</a:t>
            </a:r>
          </a:p>
          <a:p>
            <a:pPr marL="609600" indent="-609600" algn="r" rtl="1" eaLnBrk="1" hangingPunct="1">
              <a:buFont typeface="Wingdings" pitchFamily="2" charset="2"/>
              <a:buChar char="q"/>
            </a:pPr>
            <a:r>
              <a:rPr lang="fa-IR" b="1" dirty="0" smtClean="0">
                <a:cs typeface="B Titr" pitchFamily="2" charset="-78"/>
              </a:rPr>
              <a:t>چگونه تحلیل محتوا کنیم؟</a:t>
            </a:r>
          </a:p>
          <a:p>
            <a:pPr marL="609600" indent="-609600" algn="r" rtl="1" eaLnBrk="1" hangingPunct="1">
              <a:buFont typeface="Wingdings" pitchFamily="2" charset="2"/>
              <a:buChar char="q"/>
            </a:pPr>
            <a:r>
              <a:rPr lang="fa-IR" b="1" dirty="0" smtClean="0">
                <a:cs typeface="B Titr" pitchFamily="2" charset="-78"/>
              </a:rPr>
              <a:t>چگونه ابزار تحلیل محتوا بسازیم؟</a:t>
            </a:r>
            <a:endParaRPr lang="en-US" b="1" dirty="0" smtClean="0"/>
          </a:p>
        </p:txBody>
      </p:sp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ED1675-3A0A-4706-9976-9C71E5EC7914}" type="slidenum">
              <a:rPr lang="ar-SA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989388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ar-SA" sz="3600" b="1" u="sng" dirty="0" smtClean="0">
                <a:cs typeface="B Titr" pitchFamily="2" charset="-78"/>
              </a:rPr>
              <a:t>تعاريف :</a:t>
            </a:r>
            <a:r>
              <a:rPr lang="en-US" sz="3600" b="1" u="sng" dirty="0" smtClean="0"/>
              <a:t>(c)</a:t>
            </a:r>
          </a:p>
          <a:p>
            <a:pPr algn="r" eaLnBrk="1" hangingPunct="1">
              <a:buFontTx/>
              <a:buNone/>
            </a:pPr>
            <a:r>
              <a:rPr lang="ar-SA" b="1" dirty="0" smtClean="0">
                <a:cs typeface="B Titr" pitchFamily="2" charset="-78"/>
              </a:rPr>
              <a:t> منظور جملات يا جمله اي است كه براي توصيف و تشريح يك واژه يا اصطلاح آورده مي شود .</a:t>
            </a:r>
            <a:endParaRPr lang="fa-IR" b="1" dirty="0" smtClean="0">
              <a:cs typeface="B Titr" pitchFamily="2" charset="-78"/>
            </a:endParaRPr>
          </a:p>
          <a:p>
            <a:pPr algn="r" eaLnBrk="1" hangingPunct="1">
              <a:buFontTx/>
              <a:buNone/>
            </a:pPr>
            <a:r>
              <a:rPr lang="ar-SA" sz="2800" b="1" dirty="0" smtClean="0">
                <a:cs typeface="B Titr" pitchFamily="2" charset="-78"/>
              </a:rPr>
              <a:t> مثال : </a:t>
            </a:r>
            <a:r>
              <a:rPr lang="fa-IR" sz="2800" b="1" dirty="0" smtClean="0">
                <a:cs typeface="B Titr" pitchFamily="2" charset="-78"/>
              </a:rPr>
              <a:t>سیل ، از خارج شدن جریان آب جاری از بستر کبیر رودخانه در اثر ریزش ناگهانی مقدار زیادی باران یا ذوب ناگهانی برف هاست</a:t>
            </a:r>
            <a:r>
              <a:rPr lang="ar-SA" sz="2800" b="1" dirty="0" smtClean="0">
                <a:cs typeface="B Titr" pitchFamily="2" charset="-78"/>
              </a:rPr>
              <a:t> </a:t>
            </a:r>
            <a:endParaRPr lang="en-US" sz="2800" b="1" dirty="0" smtClean="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7A8821-2DE4-4F06-934F-BCA5F4074DF1}" type="slidenum">
              <a:rPr lang="ar-SA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484563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. (d)</a:t>
            </a:r>
            <a:r>
              <a:rPr lang="fa-IR" sz="3600" b="1" dirty="0" smtClean="0">
                <a:solidFill>
                  <a:srgbClr val="000000"/>
                </a:solidFill>
                <a:cs typeface="B Titr" pitchFamily="2" charset="-78"/>
              </a:rPr>
              <a:t> </a:t>
            </a:r>
            <a:r>
              <a:rPr lang="ar-SA" sz="3600" b="1" dirty="0" smtClean="0">
                <a:solidFill>
                  <a:srgbClr val="000000"/>
                </a:solidFill>
                <a:cs typeface="B Titr" pitchFamily="2" charset="-78"/>
              </a:rPr>
              <a:t>سوالاتي كه در متن مطرح شده و جواب آنها بلافاصله بوسيله مولف داده شده است</a:t>
            </a:r>
            <a:r>
              <a:rPr lang="ar-SA" dirty="0" smtClean="0">
                <a:solidFill>
                  <a:srgbClr val="000000"/>
                </a:solidFill>
                <a:cs typeface="B Titr" pitchFamily="2" charset="-78"/>
              </a:rPr>
              <a:t> </a:t>
            </a:r>
            <a:endParaRPr lang="fa-IR" dirty="0" smtClean="0">
              <a:solidFill>
                <a:srgbClr val="000000"/>
              </a:solidFill>
              <a:cs typeface="B Titr" pitchFamily="2" charset="-78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ar-SA" dirty="0" smtClean="0">
                <a:solidFill>
                  <a:srgbClr val="000000"/>
                </a:solidFill>
                <a:cs typeface="B Titr" pitchFamily="2" charset="-78"/>
              </a:rPr>
              <a:t>مثال : </a:t>
            </a:r>
            <a:r>
              <a:rPr lang="fa-IR" dirty="0" smtClean="0">
                <a:solidFill>
                  <a:srgbClr val="000000"/>
                </a:solidFill>
                <a:cs typeface="B Titr" pitchFamily="2" charset="-78"/>
              </a:rPr>
              <a:t>سنگ های رسوبی حاصل عمل تخریب ، حمل  مواد ی هستند که بوسیله رود هادر دریا ها رسوب گذاری شده اند و طی مدت های طولانی بوسیله لایه های بالاتر تحت فشار قرار داشته اند. فسیل  صدف های داخل برخی از سنگ های رسوبی از کجا آمده اند</a:t>
            </a:r>
            <a:r>
              <a:rPr lang="ar-SA" dirty="0" smtClean="0">
                <a:solidFill>
                  <a:srgbClr val="000000"/>
                </a:solidFill>
                <a:cs typeface="B Titr" pitchFamily="2" charset="-78"/>
              </a:rPr>
              <a:t>؟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27CCD-BEA0-4EFA-8D84-FBEA18EF5753}" type="slidenum">
              <a:rPr lang="ar-SA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229600" cy="4895850"/>
          </a:xfrm>
        </p:spPr>
        <p:txBody>
          <a:bodyPr/>
          <a:lstStyle/>
          <a:p>
            <a:pPr algn="r" eaLnBrk="1" hangingPunct="1">
              <a:buFontTx/>
              <a:buNone/>
            </a:pPr>
            <a:endParaRPr lang="en-US" u="sng" dirty="0" smtClean="0"/>
          </a:p>
          <a:p>
            <a:pPr algn="r" rtl="1" eaLnBrk="1" hangingPunct="1">
              <a:buFontTx/>
              <a:buNone/>
            </a:pPr>
            <a:r>
              <a:rPr lang="fa-IR" sz="3600" b="1" dirty="0" smtClean="0">
                <a:cs typeface="B Titr" pitchFamily="2" charset="-78"/>
              </a:rPr>
              <a:t> </a:t>
            </a:r>
            <a:r>
              <a:rPr lang="en-US" b="1" u="sng" dirty="0" smtClean="0"/>
              <a:t>(e)</a:t>
            </a:r>
            <a:r>
              <a:rPr lang="fa-IR" sz="3600" b="1" dirty="0" smtClean="0">
                <a:cs typeface="B Titr" pitchFamily="2" charset="-78"/>
              </a:rPr>
              <a:t> </a:t>
            </a:r>
            <a:r>
              <a:rPr lang="ar-SA" sz="3600" b="1" dirty="0" smtClean="0">
                <a:cs typeface="B Titr" pitchFamily="2" charset="-78"/>
              </a:rPr>
              <a:t>سوالاتي كه ايجاب مي كند دانش آموز براي پاسخ به آنها مفروضات داده شده را تجزيه و تحليل نمايد .</a:t>
            </a:r>
            <a:endParaRPr lang="en-US" sz="3600" b="1" dirty="0" smtClean="0"/>
          </a:p>
          <a:p>
            <a:pPr algn="r" eaLnBrk="1" hangingPunct="1">
              <a:buFontTx/>
              <a:buNone/>
            </a:pPr>
            <a:r>
              <a:rPr lang="ar-SA" dirty="0" smtClean="0">
                <a:cs typeface="B Titr" pitchFamily="2" charset="-78"/>
              </a:rPr>
              <a:t> مثال :</a:t>
            </a:r>
            <a:r>
              <a:rPr lang="fa-IR" dirty="0" smtClean="0">
                <a:cs typeface="B Titr" pitchFamily="2" charset="-78"/>
              </a:rPr>
              <a:t>چه عواملی سبب بروز پدیده مهاجرت های اجباری می شود؟</a:t>
            </a:r>
            <a:endParaRPr lang="en-US" dirty="0" smtClean="0"/>
          </a:p>
          <a:p>
            <a:pPr algn="r" eaLnBrk="1" hangingPunct="1">
              <a:buFontTx/>
              <a:buNone/>
            </a:pPr>
            <a:r>
              <a:rPr lang="ar-SA" dirty="0" smtClean="0">
                <a:cs typeface="B Titr" pitchFamily="2" charset="-78"/>
              </a:rPr>
              <a:t>چرا؟</a:t>
            </a:r>
            <a:endParaRPr lang="fa-IR" dirty="0" smtClean="0">
              <a:cs typeface="B Titr" pitchFamily="2" charset="-78"/>
            </a:endParaRPr>
          </a:p>
          <a:p>
            <a:pPr algn="r" eaLnBrk="1" hangingPunct="1">
              <a:buFontTx/>
              <a:buNone/>
            </a:pPr>
            <a:r>
              <a:rPr lang="fa-IR" dirty="0" smtClean="0">
                <a:cs typeface="B Titr" pitchFamily="2" charset="-78"/>
              </a:rPr>
              <a:t>مهمترین عامل جذب گردشگر به نواحی طبیعی چیست؟ </a:t>
            </a:r>
            <a:endParaRPr lang="en-US" dirty="0" smtClean="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3A7BF2-087D-489E-8E88-2CFAB162F31C}" type="slidenum">
              <a:rPr lang="ar-SA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2549525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  <a:buFontTx/>
              <a:buNone/>
            </a:pPr>
            <a:endParaRPr lang="en-US" sz="2400" u="sng" dirty="0" smtClean="0"/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US" sz="2400" u="sng" dirty="0" smtClean="0"/>
          </a:p>
          <a:p>
            <a:pPr algn="r" rtl="1" eaLnBrk="1" hangingPunct="1">
              <a:lnSpc>
                <a:spcPct val="90000"/>
              </a:lnSpc>
              <a:buFontTx/>
              <a:buNone/>
            </a:pPr>
            <a:r>
              <a:rPr lang="fa-IR" b="1" u="sng" dirty="0" smtClean="0">
                <a:cs typeface="B Titr" pitchFamily="2" charset="-78"/>
              </a:rPr>
              <a:t> </a:t>
            </a:r>
            <a:r>
              <a:rPr lang="en-US" b="1" u="sng" dirty="0" smtClean="0"/>
              <a:t>(f)</a:t>
            </a:r>
            <a:r>
              <a:rPr lang="fa-IR" b="1" u="sng" dirty="0" smtClean="0">
                <a:cs typeface="B Titr" pitchFamily="2" charset="-78"/>
              </a:rPr>
              <a:t> </a:t>
            </a:r>
            <a:r>
              <a:rPr lang="ar-SA" b="1" u="sng" dirty="0" smtClean="0">
                <a:cs typeface="B Titr" pitchFamily="2" charset="-78"/>
              </a:rPr>
              <a:t>از دانش آموز خواسته شده كه نتايجي را كه خود او بدست آورده بيان نمايد</a:t>
            </a:r>
            <a:r>
              <a:rPr lang="fa-IR" b="1" dirty="0" smtClean="0">
                <a:cs typeface="B Titr" pitchFamily="2" charset="-78"/>
              </a:rPr>
              <a:t> </a:t>
            </a:r>
          </a:p>
          <a:p>
            <a:pPr algn="r" rtl="1" eaLnBrk="1" hangingPunct="1">
              <a:lnSpc>
                <a:spcPct val="90000"/>
              </a:lnSpc>
              <a:buFontTx/>
              <a:buNone/>
            </a:pPr>
            <a:r>
              <a:rPr lang="fa-IR" sz="2400" b="1" dirty="0" smtClean="0">
                <a:cs typeface="B Titr" pitchFamily="2" charset="-78"/>
              </a:rPr>
              <a:t>مثال : در مقام یک مسئول اداره جنگل ها و مراتع چه اقداماتی را برای حفظ پوشش گیاهی انجام می دهید؟</a:t>
            </a:r>
            <a:endParaRPr lang="en-US" sz="2400" b="1" dirty="0" smtClean="0"/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DE1436-C3AF-4011-961E-3984420CE439}" type="slidenum">
              <a:rPr lang="ar-SA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229600" cy="3700463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fa-IR" sz="3600" b="1" dirty="0" smtClean="0">
                <a:cs typeface="B Titr" pitchFamily="2" charset="-78"/>
              </a:rPr>
              <a:t> </a:t>
            </a:r>
            <a:r>
              <a:rPr lang="en-US" b="1" dirty="0" smtClean="0"/>
              <a:t>(g)</a:t>
            </a:r>
            <a:r>
              <a:rPr lang="fa-IR" sz="3600" b="1" dirty="0" smtClean="0">
                <a:cs typeface="B Titr" pitchFamily="2" charset="-78"/>
              </a:rPr>
              <a:t> </a:t>
            </a:r>
            <a:r>
              <a:rPr lang="ar-SA" sz="3600" b="1" dirty="0" smtClean="0">
                <a:cs typeface="B Titr" pitchFamily="2" charset="-78"/>
              </a:rPr>
              <a:t>از دانش آموز خواسته شده كه آزمايشي را انجام داده و نتايج حاصل از آن را تحليل نمايد و يا اينكه مسائل عنوان شده را حل كند .</a:t>
            </a:r>
            <a:endParaRPr lang="en-US" sz="3600" b="1" dirty="0" smtClean="0"/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ar-SA" dirty="0" smtClean="0">
                <a:cs typeface="B Titr" pitchFamily="2" charset="-78"/>
              </a:rPr>
              <a:t> مثال : </a:t>
            </a:r>
            <a:r>
              <a:rPr lang="fa-IR" dirty="0" smtClean="0">
                <a:cs typeface="B Titr" pitchFamily="2" charset="-78"/>
              </a:rPr>
              <a:t>فاصله مسافت خانه ، مدرسه، پارک وکتابخانه را بر روی نقشه داده شده اندازه گیری نموده با استفاده از مقیاس نقشه بیان کنید کدام مسیر برای رسیدن از خانه  به مدرسه کوتاه تر است؟</a:t>
            </a:r>
            <a:r>
              <a:rPr lang="ar-SA" dirty="0" smtClean="0">
                <a:cs typeface="B Titr" pitchFamily="2" charset="-78"/>
              </a:rPr>
              <a:t>.</a:t>
            </a:r>
            <a:endParaRPr lang="en-US" dirty="0" smtClean="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0EC714-B4B2-4532-9C6E-90B496310798}" type="slidenum">
              <a:rPr lang="ar-SA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765175"/>
            <a:ext cx="8229600" cy="4525963"/>
          </a:xfrm>
        </p:spPr>
        <p:txBody>
          <a:bodyPr/>
          <a:lstStyle/>
          <a:p>
            <a:pPr algn="r" rtl="1" eaLnBrk="1" hangingPunct="1">
              <a:buFontTx/>
              <a:buNone/>
            </a:pPr>
            <a:r>
              <a:rPr lang="fa-IR" b="1" dirty="0" smtClean="0">
                <a:cs typeface="B Titr" pitchFamily="2" charset="-78"/>
              </a:rPr>
              <a:t> </a:t>
            </a:r>
            <a:r>
              <a:rPr lang="en-US" b="1" dirty="0" smtClean="0"/>
              <a:t>(h)</a:t>
            </a:r>
            <a:r>
              <a:rPr lang="fa-IR" b="1" dirty="0" smtClean="0">
                <a:cs typeface="B Titr" pitchFamily="2" charset="-78"/>
              </a:rPr>
              <a:t> </a:t>
            </a:r>
            <a:r>
              <a:rPr lang="ar-SA" b="1" dirty="0" smtClean="0">
                <a:cs typeface="B Titr" pitchFamily="2" charset="-78"/>
              </a:rPr>
              <a:t>سوالاتي كه به منظور جلب توجه دانش آموز ارائه شده و جواب آنها بلافاصله بوسيله نويسنده كتاب در متن نيامده است .</a:t>
            </a:r>
            <a:endParaRPr lang="en-US" b="1" dirty="0" smtClean="0"/>
          </a:p>
          <a:p>
            <a:pPr algn="r" eaLnBrk="1" hangingPunct="1">
              <a:buFontTx/>
              <a:buNone/>
            </a:pPr>
            <a:r>
              <a:rPr lang="ar-SA" dirty="0" smtClean="0">
                <a:cs typeface="B Titr" pitchFamily="2" charset="-78"/>
              </a:rPr>
              <a:t> مثال : </a:t>
            </a:r>
            <a:r>
              <a:rPr lang="fa-IR" dirty="0" smtClean="0">
                <a:cs typeface="B Titr" pitchFamily="2" charset="-78"/>
              </a:rPr>
              <a:t>تافونی ها اشکال زیبایی برای روی سنگ های دامنه کوهها هستند که در نتیجه فرسایش تفریقی باد و آب بوجود می آیند. چگونه باد و آب بخشی از این سنگ ها را دچار فرسایش می کند و بخشی دیگر را بدون تغییر باقی می گذارد</a:t>
            </a:r>
            <a:r>
              <a:rPr lang="ar-SA" dirty="0" smtClean="0">
                <a:cs typeface="B Titr" pitchFamily="2" charset="-78"/>
              </a:rPr>
              <a:t> ؟</a:t>
            </a:r>
            <a:r>
              <a:rPr lang="en-US" dirty="0" smtClean="0"/>
              <a:t> </a:t>
            </a:r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20CFC2-149D-4F7A-884C-CE74A1038C0D}" type="slidenum">
              <a:rPr lang="ar-SA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113"/>
            <a:ext cx="8229600" cy="3457575"/>
          </a:xfrm>
        </p:spPr>
        <p:txBody>
          <a:bodyPr/>
          <a:lstStyle/>
          <a:p>
            <a:pPr algn="r" rtl="1" eaLnBrk="1" hangingPunct="1">
              <a:buFontTx/>
              <a:buNone/>
            </a:pPr>
            <a:r>
              <a:rPr lang="fa-IR" b="1" dirty="0" smtClean="0">
                <a:cs typeface="B Titr" pitchFamily="2" charset="-78"/>
              </a:rPr>
              <a:t> </a:t>
            </a:r>
            <a:r>
              <a:rPr lang="en-US" b="1" dirty="0" smtClean="0"/>
              <a:t>(i)</a:t>
            </a:r>
            <a:r>
              <a:rPr lang="fa-IR" b="1" dirty="0" smtClean="0">
                <a:cs typeface="B Titr" pitchFamily="2" charset="-78"/>
              </a:rPr>
              <a:t> </a:t>
            </a:r>
            <a:r>
              <a:rPr lang="ar-SA" b="1" dirty="0" smtClean="0">
                <a:cs typeface="B Titr" pitchFamily="2" charset="-78"/>
              </a:rPr>
              <a:t>از دانش آموز خواسته شده است كه تصاوير يا مراحل انجام يك آزمايش را مورد ملاحظه قرار دهد</a:t>
            </a:r>
            <a:r>
              <a:rPr lang="fa-IR" b="1" dirty="0" smtClean="0">
                <a:cs typeface="B Titr" pitchFamily="2" charset="-78"/>
              </a:rPr>
              <a:t> </a:t>
            </a:r>
          </a:p>
          <a:p>
            <a:pPr algn="r" rtl="1" eaLnBrk="1" hangingPunct="1">
              <a:buFontTx/>
              <a:buNone/>
            </a:pPr>
            <a:r>
              <a:rPr lang="ar-SA" b="1" dirty="0" smtClean="0">
                <a:cs typeface="B Titr" pitchFamily="2" charset="-78"/>
              </a:rPr>
              <a:t> بطور كلي جملاتي كه در هيچكدام از مقوله هاي فوق نگنجد در اين مقوله جاي مي گيرد . </a:t>
            </a:r>
            <a:endParaRPr lang="fa-IR" b="1" dirty="0" smtClean="0">
              <a:cs typeface="B Titr" pitchFamily="2" charset="-78"/>
            </a:endParaRPr>
          </a:p>
          <a:p>
            <a:pPr algn="r" rtl="1" eaLnBrk="1" hangingPunct="1">
              <a:buFontTx/>
              <a:buNone/>
            </a:pPr>
            <a:r>
              <a:rPr lang="fa-IR" sz="2800" dirty="0" smtClean="0">
                <a:cs typeface="B Titr" pitchFamily="2" charset="-78"/>
              </a:rPr>
              <a:t>مثال :به طبقه بندی مقیاس بفورت را به ترتیب از نسیم تا توفان شدید مرتب شده است توجه کنید.</a:t>
            </a:r>
            <a:endParaRPr lang="en-US" sz="2800" dirty="0" smtClean="0"/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11269-8865-45BA-9018-D0CA5EC13669}" type="slidenum">
              <a:rPr lang="ar-SA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84338"/>
          </a:xfrm>
        </p:spPr>
        <p:txBody>
          <a:bodyPr/>
          <a:lstStyle/>
          <a:p>
            <a:pPr algn="r" eaLnBrk="1" hangingPunct="1">
              <a:buFontTx/>
              <a:buNone/>
            </a:pPr>
            <a:endParaRPr lang="en-US" b="1" dirty="0" smtClean="0"/>
          </a:p>
          <a:p>
            <a:pPr algn="r" rtl="1" eaLnBrk="1" hangingPunct="1">
              <a:buFontTx/>
              <a:buNone/>
            </a:pPr>
            <a:r>
              <a:rPr lang="fa-IR" b="1" dirty="0" smtClean="0">
                <a:cs typeface="B Titr" pitchFamily="2" charset="-78"/>
              </a:rPr>
              <a:t> </a:t>
            </a:r>
            <a:r>
              <a:rPr lang="en-US" b="1" dirty="0" smtClean="0"/>
              <a:t>( j )</a:t>
            </a:r>
            <a:r>
              <a:rPr lang="fa-IR" b="1" dirty="0" smtClean="0">
                <a:cs typeface="B Titr" pitchFamily="2" charset="-78"/>
              </a:rPr>
              <a:t> </a:t>
            </a:r>
            <a:r>
              <a:rPr lang="ar-SA" b="1" dirty="0" smtClean="0">
                <a:cs typeface="B Titr" pitchFamily="2" charset="-78"/>
              </a:rPr>
              <a:t>سوال</a:t>
            </a:r>
            <a:r>
              <a:rPr lang="fa-IR" b="1" dirty="0" smtClean="0">
                <a:cs typeface="B Titr" pitchFamily="2" charset="-78"/>
              </a:rPr>
              <a:t>ا</a:t>
            </a:r>
            <a:r>
              <a:rPr lang="ar-SA" b="1" dirty="0" smtClean="0">
                <a:cs typeface="B Titr" pitchFamily="2" charset="-78"/>
              </a:rPr>
              <a:t>ت مربوط به معاني بيان .</a:t>
            </a:r>
            <a:r>
              <a:rPr lang="fa-IR" b="1" dirty="0" smtClean="0">
                <a:cs typeface="B Titr" pitchFamily="2" charset="-78"/>
              </a:rPr>
              <a:t> این مقوله در جغرافیا مصداقی ندارد</a:t>
            </a:r>
            <a:r>
              <a:rPr lang="ar-SA" b="1" dirty="0" smtClean="0">
                <a:cs typeface="B Titr" pitchFamily="2" charset="-78"/>
              </a:rPr>
              <a:t> </a:t>
            </a:r>
            <a:r>
              <a:rPr lang="fa-IR" b="1" dirty="0" smtClean="0">
                <a:cs typeface="B Titr" pitchFamily="2" charset="-78"/>
              </a:rPr>
              <a:t>  </a:t>
            </a:r>
            <a:endParaRPr lang="en-US" b="1" dirty="0" smtClean="0"/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E73C7D-6550-4986-9589-4544F84A8161}" type="slidenum">
              <a:rPr lang="ar-SA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  <p:bldP spid="116739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549275"/>
            <a:ext cx="8229600" cy="5616575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ar-SA" sz="2800" b="1" dirty="0" smtClean="0">
                <a:cs typeface="B Titr" pitchFamily="2" charset="-78"/>
              </a:rPr>
              <a:t>از مقوله هاي ده گانه فوق ،</a:t>
            </a:r>
            <a:r>
              <a:rPr lang="fa-IR" sz="2800" b="1" dirty="0" smtClean="0">
                <a:cs typeface="B Titr" pitchFamily="2" charset="-78"/>
              </a:rPr>
              <a:t>که جزء </a:t>
            </a:r>
            <a:r>
              <a:rPr lang="ar-SA" sz="2800" b="1" dirty="0" smtClean="0">
                <a:cs typeface="B Titr" pitchFamily="2" charset="-78"/>
              </a:rPr>
              <a:t>  </a:t>
            </a:r>
            <a:r>
              <a:rPr lang="en-US" sz="2800" b="1" dirty="0" smtClean="0"/>
              <a:t>a</a:t>
            </a:r>
            <a:r>
              <a:rPr lang="ar-SA" sz="2800" b="1" dirty="0" smtClean="0">
                <a:cs typeface="B Titr" pitchFamily="2" charset="-78"/>
              </a:rPr>
              <a:t> و </a:t>
            </a:r>
            <a:r>
              <a:rPr lang="en-US" sz="2800" b="1" dirty="0" smtClean="0"/>
              <a:t>b</a:t>
            </a:r>
            <a:r>
              <a:rPr lang="ar-SA" sz="2800" b="1" dirty="0" smtClean="0">
                <a:cs typeface="B Titr" pitchFamily="2" charset="-78"/>
              </a:rPr>
              <a:t> و </a:t>
            </a:r>
            <a:r>
              <a:rPr lang="en-US" sz="2800" b="1" dirty="0" smtClean="0"/>
              <a:t>c</a:t>
            </a:r>
            <a:r>
              <a:rPr lang="ar-SA" sz="2800" b="1" dirty="0" smtClean="0">
                <a:cs typeface="B Titr" pitchFamily="2" charset="-78"/>
              </a:rPr>
              <a:t> و </a:t>
            </a:r>
            <a:r>
              <a:rPr lang="en-US" sz="2800" b="1" dirty="0" smtClean="0"/>
              <a:t>d</a:t>
            </a:r>
            <a:r>
              <a:rPr lang="ar-SA" sz="2800" b="1" dirty="0" smtClean="0">
                <a:cs typeface="B Titr" pitchFamily="2" charset="-78"/>
              </a:rPr>
              <a:t> جزء مقوله </a:t>
            </a:r>
            <a:r>
              <a:rPr lang="fa-IR" sz="2800" b="1" dirty="0" smtClean="0">
                <a:cs typeface="B Titr" pitchFamily="2" charset="-78"/>
              </a:rPr>
              <a:t>  </a:t>
            </a:r>
            <a:r>
              <a:rPr lang="ar-SA" sz="2800" b="1" dirty="0" smtClean="0">
                <a:cs typeface="B Titr" pitchFamily="2" charset="-78"/>
              </a:rPr>
              <a:t>هاي غير فعال به حساب مي آيند </a:t>
            </a:r>
            <a:r>
              <a:rPr lang="fa-IR" sz="2800" b="1" dirty="0" smtClean="0">
                <a:cs typeface="B Titr" pitchFamily="2" charset="-78"/>
              </a:rPr>
              <a:t>،</a:t>
            </a:r>
            <a:endParaRPr lang="en-US" sz="2800" b="1" dirty="0" smtClean="0"/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/>
              <a:t>e ,f , g ,h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ar-SA" sz="2800" b="1" dirty="0" smtClean="0">
                <a:cs typeface="B Titr" pitchFamily="2" charset="-78"/>
              </a:rPr>
              <a:t>جزء مقوله هاي فعال قلمداد مي گردند </a:t>
            </a:r>
            <a:r>
              <a:rPr lang="fa-IR" sz="2800" b="1" dirty="0" smtClean="0">
                <a:cs typeface="B Titr" pitchFamily="2" charset="-78"/>
              </a:rPr>
              <a:t>و</a:t>
            </a:r>
            <a:r>
              <a:rPr lang="ar-SA" sz="2800" b="1" dirty="0" smtClean="0">
                <a:cs typeface="B Titr" pitchFamily="2" charset="-78"/>
              </a:rPr>
              <a:t> دو مقوله آخر يعني </a:t>
            </a:r>
            <a:endParaRPr lang="en-US" sz="2800" b="1" dirty="0" smtClean="0"/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/>
              <a:t>i</a:t>
            </a:r>
            <a:r>
              <a:rPr lang="ar-SA" sz="2800" b="1" dirty="0" smtClean="0">
                <a:cs typeface="B Titr" pitchFamily="2" charset="-78"/>
              </a:rPr>
              <a:t> و </a:t>
            </a:r>
            <a:r>
              <a:rPr lang="en-US" sz="2800" b="1" dirty="0" smtClean="0"/>
              <a:t>j</a:t>
            </a:r>
            <a:r>
              <a:rPr lang="ar-SA" sz="2800" b="1" dirty="0" smtClean="0">
                <a:cs typeface="B Titr" pitchFamily="2" charset="-78"/>
              </a:rPr>
              <a:t> </a:t>
            </a:r>
            <a:endParaRPr lang="en-US" sz="2800" b="1" dirty="0" smtClean="0"/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ar-SA" sz="2800" b="1" dirty="0" smtClean="0">
                <a:cs typeface="B Titr" pitchFamily="2" charset="-78"/>
              </a:rPr>
              <a:t>مقوله هاي خنثي هستند كه نقش مهمي در ارزيابي كتاب ندارند و بنابراين مي توان از آنها در امر ارزشيابي و تحليل ، چشم پوشيد و صرفنظر كرد . </a:t>
            </a:r>
            <a:endParaRPr lang="fa-IR" sz="2800" b="1" dirty="0" smtClean="0">
              <a:cs typeface="B Titr" pitchFamily="2" charset="-78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ar-SA" sz="2800" b="1" dirty="0" smtClean="0">
                <a:cs typeface="B Titr" pitchFamily="2" charset="-78"/>
              </a:rPr>
              <a:t>به منظور محاسبه ضريب درگيري دانش آموز با متن و يا به منظور سنجش سطح فعاليت فراگير مي توان مجموع مقوله هاي فعال را بر مجموع مقوله هاي غير فعال تقسيم نمود</a:t>
            </a:r>
            <a:endParaRPr lang="en-US" sz="2800" b="1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a-IR" sz="2800" b="1" dirty="0" smtClean="0">
                <a:cs typeface="B Titr" pitchFamily="2" charset="-78"/>
              </a:rPr>
              <a:t>به متن جزوه مراجعه نمایید</a:t>
            </a:r>
            <a:endParaRPr lang="en-US" sz="2800" b="1" dirty="0" smtClean="0"/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9E6003-0045-41CF-B04B-118E4FDF26B0}" type="slidenum">
              <a:rPr lang="ar-SA" smtClean="0"/>
              <a:pPr/>
              <a:t>28</a:t>
            </a:fld>
            <a:endParaRPr lang="en-US" dirty="0" smtClean="0"/>
          </a:p>
        </p:txBody>
      </p:sp>
      <p:sp>
        <p:nvSpPr>
          <p:cNvPr id="29701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B Titr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413125"/>
          </a:xfrm>
        </p:spPr>
        <p:txBody>
          <a:bodyPr/>
          <a:lstStyle/>
          <a:p>
            <a:pPr algn="r" eaLnBrk="1" hangingPunct="1">
              <a:buFontTx/>
              <a:buNone/>
            </a:pPr>
            <a:endParaRPr lang="fa-IR" b="1" dirty="0" smtClean="0">
              <a:cs typeface="B Titr" pitchFamily="2" charset="-78"/>
            </a:endParaRPr>
          </a:p>
          <a:p>
            <a:pPr algn="r" eaLnBrk="1" hangingPunct="1">
              <a:buFontTx/>
              <a:buNone/>
            </a:pPr>
            <a:r>
              <a:rPr lang="fa-IR" sz="2000" b="1" dirty="0" smtClean="0">
                <a:cs typeface="B Titr" pitchFamily="2" charset="-78"/>
              </a:rPr>
              <a:t>               </a:t>
            </a:r>
            <a:r>
              <a:rPr lang="ar-SA" sz="2000" b="1" dirty="0" smtClean="0">
                <a:cs typeface="B Titr" pitchFamily="2" charset="-78"/>
              </a:rPr>
              <a:t>مجموع مقوله هاي فعال</a:t>
            </a:r>
            <a:endParaRPr lang="fa-IR" sz="2000" b="1" dirty="0" smtClean="0">
              <a:cs typeface="B Titr" pitchFamily="2" charset="-78"/>
            </a:endParaRPr>
          </a:p>
          <a:p>
            <a:pPr algn="r" eaLnBrk="1" hangingPunct="1">
              <a:buFontTx/>
              <a:buNone/>
            </a:pPr>
            <a:r>
              <a:rPr lang="fa-IR" b="1" dirty="0" smtClean="0">
                <a:cs typeface="B Titr" pitchFamily="2" charset="-78"/>
              </a:rPr>
              <a:t>_____________ =       </a:t>
            </a:r>
            <a:r>
              <a:rPr lang="ar-SA" sz="2000" b="1" dirty="0" smtClean="0">
                <a:cs typeface="B Titr" pitchFamily="2" charset="-78"/>
              </a:rPr>
              <a:t>ضريب درگيري دانش آموز با مت</a:t>
            </a:r>
            <a:r>
              <a:rPr lang="fa-IR" sz="2000" b="1" dirty="0" smtClean="0">
                <a:cs typeface="B Titr" pitchFamily="2" charset="-78"/>
              </a:rPr>
              <a:t>ن</a:t>
            </a:r>
            <a:r>
              <a:rPr lang="fa-IR" b="1" dirty="0" smtClean="0">
                <a:cs typeface="B Titr" pitchFamily="2" charset="-78"/>
              </a:rPr>
              <a:t>    </a:t>
            </a:r>
          </a:p>
          <a:p>
            <a:pPr algn="r" eaLnBrk="1" hangingPunct="1">
              <a:buFontTx/>
              <a:buNone/>
            </a:pPr>
            <a:r>
              <a:rPr lang="fa-IR" sz="1800" b="1" dirty="0" smtClean="0">
                <a:cs typeface="B Titr" pitchFamily="2" charset="-78"/>
              </a:rPr>
              <a:t>         </a:t>
            </a:r>
            <a:r>
              <a:rPr lang="ar-SA" sz="1800" b="1" dirty="0" smtClean="0">
                <a:cs typeface="B Titr" pitchFamily="2" charset="-78"/>
              </a:rPr>
              <a:t>مجموع مقوله هاي غير فعال</a:t>
            </a:r>
            <a:r>
              <a:rPr lang="ar-SA" b="1" dirty="0" smtClean="0">
                <a:cs typeface="B Titr" pitchFamily="2" charset="-78"/>
              </a:rPr>
              <a:t> </a:t>
            </a:r>
            <a:r>
              <a:rPr lang="fa-IR" b="1" dirty="0" smtClean="0">
                <a:cs typeface="B Titr" pitchFamily="2" charset="-78"/>
              </a:rPr>
              <a:t> </a:t>
            </a:r>
          </a:p>
          <a:p>
            <a:pPr algn="ctr" eaLnBrk="1" hangingPunct="1">
              <a:buFontTx/>
              <a:buNone/>
            </a:pPr>
            <a:r>
              <a:rPr lang="en-US" b="1" u="sng" dirty="0" err="1" smtClean="0"/>
              <a:t>e+f+g+h</a:t>
            </a:r>
            <a:r>
              <a:rPr lang="en-US" b="1" dirty="0" smtClean="0"/>
              <a:t> </a:t>
            </a:r>
          </a:p>
          <a:p>
            <a:pPr algn="ctr" eaLnBrk="1" hangingPunct="1">
              <a:buFontTx/>
              <a:buNone/>
            </a:pPr>
            <a:r>
              <a:rPr lang="en-US" b="1" dirty="0" err="1" smtClean="0"/>
              <a:t>a+b+c+d</a:t>
            </a:r>
            <a:r>
              <a:rPr lang="en-US" b="1" dirty="0" smtClean="0"/>
              <a:t> </a:t>
            </a: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F63D60-9B7E-43EE-AAEF-59CF3F4E70D2}" type="slidenum">
              <a:rPr lang="ar-SA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052736"/>
            <a:ext cx="5194300" cy="850900"/>
          </a:xfrm>
        </p:spPr>
        <p:txBody>
          <a:bodyPr/>
          <a:lstStyle/>
          <a:p>
            <a:pPr eaLnBrk="1" hangingPunct="1"/>
            <a:r>
              <a:rPr lang="ar-SA" b="1" dirty="0" smtClean="0">
                <a:solidFill>
                  <a:srgbClr val="FF0000"/>
                </a:solidFill>
                <a:cs typeface="B Titr" pitchFamily="2" charset="-78"/>
              </a:rPr>
              <a:t>تحليل محتوا چيست ؟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3429000"/>
            <a:ext cx="7200800" cy="2692400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fa-IR" b="1" dirty="0" smtClean="0">
                <a:cs typeface="B Titr" pitchFamily="2" charset="-78"/>
              </a:rPr>
              <a:t>تحلیل محتوا شاخصی است که به وسیله آن می توان فرایندهایی را که به تولید پیام منجر شده و فرایندهایی را که پس از مصرف پیام اتفاق می افتد ارزیابی کرد</a:t>
            </a:r>
            <a:r>
              <a:rPr lang="en-US" b="1" dirty="0" smtClean="0"/>
              <a:t> </a:t>
            </a:r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E33A97-36F7-472F-BD1D-F5EDC0B9E01D}" type="slidenum">
              <a:rPr lang="ar-SA" smtClean="0"/>
              <a:pPr/>
              <a:t>3</a:t>
            </a:fld>
            <a:endParaRPr lang="en-US" dirty="0" smtClean="0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684213" y="2205038"/>
            <a:ext cx="7488187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>
              <a:spcBef>
                <a:spcPct val="20000"/>
              </a:spcBef>
            </a:pPr>
            <a:r>
              <a:rPr lang="ar-SA" sz="3200" b="1" dirty="0">
                <a:cs typeface="B Titr" pitchFamily="2" charset="-78"/>
              </a:rPr>
              <a:t>فن پژوهشي عيني ، اصولي و احتمالا كمي در محتوا به منظور تفسير آن را تحليل محتوا مي گويند . </a:t>
            </a:r>
            <a:endParaRPr lang="en-US" sz="3200" b="1" dirty="0">
              <a:cs typeface="B Titr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/>
      <p:bldP spid="138243" grpId="0" build="p"/>
      <p:bldP spid="1382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ar-SA" sz="3600" b="1" dirty="0" smtClean="0">
                <a:cs typeface="B Titr" pitchFamily="2" charset="-78"/>
              </a:rPr>
              <a:t>تفسير نتايج در روش تحليل محتواي ويليام رومي </a:t>
            </a:r>
            <a:endParaRPr lang="en-US" sz="3600" b="1" dirty="0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eaLnBrk="1" hangingPunct="1">
              <a:buFontTx/>
              <a:buNone/>
            </a:pPr>
            <a:r>
              <a:rPr lang="ar-SA" b="1" dirty="0" smtClean="0">
                <a:cs typeface="B Titr" pitchFamily="2" charset="-78"/>
              </a:rPr>
              <a:t>. ضريب درگيري دانش آموز با محتوا عددي است كه نشان دهنده ميزان فعال بودن محتوا است . دامنه اين عدد بدست آمده ممكن است از صفر تا بي نهايت باشد ، اما به نظر ويليام رومي زماني يك كتاب درسي ، فعال است كه ضريب درگيري (شا</a:t>
            </a:r>
            <a:r>
              <a:rPr lang="fa-IR" b="1" dirty="0" smtClean="0">
                <a:cs typeface="B Titr" pitchFamily="2" charset="-78"/>
              </a:rPr>
              <a:t> </a:t>
            </a:r>
            <a:r>
              <a:rPr lang="ar-SA" b="1" dirty="0" smtClean="0">
                <a:cs typeface="B Titr" pitchFamily="2" charset="-78"/>
              </a:rPr>
              <a:t>خص درگيري ) آن بين 4/0 تا</a:t>
            </a:r>
            <a:r>
              <a:rPr lang="fa-IR" b="1" dirty="0" smtClean="0">
                <a:cs typeface="B Titr" pitchFamily="2" charset="-78"/>
              </a:rPr>
              <a:t> </a:t>
            </a:r>
            <a:r>
              <a:rPr lang="ar-SA" b="1" dirty="0" smtClean="0">
                <a:cs typeface="B Titr" pitchFamily="2" charset="-78"/>
              </a:rPr>
              <a:t>5/1 باشد : 4/0 ‹ ضريب درگيري ‹ 5/1 . </a:t>
            </a:r>
            <a:endParaRPr lang="fa-IR" b="1" dirty="0" smtClean="0">
              <a:cs typeface="B Titr" pitchFamily="2" charset="-78"/>
            </a:endParaRPr>
          </a:p>
          <a:p>
            <a:pPr algn="r" eaLnBrk="1" hangingPunct="1">
              <a:buFontTx/>
              <a:buNone/>
            </a:pPr>
            <a:endParaRPr lang="fa-IR" b="1" dirty="0" smtClean="0">
              <a:cs typeface="B Titr" pitchFamily="2" charset="-78"/>
            </a:endParaRPr>
          </a:p>
          <a:p>
            <a:pPr algn="r" eaLnBrk="1" hangingPunct="1">
              <a:buFontTx/>
              <a:buNone/>
            </a:pPr>
            <a:endParaRPr lang="en-US" b="1" dirty="0" smtClean="0"/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7DDA97-5877-46B4-9E1A-B94E545E2609}" type="slidenum">
              <a:rPr lang="ar-SA" smtClean="0"/>
              <a:pPr/>
              <a:t>30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B Titr" pitchFamily="2" charset="-78"/>
              </a:rPr>
              <a:t>پذیرش تحلیل محتوای کتاب</a:t>
            </a:r>
            <a:endParaRPr lang="en-US" dirty="0">
              <a:cs typeface="B Tit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636912"/>
            <a:ext cx="6400800" cy="3048001"/>
          </a:xfrm>
        </p:spPr>
        <p:txBody>
          <a:bodyPr>
            <a:normAutofit/>
          </a:bodyPr>
          <a:lstStyle/>
          <a:p>
            <a:pPr indent="0" algn="ctr" rtl="1">
              <a:buNone/>
            </a:pPr>
            <a:r>
              <a:rPr lang="fa-IR" sz="3200" dirty="0" smtClean="0">
                <a:cs typeface="B Titr" pitchFamily="2" charset="-78"/>
              </a:rPr>
              <a:t>تحلیل کیفی محتوای کتاب‌های آموزشی</a:t>
            </a:r>
          </a:p>
          <a:p>
            <a:pPr indent="0" algn="ctr" rtl="1">
              <a:buNone/>
            </a:pPr>
            <a:r>
              <a:rPr lang="fa-IR" sz="3200" dirty="0" smtClean="0">
                <a:cs typeface="B Titr" pitchFamily="2" charset="-78"/>
              </a:rPr>
              <a:t>09194351811</a:t>
            </a:r>
          </a:p>
          <a:p>
            <a:pPr indent="0" algn="ctr" rtl="1">
              <a:buNone/>
            </a:pPr>
            <a:r>
              <a:rPr lang="fa-IR" sz="3200" dirty="0" smtClean="0">
                <a:cs typeface="B Titr" pitchFamily="2" charset="-78"/>
              </a:rPr>
              <a:t>09374672393</a:t>
            </a:r>
          </a:p>
          <a:p>
            <a:pPr indent="0" algn="ctr" rtl="1">
              <a:buNone/>
            </a:pPr>
            <a:endParaRPr lang="en-US" sz="3200" dirty="0">
              <a:cs typeface="B Titr" pitchFamily="2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ar-SA" smtClean="0"/>
              <a:t>دکتر چوبینه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BE67E-04CD-43C0-9D21-725D91F8CCC4}" type="slidenum">
              <a:rPr lang="ar-SA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0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268760"/>
            <a:ext cx="6944816" cy="7654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ar-SA" b="1" dirty="0" smtClean="0">
                <a:cs typeface="B Titr" pitchFamily="2" charset="-78"/>
              </a:rPr>
              <a:t>تحليل محتوا از نظر برناردو برلسون</a:t>
            </a:r>
            <a:r>
              <a:rPr lang="fa-IR" b="1" dirty="0" smtClean="0">
                <a:cs typeface="B Titr" pitchFamily="2" charset="-78"/>
              </a:rPr>
              <a:t> : </a:t>
            </a:r>
            <a:endParaRPr lang="en-US" b="1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2781300"/>
            <a:ext cx="6912768" cy="1973263"/>
          </a:xfrm>
        </p:spPr>
        <p:txBody>
          <a:bodyPr/>
          <a:lstStyle/>
          <a:p>
            <a:pPr algn="r" rtl="1" eaLnBrk="1" hangingPunct="1"/>
            <a:r>
              <a:rPr lang="ar-SA" b="1" dirty="0" smtClean="0">
                <a:cs typeface="B Titr" pitchFamily="2" charset="-78"/>
              </a:rPr>
              <a:t>وي معتقد است كه تحليل محتوا يك شيوه تحقيق براي توصيف عيني منظم و كمي محتواي آشكار ارتباطات است . </a:t>
            </a:r>
            <a:endParaRPr lang="en-US" b="1" dirty="0" smtClean="0"/>
          </a:p>
        </p:txBody>
      </p:sp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DD1352-5639-47C7-8346-FE87B3602776}" type="slidenum">
              <a:rPr lang="ar-SA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ar-SA" b="1" dirty="0" smtClean="0">
                <a:cs typeface="B Titr" pitchFamily="2" charset="-78"/>
              </a:rPr>
              <a:t>تحليل محتوا از نظر باركز </a:t>
            </a:r>
            <a:r>
              <a:rPr lang="fa-IR" b="1" dirty="0" smtClean="0">
                <a:cs typeface="B Titr" pitchFamily="2" charset="-78"/>
              </a:rPr>
              <a:t>: </a:t>
            </a:r>
            <a:endParaRPr lang="en-US" b="1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420938"/>
            <a:ext cx="8229600" cy="1541462"/>
          </a:xfrm>
        </p:spPr>
        <p:txBody>
          <a:bodyPr/>
          <a:lstStyle/>
          <a:p>
            <a:pPr algn="r" rtl="1" eaLnBrk="1" hangingPunct="1"/>
            <a:r>
              <a:rPr lang="ar-SA" b="1" dirty="0" smtClean="0">
                <a:cs typeface="B Titr" pitchFamily="2" charset="-78"/>
              </a:rPr>
              <a:t>وي معتقد است كه تحليل محتوا عبارتست از تحليل علمي ، جامع ، دقيق و منظم پيام هاي ارتباطي است . </a:t>
            </a:r>
            <a:endParaRPr lang="en-US" b="1" dirty="0" smtClean="0"/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8B170-7BE9-4014-A507-206A776CC01F}" type="slidenum">
              <a:rPr lang="ar-SA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ar-SA" b="1" dirty="0" smtClean="0">
                <a:cs typeface="B Titr" pitchFamily="2" charset="-78"/>
              </a:rPr>
              <a:t>چرا محتوا را تحليل كنيم ؟</a:t>
            </a:r>
            <a:r>
              <a:rPr lang="en-US" dirty="0" smtClean="0"/>
              <a:t>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8229600" cy="3960813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ar-SA" b="1" dirty="0" smtClean="0">
                <a:cs typeface="B Titr" pitchFamily="2" charset="-78"/>
              </a:rPr>
              <a:t>پاسخ اين سوال در يك جمله مي تواند چنين باشد :</a:t>
            </a:r>
            <a:endParaRPr lang="fa-IR" b="1" dirty="0" smtClean="0">
              <a:cs typeface="B Titr" pitchFamily="2" charset="-78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ar-SA" b="1" dirty="0" smtClean="0">
                <a:cs typeface="B Titr" pitchFamily="2" charset="-78"/>
              </a:rPr>
              <a:t> </a:t>
            </a:r>
            <a:r>
              <a:rPr lang="ar-SA" b="1" dirty="0" smtClean="0">
                <a:solidFill>
                  <a:schemeClr val="folHlink"/>
                </a:solidFill>
                <a:cs typeface="B Titr" pitchFamily="2" charset="-78"/>
              </a:rPr>
              <a:t>يافتن نسبت</a:t>
            </a:r>
            <a:r>
              <a:rPr lang="fa-IR" b="1" dirty="0" smtClean="0">
                <a:solidFill>
                  <a:schemeClr val="folHlink"/>
                </a:solidFill>
                <a:cs typeface="B Titr" pitchFamily="2" charset="-78"/>
              </a:rPr>
              <a:t>ی است </a:t>
            </a:r>
            <a:r>
              <a:rPr lang="ar-SA" b="1" dirty="0" smtClean="0">
                <a:solidFill>
                  <a:schemeClr val="folHlink"/>
                </a:solidFill>
                <a:cs typeface="B Titr" pitchFamily="2" charset="-78"/>
              </a:rPr>
              <a:t>به منظور بهبود محتواي موجود </a:t>
            </a:r>
            <a:r>
              <a:rPr lang="fa-IR" sz="2400" b="1" dirty="0" smtClean="0">
                <a:solidFill>
                  <a:srgbClr val="FF0000"/>
                </a:solidFill>
                <a:cs typeface="B Titr" pitchFamily="2" charset="-78"/>
              </a:rPr>
              <a:t>(مثلا نسبت </a:t>
            </a:r>
            <a:r>
              <a:rPr lang="ar-SA" sz="2400" b="1" dirty="0" smtClean="0">
                <a:solidFill>
                  <a:srgbClr val="FF0000"/>
                </a:solidFill>
                <a:cs typeface="B Titr" pitchFamily="2" charset="-78"/>
              </a:rPr>
              <a:t> بين اهداف و محتوا</a:t>
            </a:r>
            <a:r>
              <a:rPr lang="fa-IR" sz="2400" b="1" dirty="0" smtClean="0">
                <a:solidFill>
                  <a:srgbClr val="FF0000"/>
                </a:solidFill>
                <a:cs typeface="B Titr" pitchFamily="2" charset="-78"/>
              </a:rPr>
              <a:t>)</a:t>
            </a:r>
            <a:r>
              <a:rPr lang="ar-SA" b="1" dirty="0" smtClean="0">
                <a:solidFill>
                  <a:schemeClr val="folHlink"/>
                </a:solidFill>
                <a:cs typeface="B Titr" pitchFamily="2" charset="-78"/>
              </a:rPr>
              <a:t> </a:t>
            </a:r>
            <a:endParaRPr lang="fa-IR" b="1" dirty="0" smtClean="0">
              <a:solidFill>
                <a:schemeClr val="folHlink"/>
              </a:solidFill>
              <a:cs typeface="B Titr" pitchFamily="2" charset="-78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fa-IR" b="1" dirty="0" smtClean="0">
                <a:cs typeface="B Titr" pitchFamily="2" charset="-78"/>
              </a:rPr>
              <a:t>چنانچه بخواهیم مثالی عینی در مورد تحلیل محتوا بنماییم . مقایسه بین ساختمان ساخته شده با نقشه اولیه آن را تحلیل ساختمان می گوییم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fa-IR" b="1" dirty="0" smtClean="0">
                <a:cs typeface="B Titr" pitchFamily="2" charset="-78"/>
              </a:rPr>
              <a:t>تحلیل محتوا نوعی  اسیب شناسی به منظور بهبود وضعیت محتوا و اطمینان از کارکرد صحیح آن خواهد بود. </a:t>
            </a:r>
            <a:r>
              <a:rPr lang="en-US" b="1" dirty="0" smtClean="0"/>
              <a:t> </a:t>
            </a:r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37365-CFC2-4C1C-A5F5-8E49B525D817}" type="slidenum">
              <a:rPr lang="ar-SA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ar-SA" b="1" dirty="0" smtClean="0">
                <a:cs typeface="B Titr" pitchFamily="2" charset="-78"/>
              </a:rPr>
              <a:t>مواردي از تحليل محتوا :</a:t>
            </a:r>
            <a:r>
              <a:rPr lang="ar-SA" dirty="0" smtClean="0">
                <a:cs typeface="B Titr" pitchFamily="2" charset="-78"/>
              </a:rPr>
              <a:t> </a:t>
            </a:r>
            <a:endParaRPr lang="en-US" dirty="0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2276872"/>
            <a:ext cx="6912768" cy="3849291"/>
          </a:xfrm>
        </p:spPr>
        <p:txBody>
          <a:bodyPr>
            <a:normAutofit fontScale="85000" lnSpcReduction="10000"/>
          </a:bodyPr>
          <a:lstStyle/>
          <a:p>
            <a:pPr marL="609600" indent="-609600" algn="r" rtl="1" eaLnBrk="1" hangingPunct="1">
              <a:lnSpc>
                <a:spcPct val="80000"/>
              </a:lnSpc>
              <a:buFontTx/>
              <a:buAutoNum type="arabicPeriod"/>
            </a:pPr>
            <a:r>
              <a:rPr lang="fa-IR" sz="2400" b="1" dirty="0" smtClean="0">
                <a:cs typeface="B Titr" pitchFamily="2" charset="-78"/>
              </a:rPr>
              <a:t>تحلیل محتوا به منظور تعیین میزان تناسب محتوا ی تولید شده با چهار چوب راهنمای تالیف </a:t>
            </a:r>
          </a:p>
          <a:p>
            <a:pPr marL="609600" indent="-609600" algn="r" rtl="1" eaLnBrk="1" hangingPunct="1">
              <a:lnSpc>
                <a:spcPct val="80000"/>
              </a:lnSpc>
              <a:buFontTx/>
              <a:buAutoNum type="arabicPeriod"/>
            </a:pPr>
            <a:r>
              <a:rPr lang="fa-IR" sz="2400" b="1" dirty="0" smtClean="0">
                <a:cs typeface="B Titr" pitchFamily="2" charset="-78"/>
              </a:rPr>
              <a:t>تحلیل محتوا به منظور تعیین  اطمینان از تاثیر  در یادگیری  </a:t>
            </a:r>
          </a:p>
          <a:p>
            <a:pPr marL="609600" indent="-609600" algn="r" rtl="1" eaLnBrk="1" hangingPunct="1">
              <a:lnSpc>
                <a:spcPct val="80000"/>
              </a:lnSpc>
              <a:buFontTx/>
              <a:buAutoNum type="arabicPeriod"/>
            </a:pPr>
            <a:r>
              <a:rPr lang="ar-SA" sz="2400" b="1" dirty="0" smtClean="0">
                <a:cs typeface="B Titr" pitchFamily="2" charset="-78"/>
              </a:rPr>
              <a:t>تحليل محتوا به منظور مشخص ساختن انواع مفاهيم و مطالب به كار رفته </a:t>
            </a:r>
            <a:endParaRPr lang="fa-IR" sz="2400" b="1" dirty="0" smtClean="0">
              <a:cs typeface="B Titr" pitchFamily="2" charset="-78"/>
            </a:endParaRPr>
          </a:p>
          <a:p>
            <a:pPr marL="609600" indent="-609600" algn="r" rtl="1" eaLnBrk="1" hangingPunct="1">
              <a:lnSpc>
                <a:spcPct val="80000"/>
              </a:lnSpc>
              <a:buFontTx/>
              <a:buAutoNum type="arabicPeriod"/>
            </a:pPr>
            <a:r>
              <a:rPr lang="ar-SA" sz="2400" b="1" dirty="0" smtClean="0">
                <a:cs typeface="B Titr" pitchFamily="2" charset="-78"/>
              </a:rPr>
              <a:t>تحليل محتوا به منظور تعيين</a:t>
            </a:r>
            <a:r>
              <a:rPr lang="fa-IR" sz="2400" b="1" dirty="0" smtClean="0">
                <a:cs typeface="B Titr" pitchFamily="2" charset="-78"/>
              </a:rPr>
              <a:t> میزان هر یک از انواع</a:t>
            </a:r>
            <a:r>
              <a:rPr lang="ar-SA" sz="2400" b="1" dirty="0" smtClean="0">
                <a:cs typeface="B Titr" pitchFamily="2" charset="-78"/>
              </a:rPr>
              <a:t> اهداف آموزشي </a:t>
            </a:r>
            <a:r>
              <a:rPr lang="fa-IR" sz="2400" b="1" dirty="0" smtClean="0">
                <a:cs typeface="B Titr" pitchFamily="2" charset="-78"/>
              </a:rPr>
              <a:t>  </a:t>
            </a:r>
          </a:p>
          <a:p>
            <a:pPr marL="609600" indent="-609600" algn="r" rtl="1" eaLnBrk="1" hangingPunct="1">
              <a:lnSpc>
                <a:spcPct val="80000"/>
              </a:lnSpc>
              <a:buFontTx/>
              <a:buAutoNum type="arabicPeriod"/>
            </a:pPr>
            <a:r>
              <a:rPr lang="fa-IR" sz="2400" b="1" dirty="0" smtClean="0">
                <a:cs typeface="B Titr" pitchFamily="2" charset="-78"/>
              </a:rPr>
              <a:t> </a:t>
            </a:r>
            <a:r>
              <a:rPr lang="ar-SA" sz="2400" b="1" dirty="0" smtClean="0">
                <a:cs typeface="B Titr" pitchFamily="2" charset="-78"/>
              </a:rPr>
              <a:t>تحليل محتوا به منظور تعيين نقاط ضعف و اصلاح </a:t>
            </a:r>
            <a:r>
              <a:rPr lang="fa-IR" sz="2400" b="1" dirty="0" smtClean="0">
                <a:cs typeface="B Titr" pitchFamily="2" charset="-78"/>
              </a:rPr>
              <a:t> مسیر انتخاب شده  </a:t>
            </a:r>
          </a:p>
          <a:p>
            <a:pPr marL="609600" indent="-609600" algn="r" rtl="1" eaLnBrk="1" hangingPunct="1">
              <a:lnSpc>
                <a:spcPct val="80000"/>
              </a:lnSpc>
              <a:buFontTx/>
              <a:buAutoNum type="arabicPeriod"/>
            </a:pPr>
            <a:r>
              <a:rPr lang="ar-SA" sz="2400" b="1" dirty="0" smtClean="0">
                <a:cs typeface="B Titr" pitchFamily="2" charset="-78"/>
              </a:rPr>
              <a:t>تحليل محتوا به منظور بررسي ميزان درگير شدن يادگيرنده با محتواي كتاب </a:t>
            </a:r>
            <a:endParaRPr lang="fa-IR" sz="2400" b="1" dirty="0" smtClean="0">
              <a:cs typeface="B Titr" pitchFamily="2" charset="-78"/>
            </a:endParaRPr>
          </a:p>
          <a:p>
            <a:pPr marL="609600" indent="-609600" algn="r" rtl="1" eaLnBrk="1" hangingPunct="1">
              <a:lnSpc>
                <a:spcPct val="80000"/>
              </a:lnSpc>
              <a:buFontTx/>
              <a:buAutoNum type="arabicPeriod"/>
            </a:pPr>
            <a:r>
              <a:rPr lang="fa-IR" sz="2400" b="1" dirty="0" smtClean="0">
                <a:cs typeface="B Titr" pitchFamily="2" charset="-78"/>
              </a:rPr>
              <a:t>تحلیل محتوا به منظور تعیین میزان خود آموزی </a:t>
            </a:r>
          </a:p>
          <a:p>
            <a:pPr marL="609600" indent="-609600" algn="r" rtl="1" eaLnBrk="1" hangingPunct="1">
              <a:lnSpc>
                <a:spcPct val="80000"/>
              </a:lnSpc>
              <a:buFontTx/>
              <a:buAutoNum type="arabicPeriod"/>
            </a:pPr>
            <a:r>
              <a:rPr lang="fa-IR" sz="2400" b="1" dirty="0" smtClean="0">
                <a:cs typeface="B Titr" pitchFamily="2" charset="-78"/>
              </a:rPr>
              <a:t>تحلیل محتوا به منظور تعیین میزان استرس وارده بر محاطب</a:t>
            </a:r>
          </a:p>
          <a:p>
            <a:pPr marL="609600" indent="-609600" algn="r" rtl="1" eaLnBrk="1" hangingPunct="1">
              <a:lnSpc>
                <a:spcPct val="80000"/>
              </a:lnSpc>
              <a:buFontTx/>
              <a:buAutoNum type="arabicPeriod"/>
            </a:pPr>
            <a:r>
              <a:rPr lang="fa-IR" sz="2400" b="1" dirty="0" smtClean="0">
                <a:cs typeface="B Titr" pitchFamily="2" charset="-78"/>
              </a:rPr>
              <a:t>تحلیل محتوا به منظور تعیین روایی علمی محتوا</a:t>
            </a:r>
          </a:p>
          <a:p>
            <a:pPr marL="609600" indent="-609600" algn="r" rtl="1" eaLnBrk="1" hangingPunct="1">
              <a:lnSpc>
                <a:spcPct val="80000"/>
              </a:lnSpc>
              <a:buFontTx/>
              <a:buAutoNum type="arabicPeriod"/>
            </a:pPr>
            <a:r>
              <a:rPr lang="fa-IR" sz="2400" b="1" dirty="0" smtClean="0">
                <a:cs typeface="B Titr" pitchFamily="2" charset="-78"/>
              </a:rPr>
              <a:t>تحلیل محتوا به منظور کاربردی بودن محتوا</a:t>
            </a:r>
          </a:p>
          <a:p>
            <a:pPr marL="609600" indent="-609600" algn="r" rtl="1" eaLnBrk="1" hangingPunct="1">
              <a:lnSpc>
                <a:spcPct val="80000"/>
              </a:lnSpc>
              <a:buFontTx/>
              <a:buAutoNum type="arabicPeriod"/>
            </a:pPr>
            <a:r>
              <a:rPr lang="fa-IR" sz="2400" b="1" dirty="0" smtClean="0">
                <a:cs typeface="B Titr" pitchFamily="2" charset="-78"/>
              </a:rPr>
              <a:t>تحلیل محتوا به منظور.......</a:t>
            </a:r>
          </a:p>
          <a:p>
            <a:pPr marL="609600" indent="-609600" algn="r" rtl="1" eaLnBrk="1" hangingPunct="1">
              <a:lnSpc>
                <a:spcPct val="80000"/>
              </a:lnSpc>
            </a:pPr>
            <a:endParaRPr lang="en-US" sz="2400" b="1" dirty="0" smtClean="0"/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AE905B-3892-4269-8ABB-37F153ABF2C8}" type="slidenum">
              <a:rPr lang="ar-SA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 tmFilter="0,0; .5, 1; 1, 1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 tmFilter="0,0; .5, 1; 1, 1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ar-SA" b="1" dirty="0" smtClean="0">
                <a:cs typeface="B Titr" pitchFamily="2" charset="-78"/>
              </a:rPr>
              <a:t>انواع روش هاي تحليل محتوا :</a:t>
            </a:r>
            <a:r>
              <a:rPr lang="ar-SA" dirty="0" smtClean="0">
                <a:cs typeface="B Titr" pitchFamily="2" charset="-78"/>
              </a:rPr>
              <a:t> </a:t>
            </a:r>
            <a:endParaRPr lang="en-US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pPr algn="r" rtl="1" eaLnBrk="1" hangingPunct="1"/>
            <a:r>
              <a:rPr lang="ar-SA" b="1" dirty="0" smtClean="0">
                <a:cs typeface="B Titr" pitchFamily="2" charset="-78"/>
              </a:rPr>
              <a:t>در يك دسته بندي اجمالي محتوا را مي توان به يكي از روش ذيل تحليل نمود : </a:t>
            </a:r>
            <a:endParaRPr lang="fa-IR" b="1" dirty="0" smtClean="0">
              <a:cs typeface="B Titr" pitchFamily="2" charset="-78"/>
            </a:endParaRPr>
          </a:p>
          <a:p>
            <a:pPr algn="r" rtl="1" eaLnBrk="1" hangingPunct="1"/>
            <a:r>
              <a:rPr lang="ar-SA" b="1" dirty="0" smtClean="0">
                <a:cs typeface="B Titr" pitchFamily="2" charset="-78"/>
              </a:rPr>
              <a:t>تحليل محتواي توصيفي </a:t>
            </a:r>
            <a:endParaRPr lang="fa-IR" b="1" dirty="0" smtClean="0">
              <a:cs typeface="B Titr" pitchFamily="2" charset="-78"/>
            </a:endParaRPr>
          </a:p>
          <a:p>
            <a:pPr algn="r" rtl="1" eaLnBrk="1" hangingPunct="1"/>
            <a:r>
              <a:rPr lang="ar-SA" b="1" dirty="0" smtClean="0">
                <a:cs typeface="B Titr" pitchFamily="2" charset="-78"/>
              </a:rPr>
              <a:t>تحليل محتواي </a:t>
            </a:r>
            <a:r>
              <a:rPr lang="fa-IR" b="1" dirty="0" smtClean="0">
                <a:cs typeface="B Titr" pitchFamily="2" charset="-78"/>
              </a:rPr>
              <a:t>آماری(مدل </a:t>
            </a:r>
            <a:r>
              <a:rPr lang="ar-SA" b="1" dirty="0" smtClean="0">
                <a:cs typeface="B Titr" pitchFamily="2" charset="-78"/>
              </a:rPr>
              <a:t>ويليام رومي </a:t>
            </a:r>
            <a:r>
              <a:rPr lang="fa-IR" b="1" dirty="0" smtClean="0">
                <a:cs typeface="B Titr" pitchFamily="2" charset="-78"/>
              </a:rPr>
              <a:t>، مدل کلوزو...)</a:t>
            </a:r>
            <a:endParaRPr lang="en-US" b="1" dirty="0" smtClean="0"/>
          </a:p>
        </p:txBody>
      </p:sp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5EDF2A-7EDC-4068-9251-BFBCC515D248}" type="slidenum">
              <a:rPr lang="ar-SA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ar-SA" b="1" dirty="0" smtClean="0">
                <a:cs typeface="B Titr" pitchFamily="2" charset="-78"/>
              </a:rPr>
              <a:t>مراحل اصلي تحليل محتوا عبارتند از : </a:t>
            </a:r>
            <a:endParaRPr lang="en-US" b="1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276475"/>
            <a:ext cx="8229600" cy="2765425"/>
          </a:xfrm>
        </p:spPr>
        <p:txBody>
          <a:bodyPr/>
          <a:lstStyle/>
          <a:p>
            <a:pPr marL="609600" indent="-609600" algn="r" rtl="1" eaLnBrk="1" hangingPunct="1">
              <a:buFontTx/>
              <a:buAutoNum type="arabicPeriod"/>
            </a:pPr>
            <a:r>
              <a:rPr lang="ar-SA" b="1" dirty="0" smtClean="0">
                <a:cs typeface="B Titr" pitchFamily="2" charset="-78"/>
              </a:rPr>
              <a:t>تعيين هدف</a:t>
            </a:r>
            <a:endParaRPr lang="fa-IR" b="1" dirty="0" smtClean="0">
              <a:cs typeface="B Titr" pitchFamily="2" charset="-78"/>
            </a:endParaRPr>
          </a:p>
          <a:p>
            <a:pPr marL="609600" indent="-609600" algn="r" rtl="1" eaLnBrk="1" hangingPunct="1">
              <a:buFontTx/>
              <a:buAutoNum type="arabicPeriod"/>
            </a:pPr>
            <a:r>
              <a:rPr lang="ar-SA" b="1" dirty="0" smtClean="0">
                <a:cs typeface="B Titr" pitchFamily="2" charset="-78"/>
              </a:rPr>
              <a:t> نمونه گيري </a:t>
            </a:r>
            <a:endParaRPr lang="fa-IR" b="1" dirty="0" smtClean="0">
              <a:cs typeface="B Titr" pitchFamily="2" charset="-78"/>
            </a:endParaRPr>
          </a:p>
          <a:p>
            <a:pPr marL="609600" indent="-609600" algn="r" rtl="1" eaLnBrk="1" hangingPunct="1">
              <a:buFontTx/>
              <a:buAutoNum type="arabicPeriod"/>
            </a:pPr>
            <a:r>
              <a:rPr lang="ar-SA" b="1" dirty="0" smtClean="0">
                <a:cs typeface="B Titr" pitchFamily="2" charset="-78"/>
              </a:rPr>
              <a:t> رمز گذاري و مقوله بندي طبقه بندي مقوله ها</a:t>
            </a:r>
            <a:endParaRPr lang="fa-IR" b="1" dirty="0" smtClean="0">
              <a:cs typeface="B Titr" pitchFamily="2" charset="-78"/>
            </a:endParaRPr>
          </a:p>
          <a:p>
            <a:pPr marL="609600" indent="-609600" algn="r" rtl="1" eaLnBrk="1" hangingPunct="1">
              <a:buFontTx/>
              <a:buAutoNum type="arabicPeriod"/>
            </a:pPr>
            <a:r>
              <a:rPr lang="ar-SA" b="1" dirty="0" smtClean="0">
                <a:cs typeface="B Titr" pitchFamily="2" charset="-78"/>
              </a:rPr>
              <a:t> ارزيابي عيني طبقه ها . </a:t>
            </a:r>
            <a:endParaRPr lang="en-US" b="1" dirty="0" smtClean="0"/>
          </a:p>
        </p:txBody>
      </p:sp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ar-SA" dirty="0">
                <a:latin typeface="Arial" pitchFamily="34" charset="0"/>
              </a:rPr>
              <a:t>دکتر چوبینه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0AAEB5-050B-4F76-9AED-532FF6C7D649}" type="slidenum">
              <a:rPr lang="ar-SA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  <p:bldP spid="10137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619</TotalTime>
  <Words>1634</Words>
  <Application>Microsoft Office PowerPoint</Application>
  <PresentationFormat>On-screen Show (4:3)</PresentationFormat>
  <Paragraphs>173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Couture</vt:lpstr>
      <vt:lpstr>تحلیل محتوای کتاب درسی</vt:lpstr>
      <vt:lpstr>سوالات اساسی آموزش</vt:lpstr>
      <vt:lpstr>تحليل محتوا چيست ؟</vt:lpstr>
      <vt:lpstr>تحليل محتوا از نظر برناردو برلسون : </vt:lpstr>
      <vt:lpstr>تحليل محتوا از نظر باركز : </vt:lpstr>
      <vt:lpstr>چرا محتوا را تحليل كنيم ؟ </vt:lpstr>
      <vt:lpstr>مواردي از تحليل محتوا : </vt:lpstr>
      <vt:lpstr>انواع روش هاي تحليل محتوا : </vt:lpstr>
      <vt:lpstr>مراحل اصلي تحليل محتوا عبارتند از : </vt:lpstr>
      <vt:lpstr>روش ويليام رومي در تحليل محتواي كتب درسي: </vt:lpstr>
      <vt:lpstr>PowerPoint Presentation</vt:lpstr>
      <vt:lpstr> كد گذاري و تعریف مقوله ها </vt:lpstr>
      <vt:lpstr>طبقه بندي مقوله ها </vt:lpstr>
      <vt:lpstr>مقوله هاي فعال </vt:lpstr>
      <vt:lpstr>مقوله هاي غير فعال </vt:lpstr>
      <vt:lpstr>مقوله هاي خنثي </vt:lpstr>
      <vt:lpstr>مراحل اجرا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تفسير نتايج در روش تحليل محتواي ويليام رومي </vt:lpstr>
      <vt:lpstr>پذیرش تحلیل محتوای کتاب</vt:lpstr>
    </vt:vector>
  </TitlesOfParts>
  <Company>IAC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ویژگی های یک محتوای درسی</dc:title>
  <dc:creator>CUSTOMER</dc:creator>
  <cp:lastModifiedBy>Mona</cp:lastModifiedBy>
  <cp:revision>25</cp:revision>
  <dcterms:created xsi:type="dcterms:W3CDTF">2005-10-29T13:45:06Z</dcterms:created>
  <dcterms:modified xsi:type="dcterms:W3CDTF">2019-09-11T15:36:02Z</dcterms:modified>
</cp:coreProperties>
</file>