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7" r:id="rId3"/>
    <p:sldId id="280" r:id="rId4"/>
    <p:sldId id="258" r:id="rId5"/>
    <p:sldId id="259" r:id="rId6"/>
    <p:sldId id="281" r:id="rId7"/>
    <p:sldId id="261" r:id="rId8"/>
    <p:sldId id="262" r:id="rId9"/>
    <p:sldId id="263" r:id="rId10"/>
    <p:sldId id="264" r:id="rId11"/>
    <p:sldId id="267" r:id="rId12"/>
    <p:sldId id="276" r:id="rId13"/>
    <p:sldId id="275" r:id="rId14"/>
    <p:sldId id="274" r:id="rId15"/>
    <p:sldId id="269" r:id="rId16"/>
    <p:sldId id="270" r:id="rId17"/>
    <p:sldId id="271" r:id="rId18"/>
    <p:sldId id="272" r:id="rId19"/>
    <p:sldId id="273" r:id="rId20"/>
    <p:sldId id="278" r:id="rId21"/>
    <p:sldId id="277" r:id="rId22"/>
    <p:sldId id="279"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2"/>
    <p:restoredTop sz="94660"/>
  </p:normalViewPr>
  <p:slideViewPr>
    <p:cSldViewPr snapToGrid="0">
      <p:cViewPr>
        <p:scale>
          <a:sx n="81" d="100"/>
          <a:sy n="81" d="100"/>
        </p:scale>
        <p:origin x="1992" y="1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59fa14b3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959fa14b3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59fa14b3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2959fa14b3a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59fa14b3a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959fa14b3a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59fa14b3a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959fa14b3a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59fa14b3a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959fa14b3a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59fa14b3a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2959fa14b3a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959fa14b3a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959fa14b3a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59fa14b3a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2959fa14b3a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3831-8364-935A-8132-2D3A1C45E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132F4-96BA-4CAA-D348-F72C298B9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4DCC85-DC1A-9CC9-A90D-1623079223D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7314552-F446-7093-99F2-D67D353C2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71263-EA4B-466A-9B74-455EC2897E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824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C8410-10F4-DD5F-92E8-9BA40AE004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EB85C5-1CE8-B3AF-4AF0-44F33F95E3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EEB1D-933A-08A7-F60D-9447C9EA2FC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437384C-70C6-DCB9-5181-5478CFC82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574A18-AB2A-4695-82AD-16246203B2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377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C0CCCF-B4E3-4159-6FFE-9D4C6205D1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8ED29-61AD-F63D-7A76-76C128711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DA16C-E05F-9EC2-5006-BE8A7A6CBB9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8B6D392-7BE9-9415-5B1A-22FF41016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9983C-C4B0-4B01-154A-023991FD4E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874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A566-023A-0C93-24A8-8DA6ED21C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23E16-B1D2-8916-4651-2FF41B1BC6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71C7B-5687-3A0D-CB1E-79AC0F90F6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9EBF567-A088-3268-4969-81C14AE92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FD351-100A-ADDF-4616-B204C26A9A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393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1915-AFD9-6011-48B9-40E72EDEA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6C1C27-6819-61E8-EE65-3E9576928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24C50-E7CA-2207-56EE-44DB27C7CC6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0F2F8F9-12AB-4AC4-10D4-E2BF3649D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F03A0-71C3-F551-A86C-943130341F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50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146E-5983-6906-BBBB-533AD9B10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EB327-8DD3-C607-9645-6DF8B013A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77E409-8DFB-B5C1-BB56-AB5D4A211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FDD307-CC78-CAF6-437B-90BD3B11500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FA6757E-53A3-C2B6-94B7-957A68D60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68FCF-871C-70D3-07E1-CE7F1AD853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685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EC4-0C2E-63E6-EE98-DF6F20E12A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B84D8-F82C-9E2D-0092-A6A847006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E9667-FCF3-B280-90BA-EC44BA19E6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E73E9-6D9A-073C-94B5-EC2F67CE5F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868454-F31E-E98C-D77B-47F9349F9E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7BE019-1A27-960E-376A-26B833BABDEC}"/>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B722DA8-9FFE-7470-F753-1BF1B38EE7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13547C-226E-FCD7-252B-A62F200D04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300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464A-6D7D-445B-552D-9C73B1809A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100F0-B1E7-0FB6-AE4B-D6C17314D6B4}"/>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C717B455-C055-6948-8A82-3B4F21F178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A2E16-20E1-BE8E-008D-8B60DE9645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886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EDB305-6A7A-0998-7F30-AD0DDDC6CA5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FF9ED0B-19C8-9790-D646-DE156504C8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789A4F-AEFD-9ECC-5974-37F413C8EB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5089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943C-F8DD-66BF-001B-636061DD2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A5EDDE-01B6-3E5E-C2E2-126865374C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CA2AFE-AF86-A9E4-06B7-C36071771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970F1-31AE-4E6E-C29D-11A4138E656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C32ACEE-0262-B7AB-E7B4-4994B37AF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C309F-B440-F7CC-F915-98D15EE51F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8976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3110-33AA-C0AF-3991-E159B0A1F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C2031-CFD9-9251-9A18-7FDF35A20E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89668-B04C-0692-A367-F3C951D29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66955-0D84-FB19-B622-4383D608D70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D6E2E63-26E6-06E6-9506-72F66BEA8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432FB-CC8F-1722-6FC8-310B722A976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377487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21236-C965-1B6C-684D-0513D9C68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3D9BD-F614-50E3-FFF0-7887B9938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57711-7CCD-DBD8-D070-FA6143279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B9E2DC0-1434-1DA4-7179-5FBFB06F5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18B0A0-A4CB-9881-CE03-E36F2F1D6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417791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30" name="Rectangle 126">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Google Shape;120;p13"/>
          <p:cNvSpPr txBox="1">
            <a:spLocks noGrp="1"/>
          </p:cNvSpPr>
          <p:nvPr>
            <p:ph type="ctrTitle"/>
          </p:nvPr>
        </p:nvSpPr>
        <p:spPr>
          <a:xfrm>
            <a:off x="961307" y="3839979"/>
            <a:ext cx="5853227" cy="2992576"/>
          </a:xfrm>
          <a:prstGeom prst="rect">
            <a:avLst/>
          </a:prstGeom>
        </p:spPr>
        <p:txBody>
          <a:bodyPr spcFirstLastPara="1" lIns="91425" tIns="45700" rIns="91425" bIns="45700" anchor="t" anchorCtr="0">
            <a:normAutofit/>
          </a:bodyPr>
          <a:lstStyle/>
          <a:p>
            <a:pPr marL="0" lvl="0" indent="0" algn="l" rtl="0">
              <a:spcBef>
                <a:spcPts val="0"/>
              </a:spcBef>
              <a:spcAft>
                <a:spcPts val="0"/>
              </a:spcAft>
              <a:buClr>
                <a:schemeClr val="lt1"/>
              </a:buClr>
              <a:buSzPts val="1800"/>
              <a:buFont typeface="Arial"/>
              <a:buNone/>
            </a:pPr>
            <a:r>
              <a:rPr lang="en-US" sz="3000" dirty="0">
                <a:solidFill>
                  <a:srgbClr val="FFFFFF"/>
                </a:solidFill>
              </a:rPr>
              <a:t>Name: Mohammad Shahed Akhtar</a:t>
            </a:r>
            <a:br>
              <a:rPr lang="en-US" sz="3000" dirty="0">
                <a:solidFill>
                  <a:srgbClr val="FFFFFF"/>
                </a:solidFill>
              </a:rPr>
            </a:br>
            <a:r>
              <a:rPr lang="en-US" sz="3000" dirty="0">
                <a:solidFill>
                  <a:srgbClr val="FFFFFF"/>
                </a:solidFill>
              </a:rPr>
              <a:t>Email: sm57349n@pace.edu</a:t>
            </a:r>
            <a:br>
              <a:rPr lang="en-US" sz="3000" dirty="0">
                <a:solidFill>
                  <a:srgbClr val="FFFFFF"/>
                </a:solidFill>
              </a:rPr>
            </a:br>
            <a:r>
              <a:rPr lang="en-US" sz="3000" dirty="0">
                <a:solidFill>
                  <a:srgbClr val="FFFFFF"/>
                </a:solidFill>
              </a:rPr>
              <a:t>Date: October 31st 2023</a:t>
            </a:r>
            <a:br>
              <a:rPr lang="en-US" sz="3000" dirty="0">
                <a:solidFill>
                  <a:srgbClr val="FFFFFF"/>
                </a:solidFill>
              </a:rPr>
            </a:br>
            <a:r>
              <a:rPr lang="en-US" sz="3000" dirty="0">
                <a:solidFill>
                  <a:srgbClr val="FFFFFF"/>
                </a:solidFill>
              </a:rPr>
              <a:t>Class:CS667 : Practical Data Science</a:t>
            </a:r>
            <a:br>
              <a:rPr lang="en-US" sz="3000" dirty="0">
                <a:solidFill>
                  <a:srgbClr val="FFFFFF"/>
                </a:solidFill>
              </a:rPr>
            </a:br>
            <a:r>
              <a:rPr lang="en-US" sz="3000" dirty="0">
                <a:solidFill>
                  <a:srgbClr val="FFFFFF"/>
                </a:solidFill>
              </a:rPr>
              <a:t>Program Name: MS in Data Science</a:t>
            </a:r>
          </a:p>
        </p:txBody>
      </p:sp>
      <p:sp>
        <p:nvSpPr>
          <p:cNvPr id="121" name="Google Shape;121;p13"/>
          <p:cNvSpPr txBox="1">
            <a:spLocks noGrp="1"/>
          </p:cNvSpPr>
          <p:nvPr>
            <p:ph type="subTitle" idx="1"/>
          </p:nvPr>
        </p:nvSpPr>
        <p:spPr>
          <a:xfrm>
            <a:off x="456487" y="1017038"/>
            <a:ext cx="8104091" cy="1330058"/>
          </a:xfrm>
          <a:prstGeom prst="rect">
            <a:avLst/>
          </a:prstGeom>
        </p:spPr>
        <p:txBody>
          <a:bodyPr spcFirstLastPara="1" lIns="91425" tIns="0" rIns="91425" bIns="45700" anchor="b" anchorCtr="0">
            <a:normAutofit/>
          </a:bodyPr>
          <a:lstStyle/>
          <a:p>
            <a:pPr marL="0" lvl="0" indent="0" algn="l" rtl="0">
              <a:spcBef>
                <a:spcPts val="0"/>
              </a:spcBef>
              <a:spcAft>
                <a:spcPts val="600"/>
              </a:spcAft>
              <a:buSzPts val="3240"/>
              <a:buNone/>
            </a:pPr>
            <a:r>
              <a:rPr lang="en-US" sz="4400" dirty="0">
                <a:solidFill>
                  <a:srgbClr val="FFFFFF"/>
                </a:solidFill>
              </a:rPr>
              <a:t>Health Insurance Charge Analysis</a:t>
            </a:r>
          </a:p>
        </p:txBody>
      </p:sp>
      <p:pic>
        <p:nvPicPr>
          <p:cNvPr id="132" name="Picture 122" descr="A green grid with a world map&#10;&#10;Description automatically generated">
            <a:extLst>
              <a:ext uri="{FF2B5EF4-FFF2-40B4-BE49-F238E27FC236}">
                <a16:creationId xmlns:a16="http://schemas.microsoft.com/office/drawing/2014/main" id="{F8E3589D-F085-7ADF-2D8A-2C1055E4C680}"/>
              </a:ext>
            </a:extLst>
          </p:cNvPr>
          <p:cNvPicPr>
            <a:picLocks noChangeAspect="1"/>
          </p:cNvPicPr>
          <p:nvPr/>
        </p:nvPicPr>
        <p:blipFill rotWithShape="1">
          <a:blip r:embed="rId3"/>
          <a:srcRect l="35477" r="27458" b="-1"/>
          <a:stretch/>
        </p:blipFill>
        <p:spPr>
          <a:xfrm>
            <a:off x="8104092" y="10"/>
            <a:ext cx="4099858"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1" descr="A colorful squares with black text&#10;&#10;Description automatically generated"/>
          <p:cNvPicPr preferRelativeResize="0">
            <a:picLocks noGrp="1"/>
          </p:cNvPicPr>
          <p:nvPr>
            <p:ph idx="1"/>
          </p:nvPr>
        </p:nvPicPr>
        <p:blipFill rotWithShape="1">
          <a:blip r:embed="rId3">
            <a:alphaModFix/>
          </a:blip>
          <a:srcRect/>
          <a:stretch/>
        </p:blipFill>
        <p:spPr>
          <a:xfrm>
            <a:off x="1250277" y="248611"/>
            <a:ext cx="7674217" cy="524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3F589A-9FC9-95A4-2411-B5C8CDD4F14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solidFill>
              </a:rPr>
              <a:t>Modeling Methods </a:t>
            </a:r>
          </a:p>
        </p:txBody>
      </p:sp>
    </p:spTree>
    <p:extLst>
      <p:ext uri="{BB962C8B-B14F-4D97-AF65-F5344CB8AC3E}">
        <p14:creationId xmlns:p14="http://schemas.microsoft.com/office/powerpoint/2010/main" val="18850358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A6708-C3C5-F72B-E33F-2F68EE61018F}"/>
              </a:ext>
            </a:extLst>
          </p:cNvPr>
          <p:cNvSpPr>
            <a:spLocks noGrp="1"/>
          </p:cNvSpPr>
          <p:nvPr>
            <p:ph idx="1"/>
          </p:nvPr>
        </p:nvSpPr>
        <p:spPr>
          <a:xfrm>
            <a:off x="522890" y="788276"/>
            <a:ext cx="10515600" cy="1529256"/>
          </a:xfrm>
        </p:spPr>
        <p:txBody>
          <a:bodyPr>
            <a:normAutofit fontScale="92500" lnSpcReduction="20000"/>
          </a:bodyPr>
          <a:lstStyle/>
          <a:p>
            <a:r>
              <a:rPr lang="en-US" b="1" i="0" dirty="0">
                <a:effectLst/>
                <a:latin typeface="Times New Roman" panose="02020603050405020304" pitchFamily="18" charset="0"/>
                <a:cs typeface="Times New Roman" panose="02020603050405020304" pitchFamily="18" charset="0"/>
              </a:rPr>
              <a:t>Outcome Variable:</a:t>
            </a:r>
            <a:r>
              <a:rPr lang="en-US" b="0" i="0" dirty="0">
                <a:effectLst/>
                <a:latin typeface="Times New Roman" panose="02020603050405020304" pitchFamily="18" charset="0"/>
                <a:cs typeface="Times New Roman" panose="02020603050405020304" pitchFamily="18" charset="0"/>
              </a:rPr>
              <a:t> Health Insurance Charges (</a:t>
            </a:r>
            <a:r>
              <a:rPr lang="en-US" dirty="0">
                <a:latin typeface="Times New Roman" panose="02020603050405020304" pitchFamily="18" charset="0"/>
                <a:cs typeface="Times New Roman" panose="02020603050405020304" pitchFamily="18" charset="0"/>
              </a:rPr>
              <a:t>charges</a:t>
            </a:r>
            <a:r>
              <a:rPr lang="en-US" b="0" i="0" dirty="0">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r>
              <a:rPr lang="en-US" b="0" i="0" dirty="0">
                <a:effectLst/>
                <a:latin typeface="Söhne"/>
              </a:rPr>
              <a:t>	Understanding and predicting the real costs individuals face for health coverage—the money you spend on your health.</a:t>
            </a: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2BE567F-9AC7-58E0-0F53-50C30C999176}"/>
              </a:ext>
            </a:extLst>
          </p:cNvPr>
          <p:cNvSpPr txBox="1">
            <a:spLocks/>
          </p:cNvSpPr>
          <p:nvPr/>
        </p:nvSpPr>
        <p:spPr>
          <a:xfrm>
            <a:off x="838200" y="2832537"/>
            <a:ext cx="10515600" cy="30780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effectLst/>
                <a:latin typeface="Times New Roman" panose="02020603050405020304" pitchFamily="18" charset="0"/>
                <a:cs typeface="Times New Roman" panose="02020603050405020304" pitchFamily="18" charset="0"/>
              </a:rPr>
              <a:t>Features Considered:</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Age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Smoking Status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Region</a:t>
            </a:r>
          </a:p>
        </p:txBody>
      </p:sp>
    </p:spTree>
    <p:extLst>
      <p:ext uri="{BB962C8B-B14F-4D97-AF65-F5344CB8AC3E}">
        <p14:creationId xmlns:p14="http://schemas.microsoft.com/office/powerpoint/2010/main" val="380137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68608-A6E8-F44B-9E25-88325AFAFA07}"/>
              </a:ext>
            </a:extLst>
          </p:cNvPr>
          <p:cNvSpPr>
            <a:spLocks noGrp="1"/>
          </p:cNvSpPr>
          <p:nvPr>
            <p:ph idx="1"/>
          </p:nvPr>
        </p:nvSpPr>
        <p:spPr>
          <a:xfrm>
            <a:off x="575441" y="2159876"/>
            <a:ext cx="11461531" cy="3752194"/>
          </a:xfrm>
        </p:spPr>
        <p:txBody>
          <a:bodyPr>
            <a:noAutofit/>
          </a:bodyPr>
          <a:lstStyle/>
          <a:p>
            <a:pPr algn="just"/>
            <a:r>
              <a:rPr lang="en-US" b="1" dirty="0">
                <a:effectLst/>
                <a:latin typeface="Times New Roman" panose="02020603050405020304" pitchFamily="18" charset="0"/>
                <a:cs typeface="Times New Roman" panose="02020603050405020304" pitchFamily="18" charset="0"/>
              </a:rPr>
              <a:t>Model Type: </a:t>
            </a:r>
            <a:r>
              <a:rPr lang="en-US" dirty="0">
                <a:effectLst/>
                <a:latin typeface="Times New Roman" panose="02020603050405020304" pitchFamily="18" charset="0"/>
                <a:cs typeface="Times New Roman" panose="02020603050405020304" pitchFamily="18" charset="0"/>
              </a:rPr>
              <a:t>Linear Regression</a:t>
            </a:r>
          </a:p>
          <a:p>
            <a:pPr algn="just"/>
            <a:endParaRPr lang="en-US" dirty="0">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Rationale: </a:t>
            </a:r>
            <a:r>
              <a:rPr lang="en-US" dirty="0">
                <a:effectLst/>
                <a:latin typeface="Times New Roman" panose="02020603050405020304" pitchFamily="18" charset="0"/>
                <a:cs typeface="Times New Roman" panose="02020603050405020304" pitchFamily="18" charset="0"/>
              </a:rPr>
              <a:t>Let's say you're buying a car. The price of the car might depend on its age, the mileage it has, whether it's fuel-efficient, and where you're buying it. Similarly, our model looks at different factors (like age, smoking, and region) to predict health insurance charges. It helps us understand how each factor influences the overall cost, just like the age and mileage influence the price of a car.</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1149D9D1-69E1-D70E-4617-9A02BB7B8E66}"/>
              </a:ext>
            </a:extLst>
          </p:cNvPr>
          <p:cNvSpPr txBox="1">
            <a:spLocks/>
          </p:cNvSpPr>
          <p:nvPr/>
        </p:nvSpPr>
        <p:spPr>
          <a:xfrm>
            <a:off x="1100959" y="5218386"/>
            <a:ext cx="10515600" cy="567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78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3F589A-9FC9-95A4-2411-B5C8CDD4F14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Findings </a:t>
            </a:r>
          </a:p>
        </p:txBody>
      </p:sp>
    </p:spTree>
    <p:extLst>
      <p:ext uri="{BB962C8B-B14F-4D97-AF65-F5344CB8AC3E}">
        <p14:creationId xmlns:p14="http://schemas.microsoft.com/office/powerpoint/2010/main" val="191768565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8CD95-F60E-9DB4-BD29-AF2764C6811D}"/>
              </a:ext>
            </a:extLst>
          </p:cNvPr>
          <p:cNvSpPr>
            <a:spLocks noGrp="1"/>
          </p:cNvSpPr>
          <p:nvPr>
            <p:ph type="title"/>
          </p:nvPr>
        </p:nvSpPr>
        <p:spPr>
          <a:xfrm>
            <a:off x="838200" y="184805"/>
            <a:ext cx="10515600" cy="1505883"/>
          </a:xfrm>
        </p:spPr>
        <p:txBody>
          <a:bodyPr vert="horz" lIns="91440" tIns="45720" rIns="91440" bIns="45720" rtlCol="0" anchor="ctr">
            <a:normAutofit fontScale="90000"/>
          </a:bodyPr>
          <a:lstStyle/>
          <a:p>
            <a:r>
              <a:rPr lang="en-US" sz="3300" kern="1200" dirty="0">
                <a:solidFill>
                  <a:schemeClr val="tx1"/>
                </a:solidFill>
                <a:latin typeface="Times New Roman" panose="02020603050405020304" pitchFamily="18" charset="0"/>
                <a:cs typeface="Times New Roman" panose="02020603050405020304" pitchFamily="18" charset="0"/>
              </a:rPr>
              <a:t>H</a:t>
            </a:r>
            <a:r>
              <a:rPr lang="en-US" sz="3300" i="0" kern="1200" dirty="0">
                <a:solidFill>
                  <a:schemeClr val="tx1"/>
                </a:solidFill>
                <a:effectLst/>
                <a:latin typeface="Times New Roman" panose="02020603050405020304" pitchFamily="18" charset="0"/>
                <a:cs typeface="Times New Roman" panose="02020603050405020304" pitchFamily="18" charset="0"/>
              </a:rPr>
              <a:t>ealth insurance charges are much more dependent on that whether the person is a smoker or not</a:t>
            </a:r>
            <a:br>
              <a:rPr lang="en-US" sz="3300" i="0" kern="1200" dirty="0">
                <a:solidFill>
                  <a:schemeClr val="tx1"/>
                </a:solidFill>
                <a:effectLst/>
                <a:latin typeface="Times New Roman" panose="02020603050405020304" pitchFamily="18" charset="0"/>
                <a:cs typeface="Times New Roman" panose="02020603050405020304" pitchFamily="18" charset="0"/>
              </a:rPr>
            </a:br>
            <a:br>
              <a:rPr lang="en-US" sz="3300" kern="1200" dirty="0">
                <a:solidFill>
                  <a:schemeClr val="tx1"/>
                </a:solidFill>
                <a:latin typeface="Times New Roman" panose="02020603050405020304" pitchFamily="18" charset="0"/>
                <a:cs typeface="Times New Roman" panose="02020603050405020304" pitchFamily="18" charset="0"/>
              </a:rPr>
            </a:br>
            <a:endParaRPr lang="en-US" sz="3300" kern="1200" dirty="0">
              <a:solidFill>
                <a:schemeClr val="tx1"/>
              </a:solidFill>
              <a:latin typeface="Times New Roman" panose="02020603050405020304" pitchFamily="18" charset="0"/>
              <a:cs typeface="Times New Roman" panose="02020603050405020304" pitchFamily="18" charset="0"/>
            </a:endParaRPr>
          </a:p>
        </p:txBody>
      </p:sp>
      <p:pic>
        <p:nvPicPr>
          <p:cNvPr id="16" name="Picture 15" descr="A graph with red and blue dots&#10;&#10;Description automatically generated">
            <a:extLst>
              <a:ext uri="{FF2B5EF4-FFF2-40B4-BE49-F238E27FC236}">
                <a16:creationId xmlns:a16="http://schemas.microsoft.com/office/drawing/2014/main" id="{5D41B928-3BB9-1AD9-04B9-C76D0BB8C6C1}"/>
              </a:ext>
            </a:extLst>
          </p:cNvPr>
          <p:cNvPicPr>
            <a:picLocks noChangeAspect="1"/>
          </p:cNvPicPr>
          <p:nvPr/>
        </p:nvPicPr>
        <p:blipFill>
          <a:blip r:embed="rId2"/>
          <a:stretch>
            <a:fillRect/>
          </a:stretch>
        </p:blipFill>
        <p:spPr>
          <a:xfrm>
            <a:off x="838200" y="919000"/>
            <a:ext cx="10515600" cy="5844517"/>
          </a:xfrm>
          <a:prstGeom prst="rect">
            <a:avLst/>
          </a:prstGeom>
        </p:spPr>
      </p:pic>
    </p:spTree>
    <p:extLst>
      <p:ext uri="{BB962C8B-B14F-4D97-AF65-F5344CB8AC3E}">
        <p14:creationId xmlns:p14="http://schemas.microsoft.com/office/powerpoint/2010/main" val="225563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22D1-65DF-0382-474F-334BEDB694F6}"/>
              </a:ext>
            </a:extLst>
          </p:cNvPr>
          <p:cNvSpPr>
            <a:spLocks noGrp="1"/>
          </p:cNvSpPr>
          <p:nvPr>
            <p:ph type="title"/>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The analysis reveals that where you live (region) can influence health insurance charges, showing that different areas may have distinct patterns in healthcare costs.</a:t>
            </a:r>
            <a:br>
              <a:rPr lang="en-US" sz="2400" b="0" i="0" dirty="0">
                <a:effectLst/>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3" descr="A graph of different shapes&#10;&#10;Description automatically generated with medium confidence">
            <a:extLst>
              <a:ext uri="{FF2B5EF4-FFF2-40B4-BE49-F238E27FC236}">
                <a16:creationId xmlns:a16="http://schemas.microsoft.com/office/drawing/2014/main" id="{B4FBB1E9-FCD8-E52B-15F4-44BE58B13074}"/>
              </a:ext>
            </a:extLst>
          </p:cNvPr>
          <p:cNvPicPr>
            <a:picLocks noChangeAspect="1"/>
          </p:cNvPicPr>
          <p:nvPr/>
        </p:nvPicPr>
        <p:blipFill>
          <a:blip r:embed="rId2"/>
          <a:stretch>
            <a:fillRect/>
          </a:stretch>
        </p:blipFill>
        <p:spPr>
          <a:xfrm>
            <a:off x="1" y="1536101"/>
            <a:ext cx="12192000" cy="4956773"/>
          </a:xfrm>
          <a:prstGeom prst="rect">
            <a:avLst/>
          </a:prstGeom>
        </p:spPr>
      </p:pic>
    </p:spTree>
    <p:extLst>
      <p:ext uri="{BB962C8B-B14F-4D97-AF65-F5344CB8AC3E}">
        <p14:creationId xmlns:p14="http://schemas.microsoft.com/office/powerpoint/2010/main" val="3713919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39C8E2-EDAE-3CB6-6187-0196A71981DC}"/>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Recommendations</a:t>
            </a:r>
          </a:p>
        </p:txBody>
      </p:sp>
    </p:spTree>
    <p:extLst>
      <p:ext uri="{BB962C8B-B14F-4D97-AF65-F5344CB8AC3E}">
        <p14:creationId xmlns:p14="http://schemas.microsoft.com/office/powerpoint/2010/main" val="286980635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9CEF1-5E38-D07A-1DD3-2A9D82A99791}"/>
              </a:ext>
            </a:extLst>
          </p:cNvPr>
          <p:cNvSpPr>
            <a:spLocks noGrp="1"/>
          </p:cNvSpPr>
          <p:nvPr>
            <p:ph idx="1"/>
          </p:nvPr>
        </p:nvSpPr>
        <p:spPr>
          <a:xfrm>
            <a:off x="551793" y="1466193"/>
            <a:ext cx="10802007" cy="4710770"/>
          </a:xfrm>
        </p:spPr>
        <p:txBody>
          <a:bodyPr>
            <a:noAutofit/>
          </a:bodyPr>
          <a:lstStyle/>
          <a:p>
            <a:pPr marL="0" indent="0" algn="just">
              <a:buNone/>
            </a:pPr>
            <a:r>
              <a:rPr lang="en-US" sz="2000" b="1" i="0" dirty="0">
                <a:effectLst/>
                <a:latin typeface="Times New Roman" panose="02020603050405020304" pitchFamily="18" charset="0"/>
                <a:cs typeface="Times New Roman" panose="02020603050405020304" pitchFamily="18" charset="0"/>
              </a:rPr>
              <a:t>1. Smoking Drives Higher Costs:</a:t>
            </a:r>
            <a:endParaRPr lang="en-US" sz="2000" b="0" i="0" dirty="0">
              <a:effectLst/>
              <a:latin typeface="Times New Roman" panose="02020603050405020304" pitchFamily="18" charset="0"/>
              <a:cs typeface="Times New Roman" panose="02020603050405020304" pitchFamily="18" charset="0"/>
            </a:endParaRPr>
          </a:p>
          <a:p>
            <a:pPr marL="0" indent="0" algn="just">
              <a:buNone/>
            </a:pPr>
            <a:r>
              <a:rPr lang="en-US" sz="2000" b="1" i="0" dirty="0">
                <a:effectLst/>
                <a:latin typeface="Times New Roman" panose="02020603050405020304" pitchFamily="18" charset="0"/>
                <a:cs typeface="Times New Roman" panose="02020603050405020304" pitchFamily="18" charset="0"/>
              </a:rPr>
              <a:t>	Business Insight:</a:t>
            </a:r>
            <a:endParaRPr lang="en-US" sz="2000" b="0" i="0" dirty="0">
              <a:effectLst/>
              <a:latin typeface="Times New Roman" panose="02020603050405020304" pitchFamily="18" charset="0"/>
              <a:cs typeface="Times New Roman" panose="02020603050405020304" pitchFamily="18" charset="0"/>
            </a:endParaRPr>
          </a:p>
          <a:p>
            <a:pPr marL="457200" lvl="1" indent="0" algn="just">
              <a:buNone/>
            </a:pPr>
            <a:r>
              <a:rPr lang="en-US" sz="2000" b="0" i="0" dirty="0">
                <a:effectLst/>
                <a:latin typeface="Times New Roman" panose="02020603050405020304" pitchFamily="18" charset="0"/>
                <a:cs typeface="Times New Roman" panose="02020603050405020304" pitchFamily="18" charset="0"/>
              </a:rPr>
              <a:t>	Smokers face significantly higher health insurance charges compared to non-smokers, directly impacting overall insurance expenses.</a:t>
            </a:r>
          </a:p>
          <a:p>
            <a:pPr marL="0" indent="0" algn="just">
              <a:buNone/>
            </a:pPr>
            <a:r>
              <a:rPr lang="en-US" sz="2000" b="1" i="0" dirty="0">
                <a:effectLst/>
                <a:latin typeface="Times New Roman" panose="02020603050405020304" pitchFamily="18" charset="0"/>
                <a:cs typeface="Times New Roman" panose="02020603050405020304" pitchFamily="18" charset="0"/>
              </a:rPr>
              <a:t>	Actionable Step:</a:t>
            </a:r>
            <a:endParaRPr lang="en-US" sz="2000" b="0" i="0" dirty="0">
              <a:effectLst/>
              <a:latin typeface="Times New Roman" panose="02020603050405020304" pitchFamily="18" charset="0"/>
              <a:cs typeface="Times New Roman" panose="02020603050405020304" pitchFamily="18" charset="0"/>
            </a:endParaRPr>
          </a:p>
          <a:p>
            <a:pPr marL="457200" lvl="1" indent="0" algn="just">
              <a:buNone/>
            </a:pPr>
            <a:r>
              <a:rPr lang="en-US" sz="2000" b="0" i="0" dirty="0">
                <a:effectLst/>
                <a:latin typeface="Times New Roman" panose="02020603050405020304" pitchFamily="18" charset="0"/>
                <a:cs typeface="Times New Roman" panose="02020603050405020304" pitchFamily="18" charset="0"/>
              </a:rPr>
              <a:t>	Encourage and support smokers in quitting through wellness programs, potentially reducing long-term healthcare costs.</a:t>
            </a:r>
          </a:p>
          <a:p>
            <a:pPr marL="0" indent="0" algn="just">
              <a:buNone/>
            </a:pPr>
            <a:r>
              <a:rPr lang="en-US" sz="2000" b="1" i="0" dirty="0">
                <a:effectLst/>
                <a:latin typeface="Times New Roman" panose="02020603050405020304" pitchFamily="18" charset="0"/>
                <a:cs typeface="Times New Roman" panose="02020603050405020304" pitchFamily="18" charset="0"/>
              </a:rPr>
              <a:t>2. Diverse Costs Across Regions:</a:t>
            </a:r>
            <a:endParaRPr lang="en-US" sz="2000" b="0" i="0" dirty="0">
              <a:effectLst/>
              <a:latin typeface="Times New Roman" panose="02020603050405020304" pitchFamily="18" charset="0"/>
              <a:cs typeface="Times New Roman" panose="02020603050405020304" pitchFamily="18" charset="0"/>
            </a:endParaRPr>
          </a:p>
          <a:p>
            <a:pPr marL="0" indent="0" algn="just">
              <a:buNone/>
            </a:pPr>
            <a:r>
              <a:rPr lang="en-US" sz="2000" b="1" i="0" dirty="0">
                <a:effectLst/>
                <a:latin typeface="Times New Roman" panose="02020603050405020304" pitchFamily="18" charset="0"/>
                <a:cs typeface="Times New Roman" panose="02020603050405020304" pitchFamily="18" charset="0"/>
              </a:rPr>
              <a:t>	Business Insight:</a:t>
            </a:r>
            <a:endParaRPr lang="en-US" sz="2000" b="0" i="0" dirty="0">
              <a:effectLst/>
              <a:latin typeface="Times New Roman" panose="02020603050405020304" pitchFamily="18" charset="0"/>
              <a:cs typeface="Times New Roman" panose="02020603050405020304" pitchFamily="18" charset="0"/>
            </a:endParaRPr>
          </a:p>
          <a:p>
            <a:pPr marL="457200" lvl="1" indent="0" algn="just">
              <a:buNone/>
            </a:pPr>
            <a:r>
              <a:rPr lang="en-US" sz="2000" b="0" i="0" dirty="0">
                <a:effectLst/>
                <a:latin typeface="Times New Roman" panose="02020603050405020304" pitchFamily="18" charset="0"/>
                <a:cs typeface="Times New Roman" panose="02020603050405020304" pitchFamily="18" charset="0"/>
              </a:rPr>
              <a:t>	Health insurance charges vary noticeably across regions, requiring tailored strategies to address unique healthcare landscapes.</a:t>
            </a:r>
          </a:p>
          <a:p>
            <a:pPr marL="0" indent="0" algn="just">
              <a:buNone/>
            </a:pPr>
            <a:r>
              <a:rPr lang="en-US" sz="2000" b="1" i="0" dirty="0">
                <a:effectLst/>
                <a:latin typeface="Times New Roman" panose="02020603050405020304" pitchFamily="18" charset="0"/>
                <a:cs typeface="Times New Roman" panose="02020603050405020304" pitchFamily="18" charset="0"/>
              </a:rPr>
              <a:t>	Actionable Step:</a:t>
            </a:r>
            <a:endParaRPr lang="en-US" sz="2000" b="0" i="0" dirty="0">
              <a:effectLst/>
              <a:latin typeface="Times New Roman" panose="02020603050405020304" pitchFamily="18" charset="0"/>
              <a:cs typeface="Times New Roman" panose="02020603050405020304" pitchFamily="18" charset="0"/>
            </a:endParaRPr>
          </a:p>
          <a:p>
            <a:pPr marL="457200" lvl="1" indent="0" algn="just">
              <a:buNone/>
            </a:pPr>
            <a:r>
              <a:rPr lang="en-US" sz="2000" b="0" i="0" dirty="0">
                <a:effectLst/>
                <a:latin typeface="Times New Roman" panose="02020603050405020304" pitchFamily="18" charset="0"/>
                <a:cs typeface="Times New Roman" panose="02020603050405020304" pitchFamily="18" charset="0"/>
              </a:rPr>
              <a:t>	Investigate regional factors influencing costs and consider adjusting insurance plans for each region to optimize pricing and enhance competitiveness.</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07EE6E3-C0C0-AE26-2D54-C2FC9AE5D2EE}"/>
              </a:ext>
            </a:extLst>
          </p:cNvPr>
          <p:cNvSpPr>
            <a:spLocks noGrp="1"/>
          </p:cNvSpPr>
          <p:nvPr>
            <p:ph type="title"/>
          </p:nvPr>
        </p:nvSpPr>
        <p:spPr>
          <a:xfrm>
            <a:off x="838200" y="365126"/>
            <a:ext cx="10515600" cy="927646"/>
          </a:xfrm>
        </p:spPr>
        <p:txBody>
          <a:bodyPr/>
          <a:lstStyle/>
          <a:p>
            <a:r>
              <a:rPr lang="en-US" dirty="0"/>
              <a:t>Recommendations</a:t>
            </a:r>
          </a:p>
        </p:txBody>
      </p:sp>
    </p:spTree>
    <p:extLst>
      <p:ext uri="{BB962C8B-B14F-4D97-AF65-F5344CB8AC3E}">
        <p14:creationId xmlns:p14="http://schemas.microsoft.com/office/powerpoint/2010/main" val="206549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871B-8876-4BCA-1024-432B33D86601}"/>
              </a:ext>
            </a:extLst>
          </p:cNvPr>
          <p:cNvSpPr>
            <a:spLocks noGrp="1"/>
          </p:cNvSpPr>
          <p:nvPr>
            <p:ph type="title"/>
          </p:nvPr>
        </p:nvSpPr>
        <p:spPr>
          <a:xfrm>
            <a:off x="838200" y="365125"/>
            <a:ext cx="10515600" cy="1085303"/>
          </a:xfrm>
        </p:spPr>
        <p:txBody>
          <a:bodyPr/>
          <a:lstStyle/>
          <a:p>
            <a:r>
              <a:rPr lang="en-US" dirty="0"/>
              <a:t>Next steps</a:t>
            </a:r>
          </a:p>
        </p:txBody>
      </p:sp>
      <p:sp>
        <p:nvSpPr>
          <p:cNvPr id="3" name="Content Placeholder 2">
            <a:extLst>
              <a:ext uri="{FF2B5EF4-FFF2-40B4-BE49-F238E27FC236}">
                <a16:creationId xmlns:a16="http://schemas.microsoft.com/office/drawing/2014/main" id="{7EFD108A-92AF-BD27-23B5-D8C980629EB3}"/>
              </a:ext>
            </a:extLst>
          </p:cNvPr>
          <p:cNvSpPr>
            <a:spLocks noGrp="1"/>
          </p:cNvSpPr>
          <p:nvPr>
            <p:ph idx="1"/>
          </p:nvPr>
        </p:nvSpPr>
        <p:spPr/>
        <p:txBody>
          <a:bodyPr>
            <a:normAutofit/>
          </a:bodyPr>
          <a:lstStyle/>
          <a:p>
            <a:pPr marL="0" indent="0" algn="just">
              <a:buNone/>
            </a:pPr>
            <a:br>
              <a:rPr lang="en-US" sz="2400" dirty="0">
                <a:effectLst/>
                <a:latin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cs typeface="Times New Roman" panose="02020603050405020304" pitchFamily="18" charset="0"/>
            </a:endParaRPr>
          </a:p>
          <a:p>
            <a:pPr marL="0" indent="0" algn="just">
              <a:buNone/>
            </a:pPr>
            <a:r>
              <a:rPr lang="en-US" sz="2400" dirty="0">
                <a:effectLst/>
                <a:latin typeface="Times New Roman" panose="02020603050405020304" pitchFamily="18" charset="0"/>
                <a:cs typeface="Times New Roman" panose="02020603050405020304" pitchFamily="18" charset="0"/>
              </a:rPr>
              <a:t>1. </a:t>
            </a:r>
            <a:r>
              <a:rPr lang="en-US" sz="2400" b="1" dirty="0">
                <a:effectLst/>
                <a:latin typeface="Times New Roman" panose="02020603050405020304" pitchFamily="18" charset="0"/>
                <a:cs typeface="Times New Roman" panose="02020603050405020304" pitchFamily="18" charset="0"/>
              </a:rPr>
              <a:t>Explore More Advanced Models:</a:t>
            </a:r>
          </a:p>
          <a:p>
            <a:pPr marL="0" indent="0" algn="just">
              <a:buNone/>
            </a:pPr>
            <a:r>
              <a:rPr lang="en-US" sz="2400" dirty="0">
                <a:effectLst/>
                <a:latin typeface="Times New Roman" panose="02020603050405020304" pitchFamily="18" charset="0"/>
                <a:cs typeface="Times New Roman" panose="02020603050405020304" pitchFamily="18" charset="0"/>
              </a:rPr>
              <a:t>    Look into smarter techniques to better understand what factors affect insurance costs.</a:t>
            </a:r>
          </a:p>
          <a:p>
            <a:pPr marL="0" indent="0" algn="just">
              <a:buNone/>
            </a:pPr>
            <a:br>
              <a:rPr lang="en-US" sz="2400" dirty="0">
                <a:effectLst/>
                <a:latin typeface="Times New Roman" panose="02020603050405020304" pitchFamily="18" charset="0"/>
                <a:cs typeface="Times New Roman" panose="02020603050405020304" pitchFamily="18" charset="0"/>
              </a:rPr>
            </a:br>
            <a:endParaRPr lang="en-US" sz="2400" dirty="0">
              <a:effectLst/>
              <a:latin typeface="Times New Roman" panose="02020603050405020304" pitchFamily="18" charset="0"/>
              <a:cs typeface="Times New Roman" panose="02020603050405020304" pitchFamily="18" charset="0"/>
            </a:endParaRPr>
          </a:p>
          <a:p>
            <a:pPr marL="0" indent="0" algn="just">
              <a:buNone/>
            </a:pPr>
            <a:r>
              <a:rPr lang="en-US" sz="2400" dirty="0">
                <a:effectLst/>
                <a:latin typeface="Times New Roman" panose="02020603050405020304" pitchFamily="18" charset="0"/>
                <a:cs typeface="Times New Roman" panose="02020603050405020304" pitchFamily="18" charset="0"/>
              </a:rPr>
              <a:t>2. </a:t>
            </a:r>
            <a:r>
              <a:rPr lang="en-US" sz="2400" b="1" dirty="0">
                <a:effectLst/>
                <a:latin typeface="Times New Roman" panose="02020603050405020304" pitchFamily="18" charset="0"/>
                <a:cs typeface="Times New Roman" panose="02020603050405020304" pitchFamily="18" charset="0"/>
              </a:rPr>
              <a:t>Consider More Data:</a:t>
            </a:r>
          </a:p>
          <a:p>
            <a:pPr marL="0" indent="0" algn="just">
              <a:buNone/>
            </a:pPr>
            <a:r>
              <a:rPr lang="en-US" sz="2400" dirty="0">
                <a:effectLst/>
                <a:latin typeface="Times New Roman" panose="02020603050405020304" pitchFamily="18" charset="0"/>
                <a:cs typeface="Times New Roman" panose="02020603050405020304" pitchFamily="18" charset="0"/>
              </a:rPr>
              <a:t>    Think about collecting more information to get a fuller picture of why insurance costs are the way they are.</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28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lt1"/>
              </a:buClr>
              <a:buSzPts val="3400"/>
              <a:buFont typeface="Arial"/>
              <a:buNone/>
            </a:pPr>
            <a:r>
              <a:rPr lang="en-US" dirty="0"/>
              <a:t>Agenda</a:t>
            </a:r>
            <a:endParaRPr dirty="0"/>
          </a:p>
        </p:txBody>
      </p:sp>
      <p:sp>
        <p:nvSpPr>
          <p:cNvPr id="127" name="Google Shape;127;p14"/>
          <p:cNvSpPr txBox="1">
            <a:spLocks noGrp="1"/>
          </p:cNvSpPr>
          <p:nvPr>
            <p:ph idx="1"/>
          </p:nvPr>
        </p:nvSpPr>
        <p:spPr>
          <a:prstGeom prst="rect">
            <a:avLst/>
          </a:prstGeom>
          <a:noFill/>
          <a:ln>
            <a:noFill/>
          </a:ln>
        </p:spPr>
        <p:txBody>
          <a:bodyPr spcFirstLastPara="1" wrap="square" lIns="91425" tIns="45700" rIns="91425" bIns="45700" anchor="ctr" anchorCtr="0">
            <a:normAutofit fontScale="77500" lnSpcReduction="20000"/>
          </a:bodyPr>
          <a:lstStyle/>
          <a:p>
            <a:pPr marL="344488" lvl="0" indent="-344488" algn="l" rtl="0">
              <a:lnSpc>
                <a:spcPct val="120000"/>
              </a:lnSpc>
              <a:spcBef>
                <a:spcPts val="0"/>
              </a:spcBef>
              <a:spcAft>
                <a:spcPts val="0"/>
              </a:spcAft>
              <a:buSzPts val="1800"/>
              <a:buChar char="▪"/>
            </a:pPr>
            <a:r>
              <a:rPr lang="en-US" dirty="0"/>
              <a:t>Executive Summary</a:t>
            </a:r>
            <a:endParaRPr dirty="0"/>
          </a:p>
          <a:p>
            <a:pPr marL="344488" lvl="0" indent="-344488" algn="l" rtl="0">
              <a:lnSpc>
                <a:spcPct val="120000"/>
              </a:lnSpc>
              <a:spcBef>
                <a:spcPts val="1600"/>
              </a:spcBef>
              <a:spcAft>
                <a:spcPts val="0"/>
              </a:spcAft>
              <a:buSzPts val="1800"/>
              <a:buChar char="▪"/>
            </a:pPr>
            <a:r>
              <a:rPr lang="en-US" dirty="0"/>
              <a:t>Project Plan</a:t>
            </a:r>
            <a:endParaRPr dirty="0"/>
          </a:p>
          <a:p>
            <a:pPr marL="344488" lvl="0" indent="-344488" algn="l" rtl="0">
              <a:lnSpc>
                <a:spcPct val="120000"/>
              </a:lnSpc>
              <a:spcBef>
                <a:spcPts val="1600"/>
              </a:spcBef>
              <a:spcAft>
                <a:spcPts val="0"/>
              </a:spcAft>
              <a:buSzPts val="1800"/>
              <a:buChar char="▪"/>
            </a:pPr>
            <a:r>
              <a:rPr lang="en-US" dirty="0"/>
              <a:t>Data Overview</a:t>
            </a:r>
            <a:endParaRPr dirty="0"/>
          </a:p>
          <a:p>
            <a:pPr marL="344488" lvl="0" indent="-344488" algn="l" rtl="0">
              <a:lnSpc>
                <a:spcPct val="120000"/>
              </a:lnSpc>
              <a:spcBef>
                <a:spcPts val="1600"/>
              </a:spcBef>
              <a:spcAft>
                <a:spcPts val="0"/>
              </a:spcAft>
              <a:buSzPts val="1800"/>
              <a:buChar char="▪"/>
            </a:pPr>
            <a:r>
              <a:rPr lang="en-US" dirty="0"/>
              <a:t>Exploratory Data Analysis(EDA)</a:t>
            </a:r>
          </a:p>
          <a:p>
            <a:pPr marL="344488" lvl="0" indent="-344488" algn="l" rtl="0">
              <a:lnSpc>
                <a:spcPct val="120000"/>
              </a:lnSpc>
              <a:spcBef>
                <a:spcPts val="1600"/>
              </a:spcBef>
              <a:spcAft>
                <a:spcPts val="0"/>
              </a:spcAft>
              <a:buSzPts val="1800"/>
              <a:buChar char="▪"/>
            </a:pPr>
            <a:r>
              <a:rPr lang="en-US" dirty="0"/>
              <a:t>Methods</a:t>
            </a:r>
          </a:p>
          <a:p>
            <a:pPr marL="344488" lvl="0" indent="-344488" algn="l" rtl="0">
              <a:lnSpc>
                <a:spcPct val="120000"/>
              </a:lnSpc>
              <a:spcBef>
                <a:spcPts val="1600"/>
              </a:spcBef>
              <a:spcAft>
                <a:spcPts val="0"/>
              </a:spcAft>
              <a:buSzPts val="1800"/>
              <a:buChar char="▪"/>
            </a:pPr>
            <a:r>
              <a:rPr lang="en-US" dirty="0"/>
              <a:t>Findings</a:t>
            </a:r>
          </a:p>
          <a:p>
            <a:pPr marL="344488" lvl="0" indent="-344488" algn="l" rtl="0">
              <a:lnSpc>
                <a:spcPct val="120000"/>
              </a:lnSpc>
              <a:spcBef>
                <a:spcPts val="1600"/>
              </a:spcBef>
              <a:spcAft>
                <a:spcPts val="0"/>
              </a:spcAft>
              <a:buSzPts val="1800"/>
              <a:buChar char="▪"/>
            </a:pPr>
            <a:r>
              <a:rPr lang="en-US" dirty="0" err="1"/>
              <a:t>Recomendations</a:t>
            </a:r>
            <a:endParaRPr dirty="0"/>
          </a:p>
          <a:p>
            <a:pPr marL="344488" lvl="0" indent="-344488" algn="l" rtl="0">
              <a:lnSpc>
                <a:spcPct val="120000"/>
              </a:lnSpc>
              <a:spcBef>
                <a:spcPts val="1600"/>
              </a:spcBef>
              <a:spcAft>
                <a:spcPts val="0"/>
              </a:spcAft>
              <a:buSzPts val="1800"/>
              <a:buChar char="▪"/>
            </a:pPr>
            <a:r>
              <a:rPr lang="en-US" dirty="0"/>
              <a:t>Appendix</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39C8E2-EDAE-3CB6-6187-0196A71981DC}"/>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Appendix</a:t>
            </a:r>
          </a:p>
        </p:txBody>
      </p:sp>
    </p:spTree>
    <p:extLst>
      <p:ext uri="{BB962C8B-B14F-4D97-AF65-F5344CB8AC3E}">
        <p14:creationId xmlns:p14="http://schemas.microsoft.com/office/powerpoint/2010/main" val="84414176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A17DB-E298-3DB3-E73D-DB788F54F1BF}"/>
              </a:ext>
            </a:extLst>
          </p:cNvPr>
          <p:cNvSpPr>
            <a:spLocks noGrp="1"/>
          </p:cNvSpPr>
          <p:nvPr>
            <p:ph idx="1"/>
          </p:nvPr>
        </p:nvSpPr>
        <p:spPr>
          <a:xfrm>
            <a:off x="838200" y="173421"/>
            <a:ext cx="10515600" cy="6003542"/>
          </a:xfrm>
        </p:spPr>
        <p:txBody>
          <a:bodyPr>
            <a:normAutofit/>
          </a:bodyPr>
          <a:lstStyle/>
          <a:p>
            <a:pPr marL="0" indent="0" algn="l">
              <a:buNone/>
            </a:pPr>
            <a:r>
              <a:rPr lang="en-US" b="1" i="0" dirty="0">
                <a:effectLst/>
                <a:latin typeface="Times New Roman" panose="02020603050405020304" pitchFamily="18" charset="0"/>
                <a:cs typeface="Times New Roman" panose="02020603050405020304" pitchFamily="18" charset="0"/>
              </a:rPr>
              <a:t>Model Type:</a:t>
            </a:r>
          </a:p>
          <a:p>
            <a:pPr marL="0" indent="0" algn="l">
              <a:buNone/>
            </a:pPr>
            <a:r>
              <a:rPr lang="en-US" b="1" i="0" dirty="0">
                <a:effectLst/>
                <a:latin typeface="Times New Roman" panose="02020603050405020304" pitchFamily="18" charset="0"/>
                <a:cs typeface="Times New Roman" panose="02020603050405020304" pitchFamily="18" charset="0"/>
              </a:rPr>
              <a:t>Linear Regression</a:t>
            </a: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Linear regression assumes a linear relationship between the independent variables and the dependent variable. Mathematically, it can be represented as:</a:t>
            </a:r>
          </a:p>
          <a:p>
            <a:pPr marL="0" indent="0" algn="l">
              <a:buNone/>
            </a:pPr>
            <a:r>
              <a:rPr lang="en-US" dirty="0">
                <a:latin typeface="Times New Roman" panose="02020603050405020304" pitchFamily="18" charset="0"/>
                <a:cs typeface="Times New Roman" panose="02020603050405020304" pitchFamily="18" charset="0"/>
              </a:rPr>
              <a:t>Y</a:t>
            </a:r>
            <a:r>
              <a:rPr lang="en-US" b="0" i="0" dirty="0">
                <a:effectLst/>
                <a:latin typeface="Times New Roman" panose="02020603050405020304" pitchFamily="18" charset="0"/>
                <a:cs typeface="Times New Roman" panose="02020603050405020304" pitchFamily="18" charset="0"/>
              </a:rPr>
              <a:t>=</a:t>
            </a:r>
            <a:r>
              <a:rPr lang="el-GR" b="0" i="1" dirty="0">
                <a:effectLst/>
                <a:latin typeface="Times New Roman" panose="02020603050405020304" pitchFamily="18" charset="0"/>
                <a:cs typeface="Times New Roman" panose="02020603050405020304" pitchFamily="18" charset="0"/>
              </a:rPr>
              <a:t>β</a:t>
            </a:r>
            <a:r>
              <a:rPr lang="el-GR" b="0" i="0" dirty="0">
                <a:effectLst/>
                <a:latin typeface="Times New Roman" panose="02020603050405020304" pitchFamily="18" charset="0"/>
                <a:cs typeface="Times New Roman" panose="02020603050405020304" pitchFamily="18" charset="0"/>
              </a:rPr>
              <a:t>0​</a:t>
            </a:r>
            <a:r>
              <a:rPr lang="en-US" b="0" i="0" dirty="0">
                <a:effectLst/>
                <a:latin typeface="Times New Roman" panose="02020603050405020304" pitchFamily="18" charset="0"/>
                <a:cs typeface="Times New Roman" panose="02020603050405020304" pitchFamily="18" charset="0"/>
              </a:rPr>
              <a:t>+</a:t>
            </a:r>
            <a:r>
              <a:rPr lang="el-GR" b="0" i="1" dirty="0">
                <a:effectLst/>
                <a:latin typeface="Times New Roman" panose="02020603050405020304" pitchFamily="18" charset="0"/>
                <a:cs typeface="Times New Roman" panose="02020603050405020304" pitchFamily="18" charset="0"/>
              </a:rPr>
              <a:t>β</a:t>
            </a:r>
            <a:r>
              <a:rPr lang="el-GR" b="0" i="0" dirty="0">
                <a:effectLst/>
                <a:latin typeface="Times New Roman" panose="02020603050405020304" pitchFamily="18" charset="0"/>
                <a:cs typeface="Times New Roman" panose="02020603050405020304" pitchFamily="18" charset="0"/>
              </a:rPr>
              <a:t>1​</a:t>
            </a:r>
            <a:r>
              <a:rPr lang="en-US" b="0" i="0" dirty="0">
                <a:effectLst/>
                <a:latin typeface="Times New Roman" panose="02020603050405020304" pitchFamily="18" charset="0"/>
                <a:cs typeface="Times New Roman" panose="02020603050405020304" pitchFamily="18" charset="0"/>
              </a:rPr>
              <a:t>⋅age+</a:t>
            </a:r>
            <a:r>
              <a:rPr lang="el-GR" b="0" i="1" dirty="0">
                <a:effectLst/>
                <a:latin typeface="Times New Roman" panose="02020603050405020304" pitchFamily="18" charset="0"/>
                <a:cs typeface="Times New Roman" panose="02020603050405020304" pitchFamily="18" charset="0"/>
              </a:rPr>
              <a:t> β</a:t>
            </a:r>
            <a:r>
              <a:rPr lang="el-GR" b="0" i="0" dirty="0">
                <a:effectLst/>
                <a:latin typeface="Times New Roman" panose="02020603050405020304" pitchFamily="18" charset="0"/>
                <a:cs typeface="Times New Roman" panose="02020603050405020304" pitchFamily="18" charset="0"/>
              </a:rPr>
              <a:t>2 </a:t>
            </a:r>
            <a:r>
              <a:rPr lang="en-US" b="0" i="0" dirty="0">
                <a:effectLst/>
                <a:latin typeface="Times New Roman" panose="02020603050405020304" pitchFamily="18" charset="0"/>
                <a:cs typeface="Times New Roman" panose="02020603050405020304" pitchFamily="18" charset="0"/>
              </a:rPr>
              <a:t>⋅</a:t>
            </a:r>
            <a:r>
              <a:rPr lang="en-US" b="0" i="0" dirty="0" err="1">
                <a:effectLst/>
                <a:latin typeface="Times New Roman" panose="02020603050405020304" pitchFamily="18" charset="0"/>
                <a:cs typeface="Times New Roman" panose="02020603050405020304" pitchFamily="18" charset="0"/>
              </a:rPr>
              <a:t>bmi</a:t>
            </a:r>
            <a:r>
              <a:rPr lang="en-US" b="0" i="0" dirty="0">
                <a:effectLst/>
                <a:latin typeface="Times New Roman" panose="02020603050405020304" pitchFamily="18" charset="0"/>
                <a:cs typeface="Times New Roman" panose="02020603050405020304" pitchFamily="18" charset="0"/>
              </a:rPr>
              <a:t>+</a:t>
            </a:r>
            <a:r>
              <a:rPr lang="el-GR" b="0" i="1" dirty="0">
                <a:effectLst/>
                <a:latin typeface="Times New Roman" panose="02020603050405020304" pitchFamily="18" charset="0"/>
                <a:cs typeface="Times New Roman" panose="02020603050405020304" pitchFamily="18" charset="0"/>
              </a:rPr>
              <a:t>β</a:t>
            </a:r>
            <a:r>
              <a:rPr lang="el-GR" b="0" i="0" dirty="0">
                <a:effectLst/>
                <a:latin typeface="Times New Roman" panose="02020603050405020304" pitchFamily="18" charset="0"/>
                <a:cs typeface="Times New Roman" panose="02020603050405020304" pitchFamily="18" charset="0"/>
              </a:rPr>
              <a:t>3​</a:t>
            </a:r>
            <a:r>
              <a:rPr lang="en-US" b="0" i="0" dirty="0">
                <a:effectLst/>
                <a:latin typeface="Times New Roman" panose="02020603050405020304" pitchFamily="18" charset="0"/>
                <a:cs typeface="Times New Roman" panose="02020603050405020304" pitchFamily="18" charset="0"/>
              </a:rPr>
              <a:t>⋅smoker+</a:t>
            </a:r>
            <a:r>
              <a:rPr lang="el-GR" b="0" i="1" dirty="0">
                <a:effectLst/>
                <a:latin typeface="Times New Roman" panose="02020603050405020304" pitchFamily="18" charset="0"/>
                <a:cs typeface="Times New Roman" panose="02020603050405020304" pitchFamily="18" charset="0"/>
              </a:rPr>
              <a:t>β</a:t>
            </a:r>
            <a:r>
              <a:rPr lang="el-GR" b="0" i="0" dirty="0">
                <a:effectLst/>
                <a:latin typeface="Times New Roman" panose="02020603050405020304" pitchFamily="18" charset="0"/>
                <a:cs typeface="Times New Roman" panose="02020603050405020304" pitchFamily="18" charset="0"/>
              </a:rPr>
              <a:t>4​</a:t>
            </a:r>
            <a:r>
              <a:rPr lang="en-US" b="0" i="0" dirty="0">
                <a:effectLst/>
                <a:latin typeface="Times New Roman" panose="02020603050405020304" pitchFamily="18" charset="0"/>
                <a:cs typeface="Times New Roman" panose="02020603050405020304" pitchFamily="18" charset="0"/>
              </a:rPr>
              <a:t>⋅region+</a:t>
            </a:r>
            <a:r>
              <a:rPr lang="el-GR" b="0" i="1" dirty="0">
                <a:effectLst/>
                <a:latin typeface="Times New Roman" panose="02020603050405020304" pitchFamily="18" charset="0"/>
                <a:cs typeface="Times New Roman" panose="02020603050405020304" pitchFamily="18" charset="0"/>
              </a:rPr>
              <a:t>ϵ</a:t>
            </a:r>
            <a:endParaRPr lang="el-GR" b="0" i="0" dirty="0">
              <a:effectLst/>
              <a:latin typeface="Times New Roman" panose="02020603050405020304" pitchFamily="18" charset="0"/>
              <a:cs typeface="Times New Roman" panose="02020603050405020304" pitchFamily="18" charset="0"/>
            </a:endParaRPr>
          </a:p>
          <a:p>
            <a:pPr marL="0" indent="0" algn="l">
              <a:buNone/>
            </a:pPr>
            <a:r>
              <a:rPr lang="en-US" b="0" i="0" dirty="0">
                <a:effectLst/>
                <a:latin typeface="Times New Roman" panose="02020603050405020304" pitchFamily="18" charset="0"/>
                <a:cs typeface="Times New Roman" panose="02020603050405020304" pitchFamily="18" charset="0"/>
              </a:rPr>
              <a:t>Where:</a:t>
            </a:r>
          </a:p>
          <a:p>
            <a:r>
              <a:rPr lang="en-US" dirty="0">
                <a:latin typeface="Times New Roman" panose="02020603050405020304" pitchFamily="18" charset="0"/>
                <a:cs typeface="Times New Roman" panose="02020603050405020304" pitchFamily="18" charset="0"/>
              </a:rPr>
              <a:t>Y </a:t>
            </a:r>
            <a:r>
              <a:rPr lang="en-US" b="0" i="0" dirty="0">
                <a:effectLst/>
                <a:latin typeface="Times New Roman" panose="02020603050405020304" pitchFamily="18" charset="0"/>
                <a:cs typeface="Times New Roman" panose="02020603050405020304" pitchFamily="18" charset="0"/>
              </a:rPr>
              <a:t>is the dependent variable (charges),</a:t>
            </a:r>
          </a:p>
          <a:p>
            <a:r>
              <a:rPr lang="el-GR" b="0" i="1" dirty="0">
                <a:effectLst/>
                <a:latin typeface="Times New Roman" panose="02020603050405020304" pitchFamily="18" charset="0"/>
                <a:cs typeface="Times New Roman" panose="02020603050405020304" pitchFamily="18" charset="0"/>
              </a:rPr>
              <a:t>β</a:t>
            </a:r>
            <a:r>
              <a:rPr lang="el-GR" b="0" i="0" dirty="0">
                <a:effectLst/>
                <a:latin typeface="Times New Roman" panose="02020603050405020304" pitchFamily="18" charset="0"/>
                <a:cs typeface="Times New Roman" panose="02020603050405020304" pitchFamily="18" charset="0"/>
              </a:rPr>
              <a:t>0​ </a:t>
            </a:r>
            <a:r>
              <a:rPr lang="en-US" b="0" i="0" dirty="0">
                <a:effectLst/>
                <a:latin typeface="Times New Roman" panose="02020603050405020304" pitchFamily="18" charset="0"/>
                <a:cs typeface="Times New Roman" panose="02020603050405020304" pitchFamily="18" charset="0"/>
              </a:rPr>
              <a:t>is the intercept,</a:t>
            </a:r>
          </a:p>
          <a:p>
            <a:r>
              <a:rPr lang="el-GR" b="0" i="1" dirty="0">
                <a:effectLst/>
                <a:latin typeface="Times New Roman" panose="02020603050405020304" pitchFamily="18" charset="0"/>
                <a:cs typeface="Times New Roman" panose="02020603050405020304" pitchFamily="18" charset="0"/>
              </a:rPr>
              <a:t>β</a:t>
            </a:r>
            <a:r>
              <a:rPr lang="el-GR" b="0" i="0" dirty="0">
                <a:effectLst/>
                <a:latin typeface="Times New Roman" panose="02020603050405020304" pitchFamily="18" charset="0"/>
                <a:cs typeface="Times New Roman" panose="02020603050405020304" pitchFamily="18" charset="0"/>
              </a:rPr>
              <a:t>1​,</a:t>
            </a:r>
            <a:r>
              <a:rPr lang="el-GR" b="0" i="1" dirty="0">
                <a:effectLst/>
                <a:latin typeface="Times New Roman" panose="02020603050405020304" pitchFamily="18" charset="0"/>
                <a:cs typeface="Times New Roman" panose="02020603050405020304" pitchFamily="18" charset="0"/>
              </a:rPr>
              <a:t>β</a:t>
            </a:r>
            <a:r>
              <a:rPr lang="el-GR" b="0" i="0" dirty="0">
                <a:effectLst/>
                <a:latin typeface="Times New Roman" panose="02020603050405020304" pitchFamily="18" charset="0"/>
                <a:cs typeface="Times New Roman" panose="02020603050405020304" pitchFamily="18" charset="0"/>
              </a:rPr>
              <a:t>2​,</a:t>
            </a:r>
            <a:r>
              <a:rPr lang="el-GR" b="0" i="1" dirty="0">
                <a:effectLst/>
                <a:latin typeface="Times New Roman" panose="02020603050405020304" pitchFamily="18" charset="0"/>
                <a:cs typeface="Times New Roman" panose="02020603050405020304" pitchFamily="18" charset="0"/>
              </a:rPr>
              <a:t>β</a:t>
            </a:r>
            <a:r>
              <a:rPr lang="el-GR" b="0" i="0" dirty="0">
                <a:effectLst/>
                <a:latin typeface="Times New Roman" panose="02020603050405020304" pitchFamily="18" charset="0"/>
                <a:cs typeface="Times New Roman" panose="02020603050405020304" pitchFamily="18" charset="0"/>
              </a:rPr>
              <a:t>3​,</a:t>
            </a:r>
            <a:r>
              <a:rPr lang="el-GR" b="0" i="1" dirty="0">
                <a:effectLst/>
                <a:latin typeface="Times New Roman" panose="02020603050405020304" pitchFamily="18" charset="0"/>
                <a:cs typeface="Times New Roman" panose="02020603050405020304" pitchFamily="18" charset="0"/>
              </a:rPr>
              <a:t>β</a:t>
            </a:r>
            <a:r>
              <a:rPr lang="el-GR" b="0" i="0" dirty="0">
                <a:effectLst/>
                <a:latin typeface="Times New Roman" panose="02020603050405020304" pitchFamily="18" charset="0"/>
                <a:cs typeface="Times New Roman" panose="02020603050405020304" pitchFamily="18" charset="0"/>
              </a:rPr>
              <a:t>4​ </a:t>
            </a:r>
            <a:r>
              <a:rPr lang="en-US" b="0" i="0" dirty="0">
                <a:effectLst/>
                <a:latin typeface="Times New Roman" panose="02020603050405020304" pitchFamily="18" charset="0"/>
                <a:cs typeface="Times New Roman" panose="02020603050405020304" pitchFamily="18" charset="0"/>
              </a:rPr>
              <a:t>are the coefficients.</a:t>
            </a:r>
          </a:p>
          <a:p>
            <a:r>
              <a:rPr lang="en-US" b="0" i="0" dirty="0">
                <a:effectLst/>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smoker, region are the independent variables,</a:t>
            </a:r>
          </a:p>
          <a:p>
            <a:r>
              <a:rPr lang="el-GR" b="0" i="1" dirty="0">
                <a:effectLst/>
                <a:latin typeface="Times New Roman" panose="02020603050405020304" pitchFamily="18" charset="0"/>
                <a:cs typeface="Times New Roman" panose="02020603050405020304" pitchFamily="18" charset="0"/>
              </a:rPr>
              <a:t>ϵ</a:t>
            </a:r>
            <a:r>
              <a:rPr lang="el-GR"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is the error term.</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88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A17DB-E298-3DB3-E73D-DB788F54F1BF}"/>
              </a:ext>
            </a:extLst>
          </p:cNvPr>
          <p:cNvSpPr>
            <a:spLocks noGrp="1"/>
          </p:cNvSpPr>
          <p:nvPr>
            <p:ph idx="1"/>
          </p:nvPr>
        </p:nvSpPr>
        <p:spPr>
          <a:xfrm>
            <a:off x="1" y="0"/>
            <a:ext cx="11918730" cy="5691352"/>
          </a:xfrm>
        </p:spPr>
        <p:txBody>
          <a:bodyPr>
            <a:noAutofit/>
          </a:bodyPr>
          <a:lstStyle/>
          <a:p>
            <a:pPr marL="0" indent="0" algn="just">
              <a:buNone/>
            </a:pPr>
            <a:r>
              <a:rPr lang="en-US" b="1" i="0" dirty="0">
                <a:effectLst/>
                <a:latin typeface="Times New Roman" panose="02020603050405020304" pitchFamily="18" charset="0"/>
                <a:cs typeface="Times New Roman" panose="02020603050405020304" pitchFamily="18" charset="0"/>
              </a:rPr>
              <a:t>Applied Level:</a:t>
            </a:r>
          </a:p>
          <a:p>
            <a:pPr marL="0" indent="0" algn="just">
              <a:buNone/>
            </a:pPr>
            <a:r>
              <a:rPr lang="en-US" b="1" i="0" dirty="0">
                <a:effectLst/>
                <a:latin typeface="Times New Roman" panose="02020603050405020304" pitchFamily="18" charset="0"/>
                <a:cs typeface="Times New Roman" panose="02020603050405020304" pitchFamily="18" charset="0"/>
              </a:rPr>
              <a:t>Features:</a:t>
            </a:r>
            <a:endParaRPr lang="en-US" b="0" i="0" dirty="0">
              <a:effectLst/>
              <a:latin typeface="Times New Roman" panose="02020603050405020304" pitchFamily="18" charset="0"/>
              <a:cs typeface="Times New Roman" panose="02020603050405020304" pitchFamily="18" charset="0"/>
            </a:endParaRPr>
          </a:p>
          <a:p>
            <a:pPr marL="457200" lvl="1" indent="0" algn="just">
              <a:buNone/>
            </a:pPr>
            <a:r>
              <a:rPr lang="en-US" sz="2800" b="1" i="0" dirty="0">
                <a:effectLst/>
                <a:latin typeface="Times New Roman" panose="02020603050405020304" pitchFamily="18" charset="0"/>
                <a:cs typeface="Times New Roman" panose="02020603050405020304" pitchFamily="18" charset="0"/>
              </a:rPr>
              <a:t>Age:</a:t>
            </a:r>
            <a:r>
              <a:rPr lang="en-US" sz="2800" b="0" i="0" dirty="0">
                <a:effectLst/>
                <a:latin typeface="Times New Roman" panose="02020603050405020304" pitchFamily="18" charset="0"/>
                <a:cs typeface="Times New Roman" panose="02020603050405020304" pitchFamily="18" charset="0"/>
              </a:rPr>
              <a:t> Represents the impact of age on charges.</a:t>
            </a:r>
          </a:p>
          <a:p>
            <a:pPr marL="457200" lvl="1" indent="0" algn="just">
              <a:buNone/>
            </a:pPr>
            <a:r>
              <a:rPr lang="en-US" sz="2800" b="1" i="0" dirty="0">
                <a:effectLst/>
                <a:latin typeface="Times New Roman" panose="02020603050405020304" pitchFamily="18" charset="0"/>
                <a:cs typeface="Times New Roman" panose="02020603050405020304" pitchFamily="18" charset="0"/>
              </a:rPr>
              <a:t>Smoker:</a:t>
            </a:r>
            <a:r>
              <a:rPr lang="en-US" sz="2800" b="0" i="0" dirty="0">
                <a:effectLst/>
                <a:latin typeface="Times New Roman" panose="02020603050405020304" pitchFamily="18" charset="0"/>
                <a:cs typeface="Times New Roman" panose="02020603050405020304" pitchFamily="18" charset="0"/>
              </a:rPr>
              <a:t> Represents the impact of smoking status on charges (0 for non-smoker, 1 for smoker).</a:t>
            </a:r>
          </a:p>
          <a:p>
            <a:pPr marL="457200" lvl="1" indent="0" algn="just">
              <a:buNone/>
            </a:pPr>
            <a:r>
              <a:rPr lang="en-US" sz="2800" b="1" i="0" dirty="0">
                <a:effectLst/>
                <a:latin typeface="Times New Roman" panose="02020603050405020304" pitchFamily="18" charset="0"/>
                <a:cs typeface="Times New Roman" panose="02020603050405020304" pitchFamily="18" charset="0"/>
              </a:rPr>
              <a:t>Region:</a:t>
            </a:r>
            <a:r>
              <a:rPr lang="en-US" sz="2800" b="0" i="0" dirty="0">
                <a:effectLst/>
                <a:latin typeface="Times New Roman" panose="02020603050405020304" pitchFamily="18" charset="0"/>
                <a:cs typeface="Times New Roman" panose="02020603050405020304" pitchFamily="18" charset="0"/>
              </a:rPr>
              <a:t> Represents the impact of different regions on charges.</a:t>
            </a:r>
          </a:p>
          <a:p>
            <a:pPr marL="0" indent="0" algn="just">
              <a:buNone/>
            </a:pPr>
            <a:r>
              <a:rPr lang="en-US" b="1" i="0" dirty="0">
                <a:effectLst/>
                <a:latin typeface="Times New Roman" panose="02020603050405020304" pitchFamily="18" charset="0"/>
                <a:cs typeface="Times New Roman" panose="02020603050405020304" pitchFamily="18" charset="0"/>
              </a:rPr>
              <a:t>Coefficient Interpretation:</a:t>
            </a:r>
            <a:endParaRPr lang="en-US" b="0" i="0" dirty="0">
              <a:effectLst/>
              <a:latin typeface="Times New Roman" panose="02020603050405020304" pitchFamily="18" charset="0"/>
              <a:cs typeface="Times New Roman" panose="02020603050405020304" pitchFamily="18" charset="0"/>
            </a:endParaRPr>
          </a:p>
          <a:p>
            <a:pPr marL="457200" lvl="1" indent="0" algn="just">
              <a:buNone/>
            </a:pPr>
            <a:r>
              <a:rPr lang="el-GR" sz="2800" b="0" i="1" dirty="0">
                <a:effectLst/>
                <a:latin typeface="Times New Roman" panose="02020603050405020304" pitchFamily="18" charset="0"/>
                <a:cs typeface="Times New Roman" panose="02020603050405020304" pitchFamily="18" charset="0"/>
              </a:rPr>
              <a:t>β</a:t>
            </a:r>
            <a:r>
              <a:rPr lang="el-GR" sz="2800" b="0" i="0" dirty="0">
                <a:effectLst/>
                <a:latin typeface="Times New Roman" panose="02020603050405020304" pitchFamily="18" charset="0"/>
                <a:cs typeface="Times New Roman" panose="02020603050405020304" pitchFamily="18" charset="0"/>
              </a:rPr>
              <a:t>1​,</a:t>
            </a:r>
            <a:r>
              <a:rPr lang="el-GR" sz="2800" b="0" i="1" dirty="0">
                <a:effectLst/>
                <a:latin typeface="Times New Roman" panose="02020603050405020304" pitchFamily="18" charset="0"/>
                <a:cs typeface="Times New Roman" panose="02020603050405020304" pitchFamily="18" charset="0"/>
              </a:rPr>
              <a:t>β</a:t>
            </a:r>
            <a:r>
              <a:rPr lang="el-GR" sz="2800" b="0" i="0" dirty="0">
                <a:effectLst/>
                <a:latin typeface="Times New Roman" panose="02020603050405020304" pitchFamily="18" charset="0"/>
                <a:cs typeface="Times New Roman" panose="02020603050405020304" pitchFamily="18" charset="0"/>
              </a:rPr>
              <a:t>2​,</a:t>
            </a:r>
            <a:r>
              <a:rPr lang="el-GR" sz="2800" b="0" i="1" dirty="0">
                <a:effectLst/>
                <a:latin typeface="Times New Roman" panose="02020603050405020304" pitchFamily="18" charset="0"/>
                <a:cs typeface="Times New Roman" panose="02020603050405020304" pitchFamily="18" charset="0"/>
              </a:rPr>
              <a:t>β</a:t>
            </a:r>
            <a:r>
              <a:rPr lang="el-GR" sz="2800" b="0" i="0" dirty="0">
                <a:effectLst/>
                <a:latin typeface="Times New Roman" panose="02020603050405020304" pitchFamily="18" charset="0"/>
                <a:cs typeface="Times New Roman" panose="02020603050405020304" pitchFamily="18" charset="0"/>
              </a:rPr>
              <a:t>3​,</a:t>
            </a:r>
            <a:r>
              <a:rPr lang="el-GR" sz="2800" b="0" i="1" dirty="0">
                <a:effectLst/>
                <a:latin typeface="Times New Roman" panose="02020603050405020304" pitchFamily="18" charset="0"/>
                <a:cs typeface="Times New Roman" panose="02020603050405020304" pitchFamily="18" charset="0"/>
              </a:rPr>
              <a:t>β</a:t>
            </a:r>
            <a:r>
              <a:rPr lang="el-GR" sz="2800" b="0" i="0" dirty="0">
                <a:effectLst/>
                <a:latin typeface="Times New Roman" panose="02020603050405020304" pitchFamily="18" charset="0"/>
                <a:cs typeface="Times New Roman" panose="02020603050405020304" pitchFamily="18" charset="0"/>
              </a:rPr>
              <a:t>4​ </a:t>
            </a:r>
            <a:r>
              <a:rPr lang="en-US" sz="2800" b="0" i="0" dirty="0">
                <a:effectLst/>
                <a:latin typeface="Times New Roman" panose="02020603050405020304" pitchFamily="18" charset="0"/>
                <a:cs typeface="Times New Roman" panose="02020603050405020304" pitchFamily="18" charset="0"/>
              </a:rPr>
              <a:t>indicate how much the charges change with a one-unit increase in the corresponding feature, holding other variables constant.</a:t>
            </a:r>
          </a:p>
          <a:p>
            <a:pPr marL="0" indent="0" algn="just">
              <a:buNone/>
            </a:pPr>
            <a:r>
              <a:rPr lang="en-US" b="1" i="0" dirty="0">
                <a:effectLst/>
                <a:latin typeface="Times New Roman" panose="02020603050405020304" pitchFamily="18" charset="0"/>
                <a:cs typeface="Times New Roman" panose="02020603050405020304" pitchFamily="18" charset="0"/>
              </a:rPr>
              <a:t>Model Assumptions:</a:t>
            </a:r>
          </a:p>
          <a:p>
            <a:pPr marL="0" indent="0" algn="just">
              <a:buNone/>
            </a:pPr>
            <a:r>
              <a:rPr lang="en-US" b="1" i="0" dirty="0">
                <a:effectLst/>
                <a:latin typeface="Times New Roman" panose="02020603050405020304" pitchFamily="18" charset="0"/>
                <a:cs typeface="Times New Roman" panose="02020603050405020304" pitchFamily="18" charset="0"/>
              </a:rPr>
              <a:t>Linearity:</a:t>
            </a:r>
            <a:r>
              <a:rPr lang="en-US" b="0" i="0" dirty="0">
                <a:effectLst/>
                <a:latin typeface="Times New Roman" panose="02020603050405020304" pitchFamily="18" charset="0"/>
                <a:cs typeface="Times New Roman" panose="02020603050405020304" pitchFamily="18" charset="0"/>
              </a:rPr>
              <a:t> Assumes a linear relationship between features and charges.</a:t>
            </a:r>
          </a:p>
          <a:p>
            <a:pPr marL="0" indent="0" algn="just">
              <a:buNone/>
            </a:pPr>
            <a:r>
              <a:rPr lang="en-US" b="1" i="0" dirty="0">
                <a:effectLst/>
                <a:latin typeface="Times New Roman" panose="02020603050405020304" pitchFamily="18" charset="0"/>
                <a:cs typeface="Times New Roman" panose="02020603050405020304" pitchFamily="18" charset="0"/>
              </a:rPr>
              <a:t>Independence:</a:t>
            </a:r>
            <a:r>
              <a:rPr lang="en-US" b="0" i="0" dirty="0">
                <a:effectLst/>
                <a:latin typeface="Times New Roman" panose="02020603050405020304" pitchFamily="18" charset="0"/>
                <a:cs typeface="Times New Roman" panose="02020603050405020304" pitchFamily="18" charset="0"/>
              </a:rPr>
              <a:t> Assumes independence of observations.</a:t>
            </a:r>
          </a:p>
          <a:p>
            <a:pPr marL="0" indent="0" algn="just">
              <a:buNone/>
            </a:pPr>
            <a:r>
              <a:rPr lang="en-US" b="1" i="0" dirty="0">
                <a:effectLst/>
                <a:latin typeface="Times New Roman" panose="02020603050405020304" pitchFamily="18" charset="0"/>
                <a:cs typeface="Times New Roman" panose="02020603050405020304" pitchFamily="18" charset="0"/>
              </a:rPr>
              <a:t>Homoscedasticity:</a:t>
            </a:r>
            <a:r>
              <a:rPr lang="en-US" b="0" i="0" dirty="0">
                <a:effectLst/>
                <a:latin typeface="Times New Roman" panose="02020603050405020304" pitchFamily="18" charset="0"/>
                <a:cs typeface="Times New Roman" panose="02020603050405020304" pitchFamily="18" charset="0"/>
              </a:rPr>
              <a:t> Assumes constant variance of errors.</a:t>
            </a:r>
          </a:p>
          <a:p>
            <a:pPr marL="0" indent="0" algn="just">
              <a:buNone/>
            </a:pPr>
            <a:r>
              <a:rPr lang="en-US" b="1" i="0" dirty="0">
                <a:effectLst/>
                <a:latin typeface="Times New Roman" panose="02020603050405020304" pitchFamily="18" charset="0"/>
                <a:cs typeface="Times New Roman" panose="02020603050405020304" pitchFamily="18" charset="0"/>
              </a:rPr>
              <a:t>Normality of Residuals:</a:t>
            </a:r>
            <a:r>
              <a:rPr lang="en-US" b="0" i="0" dirty="0">
                <a:effectLst/>
                <a:latin typeface="Times New Roman" panose="02020603050405020304" pitchFamily="18" charset="0"/>
                <a:cs typeface="Times New Roman" panose="02020603050405020304" pitchFamily="18" charset="0"/>
              </a:rPr>
              <a:t> Assumes that the residuals are normally distributed.</a:t>
            </a:r>
          </a:p>
          <a:p>
            <a:pPr marL="0" indent="0" algn="just">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72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3F589A-9FC9-95A4-2411-B5C8CDD4F14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7200" dirty="0">
                <a:solidFill>
                  <a:schemeClr val="bg1"/>
                </a:solidFill>
              </a:rPr>
              <a:t>Data Section</a:t>
            </a:r>
            <a:endParaRPr lang="en-US" sz="5400" dirty="0">
              <a:solidFill>
                <a:schemeClr val="bg1"/>
              </a:solidFill>
            </a:endParaRPr>
          </a:p>
        </p:txBody>
      </p:sp>
    </p:spTree>
    <p:extLst>
      <p:ext uri="{BB962C8B-B14F-4D97-AF65-F5344CB8AC3E}">
        <p14:creationId xmlns:p14="http://schemas.microsoft.com/office/powerpoint/2010/main" val="6788316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Shape 14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2" name="Google Shape;132;p15"/>
          <p:cNvSpPr txBox="1">
            <a:spLocks noGrp="1"/>
          </p:cNvSpPr>
          <p:nvPr>
            <p:ph type="title"/>
          </p:nvPr>
        </p:nvSpPr>
        <p:spPr>
          <a:xfrm>
            <a:off x="1314824" y="735106"/>
            <a:ext cx="10053763" cy="2928470"/>
          </a:xfrm>
          <a:prstGeom prst="rect">
            <a:avLst/>
          </a:prstGeom>
        </p:spPr>
        <p:txBody>
          <a:bodyPr spcFirstLastPara="1" vert="horz" lIns="91440" tIns="45720" rIns="91440" bIns="45720" rtlCol="0" anchor="b" anchorCtr="0">
            <a:normAutofit/>
          </a:bodyPr>
          <a:lstStyle/>
          <a:p>
            <a:pPr marL="0" lvl="0" indent="0">
              <a:spcAft>
                <a:spcPts val="0"/>
              </a:spcAft>
              <a:buClr>
                <a:schemeClr val="lt1"/>
              </a:buClr>
              <a:buSzPts val="1600"/>
            </a:pP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Data Source: Kaggle</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Sample Size:1338 X 7</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Data Excluded: Personal info</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Time Period: January 2022 to September 2023</a:t>
            </a:r>
            <a:br>
              <a:rPr lang="en-US" sz="3400" kern="1200" dirty="0">
                <a:solidFill>
                  <a:srgbClr val="FFFFFF"/>
                </a:solidFill>
                <a:latin typeface="+mj-lt"/>
                <a:ea typeface="+mj-ea"/>
                <a:cs typeface="+mj-cs"/>
              </a:rPr>
            </a:br>
            <a:r>
              <a:rPr lang="en-US" sz="3400" kern="1200" dirty="0">
                <a:solidFill>
                  <a:srgbClr val="FFFFFF"/>
                </a:solidFill>
                <a:latin typeface="+mj-lt"/>
                <a:ea typeface="+mj-ea"/>
                <a:cs typeface="+mj-cs"/>
              </a:rPr>
              <a:t>Assumptions: The data is considered true for all regions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lt1"/>
              </a:buClr>
              <a:buSzPts val="3400"/>
              <a:buFont typeface="Arial"/>
              <a:buNone/>
            </a:pPr>
            <a:r>
              <a:rPr lang="en-US" dirty="0"/>
              <a:t>Executive summary</a:t>
            </a:r>
            <a:endParaRPr dirty="0"/>
          </a:p>
        </p:txBody>
      </p:sp>
      <p:sp>
        <p:nvSpPr>
          <p:cNvPr id="138" name="Google Shape;138;p16"/>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0" lvl="0" indent="0" algn="just" rtl="0">
              <a:lnSpc>
                <a:spcPct val="120000"/>
              </a:lnSpc>
              <a:spcBef>
                <a:spcPts val="0"/>
              </a:spcBef>
              <a:spcAft>
                <a:spcPts val="0"/>
              </a:spcAft>
              <a:buSzPts val="1440"/>
              <a:buNone/>
            </a:pPr>
            <a:r>
              <a:rPr lang="en-US" sz="2000" b="1" dirty="0">
                <a:latin typeface="Times New Roman"/>
                <a:ea typeface="Times New Roman"/>
                <a:cs typeface="Times New Roman"/>
                <a:sym typeface="Times New Roman"/>
              </a:rPr>
              <a:t>Problem: </a:t>
            </a:r>
            <a:r>
              <a:rPr lang="en-US" sz="2000" b="0" i="0" dirty="0">
                <a:latin typeface="Times New Roman"/>
                <a:ea typeface="Times New Roman"/>
                <a:cs typeface="Times New Roman"/>
                <a:sym typeface="Times New Roman"/>
              </a:rPr>
              <a:t>Analyze the "Health Insurance Charges" dataset to identify factors influencing insurance costs, develop predictive model, and provide data-driven recommendations for cost optimization in the healthcare insurance sector.</a:t>
            </a:r>
            <a:endParaRPr sz="2000" i="0" dirty="0">
              <a:latin typeface="Times New Roman"/>
              <a:ea typeface="Times New Roman"/>
              <a:cs typeface="Times New Roman"/>
              <a:sym typeface="Times New Roman"/>
            </a:endParaRPr>
          </a:p>
          <a:p>
            <a:pPr marL="0" lvl="0" indent="0" algn="just" rtl="0">
              <a:lnSpc>
                <a:spcPct val="120000"/>
              </a:lnSpc>
              <a:spcBef>
                <a:spcPts val="1600"/>
              </a:spcBef>
              <a:spcAft>
                <a:spcPts val="0"/>
              </a:spcAft>
              <a:buSzPts val="1440"/>
              <a:buNone/>
            </a:pPr>
            <a:r>
              <a:rPr lang="en-US" sz="2000" b="1" dirty="0">
                <a:latin typeface="Times New Roman"/>
                <a:ea typeface="Times New Roman"/>
                <a:cs typeface="Times New Roman"/>
                <a:sym typeface="Times New Roman"/>
              </a:rPr>
              <a:t>Solution: </a:t>
            </a:r>
            <a:r>
              <a:rPr lang="en-US" sz="2000" dirty="0">
                <a:latin typeface="Times New Roman"/>
                <a:ea typeface="Times New Roman"/>
                <a:cs typeface="Times New Roman"/>
                <a:sym typeface="Times New Roman"/>
              </a:rPr>
              <a:t>Cleanse and preprocess data, conduct exploratory analysis, develop predictive models, segment individuals based on risk, propose cost-saving strategies, and provide targeted policy recommendations for optimizing health insurance charges in the healthcare sector.</a:t>
            </a:r>
            <a:endParaRPr sz="3600" dirty="0"/>
          </a:p>
          <a:p>
            <a:pPr marL="0" lvl="0" indent="0" algn="just" rtl="0">
              <a:lnSpc>
                <a:spcPct val="120000"/>
              </a:lnSpc>
              <a:spcBef>
                <a:spcPts val="1600"/>
              </a:spcBef>
              <a:spcAft>
                <a:spcPts val="0"/>
              </a:spcAft>
              <a:buSzPts val="1440"/>
              <a:buNone/>
            </a:pPr>
            <a:endParaRPr sz="20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3F589A-9FC9-95A4-2411-B5C8CDD4F14C}"/>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solidFill>
              </a:rPr>
              <a:t>Exploratory Data Analysis(EDA) </a:t>
            </a:r>
          </a:p>
        </p:txBody>
      </p:sp>
    </p:spTree>
    <p:extLst>
      <p:ext uri="{BB962C8B-B14F-4D97-AF65-F5344CB8AC3E}">
        <p14:creationId xmlns:p14="http://schemas.microsoft.com/office/powerpoint/2010/main" val="38589352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lt1"/>
              </a:buClr>
              <a:buSzPts val="3400"/>
              <a:buFont typeface="Arial"/>
              <a:buNone/>
            </a:pPr>
            <a:r>
              <a:rPr lang="en-US" dirty="0"/>
              <a:t>How does Insurance Charges vary across the age?</a:t>
            </a:r>
            <a:endParaRPr dirty="0"/>
          </a:p>
        </p:txBody>
      </p:sp>
      <p:pic>
        <p:nvPicPr>
          <p:cNvPr id="149" name="Google Shape;149;p18" descr="A diagram of different age and insurance charges&#10;&#10;Description automatically generated with medium confidence"/>
          <p:cNvPicPr preferRelativeResize="0">
            <a:picLocks noGrp="1"/>
          </p:cNvPicPr>
          <p:nvPr>
            <p:ph idx="1"/>
          </p:nvPr>
        </p:nvPicPr>
        <p:blipFill rotWithShape="1">
          <a:blip r:embed="rId3">
            <a:alphaModFix/>
          </a:blip>
          <a:srcRect/>
          <a:stretch/>
        </p:blipFill>
        <p:spPr>
          <a:xfrm>
            <a:off x="838200" y="1690688"/>
            <a:ext cx="7343648" cy="45943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19" descr="A chart of a heat map&#10;&#10;Description automatically generated with medium confidence"/>
          <p:cNvPicPr preferRelativeResize="0">
            <a:picLocks noGrp="1"/>
          </p:cNvPicPr>
          <p:nvPr>
            <p:ph idx="1"/>
          </p:nvPr>
        </p:nvPicPr>
        <p:blipFill rotWithShape="1">
          <a:blip r:embed="rId3">
            <a:alphaModFix/>
          </a:blip>
          <a:srcRect/>
          <a:stretch/>
        </p:blipFill>
        <p:spPr>
          <a:xfrm>
            <a:off x="2055768" y="1353312"/>
            <a:ext cx="8080464" cy="51355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0" descr="A screenshot of a graph&#10;&#10;Description automatically generated"/>
          <p:cNvPicPr preferRelativeResize="0">
            <a:picLocks noGrp="1"/>
          </p:cNvPicPr>
          <p:nvPr>
            <p:ph idx="1"/>
          </p:nvPr>
        </p:nvPicPr>
        <p:blipFill rotWithShape="1">
          <a:blip r:embed="rId3">
            <a:alphaModFix/>
          </a:blip>
          <a:srcRect/>
          <a:stretch/>
        </p:blipFill>
        <p:spPr>
          <a:xfrm>
            <a:off x="2092570" y="920640"/>
            <a:ext cx="8194430" cy="560265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{CD3CF806-76CC-6146-9466-0597483A319D}tf10001070</Template>
  <TotalTime>2286</TotalTime>
  <Words>732</Words>
  <Application>Microsoft Macintosh PowerPoint</Application>
  <PresentationFormat>Widescreen</PresentationFormat>
  <Paragraphs>75</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Söhne</vt:lpstr>
      <vt:lpstr>Calibri</vt:lpstr>
      <vt:lpstr>Calibri Light</vt:lpstr>
      <vt:lpstr>Arial</vt:lpstr>
      <vt:lpstr>Office Theme</vt:lpstr>
      <vt:lpstr>Name: Mohammad Shahed Akhtar Email: sm57349n@pace.edu Date: October 31st 2023 Class:CS667 : Practical Data Science Program Name: MS in Data Science</vt:lpstr>
      <vt:lpstr>Agenda</vt:lpstr>
      <vt:lpstr>Data Section</vt:lpstr>
      <vt:lpstr> Data Source: Kaggle Sample Size:1338 X 7 Data Excluded: Personal info Time Period: January 2022 to September 2023 Assumptions: The data is considered true for all regions</vt:lpstr>
      <vt:lpstr>Executive summary</vt:lpstr>
      <vt:lpstr>Exploratory Data Analysis(EDA) </vt:lpstr>
      <vt:lpstr>How does Insurance Charges vary across the age?</vt:lpstr>
      <vt:lpstr>PowerPoint Presentation</vt:lpstr>
      <vt:lpstr>PowerPoint Presentation</vt:lpstr>
      <vt:lpstr>PowerPoint Presentation</vt:lpstr>
      <vt:lpstr>Modeling Methods </vt:lpstr>
      <vt:lpstr>PowerPoint Presentation</vt:lpstr>
      <vt:lpstr>PowerPoint Presentation</vt:lpstr>
      <vt:lpstr>Findings </vt:lpstr>
      <vt:lpstr>Health insurance charges are much more dependent on that whether the person is a smoker or not  </vt:lpstr>
      <vt:lpstr>The analysis reveals that where you live (region) can influence health insurance charges, showing that different areas may have distinct patterns in healthcare costs. </vt:lpstr>
      <vt:lpstr>Recommendations</vt:lpstr>
      <vt:lpstr>Recommendations</vt:lpstr>
      <vt:lpstr>Next steps</vt:lpstr>
      <vt:lpstr>Appendix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Mohammad Shahed Akhtar Email: sm57349n@pace.edu Date:October 31 2023 Class:CS667 : Practical Data Science Program Name: MS in Data Science</dc:title>
  <cp:lastModifiedBy>Mohammad, Mr. Shahed Akhtar Mohammad Nizamod</cp:lastModifiedBy>
  <cp:revision>5</cp:revision>
  <dcterms:modified xsi:type="dcterms:W3CDTF">2023-11-15T23:33:38Z</dcterms:modified>
</cp:coreProperties>
</file>