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62" r:id="rId4"/>
    <p:sldId id="258" r:id="rId5"/>
    <p:sldId id="259" r:id="rId6"/>
    <p:sldId id="261" r:id="rId7"/>
    <p:sldId id="260" r:id="rId8"/>
    <p:sldId id="263" r:id="rId9"/>
    <p:sldId id="265" r:id="rId10"/>
    <p:sldId id="264" r:id="rId11"/>
    <p:sldId id="266"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4660"/>
  </p:normalViewPr>
  <p:slideViewPr>
    <p:cSldViewPr snapToGrid="0">
      <p:cViewPr varScale="1">
        <p:scale>
          <a:sx n="102" d="100"/>
          <a:sy n="102" d="100"/>
        </p:scale>
        <p:origin x="34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1CE3841-4517-71D2-F1D8-3E3E84C5F62F}"/>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89799E98-9456-337B-E09A-9802FD7AE3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A6342AE7-C5A8-8859-634E-E3370FC2145F}"/>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8FD8AC2E-7450-3D19-EE6A-95043EB7B5D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60D8B39-2025-5C66-4CE7-5CE931CE80AD}"/>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109233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831334F-C930-665B-D21A-1EB8D8913F88}"/>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6BA1994-5A03-3826-F54E-5E99A37CC379}"/>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639A89F9-EBCD-6F32-88EA-17B3F7A6104A}"/>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50DEDF86-02E1-2B5D-B0ED-3593F03F066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BD7D9C4-0260-6FC8-2392-7BFD612F78C7}"/>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831413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CF85F2D-3B03-2F51-BAFC-A2885903E5FE}"/>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97605C0-C361-638E-9219-882D6DDA1091}"/>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56AFCD2-0DE6-F62F-5B91-07EABDD9A3D7}"/>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527E42BB-7140-A431-A399-67F18093849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4909352-D667-4396-CB24-666531A27575}"/>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448567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2FEE24C-E9F9-0857-9C6D-9C2613BC19E4}"/>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A591EC9-0843-1384-B636-A27A86FC898F}"/>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1ABA519-1A62-10FA-65D0-AF62C2DDCE25}"/>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424A8EDD-4C75-E296-A03F-8AB4BEB4A2AE}"/>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19AC352-4611-1597-C612-8DB2E027CC64}"/>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423042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75A81C7-B967-46FC-56BF-A696776079C3}"/>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B75DB9B1-58D8-1AA9-469C-5D7BC78B2B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7AA4CE2-1826-E983-BE1B-6F9C68FBE5B3}"/>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673AE971-0E3A-C5F1-ECAC-C5D2D7D6D7F4}"/>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7B04889-2CCE-86A0-42AD-81DD3C969DFE}"/>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3139657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A0D4A10-BA4C-6E8C-05CA-E8BE85FB971D}"/>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C4B5CEE-1C2E-BEED-6729-1980377806EA}"/>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9FA7AF2C-7EB8-1EED-5A30-98962EFA78CA}"/>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A152BC16-85DC-8AE3-FCDE-CF07F9D56484}"/>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898FFA56-2810-24A0-5831-DEE6EACE69F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8C35D96-F7E0-4AB6-5F20-6863F4056FAD}"/>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398106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9D29F97-8CF0-E448-FBDB-A16C60E3D65D}"/>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E15F5BB-EB78-16E2-EABC-673F83B7C4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45490E46-E506-75B3-BC75-94275CF4312C}"/>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38A85044-00B3-5AF1-7843-52C490B49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50FBC1E9-14AC-6656-AD3C-D2580400B19E}"/>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03C18E6-5999-3A20-FE6F-867150D70F18}"/>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8" name="מציין מיקום של כותרת תחתונה 7">
            <a:extLst>
              <a:ext uri="{FF2B5EF4-FFF2-40B4-BE49-F238E27FC236}">
                <a16:creationId xmlns:a16="http://schemas.microsoft.com/office/drawing/2014/main" id="{760A321F-418E-8222-E742-9112A9931130}"/>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CF16EFA0-C3D5-EA9B-3C7A-A0D14D3E8555}"/>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162825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7A8290-A035-F02A-2DF2-A4D121C03BF0}"/>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F99638E3-30F3-AAF2-2BFC-3A01040D241D}"/>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4" name="מציין מיקום של כותרת תחתונה 3">
            <a:extLst>
              <a:ext uri="{FF2B5EF4-FFF2-40B4-BE49-F238E27FC236}">
                <a16:creationId xmlns:a16="http://schemas.microsoft.com/office/drawing/2014/main" id="{F531783D-E34B-EAA2-B14C-CEF4517709E4}"/>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09335E9-BA2E-4D43-94D8-211EDCB45B5E}"/>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2265100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423425A-51BD-5CBA-7367-1EEC4C759BD7}"/>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3" name="מציין מיקום של כותרת תחתונה 2">
            <a:extLst>
              <a:ext uri="{FF2B5EF4-FFF2-40B4-BE49-F238E27FC236}">
                <a16:creationId xmlns:a16="http://schemas.microsoft.com/office/drawing/2014/main" id="{194A0833-E59E-0E99-1FE8-BC2988AD0F5A}"/>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CE5FADC-A6E0-99AA-7484-C3D43BD60169}"/>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417241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B260F9B-EF6C-5B4C-28F6-F741DD82339C}"/>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BE502F65-945E-D1D2-7610-B1B9CD6CA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47D12A4F-2EFA-4C4C-8575-49E03D89B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73D525E-AA90-09E1-1EA0-35775C48906F}"/>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B5E7E223-D193-84EC-9306-C18B19C11C1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0D825AB-34A6-5F64-B51D-5809701EF984}"/>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820826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048D2E7-5D28-3218-7CDB-ACEC7A668D3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0928DEA7-70F4-1B63-32FA-688C09C70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E6580682-486A-96D2-8057-53A01CC74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8E552BE-FF43-26E3-3C20-497D5C96283B}"/>
              </a:ext>
            </a:extLst>
          </p:cNvPr>
          <p:cNvSpPr>
            <a:spLocks noGrp="1"/>
          </p:cNvSpPr>
          <p:nvPr>
            <p:ph type="dt" sz="half" idx="10"/>
          </p:nvPr>
        </p:nvSpPr>
        <p:spPr/>
        <p:txBody>
          <a:bodyPr/>
          <a:lstStyle/>
          <a:p>
            <a:fld id="{F4B31C72-EB8C-44FA-B53C-3890E4F470B7}"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08E91316-8716-EDA8-4ECD-31847F0F1307}"/>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9526381E-9965-AB46-6EA0-15813B7AE492}"/>
              </a:ext>
            </a:extLst>
          </p:cNvPr>
          <p:cNvSpPr>
            <a:spLocks noGrp="1"/>
          </p:cNvSpPr>
          <p:nvPr>
            <p:ph type="sldNum" sz="quarter" idx="12"/>
          </p:nvPr>
        </p:nvSpPr>
        <p:spPr/>
        <p:txBody>
          <a:bodyPr/>
          <a:lstStyle/>
          <a:p>
            <a:fld id="{1BA72D71-BEC5-4086-8787-2CAC24ADC859}" type="slidenum">
              <a:rPr lang="he-IL" smtClean="0"/>
              <a:t>‹#›</a:t>
            </a:fld>
            <a:endParaRPr lang="he-IL"/>
          </a:p>
        </p:txBody>
      </p:sp>
    </p:spTree>
    <p:extLst>
      <p:ext uri="{BB962C8B-B14F-4D97-AF65-F5344CB8AC3E}">
        <p14:creationId xmlns:p14="http://schemas.microsoft.com/office/powerpoint/2010/main" val="167669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FAA3E371-0317-6736-BF69-899A5336E55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6F78EBBD-9502-6CD6-41AF-DB3F453DDCC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6DCAFB8-C559-6394-DAE7-9C2F737BA8D7}"/>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F4B31C72-EB8C-44FA-B53C-3890E4F470B7}"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7C921E3D-7D82-1ECF-028D-B52BC4812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077A22AC-A7B0-6F30-A1CF-FF0E7DE2F6D2}"/>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1BA72D71-BEC5-4086-8787-2CAC24ADC859}" type="slidenum">
              <a:rPr lang="he-IL" smtClean="0"/>
              <a:t>‹#›</a:t>
            </a:fld>
            <a:endParaRPr lang="he-IL"/>
          </a:p>
        </p:txBody>
      </p:sp>
    </p:spTree>
    <p:extLst>
      <p:ext uri="{BB962C8B-B14F-4D97-AF65-F5344CB8AC3E}">
        <p14:creationId xmlns:p14="http://schemas.microsoft.com/office/powerpoint/2010/main" val="3799496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98C1942-63D8-8B53-6843-D07178629DE0}"/>
              </a:ext>
            </a:extLst>
          </p:cNvPr>
          <p:cNvSpPr>
            <a:spLocks noGrp="1"/>
          </p:cNvSpPr>
          <p:nvPr>
            <p:ph type="ctrTitle"/>
          </p:nvPr>
        </p:nvSpPr>
        <p:spPr/>
        <p:txBody>
          <a:bodyPr/>
          <a:lstStyle/>
          <a:p>
            <a:r>
              <a:rPr lang="en-US" dirty="0" err="1"/>
              <a:t>GradeMaster</a:t>
            </a:r>
            <a:endParaRPr lang="he-IL" dirty="0"/>
          </a:p>
        </p:txBody>
      </p:sp>
      <p:sp>
        <p:nvSpPr>
          <p:cNvPr id="3" name="כותרת משנה 2">
            <a:extLst>
              <a:ext uri="{FF2B5EF4-FFF2-40B4-BE49-F238E27FC236}">
                <a16:creationId xmlns:a16="http://schemas.microsoft.com/office/drawing/2014/main" id="{DDD9D49B-D333-C7D3-D1EE-CD4E66BC10D5}"/>
              </a:ext>
            </a:extLst>
          </p:cNvPr>
          <p:cNvSpPr>
            <a:spLocks noGrp="1"/>
          </p:cNvSpPr>
          <p:nvPr>
            <p:ph type="subTitle" idx="1"/>
          </p:nvPr>
        </p:nvSpPr>
        <p:spPr/>
        <p:txBody>
          <a:bodyPr/>
          <a:lstStyle/>
          <a:p>
            <a:r>
              <a:rPr lang="he-IL" dirty="0"/>
              <a:t>מערכת לניהול ציונים ונוכחות של תלמידים</a:t>
            </a:r>
          </a:p>
        </p:txBody>
      </p:sp>
    </p:spTree>
    <p:extLst>
      <p:ext uri="{BB962C8B-B14F-4D97-AF65-F5344CB8AC3E}">
        <p14:creationId xmlns:p14="http://schemas.microsoft.com/office/powerpoint/2010/main" val="753197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EFDD778C-D779-C78D-C2C2-A471EFDC4332}"/>
              </a:ext>
            </a:extLst>
          </p:cNvPr>
          <p:cNvSpPr>
            <a:spLocks noGrp="1"/>
          </p:cNvSpPr>
          <p:nvPr>
            <p:ph type="subTitle" idx="1"/>
          </p:nvPr>
        </p:nvSpPr>
        <p:spPr>
          <a:xfrm>
            <a:off x="1523999" y="1065229"/>
            <a:ext cx="10007601" cy="5576871"/>
          </a:xfrm>
        </p:spPr>
        <p:txBody>
          <a:bodyPr>
            <a:normAutofit/>
          </a:bodyPr>
          <a:lstStyle/>
          <a:p>
            <a:pPr algn="r"/>
            <a:r>
              <a:rPr lang="he-IL" dirty="0"/>
              <a:t>האפליקציה מספקת למורים כלים לניהול כיתות ומעקב אחר הישגי תלמידים.</a:t>
            </a:r>
          </a:p>
          <a:p>
            <a:pPr algn="r"/>
            <a:r>
              <a:rPr lang="he-IL" dirty="0"/>
              <a:t> מורים יכולים ליצור כיתה חדשה, להעלות קובץ </a:t>
            </a:r>
            <a:r>
              <a:rPr lang="en-US" dirty="0"/>
              <a:t>Excel </a:t>
            </a:r>
            <a:r>
              <a:rPr lang="he-IL" dirty="0"/>
              <a:t>עם פרטי התלמידים ולהגדיר לכל תלמיד מזהה ייחודי.</a:t>
            </a:r>
          </a:p>
          <a:p>
            <a:pPr algn="r"/>
            <a:r>
              <a:rPr lang="he-IL" dirty="0"/>
              <a:t> עבור כל כיתה ניתן להוסיף מטלות, מבחנים ומעקב נוכחות. </a:t>
            </a:r>
          </a:p>
          <a:p>
            <a:pPr algn="r"/>
            <a:r>
              <a:rPr lang="he-IL" dirty="0"/>
              <a:t>לכל תלמיד יש דף ייעודי המציג את הציונים שלו, כולל ציונים למטלות, מבחנים ומעקב כללי אחר התקדמותו.</a:t>
            </a:r>
          </a:p>
          <a:p>
            <a:pPr algn="r"/>
            <a:endParaRPr lang="he-IL" dirty="0"/>
          </a:p>
        </p:txBody>
      </p:sp>
    </p:spTree>
    <p:extLst>
      <p:ext uri="{BB962C8B-B14F-4D97-AF65-F5344CB8AC3E}">
        <p14:creationId xmlns:p14="http://schemas.microsoft.com/office/powerpoint/2010/main" val="1057474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CBDF67B3-FA7C-12F1-280E-F85E75E1DEF3}"/>
              </a:ext>
            </a:extLst>
          </p:cNvPr>
          <p:cNvSpPr>
            <a:spLocks noGrp="1"/>
          </p:cNvSpPr>
          <p:nvPr>
            <p:ph type="subTitle" idx="1"/>
          </p:nvPr>
        </p:nvSpPr>
        <p:spPr>
          <a:xfrm>
            <a:off x="1524000" y="381000"/>
            <a:ext cx="10439400" cy="6159500"/>
          </a:xfrm>
        </p:spPr>
        <p:txBody>
          <a:bodyPr/>
          <a:lstStyle/>
          <a:p>
            <a:pPr algn="r"/>
            <a:r>
              <a:rPr lang="he-IL" dirty="0"/>
              <a:t>הפעלת הפרויקט:</a:t>
            </a:r>
          </a:p>
          <a:p>
            <a:pPr marL="457200" indent="-457200" algn="r">
              <a:buAutoNum type="arabicParenR"/>
            </a:pPr>
            <a:r>
              <a:rPr lang="en-US" dirty="0"/>
              <a:t>Frontend</a:t>
            </a:r>
            <a:r>
              <a:rPr lang="he-IL" dirty="0"/>
              <a:t> :</a:t>
            </a:r>
          </a:p>
          <a:p>
            <a:pPr algn="r"/>
            <a:r>
              <a:rPr lang="he-IL" dirty="0"/>
              <a:t>להפעלת צד הלקוח, יש להריץ בתיקיית הפרויקט את הפקודה </a:t>
            </a:r>
            <a:r>
              <a:rPr lang="en-US" dirty="0" err="1"/>
              <a:t>npm</a:t>
            </a:r>
            <a:r>
              <a:rPr lang="en-US" dirty="0"/>
              <a:t> run dev</a:t>
            </a:r>
          </a:p>
          <a:p>
            <a:pPr algn="r"/>
            <a:r>
              <a:rPr lang="en-US" dirty="0"/>
              <a:t>2</a:t>
            </a:r>
            <a:r>
              <a:rPr lang="he-IL" dirty="0"/>
              <a:t>) </a:t>
            </a:r>
            <a:r>
              <a:rPr lang="en-US" dirty="0"/>
              <a:t>Backend</a:t>
            </a:r>
            <a:r>
              <a:rPr lang="he-IL" dirty="0"/>
              <a:t>: </a:t>
            </a:r>
          </a:p>
          <a:p>
            <a:pPr algn="r"/>
            <a:r>
              <a:rPr lang="he-IL" dirty="0"/>
              <a:t>להפעלת השרת, יש להשתמש בפקודה </a:t>
            </a:r>
            <a:r>
              <a:rPr lang="en-US" dirty="0" err="1"/>
              <a:t>npm</a:t>
            </a:r>
            <a:r>
              <a:rPr lang="en-US" dirty="0"/>
              <a:t> start</a:t>
            </a:r>
          </a:p>
          <a:p>
            <a:pPr algn="r"/>
            <a:endParaRPr lang="en-US" dirty="0"/>
          </a:p>
          <a:p>
            <a:pPr algn="r"/>
            <a:r>
              <a:rPr lang="he-IL" b="1" dirty="0"/>
              <a:t>יתרונות המערכת</a:t>
            </a:r>
            <a:endParaRPr lang="he-IL" dirty="0"/>
          </a:p>
          <a:p>
            <a:pPr algn="r"/>
            <a:r>
              <a:rPr lang="he-IL" dirty="0"/>
              <a:t>הפרויקט משלב טכנולוגיות </a:t>
            </a:r>
            <a:r>
              <a:rPr lang="en-US" dirty="0"/>
              <a:t>MERN </a:t>
            </a:r>
            <a:r>
              <a:rPr lang="he-IL" dirty="0"/>
              <a:t>ומספק למורים פתרון מקיף לניהול נתוני כיתה, תוך גמישות ונוחות שימוש. המערכת ניתנת להרחבה, מאובטחת, ומציעה חוויית משתמש מודרנית.</a:t>
            </a:r>
          </a:p>
          <a:p>
            <a:pPr algn="r"/>
            <a:r>
              <a:rPr lang="en-US" dirty="0"/>
              <a:t>MERN </a:t>
            </a:r>
            <a:r>
              <a:rPr lang="he-IL" dirty="0"/>
              <a:t> זה ראשי תיבות של סט טכנולוגיות פיתוח נפוץ הכולל ארבעה כלים עיקריים:</a:t>
            </a:r>
          </a:p>
          <a:p>
            <a:pPr algn="r"/>
            <a:r>
              <a:rPr lang="en-US" dirty="0"/>
              <a:t>MongoDB</a:t>
            </a:r>
            <a:r>
              <a:rPr lang="he-IL" b="1" dirty="0"/>
              <a:t>--</a:t>
            </a:r>
            <a:r>
              <a:rPr lang="en-US" dirty="0"/>
              <a:t> Express.js</a:t>
            </a:r>
            <a:r>
              <a:rPr lang="he-IL" dirty="0"/>
              <a:t>–</a:t>
            </a:r>
            <a:r>
              <a:rPr lang="en-US" dirty="0"/>
              <a:t> React</a:t>
            </a:r>
            <a:r>
              <a:rPr lang="he-IL" dirty="0"/>
              <a:t>--</a:t>
            </a:r>
            <a:r>
              <a:rPr lang="en-US" b="1" dirty="0"/>
              <a:t> </a:t>
            </a:r>
            <a:r>
              <a:rPr lang="en-US" dirty="0"/>
              <a:t>Node.js </a:t>
            </a:r>
            <a:endParaRPr lang="he-IL" dirty="0"/>
          </a:p>
        </p:txBody>
      </p:sp>
    </p:spTree>
    <p:extLst>
      <p:ext uri="{BB962C8B-B14F-4D97-AF65-F5344CB8AC3E}">
        <p14:creationId xmlns:p14="http://schemas.microsoft.com/office/powerpoint/2010/main" val="1686642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222D4C33-C345-7130-AA10-D668164861FD}"/>
              </a:ext>
            </a:extLst>
          </p:cNvPr>
          <p:cNvSpPr>
            <a:spLocks noGrp="1"/>
          </p:cNvSpPr>
          <p:nvPr>
            <p:ph type="subTitle" idx="1"/>
          </p:nvPr>
        </p:nvSpPr>
        <p:spPr>
          <a:xfrm>
            <a:off x="1423447" y="1169922"/>
            <a:ext cx="9593345" cy="4146796"/>
          </a:xfrm>
        </p:spPr>
        <p:txBody>
          <a:bodyPr>
            <a:normAutofit/>
          </a:bodyPr>
          <a:lstStyle/>
          <a:p>
            <a:pPr algn="r"/>
            <a:r>
              <a:rPr lang="he-IL" dirty="0"/>
              <a:t>הקדמה :</a:t>
            </a:r>
          </a:p>
          <a:p>
            <a:pPr algn="r"/>
            <a:r>
              <a:rPr lang="en-US" dirty="0"/>
              <a:t> </a:t>
            </a:r>
            <a:r>
              <a:rPr lang="en-US" dirty="0" err="1"/>
              <a:t>GradeMaster</a:t>
            </a:r>
            <a:r>
              <a:rPr lang="en-US" dirty="0"/>
              <a:t>  </a:t>
            </a:r>
            <a:r>
              <a:rPr lang="he-IL" dirty="0"/>
              <a:t>נועדה לסייע למורים בניהול יעיל של ציוני התלמידים, הנוכחות והמשימות בכיתה. האפליקציה מאפשרת גמישות בהגדרת מבנה הציונים, מעקב אחר נוכחות ויצירת דוחות מסכמים. בנוסף, היא תומכת בייבוא נתוני תלמידים וציונים מקובצי </a:t>
            </a:r>
            <a:r>
              <a:rPr lang="en-US" dirty="0"/>
              <a:t>CSV, </a:t>
            </a:r>
            <a:r>
              <a:rPr lang="he-IL" dirty="0"/>
              <a:t>מה שמקל על תהליך הניהול.</a:t>
            </a:r>
          </a:p>
        </p:txBody>
      </p:sp>
    </p:spTree>
    <p:extLst>
      <p:ext uri="{BB962C8B-B14F-4D97-AF65-F5344CB8AC3E}">
        <p14:creationId xmlns:p14="http://schemas.microsoft.com/office/powerpoint/2010/main" val="369798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7DF43B-7DEF-104C-5437-4CADF7A596BA}"/>
              </a:ext>
            </a:extLst>
          </p:cNvPr>
          <p:cNvSpPr>
            <a:spLocks noGrp="1"/>
          </p:cNvSpPr>
          <p:nvPr>
            <p:ph type="ctrTitle"/>
          </p:nvPr>
        </p:nvSpPr>
        <p:spPr/>
        <p:txBody>
          <a:bodyPr/>
          <a:lstStyle/>
          <a:p>
            <a:r>
              <a:rPr lang="he-IL" dirty="0">
                <a:highlight>
                  <a:srgbClr val="FFFF00"/>
                </a:highlight>
              </a:rPr>
              <a:t>תכונות מרכזיות:</a:t>
            </a:r>
            <a:br>
              <a:rPr lang="he-IL" dirty="0">
                <a:highlight>
                  <a:srgbClr val="FFFF00"/>
                </a:highlight>
              </a:rPr>
            </a:br>
            <a:endParaRPr lang="he-IL" dirty="0"/>
          </a:p>
        </p:txBody>
      </p:sp>
    </p:spTree>
    <p:extLst>
      <p:ext uri="{BB962C8B-B14F-4D97-AF65-F5344CB8AC3E}">
        <p14:creationId xmlns:p14="http://schemas.microsoft.com/office/powerpoint/2010/main" val="217149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387F379E-FA35-36AC-BC41-321188DAF26B}"/>
              </a:ext>
            </a:extLst>
          </p:cNvPr>
          <p:cNvSpPr>
            <a:spLocks noGrp="1"/>
          </p:cNvSpPr>
          <p:nvPr>
            <p:ph type="subTitle" idx="1"/>
          </p:nvPr>
        </p:nvSpPr>
        <p:spPr>
          <a:xfrm>
            <a:off x="848412" y="103694"/>
            <a:ext cx="10803117" cy="5788058"/>
          </a:xfrm>
        </p:spPr>
        <p:txBody>
          <a:bodyPr>
            <a:normAutofit/>
          </a:bodyPr>
          <a:lstStyle/>
          <a:p>
            <a:pPr algn="r"/>
            <a:r>
              <a:rPr lang="he-IL" dirty="0">
                <a:solidFill>
                  <a:srgbClr val="FF0000"/>
                </a:solidFill>
              </a:rPr>
              <a:t>הגדרת כיתה </a:t>
            </a:r>
            <a:r>
              <a:rPr lang="he-IL" dirty="0"/>
              <a:t>:</a:t>
            </a:r>
          </a:p>
          <a:p>
            <a:pPr algn="r"/>
            <a:r>
              <a:rPr lang="he-IL" dirty="0"/>
              <a:t>מורים יכולים ליצור כיתה חדשה, להגדיר את רשימת התלמידים ולהגדיר את מבנה הציונים עם משקלים שונים עבור מטלות ומבחנים.</a:t>
            </a:r>
          </a:p>
          <a:p>
            <a:pPr algn="r"/>
            <a:r>
              <a:rPr lang="he-IL" dirty="0">
                <a:solidFill>
                  <a:srgbClr val="FF0000"/>
                </a:solidFill>
              </a:rPr>
              <a:t>ניהול נוכחות</a:t>
            </a:r>
            <a:r>
              <a:rPr lang="he-IL" dirty="0"/>
              <a:t>:</a:t>
            </a:r>
          </a:p>
          <a:p>
            <a:pPr algn="r"/>
            <a:r>
              <a:rPr lang="he-IL" dirty="0"/>
              <a:t>ממשק פשוט לסימון נוכחות בכיתה, בו המורים יכולים לסמן במהירות אילו תלמידים נוכחים ואילו נעדרים.</a:t>
            </a:r>
          </a:p>
          <a:p>
            <a:pPr algn="r"/>
            <a:r>
              <a:rPr lang="he-IL" dirty="0">
                <a:solidFill>
                  <a:srgbClr val="FF0000"/>
                </a:solidFill>
              </a:rPr>
              <a:t>הזנת ציונים :</a:t>
            </a:r>
          </a:p>
          <a:p>
            <a:pPr algn="r"/>
            <a:r>
              <a:rPr lang="he-IL" dirty="0"/>
              <a:t>ממשק להזנת ציונים עבור מטלות, מבחנים ופעילויות כיתה נוספות.</a:t>
            </a:r>
          </a:p>
          <a:p>
            <a:pPr algn="r"/>
            <a:r>
              <a:rPr lang="he-IL" dirty="0">
                <a:solidFill>
                  <a:srgbClr val="FF0000"/>
                </a:solidFill>
              </a:rPr>
              <a:t>הגדרת משקלות לציונים:</a:t>
            </a:r>
          </a:p>
          <a:p>
            <a:pPr algn="r"/>
            <a:r>
              <a:rPr lang="he-IL" dirty="0"/>
              <a:t>ניתן להגדיר משקלים שונים לכל רכיב בציון הסופי (מטלות, מבחנים, נוכחות) כדי שהשפעתם תהיה בהתאם.</a:t>
            </a:r>
          </a:p>
        </p:txBody>
      </p:sp>
    </p:spTree>
    <p:extLst>
      <p:ext uri="{BB962C8B-B14F-4D97-AF65-F5344CB8AC3E}">
        <p14:creationId xmlns:p14="http://schemas.microsoft.com/office/powerpoint/2010/main" val="3252534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5541088D-08AA-5976-8D0A-72137E1C61DD}"/>
              </a:ext>
            </a:extLst>
          </p:cNvPr>
          <p:cNvSpPr>
            <a:spLocks noGrp="1"/>
          </p:cNvSpPr>
          <p:nvPr>
            <p:ph type="subTitle" idx="1"/>
          </p:nvPr>
        </p:nvSpPr>
        <p:spPr>
          <a:xfrm>
            <a:off x="1119673" y="791851"/>
            <a:ext cx="10484723" cy="4806515"/>
          </a:xfrm>
        </p:spPr>
        <p:txBody>
          <a:bodyPr>
            <a:normAutofit/>
          </a:bodyPr>
          <a:lstStyle/>
          <a:p>
            <a:pPr algn="r"/>
            <a:r>
              <a:rPr lang="he-IL" dirty="0">
                <a:solidFill>
                  <a:srgbClr val="FF0000"/>
                </a:solidFill>
              </a:rPr>
              <a:t>חישוב ציון סופי :</a:t>
            </a:r>
          </a:p>
          <a:p>
            <a:pPr algn="r"/>
            <a:r>
              <a:rPr lang="he-IL" dirty="0"/>
              <a:t>האלגוריתם מחשב את הציון הסופי של כל תלמיד בהתאם לציונים ולמשקלים שהוגדרו, ומקל על תהליך חישוב הציונים.</a:t>
            </a:r>
          </a:p>
          <a:p>
            <a:pPr algn="r"/>
            <a:r>
              <a:rPr lang="he-IL" dirty="0">
                <a:solidFill>
                  <a:srgbClr val="FF0000"/>
                </a:solidFill>
              </a:rPr>
              <a:t>ייבוא וייצוא נתונים:</a:t>
            </a:r>
          </a:p>
          <a:p>
            <a:pPr algn="r"/>
            <a:r>
              <a:rPr lang="he-IL" dirty="0"/>
              <a:t> המערכת תומכת בייבוא וייצוא קובצי </a:t>
            </a:r>
            <a:r>
              <a:rPr lang="en-US" dirty="0"/>
              <a:t>CSV, </a:t>
            </a:r>
            <a:r>
              <a:rPr lang="he-IL" dirty="0"/>
              <a:t>מה שמקל על ניהול רשימות תלמידים וציונים.</a:t>
            </a:r>
          </a:p>
          <a:p>
            <a:pPr algn="r"/>
            <a:r>
              <a:rPr lang="he-IL" dirty="0">
                <a:solidFill>
                  <a:srgbClr val="FF0000"/>
                </a:solidFill>
              </a:rPr>
              <a:t>דוחות</a:t>
            </a:r>
            <a:r>
              <a:rPr lang="he-IL" dirty="0"/>
              <a:t>:</a:t>
            </a:r>
          </a:p>
          <a:p>
            <a:pPr algn="r"/>
            <a:r>
              <a:rPr lang="he-IL" dirty="0"/>
              <a:t>ניתן ליצור ולהדפיס דוחות סופיים של ציונים הכוללים פירוט מלא של כל רכיבי הציון.</a:t>
            </a:r>
          </a:p>
          <a:p>
            <a:pPr algn="r"/>
            <a:r>
              <a:rPr lang="he-IL" dirty="0">
                <a:solidFill>
                  <a:srgbClr val="FF0000"/>
                </a:solidFill>
              </a:rPr>
              <a:t>אימות משתמש:</a:t>
            </a:r>
          </a:p>
          <a:p>
            <a:pPr algn="r"/>
            <a:r>
              <a:rPr lang="he-IL" dirty="0"/>
              <a:t>מסך כניסה מאפשר למורים להתחבר בצורה מאובטחת ולנהל את הנתונים בצורה נוחה.</a:t>
            </a:r>
          </a:p>
        </p:txBody>
      </p:sp>
    </p:spTree>
    <p:extLst>
      <p:ext uri="{BB962C8B-B14F-4D97-AF65-F5344CB8AC3E}">
        <p14:creationId xmlns:p14="http://schemas.microsoft.com/office/powerpoint/2010/main" val="151821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B6782B0-31E2-53CC-5170-477754FDA35D}"/>
              </a:ext>
            </a:extLst>
          </p:cNvPr>
          <p:cNvSpPr>
            <a:spLocks noGrp="1"/>
          </p:cNvSpPr>
          <p:nvPr>
            <p:ph type="ctrTitle"/>
          </p:nvPr>
        </p:nvSpPr>
        <p:spPr/>
        <p:txBody>
          <a:bodyPr/>
          <a:lstStyle/>
          <a:p>
            <a:r>
              <a:rPr lang="he-IL" dirty="0">
                <a:highlight>
                  <a:srgbClr val="FFFF00"/>
                </a:highlight>
              </a:rPr>
              <a:t>טכנולוגיות בשימוש</a:t>
            </a:r>
            <a:br>
              <a:rPr lang="he-IL" dirty="0">
                <a:highlight>
                  <a:srgbClr val="FFFF00"/>
                </a:highlight>
              </a:rPr>
            </a:br>
            <a:endParaRPr lang="he-IL" dirty="0"/>
          </a:p>
        </p:txBody>
      </p:sp>
    </p:spTree>
    <p:extLst>
      <p:ext uri="{BB962C8B-B14F-4D97-AF65-F5344CB8AC3E}">
        <p14:creationId xmlns:p14="http://schemas.microsoft.com/office/powerpoint/2010/main" val="161037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DA5C23AB-7811-5066-1016-D17D1E460772}"/>
              </a:ext>
            </a:extLst>
          </p:cNvPr>
          <p:cNvSpPr>
            <a:spLocks noGrp="1"/>
          </p:cNvSpPr>
          <p:nvPr>
            <p:ph type="subTitle" idx="1"/>
          </p:nvPr>
        </p:nvSpPr>
        <p:spPr>
          <a:xfrm>
            <a:off x="831130" y="566606"/>
            <a:ext cx="10954470" cy="5859594"/>
          </a:xfrm>
        </p:spPr>
        <p:txBody>
          <a:bodyPr>
            <a:normAutofit/>
          </a:bodyPr>
          <a:lstStyle/>
          <a:p>
            <a:pPr algn="r"/>
            <a:r>
              <a:rPr lang="he-IL" dirty="0">
                <a:solidFill>
                  <a:srgbClr val="FF0000"/>
                </a:solidFill>
              </a:rPr>
              <a:t>(צד לקוח) </a:t>
            </a:r>
            <a:r>
              <a:rPr lang="en-US" dirty="0">
                <a:solidFill>
                  <a:srgbClr val="FF0000"/>
                </a:solidFill>
              </a:rPr>
              <a:t>Frontend</a:t>
            </a:r>
            <a:r>
              <a:rPr lang="he-IL" dirty="0">
                <a:solidFill>
                  <a:srgbClr val="FF0000"/>
                </a:solidFill>
              </a:rPr>
              <a:t>:</a:t>
            </a:r>
          </a:p>
          <a:p>
            <a:pPr algn="r"/>
            <a:r>
              <a:rPr lang="en-US" dirty="0">
                <a:solidFill>
                  <a:srgbClr val="002060"/>
                </a:solidFill>
              </a:rPr>
              <a:t>React</a:t>
            </a:r>
            <a:r>
              <a:rPr lang="he-IL" dirty="0"/>
              <a:t>:ספריית </a:t>
            </a:r>
            <a:r>
              <a:rPr lang="en-US" dirty="0"/>
              <a:t>JavaScript </a:t>
            </a:r>
            <a:r>
              <a:rPr lang="he-IL" dirty="0"/>
              <a:t>לבניית ממשקי משתמש דינמיים ויעילים לפי אינטראקציות המשתמש.</a:t>
            </a:r>
          </a:p>
          <a:p>
            <a:pPr algn="r"/>
            <a:r>
              <a:rPr lang="en-US" dirty="0">
                <a:solidFill>
                  <a:srgbClr val="002060"/>
                </a:solidFill>
              </a:rPr>
              <a:t>Redux Toolkits</a:t>
            </a:r>
            <a:r>
              <a:rPr lang="he-IL" dirty="0"/>
              <a:t>:לניהול מצב האפליקציה, מבטיח התנהגות עקבית בין כל רכיבי המערכת.</a:t>
            </a:r>
          </a:p>
          <a:p>
            <a:pPr algn="r"/>
            <a:r>
              <a:rPr lang="en-US" dirty="0">
                <a:solidFill>
                  <a:srgbClr val="002060"/>
                </a:solidFill>
              </a:rPr>
              <a:t>Material UI</a:t>
            </a:r>
            <a:r>
              <a:rPr lang="he-IL" dirty="0">
                <a:solidFill>
                  <a:srgbClr val="002060"/>
                </a:solidFill>
              </a:rPr>
              <a:t>:</a:t>
            </a:r>
          </a:p>
          <a:p>
            <a:pPr algn="r"/>
            <a:r>
              <a:rPr lang="he-IL" dirty="0"/>
              <a:t>ספריית </a:t>
            </a:r>
            <a:r>
              <a:rPr lang="en-US" dirty="0"/>
              <a:t>UI </a:t>
            </a:r>
            <a:r>
              <a:rPr lang="he-IL" dirty="0"/>
              <a:t>פופולרית המספקת רכיבים מעוצבים מראש לפי עקרונות </a:t>
            </a:r>
            <a:r>
              <a:rPr lang="en-US" dirty="0"/>
              <a:t>Material Design</a:t>
            </a:r>
          </a:p>
          <a:p>
            <a:pPr algn="r"/>
            <a:r>
              <a:rPr lang="en-US" dirty="0">
                <a:solidFill>
                  <a:srgbClr val="002060"/>
                </a:solidFill>
              </a:rPr>
              <a:t>Axios</a:t>
            </a:r>
            <a:r>
              <a:rPr lang="he-IL" dirty="0"/>
              <a:t> : </a:t>
            </a:r>
          </a:p>
          <a:p>
            <a:pPr algn="r"/>
            <a:r>
              <a:rPr lang="he-IL" dirty="0"/>
              <a:t>ספרייה לביצוע קריאות </a:t>
            </a:r>
            <a:r>
              <a:rPr lang="en-US" dirty="0"/>
              <a:t>HTTP </a:t>
            </a:r>
            <a:r>
              <a:rPr lang="he-IL" dirty="0"/>
              <a:t> ל-</a:t>
            </a:r>
            <a:r>
              <a:rPr lang="en-US" dirty="0"/>
              <a:t>API </a:t>
            </a:r>
            <a:r>
              <a:rPr lang="he-IL" dirty="0"/>
              <a:t> בצורה מבוססת הבטחות.</a:t>
            </a:r>
            <a:endParaRPr lang="en-US" dirty="0"/>
          </a:p>
          <a:p>
            <a:pPr algn="r"/>
            <a:r>
              <a:rPr lang="en-US" dirty="0" err="1">
                <a:solidFill>
                  <a:srgbClr val="002060"/>
                </a:solidFill>
              </a:rPr>
              <a:t>TailwindCSS</a:t>
            </a:r>
            <a:r>
              <a:rPr lang="he-IL" dirty="0">
                <a:solidFill>
                  <a:srgbClr val="002060"/>
                </a:solidFill>
              </a:rPr>
              <a:t>: </a:t>
            </a:r>
            <a:r>
              <a:rPr lang="he-IL" dirty="0"/>
              <a:t>מסגרת </a:t>
            </a:r>
            <a:r>
              <a:rPr lang="en-US" dirty="0"/>
              <a:t>CSS </a:t>
            </a:r>
            <a:r>
              <a:rPr lang="he-IL" dirty="0"/>
              <a:t>המאפשרת עיצוב מהיר ויעיל של האפליקציה.</a:t>
            </a:r>
          </a:p>
          <a:p>
            <a:pPr algn="r"/>
            <a:r>
              <a:rPr lang="en-US" dirty="0">
                <a:solidFill>
                  <a:srgbClr val="002060"/>
                </a:solidFill>
              </a:rPr>
              <a:t>XLSX</a:t>
            </a:r>
            <a:r>
              <a:rPr lang="he-IL" dirty="0">
                <a:solidFill>
                  <a:srgbClr val="002060"/>
                </a:solidFill>
              </a:rPr>
              <a:t> :</a:t>
            </a:r>
            <a:r>
              <a:rPr lang="he-IL" dirty="0"/>
              <a:t> ספרייה לקריאת קבצי </a:t>
            </a:r>
            <a:r>
              <a:rPr lang="en-US" dirty="0"/>
              <a:t>Excel, </a:t>
            </a:r>
            <a:r>
              <a:rPr lang="he-IL" dirty="0"/>
              <a:t>המאפשרת ייבוא נתוני תלמידים בצורה קלה מקובצי </a:t>
            </a:r>
            <a:r>
              <a:rPr lang="en-US" dirty="0"/>
              <a:t>CSV </a:t>
            </a:r>
            <a:r>
              <a:rPr lang="he-IL" dirty="0"/>
              <a:t>ו-</a:t>
            </a:r>
            <a:r>
              <a:rPr lang="en-US" dirty="0"/>
              <a:t>Excel.</a:t>
            </a:r>
            <a:endParaRPr lang="he-IL" dirty="0"/>
          </a:p>
          <a:p>
            <a:r>
              <a:rPr lang="he-IL" dirty="0"/>
              <a:t> </a:t>
            </a:r>
          </a:p>
        </p:txBody>
      </p:sp>
    </p:spTree>
    <p:extLst>
      <p:ext uri="{BB962C8B-B14F-4D97-AF65-F5344CB8AC3E}">
        <p14:creationId xmlns:p14="http://schemas.microsoft.com/office/powerpoint/2010/main" val="88935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02320119-71D8-7A42-1B28-B53ED67F68F1}"/>
              </a:ext>
            </a:extLst>
          </p:cNvPr>
          <p:cNvSpPr>
            <a:spLocks noGrp="1"/>
          </p:cNvSpPr>
          <p:nvPr>
            <p:ph type="subTitle" idx="1"/>
          </p:nvPr>
        </p:nvSpPr>
        <p:spPr>
          <a:xfrm>
            <a:off x="1524000" y="952107"/>
            <a:ext cx="9448800" cy="4305693"/>
          </a:xfrm>
        </p:spPr>
        <p:txBody>
          <a:bodyPr/>
          <a:lstStyle/>
          <a:p>
            <a:r>
              <a:rPr lang="he-IL" dirty="0">
                <a:solidFill>
                  <a:srgbClr val="FF0000"/>
                </a:solidFill>
              </a:rPr>
              <a:t>(צד שרת) </a:t>
            </a:r>
            <a:r>
              <a:rPr lang="en-US" dirty="0">
                <a:solidFill>
                  <a:srgbClr val="FF0000"/>
                </a:solidFill>
              </a:rPr>
              <a:t>Backend-</a:t>
            </a:r>
            <a:endParaRPr lang="he-IL" dirty="0">
              <a:solidFill>
                <a:srgbClr val="FF0000"/>
              </a:solidFill>
            </a:endParaRPr>
          </a:p>
          <a:p>
            <a:pPr algn="r"/>
            <a:r>
              <a:rPr lang="en-US" dirty="0"/>
              <a:t>  </a:t>
            </a:r>
            <a:r>
              <a:rPr lang="he-IL" dirty="0"/>
              <a:t>בצד השרת, נעשה שימוש ב-</a:t>
            </a:r>
            <a:r>
              <a:rPr lang="en-US" dirty="0"/>
              <a:t>Node.js </a:t>
            </a:r>
            <a:r>
              <a:rPr lang="he-IL" dirty="0"/>
              <a:t>ובמסגרת העבודה </a:t>
            </a:r>
            <a:r>
              <a:rPr lang="en-US" dirty="0"/>
              <a:t>Express.js, </a:t>
            </a:r>
            <a:r>
              <a:rPr lang="he-IL" dirty="0"/>
              <a:t>כדי לבנות את ה-</a:t>
            </a:r>
            <a:r>
              <a:rPr lang="en-US" dirty="0"/>
              <a:t>API </a:t>
            </a:r>
            <a:r>
              <a:rPr lang="he-IL" dirty="0"/>
              <a:t>המתקשר עם ה-</a:t>
            </a:r>
            <a:r>
              <a:rPr lang="en-US" dirty="0"/>
              <a:t>Frontend. </a:t>
            </a:r>
            <a:endParaRPr lang="he-IL" dirty="0"/>
          </a:p>
          <a:p>
            <a:pPr algn="r"/>
            <a:r>
              <a:rPr lang="he-IL" dirty="0"/>
              <a:t>מסד הנתונים הוא </a:t>
            </a:r>
            <a:r>
              <a:rPr lang="en-US" dirty="0"/>
              <a:t>MongoDB, </a:t>
            </a:r>
            <a:r>
              <a:rPr lang="he-IL" dirty="0"/>
              <a:t>שמאפשר שמירה גמישה של נתונים במבנה </a:t>
            </a:r>
            <a:r>
              <a:rPr lang="en-US" dirty="0"/>
              <a:t>NoSQL</a:t>
            </a:r>
            <a:endParaRPr lang="he-IL" dirty="0"/>
          </a:p>
        </p:txBody>
      </p:sp>
    </p:spTree>
    <p:extLst>
      <p:ext uri="{BB962C8B-B14F-4D97-AF65-F5344CB8AC3E}">
        <p14:creationId xmlns:p14="http://schemas.microsoft.com/office/powerpoint/2010/main" val="204362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AC33F2-86C9-EB4F-61C7-CFD997ADA048}"/>
              </a:ext>
            </a:extLst>
          </p:cNvPr>
          <p:cNvSpPr>
            <a:spLocks noGrp="1"/>
          </p:cNvSpPr>
          <p:nvPr>
            <p:ph type="ctrTitle"/>
          </p:nvPr>
        </p:nvSpPr>
        <p:spPr/>
        <p:txBody>
          <a:bodyPr/>
          <a:lstStyle/>
          <a:p>
            <a:r>
              <a:rPr lang="he-IL" dirty="0"/>
              <a:t>כיצד האפליקציה פועלת:</a:t>
            </a:r>
          </a:p>
        </p:txBody>
      </p:sp>
    </p:spTree>
    <p:extLst>
      <p:ext uri="{BB962C8B-B14F-4D97-AF65-F5344CB8AC3E}">
        <p14:creationId xmlns:p14="http://schemas.microsoft.com/office/powerpoint/2010/main" val="266383916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506</Words>
  <Application>Microsoft Office PowerPoint</Application>
  <PresentationFormat>מסך רחב</PresentationFormat>
  <Paragraphs>50</Paragraphs>
  <Slides>11</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11</vt:i4>
      </vt:variant>
    </vt:vector>
  </HeadingPairs>
  <TitlesOfParts>
    <vt:vector size="15" baseType="lpstr">
      <vt:lpstr>Aptos</vt:lpstr>
      <vt:lpstr>Aptos Display</vt:lpstr>
      <vt:lpstr>Arial</vt:lpstr>
      <vt:lpstr>ערכת נושא Office</vt:lpstr>
      <vt:lpstr>GradeMaster</vt:lpstr>
      <vt:lpstr>מצגת של PowerPoint‏</vt:lpstr>
      <vt:lpstr>תכונות מרכזיות: </vt:lpstr>
      <vt:lpstr>מצגת של PowerPoint‏</vt:lpstr>
      <vt:lpstr>מצגת של PowerPoint‏</vt:lpstr>
      <vt:lpstr>טכנולוגיות בשימוש </vt:lpstr>
      <vt:lpstr>מצגת של PowerPoint‏</vt:lpstr>
      <vt:lpstr>מצגת של PowerPoint‏</vt:lpstr>
      <vt:lpstr>כיצד האפליקציה פועלת:</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מוחמד שחאדה</dc:creator>
  <cp:lastModifiedBy>מוחמד שחאדה</cp:lastModifiedBy>
  <cp:revision>6</cp:revision>
  <dcterms:created xsi:type="dcterms:W3CDTF">2024-11-17T11:42:22Z</dcterms:created>
  <dcterms:modified xsi:type="dcterms:W3CDTF">2024-11-17T14:37:03Z</dcterms:modified>
</cp:coreProperties>
</file>