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8" r:id="rId3"/>
    <p:sldId id="259" r:id="rId4"/>
    <p:sldId id="260" r:id="rId5"/>
    <p:sldId id="262" r:id="rId6"/>
    <p:sldId id="261" r:id="rId7"/>
    <p:sldId id="264" r:id="rId8"/>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4660"/>
  </p:normalViewPr>
  <p:slideViewPr>
    <p:cSldViewPr snapToGrid="0">
      <p:cViewPr>
        <p:scale>
          <a:sx n="74" d="100"/>
          <a:sy n="74" d="100"/>
        </p:scale>
        <p:origin x="37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48A93F-C858-AA25-92E1-604A0AC8641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12895627-343C-9127-9C52-8BEB347C2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9759E085-2579-DEE3-BB4B-23830BA1ECE5}"/>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5" name="מציין מיקום של כותרת תחתונה 4">
            <a:extLst>
              <a:ext uri="{FF2B5EF4-FFF2-40B4-BE49-F238E27FC236}">
                <a16:creationId xmlns:a16="http://schemas.microsoft.com/office/drawing/2014/main" id="{6734058D-A931-12AC-B496-E5BFB06DB13F}"/>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13A3255-951A-81AB-6570-FF485F1F11E5}"/>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324983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18975C3-08DA-88F3-A4E0-C7130FBB7CB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B6D3F43B-C96C-FB33-D825-C135F5DF11D7}"/>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9FA297B-95B9-1B2B-F5AD-5D994E9511AB}"/>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5" name="מציין מיקום של כותרת תחתונה 4">
            <a:extLst>
              <a:ext uri="{FF2B5EF4-FFF2-40B4-BE49-F238E27FC236}">
                <a16:creationId xmlns:a16="http://schemas.microsoft.com/office/drawing/2014/main" id="{35C04FE5-5276-CD50-961B-028D87912B2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20B1E38-36FD-0B5E-2190-1DC56F33CC77}"/>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272700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06363438-A67D-0EB5-5B4D-4D8D16829F4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27B70A6-31F0-08A6-AF9E-D2CCCCE2F57F}"/>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8CBC68B-69CB-0D16-5ABD-0867851702BE}"/>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5" name="מציין מיקום של כותרת תחתונה 4">
            <a:extLst>
              <a:ext uri="{FF2B5EF4-FFF2-40B4-BE49-F238E27FC236}">
                <a16:creationId xmlns:a16="http://schemas.microsoft.com/office/drawing/2014/main" id="{2F39D568-A923-B644-67B1-8637C6708A08}"/>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06E39A6-6CE3-F8C4-1C60-450441D82882}"/>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2945903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65830B5-267C-1312-EEEE-EC4F8AAEBA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60F9DC06-F3E4-CB3E-8114-5CCE9EBE585E}"/>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0619599-4FDF-8FF7-9DF9-06D657F65F3B}"/>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5" name="מציין מיקום של כותרת תחתונה 4">
            <a:extLst>
              <a:ext uri="{FF2B5EF4-FFF2-40B4-BE49-F238E27FC236}">
                <a16:creationId xmlns:a16="http://schemas.microsoft.com/office/drawing/2014/main" id="{6771A49C-DDBF-D02C-9652-E8E82CA26D53}"/>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07702CB-3DF1-5E35-597A-58AD7FC14C43}"/>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302624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7C620CE-68DB-AC29-91A0-8AF6BC9DA5A1}"/>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DEB4B144-72E6-1ABC-167E-D2041D5A6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58A9B6F-7C53-CA1A-BCD0-204211D90939}"/>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5" name="מציין מיקום של כותרת תחתונה 4">
            <a:extLst>
              <a:ext uri="{FF2B5EF4-FFF2-40B4-BE49-F238E27FC236}">
                <a16:creationId xmlns:a16="http://schemas.microsoft.com/office/drawing/2014/main" id="{95CF85E1-1A46-EAE9-8DAB-3C487A5A0C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F3DE5B3-D32D-6AF5-D546-EA1883752EDF}"/>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388446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0199F3-1112-571D-A2E9-200CC5B2A3C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517D0E0-36B4-475F-042C-058CB820FE8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D526603E-63EC-68B3-C3F8-B8C3DEF2A7AC}"/>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7EFFE3DB-669B-B54F-B9D0-1F1DD25E0242}"/>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6" name="מציין מיקום של כותרת תחתונה 5">
            <a:extLst>
              <a:ext uri="{FF2B5EF4-FFF2-40B4-BE49-F238E27FC236}">
                <a16:creationId xmlns:a16="http://schemas.microsoft.com/office/drawing/2014/main" id="{9E111B36-CB64-EFAA-2052-2D6D1847657C}"/>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BB6CF7F-11DF-CE2D-793C-FB07DD5AA496}"/>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194269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4491957-D898-23BB-DED3-EACCA552CF9E}"/>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7448FF3-0E8D-5A87-174B-C5EEB1222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C926A329-D01A-5875-07CE-50CC381BA39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2EC27121-A697-6EB7-5509-74A184BE3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93D1198-3D41-5AD0-85EB-C4EC044A48E6}"/>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CF91E27-54EB-439B-B26B-9022601172D4}"/>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8" name="מציין מיקום של כותרת תחתונה 7">
            <a:extLst>
              <a:ext uri="{FF2B5EF4-FFF2-40B4-BE49-F238E27FC236}">
                <a16:creationId xmlns:a16="http://schemas.microsoft.com/office/drawing/2014/main" id="{7B1B2B82-CD24-486C-DB76-356452730F4B}"/>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0665C40-056F-C5E9-8C3D-B80713032058}"/>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28457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5982BB8-2952-E8A0-680D-62E1B000A435}"/>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B10E92D5-1D2D-A429-6AF8-0DF0AE76392C}"/>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4" name="מציין מיקום של כותרת תחתונה 3">
            <a:extLst>
              <a:ext uri="{FF2B5EF4-FFF2-40B4-BE49-F238E27FC236}">
                <a16:creationId xmlns:a16="http://schemas.microsoft.com/office/drawing/2014/main" id="{FA1D216A-A1F3-C99C-4B3A-C2B921DCBE75}"/>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87151AC3-2A24-2171-30BB-427F76EA55FA}"/>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313960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6DE0C136-7A71-07EE-6CC7-ED91D30EB43C}"/>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3" name="מציין מיקום של כותרת תחתונה 2">
            <a:extLst>
              <a:ext uri="{FF2B5EF4-FFF2-40B4-BE49-F238E27FC236}">
                <a16:creationId xmlns:a16="http://schemas.microsoft.com/office/drawing/2014/main" id="{FB334B43-D82E-9D25-34AB-E3C141DD7316}"/>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7D62171E-DF89-D4D0-B68D-7626C79F6A07}"/>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149078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4F07C3-2C95-20CC-40B3-1C86B0A702E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3A8ED7B-6A7B-587E-B672-83CE3340EA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D7C8C7B-1517-68C8-64E5-AD34616A1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C3741135-768E-75C3-38F6-899CAEB752CE}"/>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6" name="מציין מיקום של כותרת תחתונה 5">
            <a:extLst>
              <a:ext uri="{FF2B5EF4-FFF2-40B4-BE49-F238E27FC236}">
                <a16:creationId xmlns:a16="http://schemas.microsoft.com/office/drawing/2014/main" id="{BF7EA107-3927-48BD-E7EA-200CBE45004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D323464-8F94-A45B-20CC-056C209BB0C2}"/>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390601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AF5E4A-2D57-187F-8C02-CC66A0FC933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44D4F00-D336-18E5-E7A4-DD8AE4F14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B7AEA6EE-5CDE-9884-AADA-45B2DB33D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99C8599-0C1E-332D-1DF5-FA7DB75C163C}"/>
              </a:ext>
            </a:extLst>
          </p:cNvPr>
          <p:cNvSpPr>
            <a:spLocks noGrp="1"/>
          </p:cNvSpPr>
          <p:nvPr>
            <p:ph type="dt" sz="half" idx="10"/>
          </p:nvPr>
        </p:nvSpPr>
        <p:spPr/>
        <p:txBody>
          <a:bodyPr/>
          <a:lstStyle/>
          <a:p>
            <a:fld id="{F7CBF4B3-0ADD-48B6-B3BA-B1E69C32A3ED}" type="datetimeFigureOut">
              <a:rPr lang="he-IL" smtClean="0"/>
              <a:t>ה'/ניסן/תשפ"ג</a:t>
            </a:fld>
            <a:endParaRPr lang="he-IL"/>
          </a:p>
        </p:txBody>
      </p:sp>
      <p:sp>
        <p:nvSpPr>
          <p:cNvPr id="6" name="מציין מיקום של כותרת תחתונה 5">
            <a:extLst>
              <a:ext uri="{FF2B5EF4-FFF2-40B4-BE49-F238E27FC236}">
                <a16:creationId xmlns:a16="http://schemas.microsoft.com/office/drawing/2014/main" id="{77BAB0D9-74D6-52AF-C198-E00FE4BFD4D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25F8708-33FD-9014-864F-C0D89A2C6C26}"/>
              </a:ext>
            </a:extLst>
          </p:cNvPr>
          <p:cNvSpPr>
            <a:spLocks noGrp="1"/>
          </p:cNvSpPr>
          <p:nvPr>
            <p:ph type="sldNum" sz="quarter" idx="12"/>
          </p:nvPr>
        </p:nvSpPr>
        <p:spPr/>
        <p:txBody>
          <a:bodyPr/>
          <a:lstStyle/>
          <a:p>
            <a:fld id="{D0D6FED5-D203-46D8-9D74-22AFC3F589D7}" type="slidenum">
              <a:rPr lang="he-IL" smtClean="0"/>
              <a:t>‹#›</a:t>
            </a:fld>
            <a:endParaRPr lang="he-IL"/>
          </a:p>
        </p:txBody>
      </p:sp>
    </p:spTree>
    <p:extLst>
      <p:ext uri="{BB962C8B-B14F-4D97-AF65-F5344CB8AC3E}">
        <p14:creationId xmlns:p14="http://schemas.microsoft.com/office/powerpoint/2010/main" val="2550050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B4D6A342-A72B-7F45-2D29-E8D02FEF8787}"/>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DA8D08E-0E03-160E-9A02-C0CD24254CC4}"/>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EA395142-D9AB-BCA3-6997-AEB30FC48AA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7CBF4B3-0ADD-48B6-B3BA-B1E69C32A3ED}" type="datetimeFigureOut">
              <a:rPr lang="he-IL" smtClean="0"/>
              <a:t>ה'/ניסן/תשפ"ג</a:t>
            </a:fld>
            <a:endParaRPr lang="he-IL"/>
          </a:p>
        </p:txBody>
      </p:sp>
      <p:sp>
        <p:nvSpPr>
          <p:cNvPr id="5" name="מציין מיקום של כותרת תחתונה 4">
            <a:extLst>
              <a:ext uri="{FF2B5EF4-FFF2-40B4-BE49-F238E27FC236}">
                <a16:creationId xmlns:a16="http://schemas.microsoft.com/office/drawing/2014/main" id="{B23600E4-2AC7-46D4-CD69-0D2D19368F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A9625A82-F84C-23CF-B583-403DC4380C7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D0D6FED5-D203-46D8-9D74-22AFC3F589D7}" type="slidenum">
              <a:rPr lang="he-IL" smtClean="0"/>
              <a:t>‹#›</a:t>
            </a:fld>
            <a:endParaRPr lang="he-IL"/>
          </a:p>
        </p:txBody>
      </p:sp>
    </p:spTree>
    <p:extLst>
      <p:ext uri="{BB962C8B-B14F-4D97-AF65-F5344CB8AC3E}">
        <p14:creationId xmlns:p14="http://schemas.microsoft.com/office/powerpoint/2010/main" val="2587793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68A5D27-C8DC-E16B-C56D-4528DD9AC646}"/>
              </a:ext>
            </a:extLst>
          </p:cNvPr>
          <p:cNvSpPr>
            <a:spLocks noGrp="1"/>
          </p:cNvSpPr>
          <p:nvPr>
            <p:ph type="ctrTitle"/>
          </p:nvPr>
        </p:nvSpPr>
        <p:spPr>
          <a:xfrm>
            <a:off x="1345095" y="964095"/>
            <a:ext cx="10288105" cy="5220805"/>
          </a:xfrm>
        </p:spPr>
        <p:txBody>
          <a:bodyPr>
            <a:noAutofit/>
          </a:bodyPr>
          <a:lstStyle/>
          <a:p>
            <a:pPr algn="r"/>
            <a:r>
              <a:rPr lang="he-IL" sz="2400" b="1" dirty="0"/>
              <a:t>מה עושה התוכנית :</a:t>
            </a:r>
            <a:br>
              <a:rPr lang="he-IL" sz="2400" b="1" dirty="0"/>
            </a:br>
            <a:br>
              <a:rPr lang="he-IL" sz="2400" b="1" dirty="0"/>
            </a:br>
            <a:r>
              <a:rPr lang="he-IL" sz="2400" b="1" dirty="0"/>
              <a:t>לשנות את הדרך שבה אתה מתקשר באמצעות שפת הסימנים למילים.</a:t>
            </a:r>
            <a:br>
              <a:rPr lang="he-IL" sz="2400" b="1" dirty="0"/>
            </a:br>
            <a:br>
              <a:rPr lang="he-IL" sz="2400" b="1" dirty="0"/>
            </a:br>
            <a:r>
              <a:rPr lang="he-IL" sz="2400" b="1" dirty="0"/>
              <a:t>קלט:</a:t>
            </a:r>
            <a:br>
              <a:rPr lang="he-IL" sz="2400" b="1" dirty="0"/>
            </a:br>
            <a:r>
              <a:rPr lang="he-IL" sz="2400" b="1" dirty="0"/>
              <a:t>התוכנית תפתח מצלמה דרך וידיאו שמקבלת מהמשתמש סימנים דרך היד.</a:t>
            </a:r>
            <a:br>
              <a:rPr lang="he-IL" sz="2400" b="1" dirty="0"/>
            </a:br>
            <a:br>
              <a:rPr lang="he-IL" sz="2400" b="1" dirty="0"/>
            </a:br>
            <a:br>
              <a:rPr lang="he-IL" sz="2400" b="1" dirty="0"/>
            </a:br>
            <a:r>
              <a:rPr lang="he-IL" sz="2400" b="1" dirty="0"/>
              <a:t>פלט:</a:t>
            </a:r>
            <a:br>
              <a:rPr lang="he-IL" sz="2400" b="1" dirty="0"/>
            </a:br>
            <a:r>
              <a:rPr lang="he-IL" sz="2400" b="1" dirty="0"/>
              <a:t>מחזיר את האות או  המילה של הסימנים.</a:t>
            </a:r>
            <a:br>
              <a:rPr lang="he-IL" sz="2400" b="1" dirty="0"/>
            </a:br>
            <a:br>
              <a:rPr lang="he-IL" sz="2400" b="1" dirty="0"/>
            </a:br>
            <a:br>
              <a:rPr lang="he-IL" sz="2400" b="1" dirty="0"/>
            </a:br>
            <a:br>
              <a:rPr lang="he-IL" sz="2400" b="1" dirty="0"/>
            </a:br>
            <a:endParaRPr lang="he-IL" sz="2400" b="1" dirty="0"/>
          </a:p>
        </p:txBody>
      </p:sp>
      <p:sp>
        <p:nvSpPr>
          <p:cNvPr id="3" name="כותרת 1">
            <a:extLst>
              <a:ext uri="{FF2B5EF4-FFF2-40B4-BE49-F238E27FC236}">
                <a16:creationId xmlns:a16="http://schemas.microsoft.com/office/drawing/2014/main" id="{C14D3925-1C3A-0430-E979-0447EB790290}"/>
              </a:ext>
            </a:extLst>
          </p:cNvPr>
          <p:cNvSpPr txBox="1">
            <a:spLocks/>
          </p:cNvSpPr>
          <p:nvPr/>
        </p:nvSpPr>
        <p:spPr>
          <a:xfrm>
            <a:off x="951947" y="1196008"/>
            <a:ext cx="10288105" cy="5220805"/>
          </a:xfrm>
          <a:prstGeom prst="rect">
            <a:avLst/>
          </a:prstGeom>
        </p:spPr>
        <p:txBody>
          <a:bodyPr vert="horz" lIns="91440" tIns="45720" rIns="91440" bIns="45720" rtlCol="1" anchor="b">
            <a:noAutofit/>
          </a:bodyPr>
          <a:lstStyle>
            <a:lvl1pPr algn="ctr" defTabSz="914400" rtl="1" eaLnBrk="1" latinLnBrk="0" hangingPunct="1">
              <a:lnSpc>
                <a:spcPct val="90000"/>
              </a:lnSpc>
              <a:spcBef>
                <a:spcPct val="0"/>
              </a:spcBef>
              <a:buNone/>
              <a:defRPr sz="6000" kern="1200">
                <a:solidFill>
                  <a:schemeClr val="tx1"/>
                </a:solidFill>
                <a:latin typeface="+mj-lt"/>
                <a:ea typeface="+mj-ea"/>
                <a:cs typeface="+mj-cs"/>
              </a:defRPr>
            </a:lvl1pPr>
          </a:lstStyle>
          <a:p>
            <a:pPr algn="l"/>
            <a:endParaRPr lang="he-IL" sz="2400" b="1" dirty="0"/>
          </a:p>
        </p:txBody>
      </p:sp>
    </p:spTree>
    <p:extLst>
      <p:ext uri="{BB962C8B-B14F-4D97-AF65-F5344CB8AC3E}">
        <p14:creationId xmlns:p14="http://schemas.microsoft.com/office/powerpoint/2010/main" val="1401963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D29BDF7-C872-6678-F765-EBF634390EA5}"/>
              </a:ext>
            </a:extLst>
          </p:cNvPr>
          <p:cNvSpPr>
            <a:spLocks noGrp="1"/>
          </p:cNvSpPr>
          <p:nvPr>
            <p:ph type="title"/>
          </p:nvPr>
        </p:nvSpPr>
        <p:spPr/>
        <p:txBody>
          <a:bodyPr/>
          <a:lstStyle/>
          <a:p>
            <a:r>
              <a:rPr lang="he-IL" b="0" i="0" dirty="0">
                <a:solidFill>
                  <a:srgbClr val="343A40"/>
                </a:solidFill>
                <a:effectLst/>
                <a:latin typeface="-apple-system"/>
              </a:rPr>
              <a:t>תוכנית מימוש – סכמה גרפית, תרשים זרימה</a:t>
            </a:r>
            <a:endParaRPr lang="he-IL" dirty="0"/>
          </a:p>
        </p:txBody>
      </p:sp>
      <p:sp>
        <p:nvSpPr>
          <p:cNvPr id="3" name="מציין מיקום תוכן 2">
            <a:extLst>
              <a:ext uri="{FF2B5EF4-FFF2-40B4-BE49-F238E27FC236}">
                <a16:creationId xmlns:a16="http://schemas.microsoft.com/office/drawing/2014/main" id="{8C69AECE-93E3-D754-E468-076876050F56}"/>
              </a:ext>
            </a:extLst>
          </p:cNvPr>
          <p:cNvSpPr>
            <a:spLocks noGrp="1"/>
          </p:cNvSpPr>
          <p:nvPr>
            <p:ph idx="1"/>
          </p:nvPr>
        </p:nvSpPr>
        <p:spPr>
          <a:xfrm>
            <a:off x="482600" y="1498600"/>
            <a:ext cx="10871200" cy="4678363"/>
          </a:xfrm>
        </p:spPr>
        <p:txBody>
          <a:bodyPr>
            <a:normAutofit/>
          </a:bodyPr>
          <a:lstStyle/>
          <a:p>
            <a:pPr marL="0" indent="0">
              <a:buNone/>
            </a:pPr>
            <a:r>
              <a:rPr lang="he-IL" dirty="0"/>
              <a:t>1) ראשית, תצטרך ללכוד את קלט הווידאו.</a:t>
            </a:r>
          </a:p>
          <a:p>
            <a:pPr marL="0" indent="0">
              <a:buNone/>
            </a:pPr>
            <a:r>
              <a:rPr lang="he-IL" dirty="0"/>
              <a:t>  2) לאחר מכן, צריך לבצע עיבוד תמונה במסגרות הווידאו כדי לזהות את היד והאצבעות של החותם. זה יכול להיעשות באמצעות טכניקות כגון חיסור רקע, סף, או זיהוי קווי מתאר.</a:t>
            </a:r>
          </a:p>
          <a:p>
            <a:pPr marL="0" indent="0">
              <a:buNone/>
            </a:pPr>
            <a:r>
              <a:rPr lang="he-IL" dirty="0"/>
              <a:t>3) לאחר שזיהית את היד והאצבעות, עליך לפרש את המיקום והתנועה של האצבעות כדי לקבוע את המילים או הביטויים המתואמים בשפת הסימנים. ניתן לעשות זאת באמצעות אלגוריתמים של למידת מכונה כגון עצי החלטה, יערות אקראיים או תמיכה במכונות </a:t>
            </a:r>
            <a:r>
              <a:rPr lang="he-IL" dirty="0" err="1"/>
              <a:t>וקטוריות</a:t>
            </a:r>
            <a:r>
              <a:rPr lang="he-IL" dirty="0"/>
              <a:t>.</a:t>
            </a:r>
          </a:p>
          <a:p>
            <a:pPr marL="0" indent="0">
              <a:buNone/>
            </a:pPr>
            <a:r>
              <a:rPr lang="he-IL" dirty="0"/>
              <a:t>4) לבסוף, צריך להוציא את המילים או הביטויים המתורגמים, או על ידי הצגתם על המסך.</a:t>
            </a:r>
            <a:endParaRPr lang="en-US" dirty="0"/>
          </a:p>
        </p:txBody>
      </p:sp>
    </p:spTree>
    <p:extLst>
      <p:ext uri="{BB962C8B-B14F-4D97-AF65-F5344CB8AC3E}">
        <p14:creationId xmlns:p14="http://schemas.microsoft.com/office/powerpoint/2010/main" val="310508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F92C9A52-41F4-8F8A-95A4-1F77615E7495}"/>
              </a:ext>
            </a:extLst>
          </p:cNvPr>
          <p:cNvSpPr>
            <a:spLocks noGrp="1"/>
          </p:cNvSpPr>
          <p:nvPr>
            <p:ph type="title"/>
          </p:nvPr>
        </p:nvSpPr>
        <p:spPr>
          <a:xfrm>
            <a:off x="5232400" y="1367673"/>
            <a:ext cx="6124575" cy="2665509"/>
          </a:xfrm>
        </p:spPr>
        <p:txBody>
          <a:bodyPr vert="horz" lIns="91440" tIns="45720" rIns="91440" bIns="45720" rtlCol="0" anchor="b">
            <a:normAutofit/>
          </a:bodyPr>
          <a:lstStyle/>
          <a:p>
            <a:pPr rtl="0"/>
            <a:r>
              <a:rPr lang="en-US" sz="7200" kern="1200">
                <a:solidFill>
                  <a:schemeClr val="bg1"/>
                </a:solidFill>
                <a:latin typeface="+mj-lt"/>
                <a:ea typeface="+mj-ea"/>
                <a:cs typeface="+mj-cs"/>
              </a:rPr>
              <a:t>Graphic scheme:</a:t>
            </a:r>
          </a:p>
        </p:txBody>
      </p:sp>
      <p:grpSp>
        <p:nvGrpSpPr>
          <p:cNvPr id="14" name="Group 13">
            <a:extLst>
              <a:ext uri="{FF2B5EF4-FFF2-40B4-BE49-F238E27FC236}">
                <a16:creationId xmlns:a16="http://schemas.microsoft.com/office/drawing/2014/main" id="{0DBA5192-D1D6-4385-9B20-7991E99218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5" name="Group 14">
              <a:extLst>
                <a:ext uri="{FF2B5EF4-FFF2-40B4-BE49-F238E27FC236}">
                  <a16:creationId xmlns:a16="http://schemas.microsoft.com/office/drawing/2014/main" id="{49CFA8C3-E4AC-4EF8-8986-83C92DBF58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3" name="Freeform: Shape 22">
                <a:extLst>
                  <a:ext uri="{FF2B5EF4-FFF2-40B4-BE49-F238E27FC236}">
                    <a16:creationId xmlns:a16="http://schemas.microsoft.com/office/drawing/2014/main" id="{C939349E-97F2-4F20-99B2-B5BABDD5E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6DF4F205-369D-432D-BE06-61DCFE9AB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6" name="Group 15">
              <a:extLst>
                <a:ext uri="{FF2B5EF4-FFF2-40B4-BE49-F238E27FC236}">
                  <a16:creationId xmlns:a16="http://schemas.microsoft.com/office/drawing/2014/main" id="{1658D615-89F8-4EE3-A5C2-8B57E48744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7" name="Group 16">
                <a:extLst>
                  <a:ext uri="{FF2B5EF4-FFF2-40B4-BE49-F238E27FC236}">
                    <a16:creationId xmlns:a16="http://schemas.microsoft.com/office/drawing/2014/main" id="{4529F45F-9E0D-4469-B6FE-BFA23DC316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1" name="Freeform: Shape 20">
                  <a:extLst>
                    <a:ext uri="{FF2B5EF4-FFF2-40B4-BE49-F238E27FC236}">
                      <a16:creationId xmlns:a16="http://schemas.microsoft.com/office/drawing/2014/main" id="{4D258C8B-77B4-43BA-8B2F-AB7C96C3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867E9E24-BE8C-47FF-BCF1-3E4BDF6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8" name="Group 17">
                <a:extLst>
                  <a:ext uri="{FF2B5EF4-FFF2-40B4-BE49-F238E27FC236}">
                    <a16:creationId xmlns:a16="http://schemas.microsoft.com/office/drawing/2014/main" id="{BDD9DC28-AE74-45F4-8F16-49C6A59604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9" name="Freeform: Shape 18">
                  <a:extLst>
                    <a:ext uri="{FF2B5EF4-FFF2-40B4-BE49-F238E27FC236}">
                      <a16:creationId xmlns:a16="http://schemas.microsoft.com/office/drawing/2014/main" id="{6DDBBC55-F5AB-4776-B58D-648EECAB5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0F7ABFF-600B-4509-83F7-177A4FE3D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7" name="תמונה 6" descr="תמונה שמכילה טקסט&#10;&#10;התיאור נוצר באופן אוטומטי">
            <a:extLst>
              <a:ext uri="{FF2B5EF4-FFF2-40B4-BE49-F238E27FC236}">
                <a16:creationId xmlns:a16="http://schemas.microsoft.com/office/drawing/2014/main" id="{EFEE824A-C7A9-0ACD-6704-ACAADD5A356E}"/>
              </a:ext>
            </a:extLst>
          </p:cNvPr>
          <p:cNvPicPr>
            <a:picLocks noChangeAspect="1"/>
          </p:cNvPicPr>
          <p:nvPr/>
        </p:nvPicPr>
        <p:blipFill>
          <a:blip r:embed="rId3"/>
          <a:stretch>
            <a:fillRect/>
          </a:stretch>
        </p:blipFill>
        <p:spPr>
          <a:xfrm>
            <a:off x="1031344" y="1429488"/>
            <a:ext cx="2271184" cy="4579200"/>
          </a:xfrm>
          <a:prstGeom prst="rect">
            <a:avLst/>
          </a:prstGeom>
        </p:spPr>
      </p:pic>
    </p:spTree>
    <p:extLst>
      <p:ext uri="{BB962C8B-B14F-4D97-AF65-F5344CB8AC3E}">
        <p14:creationId xmlns:p14="http://schemas.microsoft.com/office/powerpoint/2010/main" val="2341666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4E5E686-4302-E572-A275-12E23775356F}"/>
              </a:ext>
            </a:extLst>
          </p:cNvPr>
          <p:cNvSpPr>
            <a:spLocks noGrp="1"/>
          </p:cNvSpPr>
          <p:nvPr>
            <p:ph type="title"/>
          </p:nvPr>
        </p:nvSpPr>
        <p:spPr/>
        <p:txBody>
          <a:bodyPr/>
          <a:lstStyle/>
          <a:p>
            <a:r>
              <a:rPr lang="he-IL" b="0" i="0" dirty="0">
                <a:solidFill>
                  <a:srgbClr val="343A40"/>
                </a:solidFill>
                <a:effectLst/>
                <a:latin typeface="-apple-system"/>
              </a:rPr>
              <a:t>רשימה של כלים + ספריות</a:t>
            </a:r>
            <a:endParaRPr lang="he-IL" dirty="0"/>
          </a:p>
        </p:txBody>
      </p:sp>
      <p:sp>
        <p:nvSpPr>
          <p:cNvPr id="6" name="כותרת 1">
            <a:extLst>
              <a:ext uri="{FF2B5EF4-FFF2-40B4-BE49-F238E27FC236}">
                <a16:creationId xmlns:a16="http://schemas.microsoft.com/office/drawing/2014/main" id="{AD1E7077-06A1-3B4B-98F2-B5523372667E}"/>
              </a:ext>
            </a:extLst>
          </p:cNvPr>
          <p:cNvSpPr txBox="1">
            <a:spLocks/>
          </p:cNvSpPr>
          <p:nvPr/>
        </p:nvSpPr>
        <p:spPr>
          <a:xfrm>
            <a:off x="495300" y="1690689"/>
            <a:ext cx="11264900" cy="4595812"/>
          </a:xfrm>
          <a:prstGeom prst="rect">
            <a:avLst/>
          </a:prstGeom>
        </p:spPr>
        <p:txBody>
          <a:bodyPr vert="horz" lIns="91440" tIns="45720" rIns="91440" bIns="45720" rtlCol="1" anchor="ctr">
            <a:normAutofit lnSpcReduction="1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endParaRPr lang="he-IL" sz="1800" dirty="0"/>
          </a:p>
          <a:p>
            <a:endParaRPr lang="he-IL" sz="1800" dirty="0"/>
          </a:p>
          <a:p>
            <a:endParaRPr lang="en-US" sz="1800" dirty="0"/>
          </a:p>
          <a:p>
            <a:pPr marL="457200" indent="-457200">
              <a:buAutoNum type="arabicParenR"/>
            </a:pPr>
            <a:r>
              <a:rPr lang="he-IL" sz="1800" dirty="0"/>
              <a:t>צריך להשתמש ב-</a:t>
            </a:r>
            <a:r>
              <a:rPr lang="en-US" sz="1800" dirty="0"/>
              <a:t>Python </a:t>
            </a:r>
            <a:r>
              <a:rPr lang="he-IL" sz="1800" dirty="0"/>
              <a:t>לתכנות התוכנה.</a:t>
            </a:r>
          </a:p>
          <a:p>
            <a:r>
              <a:rPr lang="he-IL" sz="1800" dirty="0"/>
              <a:t>2) </a:t>
            </a:r>
            <a:r>
              <a:rPr lang="en-US" sz="1800" dirty="0"/>
              <a:t>OpenCV: </a:t>
            </a:r>
            <a:r>
              <a:rPr lang="he-IL" sz="1800" dirty="0"/>
              <a:t>זוהי ספרייה למשימות ראייה ממוחשבת, שתהיה שימושית לביצוע עיבוד תמונה במסגרות הווידאו.</a:t>
            </a:r>
          </a:p>
          <a:p>
            <a:r>
              <a:rPr lang="he-IL" sz="1800" dirty="0"/>
              <a:t>3)</a:t>
            </a:r>
            <a:r>
              <a:rPr lang="en-US" sz="1800" dirty="0"/>
              <a:t> Teachable Machine  </a:t>
            </a:r>
            <a:r>
              <a:rPr lang="he-IL" sz="1800" dirty="0"/>
              <a:t>:אתר זה השתמשנו לאימון התמונות</a:t>
            </a:r>
          </a:p>
          <a:p>
            <a:r>
              <a:rPr lang="he-IL" sz="1800" dirty="0"/>
              <a:t>4) אנחנו צריכים </a:t>
            </a:r>
            <a:r>
              <a:rPr lang="en-US" sz="1800" dirty="0" err="1"/>
              <a:t>cvzone</a:t>
            </a:r>
            <a:r>
              <a:rPr lang="en-US" sz="1800" dirty="0"/>
              <a:t> </a:t>
            </a:r>
            <a:r>
              <a:rPr lang="he-IL" sz="1800" dirty="0"/>
              <a:t>ו-</a:t>
            </a:r>
            <a:r>
              <a:rPr lang="en-US" sz="1800" dirty="0" err="1"/>
              <a:t>mediapipe</a:t>
            </a:r>
            <a:r>
              <a:rPr lang="en-US" sz="1800" dirty="0"/>
              <a:t> </a:t>
            </a:r>
            <a:r>
              <a:rPr lang="he-IL" sz="1800" dirty="0"/>
              <a:t>ו-</a:t>
            </a:r>
            <a:r>
              <a:rPr lang="en-US" sz="1800" dirty="0" err="1"/>
              <a:t>opencv</a:t>
            </a:r>
            <a:r>
              <a:rPr lang="en-US" sz="1800" dirty="0"/>
              <a:t> python</a:t>
            </a:r>
            <a:endParaRPr lang="he-IL" sz="1800" dirty="0"/>
          </a:p>
          <a:p>
            <a:r>
              <a:rPr lang="en-US" sz="1800" dirty="0"/>
              <a:t>OpenCV </a:t>
            </a:r>
            <a:r>
              <a:rPr lang="he-IL" sz="1800" dirty="0"/>
              <a:t>היא ספריית ראייה ממוחשבת פופולרית המספקת פונקציות שונות של עיבוד תמונה ווידאו, כולל לכידת וידאו ממצלמה. הוא מספק תכונות חיוניות כמו קריאה וכתיבה של תמונות וסרטונים, ציור צורות על תמונות וזיהוי אובייקטים מזרמי וידאו.</a:t>
            </a:r>
          </a:p>
          <a:p>
            <a:endParaRPr lang="he-IL" sz="1800" dirty="0"/>
          </a:p>
          <a:p>
            <a:r>
              <a:rPr lang="en-US" sz="1800" dirty="0" err="1"/>
              <a:t>Mediapipe</a:t>
            </a:r>
            <a:r>
              <a:rPr lang="en-US" sz="1800" dirty="0"/>
              <a:t> </a:t>
            </a:r>
            <a:r>
              <a:rPr lang="he-IL" sz="1800" dirty="0"/>
              <a:t>היא ספרייה שפותחה על ידי גוגל המספקת מודלים של למידת מכונה מוכנים לשימוש עבור משימות שונות, כולל זיהוי ידיים וזיהוי ציוני דרך. מודל זיהוי היד יכול לזהות נוכחות ומיקומן של ידיים במסגרת תמונה או וידאו, בעוד שדגם ציון דרך היד יכול לזהות את ציוני הדרך הספציפיים על היד, כגון קצות האצבעות ופרקי האצבעות.</a:t>
            </a:r>
          </a:p>
          <a:p>
            <a:endParaRPr lang="he-IL" sz="1800" dirty="0"/>
          </a:p>
          <a:p>
            <a:r>
              <a:rPr lang="en-US" sz="1800" dirty="0" err="1"/>
              <a:t>cvzone</a:t>
            </a:r>
            <a:r>
              <a:rPr lang="en-US" sz="1800" dirty="0"/>
              <a:t> </a:t>
            </a:r>
            <a:r>
              <a:rPr lang="he-IL" sz="1800" dirty="0"/>
              <a:t>היא ספרייה הבנויה על גבי </a:t>
            </a:r>
            <a:r>
              <a:rPr lang="en-US" sz="1800" dirty="0"/>
              <a:t>OpenCV </a:t>
            </a:r>
            <a:r>
              <a:rPr lang="he-IL" sz="1800" dirty="0"/>
              <a:t>המספקת כלים נוספים למשימות ראייה ממוחשבת, כולל גלאי ידיים המפשט את תהליך זיהוי הידיים על ידי מתן </a:t>
            </a:r>
            <a:r>
              <a:rPr lang="en-US" sz="1800" dirty="0"/>
              <a:t>API </a:t>
            </a:r>
            <a:r>
              <a:rPr lang="he-IL" sz="1800" dirty="0"/>
              <a:t>קל לשימוש לזיהוי ידיים בתמונות ובסרטונים.</a:t>
            </a:r>
          </a:p>
          <a:p>
            <a:endParaRPr lang="he-IL" sz="1800" dirty="0"/>
          </a:p>
          <a:p>
            <a:r>
              <a:rPr lang="he-IL" sz="1800" dirty="0"/>
              <a:t>השימוש בספריות אלו יחד מספק שילוב רב עוצמה לזיהוי וזיהוי ידיים ממצלמת וידאו, מה שמקל על מפתחים לבנות אפליקציות המשתמשות בתנועות ידיים כקלט.</a:t>
            </a:r>
          </a:p>
          <a:p>
            <a:endParaRPr lang="he-IL" sz="1800" dirty="0"/>
          </a:p>
          <a:p>
            <a:endParaRPr lang="he-IL" sz="1800" dirty="0"/>
          </a:p>
          <a:p>
            <a:endParaRPr lang="he-IL" sz="1800" dirty="0"/>
          </a:p>
          <a:p>
            <a:endParaRPr lang="he-IL" sz="1800" dirty="0"/>
          </a:p>
          <a:p>
            <a:endParaRPr lang="he-IL" sz="1800" dirty="0"/>
          </a:p>
          <a:p>
            <a:endParaRPr lang="he-IL" sz="1800" dirty="0"/>
          </a:p>
          <a:p>
            <a:endParaRPr lang="he-IL" sz="1800" dirty="0"/>
          </a:p>
        </p:txBody>
      </p:sp>
    </p:spTree>
    <p:extLst>
      <p:ext uri="{BB962C8B-B14F-4D97-AF65-F5344CB8AC3E}">
        <p14:creationId xmlns:p14="http://schemas.microsoft.com/office/powerpoint/2010/main" val="1970243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F75A2C-3635-C8FE-F665-110649725F13}"/>
              </a:ext>
            </a:extLst>
          </p:cNvPr>
          <p:cNvSpPr>
            <a:spLocks noGrp="1"/>
          </p:cNvSpPr>
          <p:nvPr>
            <p:ph type="title"/>
          </p:nvPr>
        </p:nvSpPr>
        <p:spPr/>
        <p:txBody>
          <a:bodyPr>
            <a:normAutofit/>
          </a:bodyPr>
          <a:lstStyle/>
          <a:p>
            <a:pPr algn="r"/>
            <a:r>
              <a:rPr lang="he-IL" sz="2400" b="0" i="0" dirty="0">
                <a:solidFill>
                  <a:srgbClr val="343A40"/>
                </a:solidFill>
                <a:effectLst/>
                <a:latin typeface="-apple-system"/>
              </a:rPr>
              <a:t>רשימה של דברים שפיתחתם בעצמכם, לשם מה ואיך פותחו?</a:t>
            </a:r>
            <a:br>
              <a:rPr lang="he-IL" sz="2400" b="0" i="0" dirty="0">
                <a:solidFill>
                  <a:srgbClr val="343A40"/>
                </a:solidFill>
                <a:effectLst/>
                <a:latin typeface="-apple-system"/>
              </a:rPr>
            </a:br>
            <a:r>
              <a:rPr lang="he-IL" sz="2400" b="0" i="0" dirty="0">
                <a:solidFill>
                  <a:srgbClr val="343A40"/>
                </a:solidFill>
                <a:effectLst/>
                <a:latin typeface="-apple-system"/>
              </a:rPr>
              <a:t>*מה לא פתחתם מה לקחתם ממקורות אחרים? להסביר ולפרט.</a:t>
            </a:r>
            <a:br>
              <a:rPr lang="he-IL" sz="2400" b="0" i="0" dirty="0">
                <a:solidFill>
                  <a:srgbClr val="343A40"/>
                </a:solidFill>
                <a:effectLst/>
                <a:latin typeface="-apple-system"/>
              </a:rPr>
            </a:br>
            <a:r>
              <a:rPr lang="he-IL" sz="2400" b="0" i="0" dirty="0">
                <a:solidFill>
                  <a:srgbClr val="343A40"/>
                </a:solidFill>
                <a:effectLst/>
                <a:latin typeface="-apple-system"/>
              </a:rPr>
              <a:t> •רעיונות לשיפורים אפשרים (לא להשאיר ריק)</a:t>
            </a:r>
          </a:p>
        </p:txBody>
      </p:sp>
      <p:sp>
        <p:nvSpPr>
          <p:cNvPr id="3" name="מציין מיקום תוכן 2">
            <a:extLst>
              <a:ext uri="{FF2B5EF4-FFF2-40B4-BE49-F238E27FC236}">
                <a16:creationId xmlns:a16="http://schemas.microsoft.com/office/drawing/2014/main" id="{16FC2340-0412-3BCC-0AC1-7BD06DA50382}"/>
              </a:ext>
            </a:extLst>
          </p:cNvPr>
          <p:cNvSpPr>
            <a:spLocks noGrp="1"/>
          </p:cNvSpPr>
          <p:nvPr>
            <p:ph idx="1"/>
          </p:nvPr>
        </p:nvSpPr>
        <p:spPr/>
        <p:txBody>
          <a:bodyPr/>
          <a:lstStyle/>
          <a:p>
            <a:pPr marL="0" indent="0">
              <a:buNone/>
            </a:pPr>
            <a:endParaRPr lang="he-IL" dirty="0"/>
          </a:p>
          <a:p>
            <a:pPr marL="0" indent="0">
              <a:buNone/>
            </a:pPr>
            <a:r>
              <a:rPr lang="he-IL" dirty="0"/>
              <a:t>עשינו תוספת של הרבה מילים ותווים לשפה ,רק ראינו איך קוראים השפה של היד </a:t>
            </a:r>
          </a:p>
          <a:p>
            <a:pPr marL="0" indent="0">
              <a:buNone/>
            </a:pPr>
            <a:r>
              <a:rPr lang="he-IL" dirty="0"/>
              <a:t>שיפורים :</a:t>
            </a:r>
          </a:p>
          <a:p>
            <a:pPr marL="0" indent="0">
              <a:buNone/>
            </a:pPr>
            <a:r>
              <a:rPr lang="he-IL" dirty="0"/>
              <a:t>הוסף תכונות נוספות, כגון תמיכה באוצר מילים מותאם אישית או שילוב תרגום</a:t>
            </a:r>
          </a:p>
        </p:txBody>
      </p:sp>
    </p:spTree>
    <p:extLst>
      <p:ext uri="{BB962C8B-B14F-4D97-AF65-F5344CB8AC3E}">
        <p14:creationId xmlns:p14="http://schemas.microsoft.com/office/powerpoint/2010/main" val="324487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F75A2C-3635-C8FE-F665-110649725F13}"/>
              </a:ext>
            </a:extLst>
          </p:cNvPr>
          <p:cNvSpPr>
            <a:spLocks noGrp="1"/>
          </p:cNvSpPr>
          <p:nvPr>
            <p:ph type="title"/>
          </p:nvPr>
        </p:nvSpPr>
        <p:spPr/>
        <p:txBody>
          <a:bodyPr/>
          <a:lstStyle/>
          <a:p>
            <a:pPr algn="l"/>
            <a:r>
              <a:rPr lang="en-US" b="1" i="0" dirty="0">
                <a:effectLst/>
                <a:latin typeface="Söhne"/>
              </a:rPr>
              <a:t>Bibliography:</a:t>
            </a:r>
            <a:endParaRPr lang="he-IL" dirty="0"/>
          </a:p>
        </p:txBody>
      </p:sp>
      <p:sp>
        <p:nvSpPr>
          <p:cNvPr id="3" name="מציין מיקום תוכן 2">
            <a:extLst>
              <a:ext uri="{FF2B5EF4-FFF2-40B4-BE49-F238E27FC236}">
                <a16:creationId xmlns:a16="http://schemas.microsoft.com/office/drawing/2014/main" id="{16FC2340-0412-3BCC-0AC1-7BD06DA50382}"/>
              </a:ext>
            </a:extLst>
          </p:cNvPr>
          <p:cNvSpPr>
            <a:spLocks noGrp="1"/>
          </p:cNvSpPr>
          <p:nvPr>
            <p:ph idx="1"/>
          </p:nvPr>
        </p:nvSpPr>
        <p:spPr/>
        <p:txBody>
          <a:bodyPr/>
          <a:lstStyle/>
          <a:p>
            <a:pPr marL="0" indent="0" algn="l">
              <a:buNone/>
            </a:pPr>
            <a:r>
              <a:rPr lang="en-US" dirty="0"/>
              <a:t>1) "Learning OpenCV" by Gary </a:t>
            </a:r>
            <a:r>
              <a:rPr lang="en-US" dirty="0" err="1"/>
              <a:t>Bradski</a:t>
            </a:r>
            <a:r>
              <a:rPr lang="en-US" dirty="0"/>
              <a:t> and Adrian </a:t>
            </a:r>
            <a:r>
              <a:rPr lang="en-US" dirty="0" err="1"/>
              <a:t>Kaehler</a:t>
            </a:r>
            <a:r>
              <a:rPr lang="en-US" dirty="0"/>
              <a:t>: This book provides an introduction to computer vision and OpenCV.</a:t>
            </a:r>
          </a:p>
          <a:p>
            <a:pPr marL="0" indent="0" algn="l">
              <a:buNone/>
            </a:pPr>
            <a:r>
              <a:rPr lang="en-US" dirty="0"/>
              <a:t>2) "Hands-On Machine Learning with Scikit-Learn, </a:t>
            </a:r>
            <a:r>
              <a:rPr lang="en-US" dirty="0" err="1"/>
              <a:t>Keras</a:t>
            </a:r>
            <a:r>
              <a:rPr lang="en-US" dirty="0"/>
              <a:t>, and TensorFlow" by </a:t>
            </a:r>
            <a:r>
              <a:rPr lang="en-US" dirty="0" err="1"/>
              <a:t>Aurélien</a:t>
            </a:r>
            <a:r>
              <a:rPr lang="en-US" dirty="0"/>
              <a:t> </a:t>
            </a:r>
            <a:r>
              <a:rPr lang="en-US" dirty="0" err="1"/>
              <a:t>Géron</a:t>
            </a:r>
            <a:r>
              <a:rPr lang="en-US" dirty="0"/>
              <a:t>: This book provides an introduction to machine learning using Python.</a:t>
            </a:r>
          </a:p>
          <a:p>
            <a:pPr marL="0" indent="0" algn="l">
              <a:buNone/>
            </a:pPr>
            <a:r>
              <a:rPr lang="en-US" dirty="0"/>
              <a:t>3) "The Dynamics of Sign Language Growth" by Theresa B. Smith: This book discusses the process of learning and using sign language.</a:t>
            </a:r>
            <a:endParaRPr lang="he-IL" dirty="0"/>
          </a:p>
        </p:txBody>
      </p:sp>
    </p:spTree>
    <p:extLst>
      <p:ext uri="{BB962C8B-B14F-4D97-AF65-F5344CB8AC3E}">
        <p14:creationId xmlns:p14="http://schemas.microsoft.com/office/powerpoint/2010/main" val="3634152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3F75A2C-3635-C8FE-F665-110649725F13}"/>
              </a:ext>
            </a:extLst>
          </p:cNvPr>
          <p:cNvSpPr>
            <a:spLocks noGrp="1"/>
          </p:cNvSpPr>
          <p:nvPr>
            <p:ph type="title"/>
          </p:nvPr>
        </p:nvSpPr>
        <p:spPr/>
        <p:txBody>
          <a:bodyPr/>
          <a:lstStyle/>
          <a:p>
            <a:pPr algn="ctr"/>
            <a:r>
              <a:rPr lang="he-IL" b="0" i="0" dirty="0">
                <a:solidFill>
                  <a:srgbClr val="343A40"/>
                </a:solidFill>
                <a:effectLst/>
                <a:latin typeface="-apple-system"/>
              </a:rPr>
              <a:t>לצרף הקלטות</a:t>
            </a:r>
            <a:endParaRPr lang="he-IL" dirty="0"/>
          </a:p>
        </p:txBody>
      </p:sp>
      <p:sp>
        <p:nvSpPr>
          <p:cNvPr id="3" name="מציין מיקום תוכן 2">
            <a:extLst>
              <a:ext uri="{FF2B5EF4-FFF2-40B4-BE49-F238E27FC236}">
                <a16:creationId xmlns:a16="http://schemas.microsoft.com/office/drawing/2014/main" id="{16FC2340-0412-3BCC-0AC1-7BD06DA50382}"/>
              </a:ext>
            </a:extLst>
          </p:cNvPr>
          <p:cNvSpPr>
            <a:spLocks noGrp="1"/>
          </p:cNvSpPr>
          <p:nvPr>
            <p:ph idx="1"/>
          </p:nvPr>
        </p:nvSpPr>
        <p:spPr/>
        <p:txBody>
          <a:bodyPr>
            <a:normAutofit/>
          </a:bodyPr>
          <a:lstStyle/>
          <a:p>
            <a:pPr marL="0" indent="0">
              <a:buNone/>
            </a:pPr>
            <a:r>
              <a:rPr lang="he-IL" sz="4400" dirty="0"/>
              <a:t>בקובץ ה: </a:t>
            </a:r>
            <a:r>
              <a:rPr lang="en-US" sz="4400" dirty="0"/>
              <a:t>ZIP</a:t>
            </a:r>
            <a:endParaRPr lang="he-IL" sz="4400" dirty="0"/>
          </a:p>
        </p:txBody>
      </p:sp>
    </p:spTree>
    <p:extLst>
      <p:ext uri="{BB962C8B-B14F-4D97-AF65-F5344CB8AC3E}">
        <p14:creationId xmlns:p14="http://schemas.microsoft.com/office/powerpoint/2010/main" val="3234738835"/>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531</Words>
  <Application>Microsoft Office PowerPoint</Application>
  <PresentationFormat>מסך רחב</PresentationFormat>
  <Paragraphs>38</Paragraphs>
  <Slides>7</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7</vt:i4>
      </vt:variant>
    </vt:vector>
  </HeadingPairs>
  <TitlesOfParts>
    <vt:vector size="13" baseType="lpstr">
      <vt:lpstr>-apple-system</vt:lpstr>
      <vt:lpstr>Arial</vt:lpstr>
      <vt:lpstr>Calibri</vt:lpstr>
      <vt:lpstr>Calibri Light</vt:lpstr>
      <vt:lpstr>Söhne</vt:lpstr>
      <vt:lpstr>ערכת נושא Office</vt:lpstr>
      <vt:lpstr>מה עושה התוכנית :  לשנות את הדרך שבה אתה מתקשר באמצעות שפת הסימנים למילים.  קלט: התוכנית תפתח מצלמה דרך וידיאו שמקבלת מהמשתמש סימנים דרך היד.   פלט: מחזיר את האות או  המילה של הסימנים.    </vt:lpstr>
      <vt:lpstr>תוכנית מימוש – סכמה גרפית, תרשים זרימה</vt:lpstr>
      <vt:lpstr>Graphic scheme:</vt:lpstr>
      <vt:lpstr>רשימה של כלים + ספריות</vt:lpstr>
      <vt:lpstr>רשימה של דברים שפיתחתם בעצמכם, לשם מה ואיך פותחו? *מה לא פתחתם מה לקחתם ממקורות אחרים? להסביר ולפרט.  •רעיונות לשיפורים אפשרים (לא להשאיר ריק)</vt:lpstr>
      <vt:lpstr>Bibliography:</vt:lpstr>
      <vt:lpstr>לצרף הקלטות</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מוחמד שחאדה</dc:creator>
  <cp:lastModifiedBy>מוחמד שחאדה</cp:lastModifiedBy>
  <cp:revision>15</cp:revision>
  <dcterms:created xsi:type="dcterms:W3CDTF">2023-01-06T20:18:14Z</dcterms:created>
  <dcterms:modified xsi:type="dcterms:W3CDTF">2023-03-27T19:29:00Z</dcterms:modified>
</cp:coreProperties>
</file>