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5" name="Shape 7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7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7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7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7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7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7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7.pn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7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17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17.pn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17.png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17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17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17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image" Target="../media/image17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17.pn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Relationship Id="rId3" Type="http://schemas.openxmlformats.org/officeDocument/2006/relationships/image" Target="../media/image17.png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17.png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Relationship Id="rId3" Type="http://schemas.openxmlformats.org/officeDocument/2006/relationships/image" Target="../media/image17.png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17.png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Relationship Id="rId3" Type="http://schemas.openxmlformats.org/officeDocument/2006/relationships/image" Target="../media/image17.pn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Relationship Id="rId3" Type="http://schemas.openxmlformats.org/officeDocument/2006/relationships/image" Target="../media/image17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image" Target="../media/image17.png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Relationship Id="rId3" Type="http://schemas.openxmlformats.org/officeDocument/2006/relationships/image" Target="../media/image17.png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png"/><Relationship Id="rId3" Type="http://schemas.openxmlformats.org/officeDocument/2006/relationships/image" Target="../media/image17.png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png"/><Relationship Id="rId3" Type="http://schemas.openxmlformats.org/officeDocument/2006/relationships/image" Target="../media/image17.png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Relationship Id="rId3" Type="http://schemas.openxmlformats.org/officeDocument/2006/relationships/image" Target="../media/image17.png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7.png"/><Relationship Id="rId3" Type="http://schemas.openxmlformats.org/officeDocument/2006/relationships/image" Target="../media/image17.png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8.png"/><Relationship Id="rId3" Type="http://schemas.openxmlformats.org/officeDocument/2006/relationships/image" Target="../media/image17.png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9.png"/><Relationship Id="rId3" Type="http://schemas.openxmlformats.org/officeDocument/2006/relationships/image" Target="../media/image17.png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0.png"/><Relationship Id="rId3" Type="http://schemas.openxmlformats.org/officeDocument/2006/relationships/image" Target="../media/image17.png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1.png"/><Relationship Id="rId3" Type="http://schemas.openxmlformats.org/officeDocument/2006/relationships/image" Target="../media/image17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2.png"/><Relationship Id="rId3" Type="http://schemas.openxmlformats.org/officeDocument/2006/relationships/image" Target="../media/image17.png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png"/><Relationship Id="rId3" Type="http://schemas.openxmlformats.org/officeDocument/2006/relationships/image" Target="../media/image2.png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4.png"/><Relationship Id="rId3" Type="http://schemas.openxmlformats.org/officeDocument/2006/relationships/image" Target="../media/image2.png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5.png"/><Relationship Id="rId3" Type="http://schemas.openxmlformats.org/officeDocument/2006/relationships/image" Target="../media/image2.png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6.png"/><Relationship Id="rId3" Type="http://schemas.openxmlformats.org/officeDocument/2006/relationships/image" Target="../media/image2.png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7.png"/><Relationship Id="rId3" Type="http://schemas.openxmlformats.org/officeDocument/2006/relationships/image" Target="../media/image2.png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8.png"/><Relationship Id="rId3" Type="http://schemas.openxmlformats.org/officeDocument/2006/relationships/image" Target="../media/image2.png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9.png"/><Relationship Id="rId3" Type="http://schemas.openxmlformats.org/officeDocument/2006/relationships/image" Target="../media/image2.png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0.png"/><Relationship Id="rId3" Type="http://schemas.openxmlformats.org/officeDocument/2006/relationships/image" Target="../media/image2.png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2.png"/><Relationship Id="rId3" Type="http://schemas.openxmlformats.org/officeDocument/2006/relationships/image" Target="../media/image2.png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3.png"/><Relationship Id="rId3" Type="http://schemas.openxmlformats.org/officeDocument/2006/relationships/image" Target="../media/image2.png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4.pn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4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25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4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35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6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47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9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59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0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71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1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82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2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93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5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0" y="13679"/>
            <a:ext cx="12192480" cy="6858361"/>
          </a:xfrm>
          <a:prstGeom prst="rect">
            <a:avLst/>
          </a:prstGeom>
          <a:solidFill>
            <a:srgbClr val="0071BC"/>
          </a:solidFill>
          <a:ln w="6480">
            <a:solidFill>
              <a:srgbClr val="4371C4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" name="Rectangle"/>
          <p:cNvSpPr/>
          <p:nvPr/>
        </p:nvSpPr>
        <p:spPr>
          <a:xfrm>
            <a:off x="0" y="6272279"/>
            <a:ext cx="12192480" cy="599761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" name="Line"/>
          <p:cNvSpPr/>
          <p:nvPr/>
        </p:nvSpPr>
        <p:spPr>
          <a:xfrm flipV="1">
            <a:off x="0" y="6235200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5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239" y="1332359"/>
            <a:ext cx="2550242" cy="140472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4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05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7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17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9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8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29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1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41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3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"/>
          <p:cNvSpPr/>
          <p:nvPr/>
        </p:nvSpPr>
        <p:spPr>
          <a:xfrm>
            <a:off x="0" y="20520"/>
            <a:ext cx="12192480" cy="15800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 flipV="1">
            <a:off x="0" y="1571039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53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5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64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73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5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84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6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95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7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306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316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326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8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337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9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348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0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359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1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370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2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381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3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392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401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3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412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4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423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5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434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444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454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6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465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7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476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8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487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9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498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0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509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1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11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520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529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1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540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2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551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3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562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572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582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4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593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5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604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6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615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1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7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626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8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"/>
          <p:cNvSpPr/>
          <p:nvPr/>
        </p:nvSpPr>
        <p:spPr>
          <a:xfrm>
            <a:off x="0" y="0"/>
            <a:ext cx="12192480" cy="16466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637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9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64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657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9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66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6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0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679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8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1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690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69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700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710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71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2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721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72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3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732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733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4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743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74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5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754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75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6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bg>
      <p:bgPr>
        <a:solidFill>
          <a:srgbClr val="0E48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Rectangle"/>
          <p:cNvSpPr/>
          <p:nvPr/>
        </p:nvSpPr>
        <p:spPr>
          <a:xfrm>
            <a:off x="-1" y="20520"/>
            <a:ext cx="5486762" cy="6837840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765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080" y="5789159"/>
            <a:ext cx="1426321" cy="785521"/>
          </a:xfrm>
          <a:prstGeom prst="rect">
            <a:avLst/>
          </a:prstGeom>
          <a:ln w="12700">
            <a:miter lim="400000"/>
          </a:ln>
        </p:spPr>
      </p:pic>
      <p:sp>
        <p:nvSpPr>
          <p:cNvPr id="76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7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2.xml"/><Relationship Id="rId36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6.xml"/><Relationship Id="rId40" Type="http://schemas.openxmlformats.org/officeDocument/2006/relationships/slideLayout" Target="../slideLayouts/slideLayout37.xml"/><Relationship Id="rId41" Type="http://schemas.openxmlformats.org/officeDocument/2006/relationships/slideLayout" Target="../slideLayouts/slideLayout38.xml"/><Relationship Id="rId42" Type="http://schemas.openxmlformats.org/officeDocument/2006/relationships/slideLayout" Target="../slideLayouts/slideLayout39.xml"/><Relationship Id="rId43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1.xml"/><Relationship Id="rId45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3.xml"/><Relationship Id="rId47" Type="http://schemas.openxmlformats.org/officeDocument/2006/relationships/slideLayout" Target="../slideLayouts/slideLayout44.xml"/><Relationship Id="rId48" Type="http://schemas.openxmlformats.org/officeDocument/2006/relationships/slideLayout" Target="../slideLayouts/slideLayout45.xml"/><Relationship Id="rId49" Type="http://schemas.openxmlformats.org/officeDocument/2006/relationships/slideLayout" Target="../slideLayouts/slideLayout46.xml"/><Relationship Id="rId50" Type="http://schemas.openxmlformats.org/officeDocument/2006/relationships/slideLayout" Target="../slideLayouts/slideLayout47.xml"/><Relationship Id="rId51" Type="http://schemas.openxmlformats.org/officeDocument/2006/relationships/slideLayout" Target="../slideLayouts/slideLayout48.xml"/><Relationship Id="rId52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0.xml"/><Relationship Id="rId54" Type="http://schemas.openxmlformats.org/officeDocument/2006/relationships/slideLayout" Target="../slideLayouts/slideLayout51.xml"/><Relationship Id="rId55" Type="http://schemas.openxmlformats.org/officeDocument/2006/relationships/slideLayout" Target="../slideLayouts/slideLayout52.xml"/><Relationship Id="rId56" Type="http://schemas.openxmlformats.org/officeDocument/2006/relationships/slideLayout" Target="../slideLayouts/slideLayout53.xml"/><Relationship Id="rId57" Type="http://schemas.openxmlformats.org/officeDocument/2006/relationships/slideLayout" Target="../slideLayouts/slideLayout54.xml"/><Relationship Id="rId58" Type="http://schemas.openxmlformats.org/officeDocument/2006/relationships/slideLayout" Target="../slideLayouts/slideLayout55.xml"/><Relationship Id="rId59" Type="http://schemas.openxmlformats.org/officeDocument/2006/relationships/slideLayout" Target="../slideLayouts/slideLayout56.xml"/><Relationship Id="rId60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58.xml"/><Relationship Id="rId62" Type="http://schemas.openxmlformats.org/officeDocument/2006/relationships/slideLayout" Target="../slideLayouts/slideLayout59.xml"/><Relationship Id="rId63" Type="http://schemas.openxmlformats.org/officeDocument/2006/relationships/slideLayout" Target="../slideLayouts/slideLayout60.xml"/><Relationship Id="rId64" Type="http://schemas.openxmlformats.org/officeDocument/2006/relationships/slideLayout" Target="../slideLayouts/slideLayout61.xml"/><Relationship Id="rId65" Type="http://schemas.openxmlformats.org/officeDocument/2006/relationships/slideLayout" Target="../slideLayouts/slideLayout62.xml"/><Relationship Id="rId66" Type="http://schemas.openxmlformats.org/officeDocument/2006/relationships/slideLayout" Target="../slideLayouts/slideLayout63.xml"/><Relationship Id="rId67" Type="http://schemas.openxmlformats.org/officeDocument/2006/relationships/slideLayout" Target="../slideLayouts/slideLayout64.xml"/><Relationship Id="rId68" Type="http://schemas.openxmlformats.org/officeDocument/2006/relationships/slideLayout" Target="../slideLayouts/slideLayout65.xml"/><Relationship Id="rId69" Type="http://schemas.openxmlformats.org/officeDocument/2006/relationships/slideLayout" Target="../slideLayouts/slideLayout66.xml"/><Relationship Id="rId70" Type="http://schemas.openxmlformats.org/officeDocument/2006/relationships/slideLayout" Target="../slideLayouts/slideLayout67.xml"/><Relationship Id="rId71" Type="http://schemas.openxmlformats.org/officeDocument/2006/relationships/slideLayout" Target="../slideLayouts/slideLayout68.xml"/><Relationship Id="rId72" Type="http://schemas.openxmlformats.org/officeDocument/2006/relationships/slideLayout" Target="../slideLayouts/slideLayout69.xml"/><Relationship Id="rId73" Type="http://schemas.openxmlformats.org/officeDocument/2006/relationships/slideLayout" Target="../slideLayouts/slideLayout70.xml"/><Relationship Id="rId74" Type="http://schemas.openxmlformats.org/officeDocument/2006/relationships/slideLayout" Target="../slideLayouts/slideLayout71.xml"/><Relationship Id="rId75" Type="http://schemas.openxmlformats.org/officeDocument/2006/relationships/slideLayout" Target="../slideLayouts/slideLayout7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3679"/>
            <a:ext cx="12192480" cy="6858361"/>
          </a:xfrm>
          <a:prstGeom prst="rect">
            <a:avLst/>
          </a:prstGeom>
          <a:solidFill>
            <a:srgbClr val="0071BC"/>
          </a:solidFill>
          <a:ln w="6480">
            <a:solidFill>
              <a:srgbClr val="4371C4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" name="Rectangle"/>
          <p:cNvSpPr/>
          <p:nvPr/>
        </p:nvSpPr>
        <p:spPr>
          <a:xfrm>
            <a:off x="0" y="6272279"/>
            <a:ext cx="12192480" cy="599761"/>
          </a:xfrm>
          <a:prstGeom prst="rect">
            <a:avLst/>
          </a:prstGeom>
          <a:blipFill>
            <a:blip r:embed="rId2"/>
          </a:blipFill>
          <a:ln w="12600">
            <a:solidFill>
              <a:srgbClr val="31538F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" name="Line"/>
          <p:cNvSpPr/>
          <p:nvPr/>
        </p:nvSpPr>
        <p:spPr>
          <a:xfrm flipV="1">
            <a:off x="0" y="6235200"/>
            <a:ext cx="12192481" cy="39961"/>
          </a:xfrm>
          <a:prstGeom prst="line">
            <a:avLst/>
          </a:prstGeom>
          <a:ln w="12600">
            <a:solidFill>
              <a:srgbClr val="FEF379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5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239" y="1332359"/>
            <a:ext cx="2550242" cy="140472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  <p:sldLayoutId id="2147483693" r:id="rId48"/>
    <p:sldLayoutId id="2147483694" r:id="rId49"/>
    <p:sldLayoutId id="2147483695" r:id="rId50"/>
    <p:sldLayoutId id="2147483696" r:id="rId51"/>
    <p:sldLayoutId id="2147483697" r:id="rId52"/>
    <p:sldLayoutId id="2147483698" r:id="rId53"/>
    <p:sldLayoutId id="2147483699" r:id="rId54"/>
    <p:sldLayoutId id="2147483700" r:id="rId55"/>
    <p:sldLayoutId id="2147483701" r:id="rId56"/>
    <p:sldLayoutId id="2147483702" r:id="rId57"/>
    <p:sldLayoutId id="2147483703" r:id="rId58"/>
    <p:sldLayoutId id="2147483704" r:id="rId59"/>
    <p:sldLayoutId id="2147483705" r:id="rId60"/>
    <p:sldLayoutId id="2147483706" r:id="rId61"/>
    <p:sldLayoutId id="2147483707" r:id="rId62"/>
    <p:sldLayoutId id="2147483708" r:id="rId63"/>
    <p:sldLayoutId id="2147483709" r:id="rId64"/>
    <p:sldLayoutId id="2147483710" r:id="rId65"/>
    <p:sldLayoutId id="2147483711" r:id="rId66"/>
    <p:sldLayoutId id="2147483712" r:id="rId67"/>
    <p:sldLayoutId id="2147483713" r:id="rId68"/>
    <p:sldLayoutId id="2147483714" r:id="rId69"/>
    <p:sldLayoutId id="2147483715" r:id="rId70"/>
    <p:sldLayoutId id="2147483716" r:id="rId71"/>
    <p:sldLayoutId id="2147483717" r:id="rId72"/>
    <p:sldLayoutId id="2147483718" r:id="rId73"/>
    <p:sldLayoutId id="2147483719" r:id="rId74"/>
    <p:sldLayoutId id="2147483720" r:id="rId7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hyperlink" Target="https://www.kaggle.com/datasets/imdevskp/corona-virus-report" TargetMode="External"/><Relationship Id="rId3" Type="http://schemas.openxmlformats.org/officeDocument/2006/relationships/hyperlink" Target="https://www.kaggle.com/datasets/sudalairajkumar/novel-corona-virus-2019-dataset" TargetMode="External"/><Relationship Id="rId4" Type="http://schemas.openxmlformats.org/officeDocument/2006/relationships/hyperlink" Target="https://www.kaggle.com/datasets/deepcontractor/monkeypox-dataset-daily-updated?select=Daily_Country_Wise_Confirmed_Cases.csv" TargetMode="External"/><Relationship Id="rId5" Type="http://schemas.openxmlformats.org/officeDocument/2006/relationships/hyperlink" Target="https://www.kaggle.com/code/andrewmvd/monkeypox-cases-analysis/data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roup 20:…"/>
          <p:cNvSpPr txBox="1"/>
          <p:nvPr/>
        </p:nvSpPr>
        <p:spPr>
          <a:xfrm>
            <a:off x="1072079" y="3320639"/>
            <a:ext cx="10275482" cy="2324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normAutofit fontScale="100000" lnSpcReduction="0"/>
          </a:bodyPr>
          <a:lstStyle/>
          <a:p>
            <a:pPr algn="r" defTabSz="877823">
              <a:defRPr spc="-96" sz="2976">
                <a:latin typeface="Calibri"/>
                <a:ea typeface="Calibri"/>
                <a:cs typeface="Calibri"/>
                <a:sym typeface="Calibri"/>
              </a:defRPr>
            </a:pPr>
            <a:r>
              <a:t>Group 20:</a:t>
            </a:r>
            <a:endParaRPr spc="0"/>
          </a:p>
          <a:p>
            <a:pPr algn="r" defTabSz="877823">
              <a:defRPr spc="-96" sz="2976">
                <a:latin typeface="Calibri"/>
                <a:ea typeface="Calibri"/>
                <a:cs typeface="Calibri"/>
                <a:sym typeface="Calibri"/>
              </a:defRPr>
            </a:pPr>
            <a:r>
              <a:t>Mohammad Shaik</a:t>
            </a:r>
            <a:endParaRPr spc="0"/>
          </a:p>
          <a:p>
            <a:pPr algn="r" defTabSz="877823">
              <a:defRPr spc="-96" sz="2976">
                <a:latin typeface="Calibri"/>
                <a:ea typeface="Calibri"/>
                <a:cs typeface="Calibri"/>
                <a:sym typeface="Calibri"/>
              </a:defRPr>
            </a:pPr>
            <a:r>
              <a:t>Rajesh Tummala</a:t>
            </a:r>
            <a:endParaRPr spc="0"/>
          </a:p>
          <a:p>
            <a:pPr algn="r" defTabSz="877823">
              <a:defRPr spc="-96" sz="2976">
                <a:latin typeface="Calibri"/>
                <a:ea typeface="Calibri"/>
                <a:cs typeface="Calibri"/>
                <a:sym typeface="Calibri"/>
              </a:defRPr>
            </a:pPr>
            <a:r>
              <a:t>Kranthi Mangalagiri </a:t>
            </a:r>
            <a:endParaRPr spc="0"/>
          </a:p>
          <a:p>
            <a:pPr algn="r" defTabSz="877823">
              <a:defRPr spc="-96" sz="2976">
                <a:latin typeface="Calibri"/>
                <a:ea typeface="Calibri"/>
                <a:cs typeface="Calibri"/>
                <a:sym typeface="Calibri"/>
              </a:defRPr>
            </a:pPr>
            <a:r>
              <a:t>Niharika Thakur</a:t>
            </a:r>
          </a:p>
        </p:txBody>
      </p:sp>
      <p:grpSp>
        <p:nvGrpSpPr>
          <p:cNvPr id="780" name="Group"/>
          <p:cNvGrpSpPr/>
          <p:nvPr/>
        </p:nvGrpSpPr>
        <p:grpSpPr>
          <a:xfrm>
            <a:off x="3715920" y="1657439"/>
            <a:ext cx="7216201" cy="1186921"/>
            <a:chOff x="0" y="0"/>
            <a:chExt cx="7216199" cy="1186919"/>
          </a:xfrm>
        </p:grpSpPr>
        <p:sp>
          <p:nvSpPr>
            <p:cNvPr id="778" name="Rectangle"/>
            <p:cNvSpPr/>
            <p:nvPr/>
          </p:nvSpPr>
          <p:spPr>
            <a:xfrm>
              <a:off x="0" y="0"/>
              <a:ext cx="7216200" cy="1186920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4371C4"/>
              </a:solidFill>
              <a:prstDash val="solid"/>
              <a:miter lim="800000"/>
            </a:ln>
            <a:effectLst>
              <a:outerShdw sx="100000" sy="100000" kx="0" ky="0" algn="b" rotWithShape="0" blurRad="0" dist="0" dir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pc="-1" sz="3400"/>
              </a:pPr>
            </a:p>
          </p:txBody>
        </p:sp>
        <p:sp>
          <p:nvSpPr>
            <p:cNvPr id="779" name="Data Analysis: Covid Vs Monkeypox"/>
            <p:cNvSpPr txBox="1"/>
            <p:nvPr/>
          </p:nvSpPr>
          <p:spPr>
            <a:xfrm>
              <a:off x="51300" y="6300"/>
              <a:ext cx="7113600" cy="1174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1120" tIns="51120" rIns="51120" bIns="51120" numCol="1" anchor="t">
              <a:normAutofit fontScale="100000" lnSpcReduction="0"/>
            </a:bodyPr>
            <a:lstStyle>
              <a:lvl1pPr algn="ctr">
                <a:defRPr b="1" spc="-100" sz="3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 Data Analysis: Covid Vs Monkeypox</a:t>
              </a:r>
            </a:p>
          </p:txBody>
        </p:sp>
      </p:grpSp>
      <p:grpSp>
        <p:nvGrpSpPr>
          <p:cNvPr id="783" name="Group"/>
          <p:cNvGrpSpPr/>
          <p:nvPr/>
        </p:nvGrpSpPr>
        <p:grpSpPr>
          <a:xfrm>
            <a:off x="1093680" y="3750119"/>
            <a:ext cx="5335561" cy="341369"/>
            <a:chOff x="0" y="0"/>
            <a:chExt cx="5335559" cy="341367"/>
          </a:xfrm>
        </p:grpSpPr>
        <p:sp>
          <p:nvSpPr>
            <p:cNvPr id="781" name="Rectangle"/>
            <p:cNvSpPr/>
            <p:nvPr/>
          </p:nvSpPr>
          <p:spPr>
            <a:xfrm>
              <a:off x="0" y="0"/>
              <a:ext cx="5335560" cy="339481"/>
            </a:xfrm>
            <a:prstGeom prst="rect">
              <a:avLst/>
            </a:prstGeom>
            <a:gradFill flip="none" rotWithShape="1">
              <a:gsLst>
                <a:gs pos="0">
                  <a:srgbClr val="70A5DA"/>
                </a:gs>
                <a:gs pos="100000">
                  <a:srgbClr val="4389C9"/>
                </a:gs>
              </a:gsLst>
              <a:lin ang="5400000" scaled="0"/>
            </a:gradFill>
            <a:ln w="6480" cap="flat">
              <a:solidFill>
                <a:srgbClr val="5A9BD5"/>
              </a:solidFill>
              <a:prstDash val="solid"/>
              <a:miter lim="800000"/>
            </a:ln>
            <a:effectLst>
              <a:outerShdw sx="100000" sy="100000" kx="0" ky="0" algn="b" rotWithShape="0" blurRad="0" dist="0" dir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pc="-1"/>
              </a:pPr>
            </a:p>
          </p:txBody>
        </p:sp>
        <p:sp>
          <p:nvSpPr>
            <p:cNvPr id="782" name="Principles Of Big data Management"/>
            <p:cNvSpPr txBox="1"/>
            <p:nvPr/>
          </p:nvSpPr>
          <p:spPr>
            <a:xfrm>
              <a:off x="48240" y="3239"/>
              <a:ext cx="5239080" cy="3381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240" tIns="48240" rIns="48240" bIns="48240" numCol="1" anchor="t">
              <a:spAutoFit/>
            </a:bodyPr>
            <a:lstStyle>
              <a:lvl1pPr algn="ctr">
                <a:defRPr spc="-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Principles Of Big data Management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65B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Agenda"/>
          <p:cNvSpPr txBox="1"/>
          <p:nvPr/>
        </p:nvSpPr>
        <p:spPr>
          <a:xfrm>
            <a:off x="467999" y="141119"/>
            <a:ext cx="10275482" cy="133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algn="ctr">
              <a:lnSpc>
                <a:spcPct val="150000"/>
              </a:lnSpc>
              <a:spcBef>
                <a:spcPts val="1000"/>
              </a:spcBef>
              <a:defRPr b="1" spc="-100" sz="5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786" name="A Comparative Analysis of Global pandemic COVID 19 and Monkeypox and its Initiatives and the Evolution of Global Transmission examining data to discover the association.…"/>
          <p:cNvSpPr txBox="1"/>
          <p:nvPr/>
        </p:nvSpPr>
        <p:spPr>
          <a:xfrm>
            <a:off x="880560" y="2079000"/>
            <a:ext cx="10268281" cy="3881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 algn="just">
              <a:defRPr spc="-10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A Comparative Analysis of Global pandemic COVID 19 and Monkeypox and its Initiatives and the Evolution of Global Transmission examining data to discover the association.</a:t>
            </a:r>
            <a:endParaRPr spc="-1" sz="3200"/>
          </a:p>
          <a:p>
            <a:pPr algn="just">
              <a:defRPr spc="-100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Monkeypox and Corona have a significant impact on global population. In this project, We are going to work with the COVID19 &amp; Monkeypox dataset, published by kaggle, which consists of the data related to the cumulative number of confirmed &amp; death cases, per day, in each Country. By using Big Data tools, we are going perform Ingestion, Processing, Analyzing and Visualizing the reports.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als"/>
          <p:cNvSpPr txBox="1"/>
          <p:nvPr/>
        </p:nvSpPr>
        <p:spPr>
          <a:xfrm>
            <a:off x="883080" y="365040"/>
            <a:ext cx="10425601" cy="128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normAutofit fontScale="100000" lnSpcReduction="0"/>
          </a:bodyPr>
          <a:lstStyle>
            <a:lvl1pPr>
              <a:lnSpc>
                <a:spcPct val="90000"/>
              </a:lnSpc>
              <a:defRPr b="1" spc="-100" sz="4400">
                <a:solidFill>
                  <a:srgbClr val="0F73B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Goals</a:t>
            </a:r>
          </a:p>
        </p:txBody>
      </p:sp>
      <p:sp>
        <p:nvSpPr>
          <p:cNvPr id="789" name="Learning Insights from reading COVID19 &amp; Monkeypox data…"/>
          <p:cNvSpPr txBox="1"/>
          <p:nvPr/>
        </p:nvSpPr>
        <p:spPr>
          <a:xfrm>
            <a:off x="971639" y="1813679"/>
            <a:ext cx="9527762" cy="4351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 marL="251280" indent="-251280">
              <a:lnSpc>
                <a:spcPct val="110000"/>
              </a:lnSpc>
              <a:spcBef>
                <a:spcPts val="1000"/>
              </a:spcBef>
              <a:defRPr spc="-100" sz="1900"/>
            </a:pPr>
            <a:r>
              <a:t>Learning Insights from reading COVID19 &amp; Monkeypox data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pc="-100" sz="1900"/>
            </a:pPr>
            <a:r>
              <a:t>Pivoting the data.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pc="-100" sz="1900"/>
            </a:pPr>
            <a:r>
              <a:t>Preparing it for the analysis by dropping columns and aggregating rows.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pc="-100" sz="1900"/>
            </a:pPr>
            <a:r>
              <a:t>Plotting correlation between attributes.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pc="-100" sz="1900"/>
            </a:pPr>
            <a:r>
              <a:t>Deciding on and calculating a good measure for our analysis.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pc="-100" sz="1900"/>
            </a:pPr>
            <a:r>
              <a:t>Merging two datasets for Visualizing our analysis results.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pc="-100" sz="1900"/>
            </a:pPr>
            <a:r>
              <a:t>Design and creating ETL Pipeline.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pc="-100" sz="1900"/>
            </a:pPr>
            <a:r>
              <a:t>Integrating Databricks notebook to ETL Pipeline to automate the Data Preprocessing.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chnology Stack"/>
          <p:cNvSpPr txBox="1"/>
          <p:nvPr/>
        </p:nvSpPr>
        <p:spPr>
          <a:xfrm>
            <a:off x="883080" y="353519"/>
            <a:ext cx="10425601" cy="129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normAutofit fontScale="100000" lnSpcReduction="0"/>
          </a:bodyPr>
          <a:lstStyle>
            <a:lvl1pPr>
              <a:lnSpc>
                <a:spcPct val="90000"/>
              </a:lnSpc>
              <a:defRPr b="1" spc="-100" sz="4400">
                <a:solidFill>
                  <a:srgbClr val="0F73B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Technology Stack</a:t>
            </a:r>
          </a:p>
        </p:txBody>
      </p:sp>
      <p:sp>
        <p:nvSpPr>
          <p:cNvPr id="792" name="Python (PySpark Framework)…"/>
          <p:cNvSpPr txBox="1"/>
          <p:nvPr/>
        </p:nvSpPr>
        <p:spPr>
          <a:xfrm>
            <a:off x="1147680" y="1969920"/>
            <a:ext cx="8157600" cy="435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 marL="251280" indent="-251280">
              <a:lnSpc>
                <a:spcPct val="110000"/>
              </a:lnSpc>
              <a:spcBef>
                <a:spcPts val="1000"/>
              </a:spcBef>
              <a:defRPr spc="-100" sz="1900"/>
            </a:pPr>
            <a:r>
              <a:t>Python (PySpark Framework)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pc="-100" sz="1900"/>
            </a:pPr>
            <a:r>
              <a:t>Data Wrangling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pc="-100" sz="1900"/>
            </a:pPr>
            <a:r>
              <a:t>Data Cleaning &amp; Preprocessing (Numpy, pandas)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pc="-100" sz="1900"/>
            </a:pPr>
            <a:r>
              <a:t>Data Visualization in EDA (seaborn, matplotlib, plotly)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pc="-100" sz="1900"/>
            </a:pPr>
            <a:r>
              <a:t>Notebook Creation (Databricks).</a:t>
            </a:r>
            <a:endParaRPr spc="-1"/>
          </a:p>
          <a:p>
            <a:pPr marL="251280" indent="-251280">
              <a:lnSpc>
                <a:spcPct val="110000"/>
              </a:lnSpc>
              <a:spcBef>
                <a:spcPts val="1000"/>
              </a:spcBef>
              <a:defRPr spc="-100" sz="1900"/>
            </a:pPr>
            <a:r>
              <a:t>ETL Pipeline (Azure Data Factory).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tructural Outline"/>
          <p:cNvSpPr txBox="1"/>
          <p:nvPr/>
        </p:nvSpPr>
        <p:spPr>
          <a:xfrm>
            <a:off x="856800" y="-1"/>
            <a:ext cx="10261801" cy="6034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defRPr spc="-100" sz="3000">
                <a:solidFill>
                  <a:srgbClr val="0096FF"/>
                </a:solidFill>
              </a:defRPr>
            </a:lvl1pPr>
          </a:lstStyle>
          <a:p>
            <a:pPr/>
            <a:r>
              <a:t>Structural Outline</a:t>
            </a:r>
          </a:p>
        </p:txBody>
      </p:sp>
      <p:sp>
        <p:nvSpPr>
          <p:cNvPr id="795" name="Rectangle"/>
          <p:cNvSpPr/>
          <p:nvPr/>
        </p:nvSpPr>
        <p:spPr>
          <a:xfrm>
            <a:off x="1044719" y="2830320"/>
            <a:ext cx="9886682" cy="2895481"/>
          </a:xfrm>
          <a:prstGeom prst="rect">
            <a:avLst/>
          </a:prstGeom>
          <a:solidFill>
            <a:srgbClr val="FFFFFF">
              <a:alpha val="8000"/>
            </a:srgbClr>
          </a:solidFill>
          <a:ln w="139680">
            <a:solidFill>
              <a:srgbClr val="4371C4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798" name="Group"/>
          <p:cNvGrpSpPr/>
          <p:nvPr/>
        </p:nvGrpSpPr>
        <p:grpSpPr>
          <a:xfrm>
            <a:off x="4419720" y="187919"/>
            <a:ext cx="3352321" cy="649442"/>
            <a:chOff x="0" y="0"/>
            <a:chExt cx="3352320" cy="649440"/>
          </a:xfrm>
        </p:grpSpPr>
        <p:sp>
          <p:nvSpPr>
            <p:cNvPr id="796" name="Rectangle"/>
            <p:cNvSpPr/>
            <p:nvPr/>
          </p:nvSpPr>
          <p:spPr>
            <a:xfrm>
              <a:off x="-1" y="-1"/>
              <a:ext cx="3352322" cy="649442"/>
            </a:xfrm>
            <a:prstGeom prst="rect">
              <a:avLst/>
            </a:prstGeom>
            <a:solidFill>
              <a:srgbClr val="FFFFFF"/>
            </a:solidFill>
            <a:ln w="216000" cap="flat">
              <a:solidFill>
                <a:srgbClr val="4371C4"/>
              </a:solidFill>
              <a:prstDash val="solid"/>
              <a:miter lim="800000"/>
            </a:ln>
            <a:effectLst>
              <a:outerShdw sx="100000" sy="100000" kx="0" ky="0" algn="b" rotWithShape="0" blurRad="0" dist="0" dir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pc="-1"/>
              </a:pPr>
            </a:p>
          </p:txBody>
        </p:sp>
        <p:sp>
          <p:nvSpPr>
            <p:cNvPr id="797" name="ETL PipeLine"/>
            <p:cNvSpPr txBox="1"/>
            <p:nvPr/>
          </p:nvSpPr>
          <p:spPr>
            <a:xfrm>
              <a:off x="152999" y="107999"/>
              <a:ext cx="3046322" cy="43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52999" tIns="152999" rIns="152999" bIns="152999" numCol="1" anchor="t">
              <a:normAutofit fontScale="100000" lnSpcReduction="0"/>
            </a:bodyPr>
            <a:lstStyle>
              <a:lvl1pPr algn="ctr" defTabSz="502920">
                <a:defRPr spc="-55" sz="99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ETL PipeLine</a:t>
              </a:r>
            </a:p>
          </p:txBody>
        </p:sp>
      </p:grpSp>
      <p:grpSp>
        <p:nvGrpSpPr>
          <p:cNvPr id="801" name="Group"/>
          <p:cNvGrpSpPr/>
          <p:nvPr/>
        </p:nvGrpSpPr>
        <p:grpSpPr>
          <a:xfrm>
            <a:off x="4419720" y="1451879"/>
            <a:ext cx="3352321" cy="866161"/>
            <a:chOff x="0" y="0"/>
            <a:chExt cx="3352320" cy="866160"/>
          </a:xfrm>
        </p:grpSpPr>
        <p:sp>
          <p:nvSpPr>
            <p:cNvPr id="799" name="Rectangle"/>
            <p:cNvSpPr/>
            <p:nvPr/>
          </p:nvSpPr>
          <p:spPr>
            <a:xfrm>
              <a:off x="-1" y="-1"/>
              <a:ext cx="3352322" cy="866162"/>
            </a:xfrm>
            <a:prstGeom prst="rect">
              <a:avLst/>
            </a:prstGeom>
            <a:solidFill>
              <a:srgbClr val="FFFFFF"/>
            </a:solidFill>
            <a:ln w="216000" cap="flat">
              <a:solidFill>
                <a:srgbClr val="4371C4"/>
              </a:solidFill>
              <a:prstDash val="solid"/>
              <a:miter lim="800000"/>
            </a:ln>
            <a:effectLst>
              <a:outerShdw sx="100000" sy="100000" kx="0" ky="0" algn="b" rotWithShape="0" blurRad="0" dist="0" dir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pc="-1"/>
              </a:pPr>
            </a:p>
          </p:txBody>
        </p:sp>
        <p:sp>
          <p:nvSpPr>
            <p:cNvPr id="800" name="Data Bricks"/>
            <p:cNvSpPr txBox="1"/>
            <p:nvPr/>
          </p:nvSpPr>
          <p:spPr>
            <a:xfrm>
              <a:off x="152999" y="107999"/>
              <a:ext cx="3046322" cy="65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52999" tIns="152999" rIns="152999" bIns="152999" numCol="1" anchor="t">
              <a:normAutofit fontScale="100000" lnSpcReduction="0"/>
            </a:bodyPr>
            <a:lstStyle>
              <a:lvl1pPr algn="ctr">
                <a:defRPr spc="-1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Data Bricks </a:t>
              </a:r>
            </a:p>
          </p:txBody>
        </p:sp>
      </p:grpSp>
      <p:grpSp>
        <p:nvGrpSpPr>
          <p:cNvPr id="804" name="Group"/>
          <p:cNvGrpSpPr/>
          <p:nvPr/>
        </p:nvGrpSpPr>
        <p:grpSpPr>
          <a:xfrm>
            <a:off x="1438199" y="3067199"/>
            <a:ext cx="1747442" cy="915842"/>
            <a:chOff x="0" y="0"/>
            <a:chExt cx="1747440" cy="915840"/>
          </a:xfrm>
        </p:grpSpPr>
        <p:sp>
          <p:nvSpPr>
            <p:cNvPr id="802" name="Rectangle"/>
            <p:cNvSpPr/>
            <p:nvPr/>
          </p:nvSpPr>
          <p:spPr>
            <a:xfrm>
              <a:off x="-1" y="-1"/>
              <a:ext cx="1747442" cy="915842"/>
            </a:xfrm>
            <a:prstGeom prst="rect">
              <a:avLst/>
            </a:prstGeom>
            <a:solidFill>
              <a:srgbClr val="FFFFFF"/>
            </a:solidFill>
            <a:ln w="165240" cap="flat">
              <a:solidFill>
                <a:srgbClr val="365B9C"/>
              </a:solidFill>
              <a:prstDash val="solid"/>
              <a:miter lim="800000"/>
            </a:ln>
            <a:effectLst>
              <a:outerShdw sx="100000" sy="100000" kx="0" ky="0" algn="b" rotWithShape="0" blurRad="0" dist="0" dir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pc="-1"/>
              </a:pPr>
            </a:p>
          </p:txBody>
        </p:sp>
        <p:sp>
          <p:nvSpPr>
            <p:cNvPr id="803" name="Source"/>
            <p:cNvSpPr txBox="1"/>
            <p:nvPr/>
          </p:nvSpPr>
          <p:spPr>
            <a:xfrm>
              <a:off x="127619" y="82619"/>
              <a:ext cx="1492202" cy="750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7440" tIns="127440" rIns="127440" bIns="127440" numCol="1" anchor="t">
              <a:normAutofit fontScale="100000" lnSpcReduction="0"/>
            </a:bodyPr>
            <a:lstStyle>
              <a:lvl1pPr algn="ctr">
                <a:defRPr spc="-1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Source</a:t>
              </a:r>
            </a:p>
          </p:txBody>
        </p:sp>
      </p:grpSp>
      <p:grpSp>
        <p:nvGrpSpPr>
          <p:cNvPr id="807" name="Group"/>
          <p:cNvGrpSpPr/>
          <p:nvPr/>
        </p:nvGrpSpPr>
        <p:grpSpPr>
          <a:xfrm>
            <a:off x="4232519" y="3074759"/>
            <a:ext cx="1852561" cy="900722"/>
            <a:chOff x="0" y="0"/>
            <a:chExt cx="1852559" cy="900720"/>
          </a:xfrm>
        </p:grpSpPr>
        <p:sp>
          <p:nvSpPr>
            <p:cNvPr id="805" name="Rectangle"/>
            <p:cNvSpPr/>
            <p:nvPr/>
          </p:nvSpPr>
          <p:spPr>
            <a:xfrm>
              <a:off x="0" y="-1"/>
              <a:ext cx="1852560" cy="900722"/>
            </a:xfrm>
            <a:prstGeom prst="rect">
              <a:avLst/>
            </a:prstGeom>
            <a:solidFill>
              <a:srgbClr val="FFFFFF"/>
            </a:solidFill>
            <a:ln w="228600" cap="flat">
              <a:solidFill>
                <a:srgbClr val="4371C4"/>
              </a:solidFill>
              <a:prstDash val="solid"/>
              <a:miter lim="800000"/>
            </a:ln>
            <a:effectLst>
              <a:outerShdw sx="100000" sy="100000" kx="0" ky="0" algn="b" rotWithShape="0" blurRad="0" dist="0" dir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pc="-1"/>
              </a:pPr>
            </a:p>
          </p:txBody>
        </p:sp>
        <p:sp>
          <p:nvSpPr>
            <p:cNvPr id="806" name="Ingestion"/>
            <p:cNvSpPr txBox="1"/>
            <p:nvPr/>
          </p:nvSpPr>
          <p:spPr>
            <a:xfrm>
              <a:off x="159300" y="114299"/>
              <a:ext cx="1533960" cy="672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59119" tIns="159119" rIns="159119" bIns="159119" numCol="1" anchor="t">
              <a:normAutofit fontScale="100000" lnSpcReduction="0"/>
            </a:bodyPr>
            <a:lstStyle>
              <a:lvl1pPr algn="ctr">
                <a:defRPr spc="-1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Ingestion</a:t>
              </a:r>
            </a:p>
          </p:txBody>
        </p:sp>
      </p:grpSp>
      <p:sp>
        <p:nvSpPr>
          <p:cNvPr id="808" name="Line"/>
          <p:cNvSpPr/>
          <p:nvPr/>
        </p:nvSpPr>
        <p:spPr>
          <a:xfrm>
            <a:off x="3252599" y="3525120"/>
            <a:ext cx="875160" cy="1"/>
          </a:xfrm>
          <a:prstGeom prst="line">
            <a:avLst/>
          </a:prstGeom>
          <a:ln w="101520">
            <a:solidFill>
              <a:srgbClr val="4371C4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811" name="Group"/>
          <p:cNvGrpSpPr/>
          <p:nvPr/>
        </p:nvGrpSpPr>
        <p:grpSpPr>
          <a:xfrm>
            <a:off x="7392240" y="3074759"/>
            <a:ext cx="2031481" cy="900722"/>
            <a:chOff x="0" y="0"/>
            <a:chExt cx="2031480" cy="900720"/>
          </a:xfrm>
        </p:grpSpPr>
        <p:sp>
          <p:nvSpPr>
            <p:cNvPr id="809" name="Rectangle"/>
            <p:cNvSpPr/>
            <p:nvPr/>
          </p:nvSpPr>
          <p:spPr>
            <a:xfrm>
              <a:off x="-1" y="-1"/>
              <a:ext cx="2031482" cy="900722"/>
            </a:xfrm>
            <a:prstGeom prst="rect">
              <a:avLst/>
            </a:prstGeom>
            <a:solidFill>
              <a:srgbClr val="FFFFFF"/>
            </a:solidFill>
            <a:ln w="228600" cap="flat">
              <a:solidFill>
                <a:srgbClr val="4371C4"/>
              </a:solidFill>
              <a:prstDash val="solid"/>
              <a:miter lim="800000"/>
            </a:ln>
            <a:effectLst>
              <a:outerShdw sx="100000" sy="100000" kx="0" ky="0" algn="b" rotWithShape="0" blurRad="0" dist="0" dir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pc="-1" sz="1700"/>
              </a:pPr>
            </a:p>
          </p:txBody>
        </p:sp>
        <p:sp>
          <p:nvSpPr>
            <p:cNvPr id="810" name="Data Wrangling"/>
            <p:cNvSpPr txBox="1"/>
            <p:nvPr/>
          </p:nvSpPr>
          <p:spPr>
            <a:xfrm>
              <a:off x="159299" y="114299"/>
              <a:ext cx="1712882" cy="672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59119" tIns="159119" rIns="159119" bIns="159119" numCol="1" anchor="t">
              <a:normAutofit fontScale="100000" lnSpcReduction="0"/>
            </a:bodyPr>
            <a:lstStyle>
              <a:lvl1pPr algn="ctr">
                <a:defRPr spc="-100" sz="17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Data Wrangling</a:t>
              </a:r>
            </a:p>
          </p:txBody>
        </p:sp>
      </p:grpSp>
      <p:sp>
        <p:nvSpPr>
          <p:cNvPr id="812" name="Line"/>
          <p:cNvSpPr/>
          <p:nvPr/>
        </p:nvSpPr>
        <p:spPr>
          <a:xfrm>
            <a:off x="6224039" y="3525120"/>
            <a:ext cx="1113841" cy="1"/>
          </a:xfrm>
          <a:prstGeom prst="line">
            <a:avLst/>
          </a:prstGeom>
          <a:ln w="101520">
            <a:solidFill>
              <a:srgbClr val="4371C4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815" name="Group"/>
          <p:cNvGrpSpPr/>
          <p:nvPr/>
        </p:nvGrpSpPr>
        <p:grpSpPr>
          <a:xfrm>
            <a:off x="7462439" y="4641839"/>
            <a:ext cx="1890721" cy="853561"/>
            <a:chOff x="0" y="0"/>
            <a:chExt cx="1890720" cy="853560"/>
          </a:xfrm>
        </p:grpSpPr>
        <p:sp>
          <p:nvSpPr>
            <p:cNvPr id="813" name="Rectangle"/>
            <p:cNvSpPr/>
            <p:nvPr/>
          </p:nvSpPr>
          <p:spPr>
            <a:xfrm>
              <a:off x="-1" y="-1"/>
              <a:ext cx="1890722" cy="853562"/>
            </a:xfrm>
            <a:prstGeom prst="rect">
              <a:avLst/>
            </a:prstGeom>
            <a:solidFill>
              <a:srgbClr val="FFFFFF"/>
            </a:solidFill>
            <a:ln w="216000" cap="flat">
              <a:solidFill>
                <a:srgbClr val="4371C4"/>
              </a:solidFill>
              <a:prstDash val="solid"/>
              <a:miter lim="800000"/>
            </a:ln>
            <a:effectLst>
              <a:outerShdw sx="100000" sy="100000" kx="0" ky="0" algn="b" rotWithShape="0" blurRad="0" dist="0" dir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pc="-1"/>
              </a:pPr>
            </a:p>
          </p:txBody>
        </p:sp>
        <p:sp>
          <p:nvSpPr>
            <p:cNvPr id="814" name="Data Cleaning &amp; Preprocessing"/>
            <p:cNvSpPr txBox="1"/>
            <p:nvPr/>
          </p:nvSpPr>
          <p:spPr>
            <a:xfrm>
              <a:off x="152999" y="107999"/>
              <a:ext cx="1584722" cy="637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52999" tIns="152999" rIns="152999" bIns="152999" numCol="1" anchor="t">
              <a:normAutofit fontScale="100000" lnSpcReduction="0"/>
            </a:bodyPr>
            <a:lstStyle>
              <a:lvl1pPr algn="ctr" defTabSz="566927">
                <a:defRPr spc="-62" sz="1116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Data Cleaning &amp; Preprocessing </a:t>
              </a:r>
            </a:p>
          </p:txBody>
        </p:sp>
      </p:grpSp>
      <p:grpSp>
        <p:nvGrpSpPr>
          <p:cNvPr id="818" name="Group"/>
          <p:cNvGrpSpPr/>
          <p:nvPr/>
        </p:nvGrpSpPr>
        <p:grpSpPr>
          <a:xfrm>
            <a:off x="4740480" y="4625280"/>
            <a:ext cx="1413721" cy="887041"/>
            <a:chOff x="0" y="0"/>
            <a:chExt cx="1413720" cy="887040"/>
          </a:xfrm>
        </p:grpSpPr>
        <p:sp>
          <p:nvSpPr>
            <p:cNvPr id="816" name="Rectangle"/>
            <p:cNvSpPr/>
            <p:nvPr/>
          </p:nvSpPr>
          <p:spPr>
            <a:xfrm>
              <a:off x="-1" y="-1"/>
              <a:ext cx="1413722" cy="887042"/>
            </a:xfrm>
            <a:prstGeom prst="rect">
              <a:avLst/>
            </a:prstGeom>
            <a:solidFill>
              <a:srgbClr val="FFFFFF"/>
            </a:solidFill>
            <a:ln w="216000" cap="flat">
              <a:solidFill>
                <a:srgbClr val="4371C4"/>
              </a:solidFill>
              <a:prstDash val="solid"/>
              <a:miter lim="800000"/>
            </a:ln>
            <a:effectLst>
              <a:outerShdw sx="100000" sy="100000" kx="0" ky="0" algn="b" rotWithShape="0" blurRad="0" dist="0" dir="0">
                <a:srgbClr val="000000">
                  <a:alpha val="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pc="-1"/>
              </a:pPr>
            </a:p>
          </p:txBody>
        </p:sp>
        <p:sp>
          <p:nvSpPr>
            <p:cNvPr id="817" name="EDA"/>
            <p:cNvSpPr txBox="1"/>
            <p:nvPr/>
          </p:nvSpPr>
          <p:spPr>
            <a:xfrm>
              <a:off x="152999" y="107999"/>
              <a:ext cx="1107721" cy="6710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52999" tIns="152999" rIns="152999" bIns="152999" numCol="1" anchor="t">
              <a:normAutofit fontScale="100000" lnSpcReduction="0"/>
            </a:bodyPr>
            <a:lstStyle>
              <a:lvl1pPr algn="ctr">
                <a:defRPr spc="-1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EDA</a:t>
              </a:r>
            </a:p>
          </p:txBody>
        </p:sp>
      </p:grpSp>
      <p:sp>
        <p:nvSpPr>
          <p:cNvPr id="819" name="Line"/>
          <p:cNvSpPr/>
          <p:nvPr/>
        </p:nvSpPr>
        <p:spPr>
          <a:xfrm>
            <a:off x="8407799" y="4047840"/>
            <a:ext cx="1" cy="662041"/>
          </a:xfrm>
          <a:prstGeom prst="line">
            <a:avLst/>
          </a:prstGeom>
          <a:ln w="101520">
            <a:solidFill>
              <a:srgbClr val="4371C4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20" name="Line"/>
          <p:cNvSpPr/>
          <p:nvPr/>
        </p:nvSpPr>
        <p:spPr>
          <a:xfrm flipH="1">
            <a:off x="6263280" y="5068799"/>
            <a:ext cx="1090081" cy="1"/>
          </a:xfrm>
          <a:prstGeom prst="line">
            <a:avLst/>
          </a:prstGeom>
          <a:ln w="101520">
            <a:solidFill>
              <a:srgbClr val="4371C4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21" name="Line"/>
          <p:cNvSpPr/>
          <p:nvPr/>
        </p:nvSpPr>
        <p:spPr>
          <a:xfrm>
            <a:off x="6095879" y="880560"/>
            <a:ext cx="1" cy="662041"/>
          </a:xfrm>
          <a:prstGeom prst="line">
            <a:avLst/>
          </a:prstGeom>
          <a:ln w="101520">
            <a:solidFill>
              <a:srgbClr val="4371C4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22" name="Line"/>
          <p:cNvSpPr/>
          <p:nvPr/>
        </p:nvSpPr>
        <p:spPr>
          <a:xfrm>
            <a:off x="6095879" y="2344680"/>
            <a:ext cx="1" cy="412921"/>
          </a:xfrm>
          <a:prstGeom prst="line">
            <a:avLst/>
          </a:prstGeom>
          <a:ln w="50760">
            <a:solidFill>
              <a:srgbClr val="4371C4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Datasets"/>
          <p:cNvSpPr txBox="1"/>
          <p:nvPr/>
        </p:nvSpPr>
        <p:spPr>
          <a:xfrm>
            <a:off x="884879" y="365040"/>
            <a:ext cx="10425602" cy="128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normAutofit fontScale="100000" lnSpcReduction="0"/>
          </a:bodyPr>
          <a:lstStyle>
            <a:lvl1pPr>
              <a:lnSpc>
                <a:spcPct val="90000"/>
              </a:lnSpc>
              <a:defRPr b="1" spc="-100" sz="4400">
                <a:solidFill>
                  <a:srgbClr val="0F73B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Datasets</a:t>
            </a:r>
          </a:p>
        </p:txBody>
      </p:sp>
      <p:sp>
        <p:nvSpPr>
          <p:cNvPr id="825" name="https://www.kaggle.com/datasets/imdevskp/corona-virus-report…"/>
          <p:cNvSpPr txBox="1"/>
          <p:nvPr/>
        </p:nvSpPr>
        <p:spPr>
          <a:xfrm>
            <a:off x="968760" y="1873439"/>
            <a:ext cx="9555841" cy="4183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 marL="238680" indent="-238680">
              <a:defRPr spc="-100"/>
            </a:pPr>
            <a:r>
              <a:t> </a:t>
            </a:r>
            <a:endParaRPr spc="-1"/>
          </a:p>
          <a:p>
            <a:pPr marL="238680" indent="-238680">
              <a:defRPr spc="-100"/>
            </a:pPr>
            <a:r>
              <a:t> </a:t>
            </a:r>
            <a:endParaRPr spc="-1"/>
          </a:p>
          <a:p>
            <a:pPr marL="238680" indent="-238680">
              <a:defRPr spc="-1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https://www.kaggle.com/datasets/imdevskp/corona-virus-report</a:t>
            </a:r>
            <a:endParaRPr spc="-1"/>
          </a:p>
          <a:p>
            <a:pPr marL="238680" indent="-238680">
              <a:defRPr spc="-100"/>
            </a:pPr>
            <a:endParaRPr spc="-1"/>
          </a:p>
          <a:p>
            <a:pPr marL="238680" indent="-238680">
              <a:defRPr spc="-1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https://www.kaggle.com/datasets/sudalairajkumar/novel-corona-virus-2019-dataset</a:t>
            </a:r>
            <a:endParaRPr spc="-1"/>
          </a:p>
          <a:p>
            <a:pPr marL="238680" indent="-238680">
              <a:defRPr spc="-100"/>
            </a:pPr>
            <a:r>
              <a:t> </a:t>
            </a:r>
            <a:endParaRPr spc="-1"/>
          </a:p>
          <a:p>
            <a:pPr marL="238680" indent="-238680">
              <a:defRPr spc="-1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https://www.kaggle.com/datasets/deepcontractor/monkeypox-dataset-daily-updated?select=Daily_Country_Wise_Confirmed_Cases.csv</a:t>
            </a:r>
            <a:endParaRPr spc="-1"/>
          </a:p>
          <a:p>
            <a:pPr marL="238680" indent="-238680">
              <a:defRPr spc="-100"/>
            </a:pPr>
            <a:r>
              <a:t> </a:t>
            </a:r>
            <a:endParaRPr spc="-1"/>
          </a:p>
          <a:p>
            <a:pPr marL="238680" indent="-238680">
              <a:defRPr spc="-1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https://www.kaggle.com/code/andrewmvd/monkeypox-cases-analysis/data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Thank You!"/>
          <p:cNvSpPr txBox="1"/>
          <p:nvPr/>
        </p:nvSpPr>
        <p:spPr>
          <a:xfrm>
            <a:off x="5912279" y="1825560"/>
            <a:ext cx="5778721" cy="3909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normAutofit fontScale="100000" lnSpcReduction="0"/>
          </a:bodyPr>
          <a:lstStyle>
            <a:lvl1pPr algn="ctr">
              <a:lnSpc>
                <a:spcPct val="150000"/>
              </a:lnSpc>
              <a:spcBef>
                <a:spcPts val="1000"/>
              </a:spcBef>
              <a:defRPr spc="-100" sz="5000">
                <a:solidFill>
                  <a:srgbClr val="FFFFFF"/>
                </a:solidFill>
              </a:defRPr>
            </a:lvl1pPr>
          </a:lstStyle>
          <a:p>
            <a:pPr/>
            <a:r>
              <a:t>Thank You!</a:t>
            </a:r>
          </a:p>
        </p:txBody>
      </p:sp>
      <p:pic>
        <p:nvPicPr>
          <p:cNvPr id="828" name="image13.jpeg" descr="image1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