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6786D0-D697-46C3-849E-2FAC8E5ED8A4}">
          <p14:sldIdLst>
            <p14:sldId id="256"/>
            <p14:sldId id="257"/>
          </p14:sldIdLst>
        </p14:section>
        <p14:section name="Untitled Section" id="{E5999738-3D84-42E0-82B1-F2F7888DA35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7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07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52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37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07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1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552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3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7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0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83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4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79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25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4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A50A23-5F7E-4F9A-93EF-83E293D6F4BE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0E012D-30A3-495E-B3AA-66AA0A3E2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9B7D-DCDD-47D5-B08A-1BE090F6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15" y="1512537"/>
            <a:ext cx="10527376" cy="1564624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Amazon Sales Data Overview: </a:t>
            </a:r>
            <a:b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2010-2017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0CF9C-CED2-4E9E-A70F-B0C4FB26A61A}"/>
              </a:ext>
            </a:extLst>
          </p:cNvPr>
          <p:cNvSpPr txBox="1"/>
          <p:nvPr/>
        </p:nvSpPr>
        <p:spPr>
          <a:xfrm>
            <a:off x="761864" y="3261069"/>
            <a:ext cx="10763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 Presentation Offers a Comprehensive Analysis Of AMAZON’S Sales Data From 2010 to 2017. We Will Explore Significant Trends, Profitability , Product Performance, Geographical Distribution, And Customer 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Will Analyze The Competitive Landscape And Provide Actionable Recommendations For Future Growth.</a:t>
            </a: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2238-646E-4C9F-8746-DA4A6B52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81" y="810088"/>
            <a:ext cx="3632187" cy="1080938"/>
          </a:xfrm>
        </p:spPr>
        <p:txBody>
          <a:bodyPr>
            <a:normAutofit/>
          </a:bodyPr>
          <a:lstStyle/>
          <a:p>
            <a:pPr algn="ctr">
              <a:lnSpc>
                <a:spcPts val="7840"/>
              </a:lnSpc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99E57-C979-4D8A-B154-BABA6426FD23}"/>
              </a:ext>
            </a:extLst>
          </p:cNvPr>
          <p:cNvSpPr txBox="1"/>
          <p:nvPr/>
        </p:nvSpPr>
        <p:spPr>
          <a:xfrm>
            <a:off x="2113004" y="2029046"/>
            <a:ext cx="2471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Summary: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9907-186F-4023-BCA7-7A5E6A9CCC88}"/>
              </a:ext>
            </a:extLst>
          </p:cNvPr>
          <p:cNvSpPr txBox="1"/>
          <p:nvPr/>
        </p:nvSpPr>
        <p:spPr>
          <a:xfrm>
            <a:off x="2360140" y="2536395"/>
            <a:ext cx="798246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Sales in North America, Europe, and Asia.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and  Household Items are top Sellers.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sales peaks in 2012 and during certain months.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6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496-BE3F-439F-A305-30C564A3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28" y="971006"/>
            <a:ext cx="8761413" cy="706964"/>
          </a:xfrm>
        </p:spPr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Data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Cleaning and Transformation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05C85-A4EE-41BD-BDF8-F092D0B2C4C6}"/>
              </a:ext>
            </a:extLst>
          </p:cNvPr>
          <p:cNvSpPr txBox="1"/>
          <p:nvPr/>
        </p:nvSpPr>
        <p:spPr>
          <a:xfrm>
            <a:off x="573228" y="2274547"/>
            <a:ext cx="11511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Removal: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Ensured the uniqueness of each sales entry.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Imputed or removed entries with missing data to preserve dataset integrity.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Standardization: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Maintained consistency in date, region, and item type formats.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CCF17-4367-4D7E-9EEB-29975DE9E3F7}"/>
              </a:ext>
            </a:extLst>
          </p:cNvPr>
          <p:cNvSpPr txBox="1"/>
          <p:nvPr/>
        </p:nvSpPr>
        <p:spPr>
          <a:xfrm>
            <a:off x="546454" y="3702702"/>
            <a:ext cx="11565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Additions: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the date field to analyze monthly trends.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the date field for yearly trend analysis.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Month-Year: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Combined month and year to create a 'Month-Year' column for detailed trend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CAEDF-37EB-4EF4-8E96-BA8D17E9602F}"/>
              </a:ext>
            </a:extLst>
          </p:cNvPr>
          <p:cNvSpPr txBox="1"/>
          <p:nvPr/>
        </p:nvSpPr>
        <p:spPr>
          <a:xfrm>
            <a:off x="466137" y="5349098"/>
            <a:ext cx="116187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Month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sales data to evaluate monthly performance.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Year: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Summarized sales data for annual comparisons.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Month-Year: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measurement to identify sales patterns over specific periods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63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4AB-1BD4-4F2D-A421-310E72D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Canva Sans Bold"/>
              </a:rPr>
              <a:t>Introduction: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A4E34-06CC-47AE-95B5-BFCD3E5A05B5}"/>
              </a:ext>
            </a:extLst>
          </p:cNvPr>
          <p:cNvSpPr txBox="1"/>
          <p:nvPr/>
        </p:nvSpPr>
        <p:spPr>
          <a:xfrm>
            <a:off x="681019" y="2165428"/>
            <a:ext cx="18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F52D7-4BB4-49E2-B977-5B3176697E75}"/>
              </a:ext>
            </a:extLst>
          </p:cNvPr>
          <p:cNvSpPr txBox="1"/>
          <p:nvPr/>
        </p:nvSpPr>
        <p:spPr>
          <a:xfrm>
            <a:off x="1709194" y="2785872"/>
            <a:ext cx="92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report provides a comprehensive analysis of Amazon's sales data from 2010 to 2017."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108CC-0850-49AB-B3B0-6CBDA4B31343}"/>
              </a:ext>
            </a:extLst>
          </p:cNvPr>
          <p:cNvSpPr txBox="1"/>
          <p:nvPr/>
        </p:nvSpPr>
        <p:spPr>
          <a:xfrm>
            <a:off x="775503" y="3616519"/>
            <a:ext cx="229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D69F1-CC2D-47FE-BDC8-FF60A773B92A}"/>
              </a:ext>
            </a:extLst>
          </p:cNvPr>
          <p:cNvSpPr txBox="1"/>
          <p:nvPr/>
        </p:nvSpPr>
        <p:spPr>
          <a:xfrm>
            <a:off x="1693030" y="4116901"/>
            <a:ext cx="4428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: 39.01M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: 58.25M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: 19.25M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Average Profit : 384.95k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15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8441-4224-44DA-A135-25BDE399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040"/>
              </a:lnSpc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Regional Sales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993AB-89CA-4865-86D7-F45F58F9D55C}"/>
              </a:ext>
            </a:extLst>
          </p:cNvPr>
          <p:cNvSpPr txBox="1"/>
          <p:nvPr/>
        </p:nvSpPr>
        <p:spPr>
          <a:xfrm>
            <a:off x="5288458" y="2557184"/>
            <a:ext cx="3645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Regions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Australia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South America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F8EE5-9272-48F9-9772-80928E696A38}"/>
              </a:ext>
            </a:extLst>
          </p:cNvPr>
          <p:cNvSpPr txBox="1"/>
          <p:nvPr/>
        </p:nvSpPr>
        <p:spPr>
          <a:xfrm>
            <a:off x="3830594" y="4098307"/>
            <a:ext cx="2644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Canva Sans"/>
                <a:cs typeface="Arial" panose="020B0604020202020204" pitchFamily="34" charset="0"/>
                <a:sym typeface="Canva Sans"/>
              </a:rPr>
              <a:t>Key 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7D7FC-60AB-4423-B376-A09C387BBA66}"/>
              </a:ext>
            </a:extLst>
          </p:cNvPr>
          <p:cNvSpPr txBox="1"/>
          <p:nvPr/>
        </p:nvSpPr>
        <p:spPr>
          <a:xfrm>
            <a:off x="5288458" y="5038037"/>
            <a:ext cx="5647038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10"/>
              </a:spcBef>
              <a:spcAft>
                <a:spcPts val="11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: North America</a:t>
            </a:r>
          </a:p>
          <a:p>
            <a:pPr>
              <a:spcBef>
                <a:spcPts val="110"/>
              </a:spcBef>
              <a:spcAft>
                <a:spcPts val="11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Performance in Europe and Asia</a:t>
            </a:r>
          </a:p>
          <a:p>
            <a:pPr>
              <a:spcBef>
                <a:spcPts val="110"/>
              </a:spcBef>
              <a:spcAft>
                <a:spcPts val="11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Markets in Africa and South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America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6BB28C-5A6D-4025-9F93-B0005A4D4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9" y="2320505"/>
            <a:ext cx="3476550" cy="40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CECF-DD88-42D1-AC1E-A000897A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08" y="801140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ts val="7840"/>
              </a:lnSpc>
            </a:pPr>
            <a:r>
              <a:rPr lang="en-US" sz="3800" dirty="0">
                <a:solidFill>
                  <a:srgbClr val="CAD6DE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Sales Channels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8D35E-E1E3-4F3D-A559-630BC9521C24}"/>
              </a:ext>
            </a:extLst>
          </p:cNvPr>
          <p:cNvSpPr txBox="1"/>
          <p:nvPr/>
        </p:nvSpPr>
        <p:spPr>
          <a:xfrm>
            <a:off x="1445740" y="2391669"/>
            <a:ext cx="546168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Offline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Online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7705F-5E24-4BD4-889D-5A968FE0D8F2}"/>
              </a:ext>
            </a:extLst>
          </p:cNvPr>
          <p:cNvSpPr txBox="1"/>
          <p:nvPr/>
        </p:nvSpPr>
        <p:spPr>
          <a:xfrm>
            <a:off x="1445740" y="4114670"/>
            <a:ext cx="447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Period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2010 - 2017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75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8CE5-07B7-48C3-9967-B9F64CF0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89" y="497482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ts val="7840"/>
              </a:lnSpc>
            </a:pPr>
            <a:r>
              <a:rPr lang="en-US" sz="4000" dirty="0">
                <a:solidFill>
                  <a:srgbClr val="CAD6DE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Item Type Sales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96121-8FE7-43F9-881C-361FE2E33CE3}"/>
              </a:ext>
            </a:extLst>
          </p:cNvPr>
          <p:cNvSpPr txBox="1"/>
          <p:nvPr/>
        </p:nvSpPr>
        <p:spPr>
          <a:xfrm>
            <a:off x="586388" y="2174259"/>
            <a:ext cx="284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Item Types: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997D4-416C-4C0E-B490-7FDF1814FD79}"/>
              </a:ext>
            </a:extLst>
          </p:cNvPr>
          <p:cNvSpPr txBox="1"/>
          <p:nvPr/>
        </p:nvSpPr>
        <p:spPr>
          <a:xfrm>
            <a:off x="3428442" y="2435869"/>
            <a:ext cx="6493473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: 11K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Snacks :14K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 : 15K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 Food :16K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Beverages :15K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Cereal : 22K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:26K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Cloths :30K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:36 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 : 42K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: 282</a:t>
            </a:r>
          </a:p>
          <a:p>
            <a:pPr>
              <a:lnSpc>
                <a:spcPct val="150000"/>
              </a:lnSpc>
              <a:spcBef>
                <a:spcPts val="110"/>
              </a:spcBef>
              <a:spcAft>
                <a:spcPts val="110"/>
              </a:spcAft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25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1C5D-24B4-4048-97C2-C59ABE6B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23" y="989402"/>
            <a:ext cx="8761413" cy="706964"/>
          </a:xfrm>
        </p:spPr>
        <p:txBody>
          <a:bodyPr/>
          <a:lstStyle/>
          <a:p>
            <a:pPr>
              <a:lnSpc>
                <a:spcPts val="7840"/>
              </a:lnSpc>
            </a:pPr>
            <a:r>
              <a:rPr lang="en-US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Monthly Sales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D86B-4781-4DC8-9A25-C73F18C8AA4B}"/>
              </a:ext>
            </a:extLst>
          </p:cNvPr>
          <p:cNvSpPr txBox="1"/>
          <p:nvPr/>
        </p:nvSpPr>
        <p:spPr>
          <a:xfrm>
            <a:off x="709580" y="2353962"/>
            <a:ext cx="437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Sales Months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360C1-889E-4989-9685-5A578847EF70}"/>
              </a:ext>
            </a:extLst>
          </p:cNvPr>
          <p:cNvSpPr txBox="1"/>
          <p:nvPr/>
        </p:nvSpPr>
        <p:spPr>
          <a:xfrm>
            <a:off x="6567616" y="2815627"/>
            <a:ext cx="2014151" cy="127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330FA-B0CA-49F6-BACF-3F7F2809EAC2}"/>
              </a:ext>
            </a:extLst>
          </p:cNvPr>
          <p:cNvSpPr txBox="1"/>
          <p:nvPr/>
        </p:nvSpPr>
        <p:spPr>
          <a:xfrm>
            <a:off x="4063313" y="4497471"/>
            <a:ext cx="406537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EA713-5A82-49DF-90DD-DA4CCE1CC833}"/>
              </a:ext>
            </a:extLst>
          </p:cNvPr>
          <p:cNvSpPr txBox="1"/>
          <p:nvPr/>
        </p:nvSpPr>
        <p:spPr>
          <a:xfrm>
            <a:off x="709580" y="3857540"/>
            <a:ext cx="364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Sales Months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03221-D84D-452A-BF39-5833A5B72CB8}"/>
              </a:ext>
            </a:extLst>
          </p:cNvPr>
          <p:cNvSpPr txBox="1"/>
          <p:nvPr/>
        </p:nvSpPr>
        <p:spPr>
          <a:xfrm>
            <a:off x="4063313" y="2619696"/>
            <a:ext cx="201415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187721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5974-77AD-440F-9A53-B613C314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7840"/>
              </a:lnSpc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Annual Sales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0F52-FB92-446C-AC26-316B888171C2}"/>
              </a:ext>
            </a:extLst>
          </p:cNvPr>
          <p:cNvSpPr txBox="1"/>
          <p:nvPr/>
        </p:nvSpPr>
        <p:spPr>
          <a:xfrm>
            <a:off x="1169331" y="2749595"/>
            <a:ext cx="570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Year : 2012 (Over 9.2 M in Sales)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E2E5-323D-47F2-AAD5-4DF8F7D1D85A}"/>
              </a:ext>
            </a:extLst>
          </p:cNvPr>
          <p:cNvSpPr txBox="1"/>
          <p:nvPr/>
        </p:nvSpPr>
        <p:spPr>
          <a:xfrm>
            <a:off x="1154954" y="3522319"/>
            <a:ext cx="766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Growth  From 2010 to 2012 , Followed  by Fluctuations.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CBD862-2506-44D9-AE26-AF6C8952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12" y="-96397"/>
            <a:ext cx="12106375" cy="6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501</TotalTime>
  <Words>422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Canva Sans Bold</vt:lpstr>
      <vt:lpstr>Century Gothic</vt:lpstr>
      <vt:lpstr>Times New Roman</vt:lpstr>
      <vt:lpstr>Wingdings 3</vt:lpstr>
      <vt:lpstr>Ion Boardroom</vt:lpstr>
      <vt:lpstr>Amazon Sales Data Overview:  2010-2017</vt:lpstr>
      <vt:lpstr>Data Cleaning and Transformation</vt:lpstr>
      <vt:lpstr>Introduction:</vt:lpstr>
      <vt:lpstr>Regional Sales Distribution</vt:lpstr>
      <vt:lpstr>Sales Channels Breakdown</vt:lpstr>
      <vt:lpstr>Item Type Sales Breakdown</vt:lpstr>
      <vt:lpstr> Monthly Sales Trends</vt:lpstr>
      <vt:lpstr>Annual Sales Trends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Overview: 2010-2017</dc:title>
  <dc:creator>DELL</dc:creator>
  <cp:lastModifiedBy>SOHEL MOHAMMAD</cp:lastModifiedBy>
  <cp:revision>20</cp:revision>
  <dcterms:created xsi:type="dcterms:W3CDTF">2024-08-14T05:39:40Z</dcterms:created>
  <dcterms:modified xsi:type="dcterms:W3CDTF">2024-08-15T05:42:38Z</dcterms:modified>
</cp:coreProperties>
</file>