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CED59F-0BF6-45F4-9685-2AA9277D5F26}"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1545603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CED59F-0BF6-45F4-9685-2AA9277D5F26}"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144916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CED59F-0BF6-45F4-9685-2AA9277D5F26}"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291310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CED59F-0BF6-45F4-9685-2AA9277D5F26}"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36D6-E8CE-48F9-AD3C-CD8040C7D8B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73237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CED59F-0BF6-45F4-9685-2AA9277D5F26}"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1419235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CED59F-0BF6-45F4-9685-2AA9277D5F26}" type="datetimeFigureOut">
              <a:rPr lang="en-IN" smtClean="0"/>
              <a:t>17-08-2024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2096306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CED59F-0BF6-45F4-9685-2AA9277D5F26}" type="datetimeFigureOut">
              <a:rPr lang="en-IN" smtClean="0"/>
              <a:t>17-08-2024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1876738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CED59F-0BF6-45F4-9685-2AA9277D5F26}"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2292007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CED59F-0BF6-45F4-9685-2AA9277D5F26}"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371201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1CED59F-0BF6-45F4-9685-2AA9277D5F26}"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115384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CED59F-0BF6-45F4-9685-2AA9277D5F26}"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402928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CED59F-0BF6-45F4-9685-2AA9277D5F26}"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1155257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CED59F-0BF6-45F4-9685-2AA9277D5F26}" type="datetimeFigureOut">
              <a:rPr lang="en-IN" smtClean="0"/>
              <a:t>17-08-2024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58826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CED59F-0BF6-45F4-9685-2AA9277D5F26}" type="datetimeFigureOut">
              <a:rPr lang="en-IN" smtClean="0"/>
              <a:t>17-08-2024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8220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CED59F-0BF6-45F4-9685-2AA9277D5F26}" type="datetimeFigureOut">
              <a:rPr lang="en-IN" smtClean="0"/>
              <a:t>17-08-2024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1810931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1CED59F-0BF6-45F4-9685-2AA9277D5F26}" type="datetimeFigureOut">
              <a:rPr lang="en-IN" smtClean="0"/>
              <a:t>17-08-2024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213406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CED59F-0BF6-45F4-9685-2AA9277D5F26}"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F36D6-E8CE-48F9-AD3C-CD8040C7D8B9}" type="slidenum">
              <a:rPr lang="en-IN" smtClean="0"/>
              <a:t>‹#›</a:t>
            </a:fld>
            <a:endParaRPr lang="en-IN"/>
          </a:p>
        </p:txBody>
      </p:sp>
    </p:spTree>
    <p:extLst>
      <p:ext uri="{BB962C8B-B14F-4D97-AF65-F5344CB8AC3E}">
        <p14:creationId xmlns:p14="http://schemas.microsoft.com/office/powerpoint/2010/main" val="249278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CED59F-0BF6-45F4-9685-2AA9277D5F26}" type="datetimeFigureOut">
              <a:rPr lang="en-IN" smtClean="0"/>
              <a:t>17-08-2024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CF36D6-E8CE-48F9-AD3C-CD8040C7D8B9}" type="slidenum">
              <a:rPr lang="en-IN" smtClean="0"/>
              <a:t>‹#›</a:t>
            </a:fld>
            <a:endParaRPr lang="en-IN"/>
          </a:p>
        </p:txBody>
      </p:sp>
    </p:spTree>
    <p:extLst>
      <p:ext uri="{BB962C8B-B14F-4D97-AF65-F5344CB8AC3E}">
        <p14:creationId xmlns:p14="http://schemas.microsoft.com/office/powerpoint/2010/main" val="35337767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000A-ED6C-109C-85AF-9B20C8185383}"/>
              </a:ext>
            </a:extLst>
          </p:cNvPr>
          <p:cNvSpPr>
            <a:spLocks noGrp="1"/>
          </p:cNvSpPr>
          <p:nvPr>
            <p:ph type="ctrTitle"/>
          </p:nvPr>
        </p:nvSpPr>
        <p:spPr/>
        <p:txBody>
          <a:bodyPr/>
          <a:lstStyle/>
          <a:p>
            <a:r>
              <a:rPr lang="en-IN" sz="5400" dirty="0">
                <a:latin typeface="Times New Roman" panose="02020603050405020304" pitchFamily="18" charset="0"/>
                <a:cs typeface="Times New Roman" panose="02020603050405020304" pitchFamily="18" charset="0"/>
              </a:rPr>
              <a:t>HEART DISEASE DIAGNOSTICS ANALYSIS</a:t>
            </a:r>
          </a:p>
        </p:txBody>
      </p:sp>
      <p:sp>
        <p:nvSpPr>
          <p:cNvPr id="3" name="Subtitle 2">
            <a:extLst>
              <a:ext uri="{FF2B5EF4-FFF2-40B4-BE49-F238E27FC236}">
                <a16:creationId xmlns:a16="http://schemas.microsoft.com/office/drawing/2014/main" id="{388DB963-FCDC-8504-4D51-95A40C8A36A7}"/>
              </a:ext>
            </a:extLst>
          </p:cNvPr>
          <p:cNvSpPr>
            <a:spLocks noGrp="1"/>
          </p:cNvSpPr>
          <p:nvPr>
            <p:ph type="subTitle" idx="1"/>
          </p:nvPr>
        </p:nvSpPr>
        <p:spPr/>
        <p:txBody>
          <a:bodyPr/>
          <a:lstStyle/>
          <a:p>
            <a:r>
              <a:rPr lang="en-IN" dirty="0"/>
              <a:t>MOHAMMAD SOYAL</a:t>
            </a:r>
          </a:p>
        </p:txBody>
      </p:sp>
    </p:spTree>
    <p:extLst>
      <p:ext uri="{BB962C8B-B14F-4D97-AF65-F5344CB8AC3E}">
        <p14:creationId xmlns:p14="http://schemas.microsoft.com/office/powerpoint/2010/main" val="109873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8F58-D0EA-D36B-4766-25000D36428F}"/>
              </a:ext>
            </a:extLst>
          </p:cNvPr>
          <p:cNvSpPr>
            <a:spLocks noGrp="1"/>
          </p:cNvSpPr>
          <p:nvPr>
            <p:ph type="title"/>
          </p:nvPr>
        </p:nvSpPr>
        <p:spPr>
          <a:xfrm>
            <a:off x="646111" y="452718"/>
            <a:ext cx="9404723" cy="617130"/>
          </a:xfrm>
        </p:spPr>
        <p:txBody>
          <a:bodyPr/>
          <a:lstStyle/>
          <a:p>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E6691FD-628B-84E8-646B-3EB72D44C475}"/>
              </a:ext>
            </a:extLst>
          </p:cNvPr>
          <p:cNvSpPr>
            <a:spLocks noGrp="1"/>
          </p:cNvSpPr>
          <p:nvPr>
            <p:ph idx="1"/>
          </p:nvPr>
        </p:nvSpPr>
        <p:spPr>
          <a:xfrm>
            <a:off x="1104293" y="1331259"/>
            <a:ext cx="10061012" cy="5206701"/>
          </a:xfrm>
        </p:spPr>
        <p:txBody>
          <a:bodyPr>
            <a:normAutofit/>
          </a:bodyPr>
          <a:lstStyle/>
          <a:p>
            <a:pPr algn="just"/>
            <a:r>
              <a:rPr lang="en-US" sz="2400" dirty="0">
                <a:latin typeface="Times New Roman" panose="02020603050405020304" pitchFamily="18" charset="0"/>
                <a:cs typeface="Times New Roman" panose="02020603050405020304" pitchFamily="18" charset="0"/>
              </a:rPr>
              <a:t>Heart disease diagnostics are key for finding and managing heart problems early, which helps prevent serious issues. </a:t>
            </a:r>
          </a:p>
          <a:p>
            <a:pPr algn="just"/>
            <a:r>
              <a:rPr lang="en-US" sz="2400" dirty="0">
                <a:latin typeface="Times New Roman" panose="02020603050405020304" pitchFamily="18" charset="0"/>
                <a:cs typeface="Times New Roman" panose="02020603050405020304" pitchFamily="18" charset="0"/>
              </a:rPr>
              <a:t>Common methods include checking symptoms, using ECGs to measure heart activity, performing echocardiograms to look at heart structure, and stress tests to see how the heart handles exercise.</a:t>
            </a:r>
          </a:p>
          <a:p>
            <a:pPr algn="just"/>
            <a:r>
              <a:rPr lang="en-US" sz="2400" dirty="0">
                <a:latin typeface="Times New Roman" panose="02020603050405020304" pitchFamily="18" charset="0"/>
                <a:cs typeface="Times New Roman" panose="02020603050405020304" pitchFamily="18" charset="0"/>
              </a:rPr>
              <a:t> Tests like coronary angiography and blood tests provide more information. </a:t>
            </a:r>
          </a:p>
          <a:p>
            <a:pPr algn="just"/>
            <a:r>
              <a:rPr lang="en-US" sz="2400" dirty="0">
                <a:latin typeface="Times New Roman" panose="02020603050405020304" pitchFamily="18" charset="0"/>
                <a:cs typeface="Times New Roman" panose="02020603050405020304" pitchFamily="18" charset="0"/>
              </a:rPr>
              <a:t>Newer tools, such as genetic tests, wearable devices, and AI, make diagnosis more accurate and effective. </a:t>
            </a:r>
          </a:p>
          <a:p>
            <a:pPr algn="just"/>
            <a:r>
              <a:rPr lang="en-US" sz="2400" dirty="0">
                <a:latin typeface="Times New Roman" panose="02020603050405020304" pitchFamily="18" charset="0"/>
                <a:cs typeface="Times New Roman" panose="02020603050405020304" pitchFamily="18" charset="0"/>
              </a:rPr>
              <a:t>Detecting heart disease early allows for timely treatment, reducing risks and improving overall health and quality of life.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35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53CA-7E32-BC2B-77F0-F1A75D562918}"/>
              </a:ext>
            </a:extLst>
          </p:cNvPr>
          <p:cNvSpPr>
            <a:spLocks noGrp="1"/>
          </p:cNvSpPr>
          <p:nvPr>
            <p:ph type="title"/>
          </p:nvPr>
        </p:nvSpPr>
        <p:spPr>
          <a:xfrm>
            <a:off x="646111" y="452718"/>
            <a:ext cx="9404723" cy="638145"/>
          </a:xfrm>
        </p:spPr>
        <p:txBody>
          <a:bodyPr/>
          <a:lstStyle/>
          <a:p>
            <a:r>
              <a:rPr lang="en-IN" sz="3200"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175C74B2-9813-B65C-A127-A1FB153D5EE5}"/>
              </a:ext>
            </a:extLst>
          </p:cNvPr>
          <p:cNvSpPr>
            <a:spLocks noGrp="1"/>
          </p:cNvSpPr>
          <p:nvPr>
            <p:ph idx="1"/>
          </p:nvPr>
        </p:nvSpPr>
        <p:spPr>
          <a:xfrm>
            <a:off x="1104293" y="1414773"/>
            <a:ext cx="10044970" cy="2014227"/>
          </a:xfrm>
        </p:spPr>
        <p:txBody>
          <a:bodyPr>
            <a:normAutofit/>
          </a:bodyPr>
          <a:lstStyle/>
          <a:p>
            <a:pPr algn="just"/>
            <a:r>
              <a:rPr lang="en-IN" sz="2400" dirty="0">
                <a:latin typeface="Times New Roman" panose="02020603050405020304" pitchFamily="18" charset="0"/>
                <a:cs typeface="Times New Roman" panose="02020603050405020304" pitchFamily="18" charset="0"/>
              </a:rPr>
              <a:t>We have collected the data of heart disease</a:t>
            </a:r>
          </a:p>
          <a:p>
            <a:pPr algn="just"/>
            <a:r>
              <a:rPr lang="en-IN" sz="2400" dirty="0">
                <a:latin typeface="Times New Roman" panose="02020603050405020304" pitchFamily="18" charset="0"/>
                <a:cs typeface="Times New Roman" panose="02020603050405020304" pitchFamily="18" charset="0"/>
              </a:rPr>
              <a:t>We have extracted the data from the below website </a:t>
            </a:r>
          </a:p>
          <a:p>
            <a:pPr algn="just"/>
            <a:r>
              <a:rPr lang="en-IN" sz="2400" dirty="0">
                <a:latin typeface="Times New Roman" panose="02020603050405020304" pitchFamily="18" charset="0"/>
                <a:cs typeface="Times New Roman" panose="02020603050405020304" pitchFamily="18" charset="0"/>
              </a:rPr>
              <a:t>https://www.kaggle.com/datasets/alexteboul/heart-disease-health-indicators-dataset</a:t>
            </a:r>
          </a:p>
        </p:txBody>
      </p:sp>
    </p:spTree>
    <p:extLst>
      <p:ext uri="{BB962C8B-B14F-4D97-AF65-F5344CB8AC3E}">
        <p14:creationId xmlns:p14="http://schemas.microsoft.com/office/powerpoint/2010/main" val="400922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4154-3E36-1D2F-1C21-75AFB5E29E37}"/>
              </a:ext>
            </a:extLst>
          </p:cNvPr>
          <p:cNvSpPr>
            <a:spLocks noGrp="1"/>
          </p:cNvSpPr>
          <p:nvPr>
            <p:ph type="title"/>
          </p:nvPr>
        </p:nvSpPr>
        <p:spPr>
          <a:xfrm>
            <a:off x="646111" y="452718"/>
            <a:ext cx="9404723" cy="654187"/>
          </a:xfrm>
        </p:spPr>
        <p:txBody>
          <a:bodyPr/>
          <a:lstStyle/>
          <a:p>
            <a:r>
              <a:rPr lang="en-IN" sz="3200" dirty="0">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D29F028C-ACA2-04AE-6570-E4553F1253A9}"/>
              </a:ext>
            </a:extLst>
          </p:cNvPr>
          <p:cNvSpPr>
            <a:spLocks noGrp="1"/>
          </p:cNvSpPr>
          <p:nvPr>
            <p:ph idx="1"/>
          </p:nvPr>
        </p:nvSpPr>
        <p:spPr>
          <a:xfrm>
            <a:off x="1104293" y="1251284"/>
            <a:ext cx="10157265" cy="5606716"/>
          </a:xfrm>
        </p:spPr>
        <p:txBody>
          <a:bodyPr>
            <a:normAutofit/>
          </a:bodyPr>
          <a:lstStyle/>
          <a:p>
            <a:r>
              <a:rPr lang="en-IN" dirty="0">
                <a:latin typeface="Times New Roman" panose="02020603050405020304" pitchFamily="18" charset="0"/>
                <a:cs typeface="Times New Roman" panose="02020603050405020304" pitchFamily="18" charset="0"/>
              </a:rPr>
              <a:t>Data understanding process includes </a:t>
            </a:r>
            <a:r>
              <a:rPr lang="en-IN" dirty="0" err="1">
                <a:latin typeface="Times New Roman" panose="02020603050405020304" pitchFamily="18" charset="0"/>
                <a:cs typeface="Times New Roman" panose="02020603050405020304" pitchFamily="18" charset="0"/>
              </a:rPr>
              <a:t>collectin</a:t>
            </a:r>
            <a:r>
              <a:rPr lang="en-IN" dirty="0">
                <a:latin typeface="Times New Roman" panose="02020603050405020304" pitchFamily="18" charset="0"/>
                <a:cs typeface="Times New Roman" panose="02020603050405020304" pitchFamily="18" charset="0"/>
              </a:rPr>
              <a:t> g and exploring the data </a:t>
            </a:r>
          </a:p>
          <a:p>
            <a:r>
              <a:rPr lang="en-IN" dirty="0">
                <a:latin typeface="Times New Roman" panose="02020603050405020304" pitchFamily="18" charset="0"/>
                <a:cs typeface="Times New Roman" panose="02020603050405020304" pitchFamily="18" charset="0"/>
              </a:rPr>
              <a:t>The data we have collected consist of 1000 observations with 22 attributes </a:t>
            </a:r>
          </a:p>
          <a:p>
            <a:r>
              <a:rPr lang="en-IN" b="1" dirty="0">
                <a:latin typeface="Times New Roman" panose="02020603050405020304" pitchFamily="18" charset="0"/>
                <a:cs typeface="Times New Roman" panose="02020603050405020304" pitchFamily="18" charset="0"/>
              </a:rPr>
              <a:t>The attributes are :</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age</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sex</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chest pain type (4 values)</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resting blood pressure</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serum </a:t>
            </a:r>
            <a:r>
              <a:rPr lang="en-IN" sz="2000" dirty="0" err="1">
                <a:latin typeface="Times New Roman" panose="02020603050405020304" pitchFamily="18" charset="0"/>
                <a:cs typeface="Times New Roman" panose="02020603050405020304" pitchFamily="18" charset="0"/>
              </a:rPr>
              <a:t>cholestoral</a:t>
            </a:r>
            <a:r>
              <a:rPr lang="en-IN" sz="2000" dirty="0">
                <a:latin typeface="Times New Roman" panose="02020603050405020304" pitchFamily="18" charset="0"/>
                <a:cs typeface="Times New Roman" panose="02020603050405020304" pitchFamily="18" charset="0"/>
              </a:rPr>
              <a:t> in mg/dl</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fasting blood sugar &gt; 120 mg/dl</a:t>
            </a:r>
          </a:p>
        </p:txBody>
      </p:sp>
    </p:spTree>
    <p:extLst>
      <p:ext uri="{BB962C8B-B14F-4D97-AF65-F5344CB8AC3E}">
        <p14:creationId xmlns:p14="http://schemas.microsoft.com/office/powerpoint/2010/main" val="357177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4154-3E36-1D2F-1C21-75AFB5E29E37}"/>
              </a:ext>
            </a:extLst>
          </p:cNvPr>
          <p:cNvSpPr>
            <a:spLocks noGrp="1"/>
          </p:cNvSpPr>
          <p:nvPr>
            <p:ph type="title"/>
          </p:nvPr>
        </p:nvSpPr>
        <p:spPr>
          <a:xfrm>
            <a:off x="646111" y="452718"/>
            <a:ext cx="9404723" cy="654187"/>
          </a:xfrm>
        </p:spPr>
        <p:txBody>
          <a:bodyPr/>
          <a:lstStyle/>
          <a:p>
            <a:r>
              <a:rPr lang="en-IN" sz="3200" dirty="0">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D29F028C-ACA2-04AE-6570-E4553F1253A9}"/>
              </a:ext>
            </a:extLst>
          </p:cNvPr>
          <p:cNvSpPr>
            <a:spLocks noGrp="1"/>
          </p:cNvSpPr>
          <p:nvPr>
            <p:ph idx="1"/>
          </p:nvPr>
        </p:nvSpPr>
        <p:spPr>
          <a:xfrm>
            <a:off x="1104293" y="1251284"/>
            <a:ext cx="10157265" cy="5606716"/>
          </a:xfrm>
        </p:spPr>
        <p:txBody>
          <a:bodyPr>
            <a:normAutofit/>
          </a:bodyPr>
          <a:lstStyle/>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resting electrocardiographic results (values 0,1,2)</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maximum heart rate achieved</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exercise induced angina</a:t>
            </a:r>
          </a:p>
          <a:p>
            <a:pPr lvl="1">
              <a:buFont typeface="Wingdings" panose="05000000000000000000" pitchFamily="2" charset="2"/>
              <a:buChar char="§"/>
            </a:pPr>
            <a:r>
              <a:rPr lang="en-IN" sz="2000" dirty="0" err="1">
                <a:latin typeface="Times New Roman" panose="02020603050405020304" pitchFamily="18" charset="0"/>
                <a:cs typeface="Times New Roman" panose="02020603050405020304" pitchFamily="18" charset="0"/>
              </a:rPr>
              <a:t>oldpeak</a:t>
            </a:r>
            <a:r>
              <a:rPr lang="en-IN" sz="2000" dirty="0">
                <a:latin typeface="Times New Roman" panose="02020603050405020304" pitchFamily="18" charset="0"/>
                <a:cs typeface="Times New Roman" panose="02020603050405020304" pitchFamily="18" charset="0"/>
              </a:rPr>
              <a:t> = ST depression induced by exercise relative to rest</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slope of the peak exercise ST segment</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number of major vessels (0-3) </a:t>
            </a:r>
            <a:r>
              <a:rPr lang="en-IN" sz="2000" dirty="0" err="1">
                <a:latin typeface="Times New Roman" panose="02020603050405020304" pitchFamily="18" charset="0"/>
                <a:cs typeface="Times New Roman" panose="02020603050405020304" pitchFamily="18" charset="0"/>
              </a:rPr>
              <a:t>colored</a:t>
            </a:r>
            <a:r>
              <a:rPr lang="en-IN" sz="2000" dirty="0">
                <a:latin typeface="Times New Roman" panose="02020603050405020304" pitchFamily="18" charset="0"/>
                <a:cs typeface="Times New Roman" panose="02020603050405020304" pitchFamily="18" charset="0"/>
              </a:rPr>
              <a:t> by </a:t>
            </a:r>
            <a:r>
              <a:rPr lang="en-IN" sz="2000" dirty="0" err="1">
                <a:latin typeface="Times New Roman" panose="02020603050405020304" pitchFamily="18" charset="0"/>
                <a:cs typeface="Times New Roman" panose="02020603050405020304" pitchFamily="18" charset="0"/>
              </a:rPr>
              <a:t>flourosopy</a:t>
            </a:r>
            <a:endParaRPr lang="en-I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2000" dirty="0" err="1">
                <a:latin typeface="Times New Roman" panose="02020603050405020304" pitchFamily="18" charset="0"/>
                <a:cs typeface="Times New Roman" panose="02020603050405020304" pitchFamily="18" charset="0"/>
              </a:rPr>
              <a:t>thal</a:t>
            </a:r>
            <a:r>
              <a:rPr lang="en-IN" sz="2000" dirty="0">
                <a:latin typeface="Times New Roman" panose="02020603050405020304" pitchFamily="18" charset="0"/>
                <a:cs typeface="Times New Roman" panose="02020603050405020304" pitchFamily="18" charset="0"/>
              </a:rPr>
              <a:t>: 0 = normal; 1 = fixed defect; 2 = reversable defect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81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B06D-0D49-FCAF-8E56-2B23F66487DE}"/>
              </a:ext>
            </a:extLst>
          </p:cNvPr>
          <p:cNvSpPr>
            <a:spLocks noGrp="1"/>
          </p:cNvSpPr>
          <p:nvPr>
            <p:ph type="title"/>
          </p:nvPr>
        </p:nvSpPr>
        <p:spPr>
          <a:xfrm>
            <a:off x="646111" y="452718"/>
            <a:ext cx="9404723" cy="814608"/>
          </a:xfrm>
        </p:spPr>
        <p:txBody>
          <a:bodyPr/>
          <a:lstStyle/>
          <a:p>
            <a:r>
              <a:rPr lang="en-IN" sz="3200" dirty="0">
                <a:latin typeface="Times New Roman" panose="02020603050405020304" pitchFamily="18" charset="0"/>
                <a:cs typeface="Times New Roman" panose="02020603050405020304" pitchFamily="18" charset="0"/>
              </a:rPr>
              <a:t>DATASET OVERVIEW</a:t>
            </a:r>
          </a:p>
        </p:txBody>
      </p:sp>
      <p:pic>
        <p:nvPicPr>
          <p:cNvPr id="6" name="Content Placeholder 5">
            <a:extLst>
              <a:ext uri="{FF2B5EF4-FFF2-40B4-BE49-F238E27FC236}">
                <a16:creationId xmlns:a16="http://schemas.microsoft.com/office/drawing/2014/main" id="{B8F2D1FB-5899-237C-62AA-64A5F3EE4E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57740" y="1530849"/>
            <a:ext cx="6139621" cy="2046540"/>
          </a:xfrm>
        </p:spPr>
      </p:pic>
      <p:pic>
        <p:nvPicPr>
          <p:cNvPr id="8" name="Content Placeholder 7">
            <a:extLst>
              <a:ext uri="{FF2B5EF4-FFF2-40B4-BE49-F238E27FC236}">
                <a16:creationId xmlns:a16="http://schemas.microsoft.com/office/drawing/2014/main" id="{E860E48C-023B-41D9-6185-E789C8EF34A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18539" y="1477374"/>
            <a:ext cx="3840104" cy="4394037"/>
          </a:xfrm>
        </p:spPr>
      </p:pic>
      <p:sp>
        <p:nvSpPr>
          <p:cNvPr id="9" name="TextBox 8">
            <a:extLst>
              <a:ext uri="{FF2B5EF4-FFF2-40B4-BE49-F238E27FC236}">
                <a16:creationId xmlns:a16="http://schemas.microsoft.com/office/drawing/2014/main" id="{523312D3-2376-63DF-B319-59924FE1F6D3}"/>
              </a:ext>
            </a:extLst>
          </p:cNvPr>
          <p:cNvSpPr txBox="1"/>
          <p:nvPr/>
        </p:nvSpPr>
        <p:spPr>
          <a:xfrm>
            <a:off x="5157739" y="3840912"/>
            <a:ext cx="5670681" cy="1754326"/>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Based on the summary above, it appears that the data consists of a total of 920 observations. </a:t>
            </a:r>
            <a:r>
              <a:rPr lang="en-IN" dirty="0" err="1">
                <a:latin typeface="Times New Roman" panose="02020603050405020304" pitchFamily="18" charset="0"/>
                <a:cs typeface="Times New Roman" panose="02020603050405020304" pitchFamily="18" charset="0"/>
              </a:rPr>
              <a:t>Howevevr</a:t>
            </a:r>
            <a:r>
              <a:rPr lang="en-IN" dirty="0">
                <a:latin typeface="Times New Roman" panose="02020603050405020304" pitchFamily="18" charset="0"/>
                <a:cs typeface="Times New Roman" panose="02020603050405020304" pitchFamily="18" charset="0"/>
              </a:rPr>
              <a:t>, many features in this dataset have missing values, including </a:t>
            </a:r>
            <a:r>
              <a:rPr lang="en-IN" dirty="0" err="1">
                <a:latin typeface="Times New Roman" panose="02020603050405020304" pitchFamily="18" charset="0"/>
                <a:cs typeface="Times New Roman" panose="02020603050405020304" pitchFamily="18" charset="0"/>
              </a:rPr>
              <a:t>testbps,chol,fbs,restecg,thalch,exang,oldpeak,slope,ca,and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thal</a:t>
            </a:r>
            <a:r>
              <a:rPr lang="en-IN" dirty="0">
                <a:latin typeface="Times New Roman" panose="02020603050405020304" pitchFamily="18" charset="0"/>
                <a:cs typeface="Times New Roman" panose="02020603050405020304" pitchFamily="18" charset="0"/>
              </a:rPr>
              <a:t>. In addition the </a:t>
            </a:r>
            <a:r>
              <a:rPr lang="en-IN" dirty="0" err="1">
                <a:latin typeface="Times New Roman" panose="02020603050405020304" pitchFamily="18" charset="0"/>
                <a:cs typeface="Times New Roman" panose="02020603050405020304" pitchFamily="18" charset="0"/>
              </a:rPr>
              <a:t>datset</a:t>
            </a:r>
            <a:r>
              <a:rPr lang="en-IN" dirty="0">
                <a:latin typeface="Times New Roman" panose="02020603050405020304" pitchFamily="18" charset="0"/>
                <a:cs typeface="Times New Roman" panose="02020603050405020304" pitchFamily="18" charset="0"/>
              </a:rPr>
              <a:t> contains both numeric and categorial variables.</a:t>
            </a:r>
          </a:p>
        </p:txBody>
      </p:sp>
    </p:spTree>
    <p:extLst>
      <p:ext uri="{BB962C8B-B14F-4D97-AF65-F5344CB8AC3E}">
        <p14:creationId xmlns:p14="http://schemas.microsoft.com/office/powerpoint/2010/main" val="2111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71AD-6BB0-D0E9-CE90-EC159DF36831}"/>
              </a:ext>
            </a:extLst>
          </p:cNvPr>
          <p:cNvSpPr>
            <a:spLocks noGrp="1"/>
          </p:cNvSpPr>
          <p:nvPr>
            <p:ph type="title"/>
          </p:nvPr>
        </p:nvSpPr>
        <p:spPr>
          <a:xfrm>
            <a:off x="646111" y="452718"/>
            <a:ext cx="9404723" cy="638145"/>
          </a:xfrm>
        </p:spPr>
        <p:txBody>
          <a:bodyPr/>
          <a:lstStyle/>
          <a:p>
            <a:r>
              <a:rPr lang="en-IN" sz="3200" dirty="0">
                <a:latin typeface="Times New Roman" panose="02020603050405020304" pitchFamily="18" charset="0"/>
                <a:cs typeface="Times New Roman" panose="02020603050405020304" pitchFamily="18" charset="0"/>
              </a:rPr>
              <a:t>DATA VISUALIZATION</a:t>
            </a:r>
          </a:p>
        </p:txBody>
      </p:sp>
      <p:pic>
        <p:nvPicPr>
          <p:cNvPr id="5" name="Content Placeholder 4">
            <a:extLst>
              <a:ext uri="{FF2B5EF4-FFF2-40B4-BE49-F238E27FC236}">
                <a16:creationId xmlns:a16="http://schemas.microsoft.com/office/drawing/2014/main" id="{CA334639-F2E9-E663-B787-4DC6A67FEB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235" y="1090863"/>
            <a:ext cx="10305529" cy="5630779"/>
          </a:xfrm>
        </p:spPr>
      </p:pic>
    </p:spTree>
    <p:extLst>
      <p:ext uri="{BB962C8B-B14F-4D97-AF65-F5344CB8AC3E}">
        <p14:creationId xmlns:p14="http://schemas.microsoft.com/office/powerpoint/2010/main" val="291436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8B9D-9483-12B3-EB73-E0DD493A341C}"/>
              </a:ext>
            </a:extLst>
          </p:cNvPr>
          <p:cNvSpPr>
            <a:spLocks noGrp="1"/>
          </p:cNvSpPr>
          <p:nvPr>
            <p:ph type="title"/>
          </p:nvPr>
        </p:nvSpPr>
        <p:spPr>
          <a:xfrm>
            <a:off x="630069" y="950023"/>
            <a:ext cx="9404723" cy="766482"/>
          </a:xfrm>
        </p:spPr>
        <p:txBody>
          <a:bodyPr/>
          <a:lstStyle/>
          <a:p>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A5CEF23-E2B2-09B4-CD01-741FC78113E9}"/>
              </a:ext>
            </a:extLst>
          </p:cNvPr>
          <p:cNvSpPr>
            <a:spLocks noGrp="1"/>
          </p:cNvSpPr>
          <p:nvPr>
            <p:ph idx="1"/>
          </p:nvPr>
        </p:nvSpPr>
        <p:spPr>
          <a:xfrm>
            <a:off x="1103312" y="2052918"/>
            <a:ext cx="10479088" cy="4352364"/>
          </a:xfrm>
        </p:spPr>
        <p:txBody>
          <a:bodyPr>
            <a:normAutofit/>
          </a:bodyPr>
          <a:lstStyle/>
          <a:p>
            <a:r>
              <a:rPr lang="en-US" sz="2400" dirty="0">
                <a:latin typeface="Times New Roman" panose="02020603050405020304" pitchFamily="18" charset="0"/>
                <a:cs typeface="Times New Roman" panose="02020603050405020304" pitchFamily="18" charset="0"/>
              </a:rPr>
              <a:t>Collecting accurate information is key to diagnosing and treating heart disease well. This includes taking a patient’s history, doing physical exams, and using tests like ECGs and blood tests. Advanced tools like imaging scans and wearables give extra details. With all this information, doctors can spot heart issues early, tailor treatments to each person, and improve care. Good data leads to better diagnoses, helps prevent serious problems, and makes sure patients have a better quality of life.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03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CE2-7728-B96C-703D-DEB430540EE4}"/>
              </a:ext>
            </a:extLst>
          </p:cNvPr>
          <p:cNvSpPr>
            <a:spLocks noGrp="1"/>
          </p:cNvSpPr>
          <p:nvPr>
            <p:ph type="title"/>
          </p:nvPr>
        </p:nvSpPr>
        <p:spPr>
          <a:xfrm>
            <a:off x="1393638" y="2728735"/>
            <a:ext cx="9404723" cy="2051812"/>
          </a:xfrm>
        </p:spPr>
        <p:txBody>
          <a:bodyPr/>
          <a:lstStyle/>
          <a:p>
            <a:pPr algn="ctr"/>
            <a:r>
              <a:rPr lang="en-IN" sz="8800" dirty="0"/>
              <a:t>Thank You</a:t>
            </a:r>
            <a:br>
              <a:rPr lang="en-IN" sz="8800" dirty="0"/>
            </a:br>
            <a:endParaRPr lang="en-IN" sz="2000" dirty="0"/>
          </a:p>
        </p:txBody>
      </p:sp>
    </p:spTree>
    <p:extLst>
      <p:ext uri="{BB962C8B-B14F-4D97-AF65-F5344CB8AC3E}">
        <p14:creationId xmlns:p14="http://schemas.microsoft.com/office/powerpoint/2010/main" val="3635053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TotalTime>
  <Words>416</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Ion</vt:lpstr>
      <vt:lpstr>HEART DISEASE DIAGNOSTICS ANALYSIS</vt:lpstr>
      <vt:lpstr>INTRODUCTION</vt:lpstr>
      <vt:lpstr>DATA COLLECTION</vt:lpstr>
      <vt:lpstr>DATA UNDERSTANDING</vt:lpstr>
      <vt:lpstr>DATA UNDERSTANDING</vt:lpstr>
      <vt:lpstr>DATASET OVERVIEW</vt:lpstr>
      <vt:lpstr>DATA VISUALIZATION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SOHEL MOHAMMAD</dc:creator>
  <cp:lastModifiedBy>SOHEL MOHAMMAD</cp:lastModifiedBy>
  <cp:revision>1</cp:revision>
  <dcterms:created xsi:type="dcterms:W3CDTF">2024-08-17T10:13:08Z</dcterms:created>
  <dcterms:modified xsi:type="dcterms:W3CDTF">2024-08-17T11:23:55Z</dcterms:modified>
</cp:coreProperties>
</file>