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4" r:id="rId10"/>
    <p:sldId id="267" r:id="rId11"/>
    <p:sldId id="268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8183"/>
    <a:srgbClr val="F1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2" autoAdjust="0"/>
    <p:restoredTop sz="94660"/>
  </p:normalViewPr>
  <p:slideViewPr>
    <p:cSldViewPr snapToGrid="0">
      <p:cViewPr varScale="1">
        <p:scale>
          <a:sx n="47" d="100"/>
          <a:sy n="47" d="100"/>
        </p:scale>
        <p:origin x="77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805F-FF0F-4BAA-A3A3-E4F945D687F8}" type="datetimeFigureOut">
              <a:rPr lang="en-US" dirty="0"/>
              <a:t>8/21/2016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B5C51-60B3-48EF-AA78-DB950F30DBA2}" type="datetimeFigureOut">
              <a:rPr lang="en-US" dirty="0"/>
              <a:t>8/21/2016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676B-6E73-4E3B-A9B3-4966DB9B52A5}" type="datetimeFigureOut">
              <a:rPr lang="en-US" dirty="0"/>
              <a:t>8/21/2016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F3A6-CC5D-4649-8527-DB0C21FDDFD9}" type="datetimeFigureOut">
              <a:rPr lang="en-US" dirty="0"/>
              <a:t>8/21/2016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20364" y="302069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5B6F927C-B73E-4F9D-ADFE-F6E23BD7CEE8}" type="datetimeFigureOut">
              <a:rPr lang="en-US" dirty="0"/>
              <a:t>8/21/2016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FFFF-984A-4EE5-9BF2-EC9310C878F1}" type="datetimeFigureOut">
              <a:rPr lang="en-US" dirty="0"/>
              <a:t>8/21/2016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71C1-B42E-4A60-A25F-0185B888604B}" type="datetimeFigureOut">
              <a:rPr lang="en-US" dirty="0"/>
              <a:t>8/21/2016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16292-3725-4763-8973-4C59F0403D99}" type="datetimeFigureOut">
              <a:rPr lang="en-US" dirty="0"/>
              <a:t>8/21/2016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996D1-8909-469F-911A-4C12C68BF5D9}" type="datetimeFigureOut">
              <a:rPr lang="en-US" dirty="0"/>
              <a:t>8/21/2016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A73BC-5D11-4675-B334-102E1E8C9B50}" type="datetimeFigureOut">
              <a:rPr lang="en-US" dirty="0"/>
              <a:t>8/21/2016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27B8E45F-652B-4E89-8925-000B0AB8FD98}" type="datetimeFigureOut">
              <a:rPr lang="en-US" dirty="0"/>
              <a:t>8/21/2016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4A3462A-2D5B-48AF-A3D4-EF8A90A50A80}" type="datetimeFigureOut">
              <a:rPr lang="en-US" dirty="0"/>
              <a:t>8/21/2016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Tripster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Your trip collaborator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355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Relational 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2244035" y="1708912"/>
          <a:ext cx="224969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9695">
                  <a:extLst>
                    <a:ext uri="{9D8B030D-6E8A-4147-A177-3AD203B41FA5}">
                      <a16:colId xmlns:a16="http://schemas.microsoft.com/office/drawing/2014/main" val="39476163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Calibri" panose="020F0502020204030204" pitchFamily="34" charset="0"/>
                        </a:rPr>
                        <a:t>userlist</a:t>
                      </a:r>
                      <a:endParaRPr lang="ko-KR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245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anose="020F0502020204030204" pitchFamily="34" charset="0"/>
                        </a:rPr>
                        <a:t>id</a:t>
                      </a:r>
                      <a:endParaRPr lang="ko-KR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192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anose="020F0502020204030204" pitchFamily="34" charset="0"/>
                        </a:rPr>
                        <a:t>username</a:t>
                      </a:r>
                      <a:endParaRPr lang="ko-KR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398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anose="020F0502020204030204" pitchFamily="34" charset="0"/>
                        </a:rPr>
                        <a:t>password</a:t>
                      </a:r>
                      <a:endParaRPr lang="ko-KR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708259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0" y="6487160"/>
          <a:ext cx="113976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9535">
                  <a:extLst>
                    <a:ext uri="{9D8B030D-6E8A-4147-A177-3AD203B41FA5}">
                      <a16:colId xmlns:a16="http://schemas.microsoft.com/office/drawing/2014/main" val="1650481923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363490094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2961371462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073095120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682139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Executive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Summary</a:t>
                      </a:r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Background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Objective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1"/>
                          </a:solidFill>
                        </a:rPr>
                        <a:t>Architecture</a:t>
                      </a:r>
                      <a:endParaRPr lang="en-GB" sz="16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Core Code &amp; Demo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163659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177014" y="3774440"/>
          <a:ext cx="238373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3735">
                  <a:extLst>
                    <a:ext uri="{9D8B030D-6E8A-4147-A177-3AD203B41FA5}">
                      <a16:colId xmlns:a16="http://schemas.microsoft.com/office/drawing/2014/main" val="15279515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Calibri" panose="020F0502020204030204" pitchFamily="34" charset="0"/>
                        </a:rPr>
                        <a:t>eventlist</a:t>
                      </a:r>
                      <a:endParaRPr lang="ko-KR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343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Calibri" panose="020F0502020204030204" pitchFamily="34" charset="0"/>
                        </a:rPr>
                        <a:t>eventid</a:t>
                      </a:r>
                      <a:endParaRPr lang="ko-KR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940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Calibri" panose="020F0502020204030204" pitchFamily="34" charset="0"/>
                        </a:rPr>
                        <a:t>creatorid</a:t>
                      </a:r>
                      <a:endParaRPr lang="ko-KR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679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anose="020F0502020204030204" pitchFamily="34" charset="0"/>
                        </a:rPr>
                        <a:t>destination</a:t>
                      </a:r>
                      <a:endParaRPr lang="ko-KR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803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anose="020F0502020204030204" pitchFamily="34" charset="0"/>
                        </a:rPr>
                        <a:t>description</a:t>
                      </a:r>
                      <a:endParaRPr lang="ko-KR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675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anose="020F0502020204030204" pitchFamily="34" charset="0"/>
                        </a:rPr>
                        <a:t>date</a:t>
                      </a:r>
                      <a:endParaRPr lang="ko-KR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336283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7442200" y="3178048"/>
          <a:ext cx="21082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8200">
                  <a:extLst>
                    <a:ext uri="{9D8B030D-6E8A-4147-A177-3AD203B41FA5}">
                      <a16:colId xmlns:a16="http://schemas.microsoft.com/office/drawing/2014/main" val="331576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Calibri" panose="020F0502020204030204" pitchFamily="34" charset="0"/>
                        </a:rPr>
                        <a:t>followerlist</a:t>
                      </a:r>
                      <a:endParaRPr lang="ko-KR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21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Calibri" panose="020F0502020204030204" pitchFamily="34" charset="0"/>
                        </a:rPr>
                        <a:t>eventid</a:t>
                      </a:r>
                      <a:endParaRPr lang="ko-KR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38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anose="020F0502020204030204" pitchFamily="34" charset="0"/>
                        </a:rPr>
                        <a:t>follower</a:t>
                      </a:r>
                      <a:endParaRPr lang="ko-KR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243143"/>
                  </a:ext>
                </a:extLst>
              </a:tr>
            </a:tbl>
          </a:graphicData>
        </a:graphic>
      </p:graphicFrame>
      <p:cxnSp>
        <p:nvCxnSpPr>
          <p:cNvPr id="11" name="Straight Connector 10"/>
          <p:cNvCxnSpPr>
            <a:endCxn id="9" idx="1"/>
          </p:cNvCxnSpPr>
          <p:nvPr/>
        </p:nvCxnSpPr>
        <p:spPr>
          <a:xfrm flipV="1">
            <a:off x="4560749" y="3734308"/>
            <a:ext cx="2881451" cy="556260"/>
          </a:xfrm>
          <a:prstGeom prst="line">
            <a:avLst/>
          </a:prstGeom>
          <a:ln w="63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4493730" y="2245805"/>
            <a:ext cx="2948470" cy="1828102"/>
          </a:xfrm>
          <a:prstGeom prst="line">
            <a:avLst/>
          </a:prstGeom>
          <a:ln w="63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97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930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Sequence Diagram 1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1349579"/>
            <a:ext cx="9340275" cy="4865687"/>
          </a:xfr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292288"/>
              </p:ext>
            </p:extLst>
          </p:nvPr>
        </p:nvGraphicFramePr>
        <p:xfrm>
          <a:off x="0" y="6487160"/>
          <a:ext cx="113976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9535">
                  <a:extLst>
                    <a:ext uri="{9D8B030D-6E8A-4147-A177-3AD203B41FA5}">
                      <a16:colId xmlns:a16="http://schemas.microsoft.com/office/drawing/2014/main" val="1650481923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363490094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2961371462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073095120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682139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Executive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Summary</a:t>
                      </a:r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Background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Objective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6F8183"/>
                          </a:solidFill>
                        </a:rPr>
                        <a:t>Architecture</a:t>
                      </a:r>
                      <a:endParaRPr lang="en-GB" sz="1600" dirty="0">
                        <a:solidFill>
                          <a:srgbClr val="6F818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Core Code &amp; Demo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1636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210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2173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Sequence Diagram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895927"/>
            <a:ext cx="10058400" cy="5276273"/>
          </a:xfrm>
        </p:spPr>
        <p:txBody>
          <a:bodyPr/>
          <a:lstStyle/>
          <a:p>
            <a:endParaRPr lang="en-GB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265385"/>
              </p:ext>
            </p:extLst>
          </p:nvPr>
        </p:nvGraphicFramePr>
        <p:xfrm>
          <a:off x="0" y="6487160"/>
          <a:ext cx="113976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9535">
                  <a:extLst>
                    <a:ext uri="{9D8B030D-6E8A-4147-A177-3AD203B41FA5}">
                      <a16:colId xmlns:a16="http://schemas.microsoft.com/office/drawing/2014/main" val="1650481923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363490094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2961371462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073095120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682139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Executive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Summary</a:t>
                      </a:r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Background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Objective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6F8183"/>
                          </a:solidFill>
                        </a:rPr>
                        <a:t>Architecture</a:t>
                      </a:r>
                      <a:endParaRPr lang="en-GB" sz="1600" dirty="0">
                        <a:solidFill>
                          <a:srgbClr val="6F818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Core Code &amp; Demo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1636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197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Teams</a:t>
            </a:r>
            <a:endParaRPr lang="en-GB" dirty="0"/>
          </a:p>
        </p:txBody>
      </p:sp>
      <p:grpSp>
        <p:nvGrpSpPr>
          <p:cNvPr id="13" name="Group 12"/>
          <p:cNvGrpSpPr/>
          <p:nvPr/>
        </p:nvGrpSpPr>
        <p:grpSpPr>
          <a:xfrm>
            <a:off x="1072086" y="2120900"/>
            <a:ext cx="10054176" cy="4051300"/>
            <a:chOff x="1072086" y="2120900"/>
            <a:chExt cx="10054176" cy="4051300"/>
          </a:xfrm>
        </p:grpSpPr>
        <p:sp>
          <p:nvSpPr>
            <p:cNvPr id="6" name="Freeform 5"/>
            <p:cNvSpPr/>
            <p:nvPr/>
          </p:nvSpPr>
          <p:spPr>
            <a:xfrm>
              <a:off x="1072086" y="2120900"/>
              <a:ext cx="3285678" cy="4051300"/>
            </a:xfrm>
            <a:custGeom>
              <a:avLst/>
              <a:gdLst>
                <a:gd name="connsiteX0" fmla="*/ 0 w 3285678"/>
                <a:gd name="connsiteY0" fmla="*/ 328568 h 4051300"/>
                <a:gd name="connsiteX1" fmla="*/ 328568 w 3285678"/>
                <a:gd name="connsiteY1" fmla="*/ 0 h 4051300"/>
                <a:gd name="connsiteX2" fmla="*/ 2957110 w 3285678"/>
                <a:gd name="connsiteY2" fmla="*/ 0 h 4051300"/>
                <a:gd name="connsiteX3" fmla="*/ 3285678 w 3285678"/>
                <a:gd name="connsiteY3" fmla="*/ 328568 h 4051300"/>
                <a:gd name="connsiteX4" fmla="*/ 3285678 w 3285678"/>
                <a:gd name="connsiteY4" fmla="*/ 3722732 h 4051300"/>
                <a:gd name="connsiteX5" fmla="*/ 2957110 w 3285678"/>
                <a:gd name="connsiteY5" fmla="*/ 4051300 h 4051300"/>
                <a:gd name="connsiteX6" fmla="*/ 328568 w 3285678"/>
                <a:gd name="connsiteY6" fmla="*/ 4051300 h 4051300"/>
                <a:gd name="connsiteX7" fmla="*/ 0 w 3285678"/>
                <a:gd name="connsiteY7" fmla="*/ 3722732 h 4051300"/>
                <a:gd name="connsiteX8" fmla="*/ 0 w 3285678"/>
                <a:gd name="connsiteY8" fmla="*/ 328568 h 405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85678" h="4051300">
                  <a:moveTo>
                    <a:pt x="0" y="328568"/>
                  </a:moveTo>
                  <a:cubicBezTo>
                    <a:pt x="0" y="147105"/>
                    <a:pt x="147105" y="0"/>
                    <a:pt x="328568" y="0"/>
                  </a:cubicBezTo>
                  <a:lnTo>
                    <a:pt x="2957110" y="0"/>
                  </a:lnTo>
                  <a:cubicBezTo>
                    <a:pt x="3138573" y="0"/>
                    <a:pt x="3285678" y="147105"/>
                    <a:pt x="3285678" y="328568"/>
                  </a:cubicBezTo>
                  <a:lnTo>
                    <a:pt x="3285678" y="3722732"/>
                  </a:lnTo>
                  <a:cubicBezTo>
                    <a:pt x="3285678" y="3904195"/>
                    <a:pt x="3138573" y="4051300"/>
                    <a:pt x="2957110" y="4051300"/>
                  </a:cubicBezTo>
                  <a:lnTo>
                    <a:pt x="328568" y="4051300"/>
                  </a:lnTo>
                  <a:cubicBezTo>
                    <a:pt x="147105" y="4051300"/>
                    <a:pt x="0" y="3904195"/>
                    <a:pt x="0" y="3722732"/>
                  </a:cubicBezTo>
                  <a:lnTo>
                    <a:pt x="0" y="32856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98272" tIns="2018792" rIns="398272" bIns="1208532" numCol="1" spcCol="1270" anchor="ctr" anchorCtr="0">
              <a:noAutofit/>
            </a:bodyPr>
            <a:lstStyle/>
            <a:p>
              <a:pPr lvl="0" algn="ctr" defTabSz="2489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600" kern="1200" dirty="0" err="1" smtClean="0"/>
                <a:t>Iffah</a:t>
              </a:r>
              <a:endParaRPr lang="en-US" sz="5600" kern="12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040384" y="2363978"/>
              <a:ext cx="1349082" cy="1349082"/>
            </a:xfrm>
            <a:prstGeom prst="ellipse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17000" r="-17000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Freeform 7"/>
            <p:cNvSpPr/>
            <p:nvPr/>
          </p:nvSpPr>
          <p:spPr>
            <a:xfrm>
              <a:off x="4456335" y="2120900"/>
              <a:ext cx="3285678" cy="4051300"/>
            </a:xfrm>
            <a:custGeom>
              <a:avLst/>
              <a:gdLst>
                <a:gd name="connsiteX0" fmla="*/ 0 w 3285678"/>
                <a:gd name="connsiteY0" fmla="*/ 328568 h 4051300"/>
                <a:gd name="connsiteX1" fmla="*/ 328568 w 3285678"/>
                <a:gd name="connsiteY1" fmla="*/ 0 h 4051300"/>
                <a:gd name="connsiteX2" fmla="*/ 2957110 w 3285678"/>
                <a:gd name="connsiteY2" fmla="*/ 0 h 4051300"/>
                <a:gd name="connsiteX3" fmla="*/ 3285678 w 3285678"/>
                <a:gd name="connsiteY3" fmla="*/ 328568 h 4051300"/>
                <a:gd name="connsiteX4" fmla="*/ 3285678 w 3285678"/>
                <a:gd name="connsiteY4" fmla="*/ 3722732 h 4051300"/>
                <a:gd name="connsiteX5" fmla="*/ 2957110 w 3285678"/>
                <a:gd name="connsiteY5" fmla="*/ 4051300 h 4051300"/>
                <a:gd name="connsiteX6" fmla="*/ 328568 w 3285678"/>
                <a:gd name="connsiteY6" fmla="*/ 4051300 h 4051300"/>
                <a:gd name="connsiteX7" fmla="*/ 0 w 3285678"/>
                <a:gd name="connsiteY7" fmla="*/ 3722732 h 4051300"/>
                <a:gd name="connsiteX8" fmla="*/ 0 w 3285678"/>
                <a:gd name="connsiteY8" fmla="*/ 328568 h 405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85678" h="4051300">
                  <a:moveTo>
                    <a:pt x="0" y="328568"/>
                  </a:moveTo>
                  <a:cubicBezTo>
                    <a:pt x="0" y="147105"/>
                    <a:pt x="147105" y="0"/>
                    <a:pt x="328568" y="0"/>
                  </a:cubicBezTo>
                  <a:lnTo>
                    <a:pt x="2957110" y="0"/>
                  </a:lnTo>
                  <a:cubicBezTo>
                    <a:pt x="3138573" y="0"/>
                    <a:pt x="3285678" y="147105"/>
                    <a:pt x="3285678" y="328568"/>
                  </a:cubicBezTo>
                  <a:lnTo>
                    <a:pt x="3285678" y="3722732"/>
                  </a:lnTo>
                  <a:cubicBezTo>
                    <a:pt x="3285678" y="3904195"/>
                    <a:pt x="3138573" y="4051300"/>
                    <a:pt x="2957110" y="4051300"/>
                  </a:cubicBezTo>
                  <a:lnTo>
                    <a:pt x="328568" y="4051300"/>
                  </a:lnTo>
                  <a:cubicBezTo>
                    <a:pt x="147105" y="4051300"/>
                    <a:pt x="0" y="3904195"/>
                    <a:pt x="0" y="3722732"/>
                  </a:cubicBezTo>
                  <a:lnTo>
                    <a:pt x="0" y="32856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98272" tIns="2018792" rIns="398272" bIns="1208532" numCol="1" spcCol="1270" anchor="ctr" anchorCtr="0">
              <a:noAutofit/>
            </a:bodyPr>
            <a:lstStyle/>
            <a:p>
              <a:pPr lvl="0" algn="ctr" defTabSz="2489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600" kern="1200" dirty="0" err="1" smtClean="0"/>
                <a:t>Wildan</a:t>
              </a:r>
              <a:endParaRPr lang="en-US" sz="5600" kern="12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5424633" y="2363978"/>
              <a:ext cx="1349082" cy="1349082"/>
            </a:xfrm>
            <a:prstGeom prst="ellipse">
              <a:avLst/>
            </a:prstGeom>
            <a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39000" b="-39000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7840584" y="2120900"/>
              <a:ext cx="3285678" cy="4051300"/>
            </a:xfrm>
            <a:custGeom>
              <a:avLst/>
              <a:gdLst>
                <a:gd name="connsiteX0" fmla="*/ 0 w 3285678"/>
                <a:gd name="connsiteY0" fmla="*/ 328568 h 4051300"/>
                <a:gd name="connsiteX1" fmla="*/ 328568 w 3285678"/>
                <a:gd name="connsiteY1" fmla="*/ 0 h 4051300"/>
                <a:gd name="connsiteX2" fmla="*/ 2957110 w 3285678"/>
                <a:gd name="connsiteY2" fmla="*/ 0 h 4051300"/>
                <a:gd name="connsiteX3" fmla="*/ 3285678 w 3285678"/>
                <a:gd name="connsiteY3" fmla="*/ 328568 h 4051300"/>
                <a:gd name="connsiteX4" fmla="*/ 3285678 w 3285678"/>
                <a:gd name="connsiteY4" fmla="*/ 3722732 h 4051300"/>
                <a:gd name="connsiteX5" fmla="*/ 2957110 w 3285678"/>
                <a:gd name="connsiteY5" fmla="*/ 4051300 h 4051300"/>
                <a:gd name="connsiteX6" fmla="*/ 328568 w 3285678"/>
                <a:gd name="connsiteY6" fmla="*/ 4051300 h 4051300"/>
                <a:gd name="connsiteX7" fmla="*/ 0 w 3285678"/>
                <a:gd name="connsiteY7" fmla="*/ 3722732 h 4051300"/>
                <a:gd name="connsiteX8" fmla="*/ 0 w 3285678"/>
                <a:gd name="connsiteY8" fmla="*/ 328568 h 405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85678" h="4051300">
                  <a:moveTo>
                    <a:pt x="0" y="328568"/>
                  </a:moveTo>
                  <a:cubicBezTo>
                    <a:pt x="0" y="147105"/>
                    <a:pt x="147105" y="0"/>
                    <a:pt x="328568" y="0"/>
                  </a:cubicBezTo>
                  <a:lnTo>
                    <a:pt x="2957110" y="0"/>
                  </a:lnTo>
                  <a:cubicBezTo>
                    <a:pt x="3138573" y="0"/>
                    <a:pt x="3285678" y="147105"/>
                    <a:pt x="3285678" y="328568"/>
                  </a:cubicBezTo>
                  <a:lnTo>
                    <a:pt x="3285678" y="3722732"/>
                  </a:lnTo>
                  <a:cubicBezTo>
                    <a:pt x="3285678" y="3904195"/>
                    <a:pt x="3138573" y="4051300"/>
                    <a:pt x="2957110" y="4051300"/>
                  </a:cubicBezTo>
                  <a:lnTo>
                    <a:pt x="328568" y="4051300"/>
                  </a:lnTo>
                  <a:cubicBezTo>
                    <a:pt x="147105" y="4051300"/>
                    <a:pt x="0" y="3904195"/>
                    <a:pt x="0" y="3722732"/>
                  </a:cubicBezTo>
                  <a:lnTo>
                    <a:pt x="0" y="32856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98272" tIns="2018792" rIns="398272" bIns="1208532" numCol="1" spcCol="1270" anchor="ctr" anchorCtr="0">
              <a:noAutofit/>
            </a:bodyPr>
            <a:lstStyle/>
            <a:p>
              <a:pPr lvl="0" algn="ctr" defTabSz="2489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600" kern="1200" dirty="0" smtClean="0"/>
                <a:t>Indra</a:t>
              </a:r>
              <a:endParaRPr lang="en-US" sz="5600" kern="12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8808882" y="2363978"/>
              <a:ext cx="1349082" cy="1349082"/>
            </a:xfrm>
            <a:prstGeom prst="ellipse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1000" r="-1000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</p:spTree>
    <p:extLst>
      <p:ext uri="{BB962C8B-B14F-4D97-AF65-F5344CB8AC3E}">
        <p14:creationId xmlns:p14="http://schemas.microsoft.com/office/powerpoint/2010/main" val="58350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975" y="-151093"/>
            <a:ext cx="10058400" cy="1609344"/>
          </a:xfrm>
        </p:spPr>
        <p:txBody>
          <a:bodyPr/>
          <a:lstStyle/>
          <a:p>
            <a:r>
              <a:rPr lang="en-US" dirty="0" smtClean="0"/>
              <a:t>Contents</a:t>
            </a:r>
            <a:endParaRPr lang="en-GB" dirty="0"/>
          </a:p>
        </p:txBody>
      </p:sp>
      <p:grpSp>
        <p:nvGrpSpPr>
          <p:cNvPr id="20" name="Group 19"/>
          <p:cNvGrpSpPr/>
          <p:nvPr/>
        </p:nvGrpSpPr>
        <p:grpSpPr>
          <a:xfrm>
            <a:off x="9193602" y="1400309"/>
            <a:ext cx="1852319" cy="1852622"/>
            <a:chOff x="9193602" y="1400309"/>
            <a:chExt cx="1852319" cy="1852622"/>
          </a:xfrm>
        </p:grpSpPr>
        <p:sp>
          <p:nvSpPr>
            <p:cNvPr id="6" name="Oval 5"/>
            <p:cNvSpPr/>
            <p:nvPr/>
          </p:nvSpPr>
          <p:spPr>
            <a:xfrm>
              <a:off x="9193602" y="1400309"/>
              <a:ext cx="1852319" cy="1852622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Freeform 6"/>
            <p:cNvSpPr/>
            <p:nvPr/>
          </p:nvSpPr>
          <p:spPr>
            <a:xfrm>
              <a:off x="9254722" y="1462074"/>
              <a:ext cx="1729093" cy="1729092"/>
            </a:xfrm>
            <a:custGeom>
              <a:avLst/>
              <a:gdLst>
                <a:gd name="connsiteX0" fmla="*/ 0 w 1729093"/>
                <a:gd name="connsiteY0" fmla="*/ 864546 h 1729092"/>
                <a:gd name="connsiteX1" fmla="*/ 864547 w 1729093"/>
                <a:gd name="connsiteY1" fmla="*/ 0 h 1729092"/>
                <a:gd name="connsiteX2" fmla="*/ 1729094 w 1729093"/>
                <a:gd name="connsiteY2" fmla="*/ 864546 h 1729092"/>
                <a:gd name="connsiteX3" fmla="*/ 864547 w 1729093"/>
                <a:gd name="connsiteY3" fmla="*/ 1729092 h 1729092"/>
                <a:gd name="connsiteX4" fmla="*/ 0 w 1729093"/>
                <a:gd name="connsiteY4" fmla="*/ 864546 h 1729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9093" h="1729092">
                  <a:moveTo>
                    <a:pt x="0" y="864546"/>
                  </a:moveTo>
                  <a:cubicBezTo>
                    <a:pt x="0" y="387070"/>
                    <a:pt x="387071" y="0"/>
                    <a:pt x="864547" y="0"/>
                  </a:cubicBezTo>
                  <a:cubicBezTo>
                    <a:pt x="1342023" y="0"/>
                    <a:pt x="1729094" y="387070"/>
                    <a:pt x="1729094" y="864546"/>
                  </a:cubicBezTo>
                  <a:cubicBezTo>
                    <a:pt x="1729094" y="1342022"/>
                    <a:pt x="1342023" y="1729092"/>
                    <a:pt x="864547" y="1729092"/>
                  </a:cubicBezTo>
                  <a:cubicBezTo>
                    <a:pt x="387071" y="1729092"/>
                    <a:pt x="0" y="1342022"/>
                    <a:pt x="0" y="864546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486" tIns="266110" rIns="265500" bIns="266109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Core Code</a:t>
              </a:r>
              <a:br>
                <a:rPr lang="en-US" sz="1500" kern="1200" dirty="0" smtClean="0"/>
              </a:br>
              <a:r>
                <a:rPr lang="en-US" sz="1500" kern="1200" dirty="0" smtClean="0"/>
                <a:t>&amp; </a:t>
              </a:r>
              <a:br>
                <a:rPr lang="en-US" sz="1500" kern="1200" dirty="0" smtClean="0"/>
              </a:br>
              <a:r>
                <a:rPr lang="en-US" sz="1500" kern="1200" dirty="0" smtClean="0"/>
                <a:t>Demo</a:t>
              </a:r>
              <a:endParaRPr lang="en-US" sz="1500" kern="12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278299" y="1400405"/>
            <a:ext cx="1852104" cy="1852104"/>
            <a:chOff x="7278299" y="1400405"/>
            <a:chExt cx="1852104" cy="1852104"/>
          </a:xfrm>
        </p:grpSpPr>
        <p:sp>
          <p:nvSpPr>
            <p:cNvPr id="8" name="Teardrop 7"/>
            <p:cNvSpPr/>
            <p:nvPr/>
          </p:nvSpPr>
          <p:spPr>
            <a:xfrm rot="2700000">
              <a:off x="7278299" y="1400405"/>
              <a:ext cx="1852104" cy="1852104"/>
            </a:xfrm>
            <a:prstGeom prst="teardrop">
              <a:avLst>
                <a:gd name="adj" fmla="val 10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>
            <a:xfrm>
              <a:off x="7341283" y="1462074"/>
              <a:ext cx="1729093" cy="1729092"/>
            </a:xfrm>
            <a:custGeom>
              <a:avLst/>
              <a:gdLst>
                <a:gd name="connsiteX0" fmla="*/ 0 w 1729093"/>
                <a:gd name="connsiteY0" fmla="*/ 864546 h 1729092"/>
                <a:gd name="connsiteX1" fmla="*/ 864547 w 1729093"/>
                <a:gd name="connsiteY1" fmla="*/ 0 h 1729092"/>
                <a:gd name="connsiteX2" fmla="*/ 1729094 w 1729093"/>
                <a:gd name="connsiteY2" fmla="*/ 864546 h 1729092"/>
                <a:gd name="connsiteX3" fmla="*/ 864547 w 1729093"/>
                <a:gd name="connsiteY3" fmla="*/ 1729092 h 1729092"/>
                <a:gd name="connsiteX4" fmla="*/ 0 w 1729093"/>
                <a:gd name="connsiteY4" fmla="*/ 864546 h 1729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9093" h="1729092">
                  <a:moveTo>
                    <a:pt x="0" y="864546"/>
                  </a:moveTo>
                  <a:cubicBezTo>
                    <a:pt x="0" y="387070"/>
                    <a:pt x="387071" y="0"/>
                    <a:pt x="864547" y="0"/>
                  </a:cubicBezTo>
                  <a:cubicBezTo>
                    <a:pt x="1342023" y="0"/>
                    <a:pt x="1729094" y="387070"/>
                    <a:pt x="1729094" y="864546"/>
                  </a:cubicBezTo>
                  <a:cubicBezTo>
                    <a:pt x="1729094" y="1342022"/>
                    <a:pt x="1342023" y="1729092"/>
                    <a:pt x="864547" y="1729092"/>
                  </a:cubicBezTo>
                  <a:cubicBezTo>
                    <a:pt x="387071" y="1729092"/>
                    <a:pt x="0" y="1342022"/>
                    <a:pt x="0" y="864546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5500" tIns="266110" rIns="266486" bIns="266109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Architecture</a:t>
              </a:r>
              <a:endParaRPr lang="en-US" sz="1500" kern="12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364860" y="1400405"/>
            <a:ext cx="1852104" cy="1852104"/>
            <a:chOff x="5364860" y="1400405"/>
            <a:chExt cx="1852104" cy="1852104"/>
          </a:xfrm>
        </p:grpSpPr>
        <p:sp>
          <p:nvSpPr>
            <p:cNvPr id="10" name="Teardrop 9"/>
            <p:cNvSpPr/>
            <p:nvPr/>
          </p:nvSpPr>
          <p:spPr>
            <a:xfrm rot="2700000">
              <a:off x="5364860" y="1400405"/>
              <a:ext cx="1852104" cy="1852104"/>
            </a:xfrm>
            <a:prstGeom prst="teardrop">
              <a:avLst>
                <a:gd name="adj" fmla="val 10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5426859" y="1462074"/>
              <a:ext cx="1729093" cy="1729092"/>
            </a:xfrm>
            <a:custGeom>
              <a:avLst/>
              <a:gdLst>
                <a:gd name="connsiteX0" fmla="*/ 0 w 1729093"/>
                <a:gd name="connsiteY0" fmla="*/ 864546 h 1729092"/>
                <a:gd name="connsiteX1" fmla="*/ 864547 w 1729093"/>
                <a:gd name="connsiteY1" fmla="*/ 0 h 1729092"/>
                <a:gd name="connsiteX2" fmla="*/ 1729094 w 1729093"/>
                <a:gd name="connsiteY2" fmla="*/ 864546 h 1729092"/>
                <a:gd name="connsiteX3" fmla="*/ 864547 w 1729093"/>
                <a:gd name="connsiteY3" fmla="*/ 1729092 h 1729092"/>
                <a:gd name="connsiteX4" fmla="*/ 0 w 1729093"/>
                <a:gd name="connsiteY4" fmla="*/ 864546 h 1729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9093" h="1729092">
                  <a:moveTo>
                    <a:pt x="0" y="864546"/>
                  </a:moveTo>
                  <a:cubicBezTo>
                    <a:pt x="0" y="387070"/>
                    <a:pt x="387071" y="0"/>
                    <a:pt x="864547" y="0"/>
                  </a:cubicBezTo>
                  <a:cubicBezTo>
                    <a:pt x="1342023" y="0"/>
                    <a:pt x="1729094" y="387070"/>
                    <a:pt x="1729094" y="864546"/>
                  </a:cubicBezTo>
                  <a:cubicBezTo>
                    <a:pt x="1729094" y="1342022"/>
                    <a:pt x="1342023" y="1729092"/>
                    <a:pt x="864547" y="1729092"/>
                  </a:cubicBezTo>
                  <a:cubicBezTo>
                    <a:pt x="387071" y="1729092"/>
                    <a:pt x="0" y="1342022"/>
                    <a:pt x="0" y="864546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5500" tIns="266110" rIns="266486" bIns="266109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Objective</a:t>
              </a:r>
              <a:endParaRPr lang="en-US" sz="1500" kern="12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450436" y="1400405"/>
            <a:ext cx="1852104" cy="1852104"/>
            <a:chOff x="3450436" y="1400405"/>
            <a:chExt cx="1852104" cy="1852104"/>
          </a:xfrm>
        </p:grpSpPr>
        <p:sp>
          <p:nvSpPr>
            <p:cNvPr id="12" name="Teardrop 11"/>
            <p:cNvSpPr/>
            <p:nvPr/>
          </p:nvSpPr>
          <p:spPr>
            <a:xfrm rot="2700000">
              <a:off x="3450436" y="1400405"/>
              <a:ext cx="1852104" cy="1852104"/>
            </a:xfrm>
            <a:prstGeom prst="teardrop">
              <a:avLst>
                <a:gd name="adj" fmla="val 10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3512434" y="1462074"/>
              <a:ext cx="1729093" cy="1729092"/>
            </a:xfrm>
            <a:custGeom>
              <a:avLst/>
              <a:gdLst>
                <a:gd name="connsiteX0" fmla="*/ 0 w 1729093"/>
                <a:gd name="connsiteY0" fmla="*/ 864546 h 1729092"/>
                <a:gd name="connsiteX1" fmla="*/ 864547 w 1729093"/>
                <a:gd name="connsiteY1" fmla="*/ 0 h 1729092"/>
                <a:gd name="connsiteX2" fmla="*/ 1729094 w 1729093"/>
                <a:gd name="connsiteY2" fmla="*/ 864546 h 1729092"/>
                <a:gd name="connsiteX3" fmla="*/ 864547 w 1729093"/>
                <a:gd name="connsiteY3" fmla="*/ 1729092 h 1729092"/>
                <a:gd name="connsiteX4" fmla="*/ 0 w 1729093"/>
                <a:gd name="connsiteY4" fmla="*/ 864546 h 1729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9093" h="1729092">
                  <a:moveTo>
                    <a:pt x="0" y="864546"/>
                  </a:moveTo>
                  <a:cubicBezTo>
                    <a:pt x="0" y="387070"/>
                    <a:pt x="387071" y="0"/>
                    <a:pt x="864547" y="0"/>
                  </a:cubicBezTo>
                  <a:cubicBezTo>
                    <a:pt x="1342023" y="0"/>
                    <a:pt x="1729094" y="387070"/>
                    <a:pt x="1729094" y="864546"/>
                  </a:cubicBezTo>
                  <a:cubicBezTo>
                    <a:pt x="1729094" y="1342022"/>
                    <a:pt x="1342023" y="1729092"/>
                    <a:pt x="864547" y="1729092"/>
                  </a:cubicBezTo>
                  <a:cubicBezTo>
                    <a:pt x="387071" y="1729092"/>
                    <a:pt x="0" y="1342022"/>
                    <a:pt x="0" y="864546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486" tIns="266110" rIns="265500" bIns="266109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Background</a:t>
              </a:r>
              <a:endParaRPr lang="en-US" sz="1500" kern="1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536011" y="1400405"/>
            <a:ext cx="1852104" cy="1852104"/>
            <a:chOff x="1536011" y="1400405"/>
            <a:chExt cx="1852104" cy="1852104"/>
          </a:xfrm>
        </p:grpSpPr>
        <p:sp>
          <p:nvSpPr>
            <p:cNvPr id="14" name="Teardrop 13"/>
            <p:cNvSpPr/>
            <p:nvPr/>
          </p:nvSpPr>
          <p:spPr>
            <a:xfrm rot="2700000">
              <a:off x="1536011" y="1400405"/>
              <a:ext cx="1852104" cy="1852104"/>
            </a:xfrm>
            <a:prstGeom prst="teardrop">
              <a:avLst>
                <a:gd name="adj" fmla="val 10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1598010" y="1462074"/>
              <a:ext cx="1729093" cy="1729092"/>
            </a:xfrm>
            <a:custGeom>
              <a:avLst/>
              <a:gdLst>
                <a:gd name="connsiteX0" fmla="*/ 0 w 1729093"/>
                <a:gd name="connsiteY0" fmla="*/ 864546 h 1729092"/>
                <a:gd name="connsiteX1" fmla="*/ 864547 w 1729093"/>
                <a:gd name="connsiteY1" fmla="*/ 0 h 1729092"/>
                <a:gd name="connsiteX2" fmla="*/ 1729094 w 1729093"/>
                <a:gd name="connsiteY2" fmla="*/ 864546 h 1729092"/>
                <a:gd name="connsiteX3" fmla="*/ 864547 w 1729093"/>
                <a:gd name="connsiteY3" fmla="*/ 1729092 h 1729092"/>
                <a:gd name="connsiteX4" fmla="*/ 0 w 1729093"/>
                <a:gd name="connsiteY4" fmla="*/ 864546 h 1729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9093" h="1729092">
                  <a:moveTo>
                    <a:pt x="0" y="864546"/>
                  </a:moveTo>
                  <a:cubicBezTo>
                    <a:pt x="0" y="387070"/>
                    <a:pt x="387071" y="0"/>
                    <a:pt x="864547" y="0"/>
                  </a:cubicBezTo>
                  <a:cubicBezTo>
                    <a:pt x="1342023" y="0"/>
                    <a:pt x="1729094" y="387070"/>
                    <a:pt x="1729094" y="864546"/>
                  </a:cubicBezTo>
                  <a:cubicBezTo>
                    <a:pt x="1729094" y="1342022"/>
                    <a:pt x="1342023" y="1729092"/>
                    <a:pt x="864547" y="1729092"/>
                  </a:cubicBezTo>
                  <a:cubicBezTo>
                    <a:pt x="387071" y="1729092"/>
                    <a:pt x="0" y="1342022"/>
                    <a:pt x="0" y="864546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486" tIns="266110" rIns="265500" bIns="266109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Executive</a:t>
              </a:r>
              <a:br>
                <a:rPr lang="en-US" sz="1500" kern="1200" dirty="0" smtClean="0"/>
              </a:br>
              <a:r>
                <a:rPr lang="en-US" sz="1500" kern="1200" dirty="0" smtClean="0"/>
                <a:t>Summary</a:t>
              </a:r>
              <a:endParaRPr lang="en-US" sz="1500" kern="1200" dirty="0"/>
            </a:p>
          </p:txBody>
        </p:sp>
      </p:grp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243811"/>
              </p:ext>
            </p:extLst>
          </p:nvPr>
        </p:nvGraphicFramePr>
        <p:xfrm>
          <a:off x="0" y="6487160"/>
          <a:ext cx="113976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9535">
                  <a:extLst>
                    <a:ext uri="{9D8B030D-6E8A-4147-A177-3AD203B41FA5}">
                      <a16:colId xmlns:a16="http://schemas.microsoft.com/office/drawing/2014/main" val="1650481923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363490094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2961371462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073095120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682139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Executive</a:t>
                      </a:r>
                      <a:r>
                        <a:rPr lang="en-US" sz="1400" baseline="0" dirty="0" smtClean="0"/>
                        <a:t> Summary</a:t>
                      </a:r>
                      <a:endParaRPr lang="en-GB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Background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Objective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Architecture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Core Code &amp; Demo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1636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71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7 L -0.11757 0.51482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85" y="2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3.7037E-7 L -0.09908 0.52546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61" y="26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3.7037E-7 L -0.07097 0.51852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55" y="2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-0.03946 0.51181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9" y="25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3.7037E-7 L -0.01107 0.52407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0" y="26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39" y="113792"/>
            <a:ext cx="11194425" cy="382634"/>
          </a:xfrm>
        </p:spPr>
        <p:txBody>
          <a:bodyPr>
            <a:noAutofit/>
          </a:bodyPr>
          <a:lstStyle/>
          <a:p>
            <a:r>
              <a:rPr lang="en-US" sz="2800" dirty="0" smtClean="0"/>
              <a:t>Trip announcement among close friend based on web service</a:t>
            </a:r>
            <a:endParaRPr lang="en-GB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996763"/>
              </p:ext>
            </p:extLst>
          </p:nvPr>
        </p:nvGraphicFramePr>
        <p:xfrm>
          <a:off x="0" y="6487160"/>
          <a:ext cx="113976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9535">
                  <a:extLst>
                    <a:ext uri="{9D8B030D-6E8A-4147-A177-3AD203B41FA5}">
                      <a16:colId xmlns:a16="http://schemas.microsoft.com/office/drawing/2014/main" val="1650481923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363490094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2961371462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073095120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682139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6F8183"/>
                          </a:solidFill>
                        </a:rPr>
                        <a:t>Executive</a:t>
                      </a:r>
                      <a:r>
                        <a:rPr lang="en-US" sz="1400" baseline="0" dirty="0" smtClean="0">
                          <a:solidFill>
                            <a:srgbClr val="6F8183"/>
                          </a:solidFill>
                        </a:rPr>
                        <a:t> Summary</a:t>
                      </a:r>
                      <a:endParaRPr lang="en-GB" sz="1400" dirty="0">
                        <a:solidFill>
                          <a:srgbClr val="6F818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Background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Objective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Architecture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Core Code &amp; Demo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1636592"/>
                  </a:ext>
                </a:extLst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5074" y="2281542"/>
            <a:ext cx="2331883" cy="914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>Basic </a:t>
            </a:r>
            <a:br>
              <a:rPr lang="en-US" sz="3600" dirty="0" smtClean="0">
                <a:solidFill>
                  <a:srgbClr val="6F8183"/>
                </a:solidFill>
                <a:latin typeface="Bebas Neue" panose="020B0606020202050201" pitchFamily="34" charset="0"/>
              </a:rPr>
            </a:br>
            <a:r>
              <a:rPr lang="en-US" sz="3600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>Requirement</a:t>
            </a:r>
            <a:endParaRPr lang="en-GB" sz="3600" dirty="0">
              <a:solidFill>
                <a:srgbClr val="6F8183"/>
              </a:solidFill>
              <a:latin typeface="Bebas Neue" panose="020B0606020202050201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2066578"/>
            <a:ext cx="67197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>2</a:t>
            </a:r>
            <a:endParaRPr lang="en-GB" sz="9600" dirty="0">
              <a:solidFill>
                <a:srgbClr val="6F8183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91697" y="2051504"/>
            <a:ext cx="67197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>
                <a:solidFill>
                  <a:srgbClr val="6F8183"/>
                </a:solidFill>
                <a:latin typeface="Bebas Neue" panose="020B0606020202050201" pitchFamily="34" charset="0"/>
              </a:rPr>
              <a:t>3</a:t>
            </a:r>
            <a:endParaRPr lang="en-GB" sz="9600" dirty="0">
              <a:solidFill>
                <a:srgbClr val="6F8183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646" y="3293534"/>
            <a:ext cx="874183" cy="87418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546" y="3333975"/>
            <a:ext cx="869318" cy="8693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845" y="3293534"/>
            <a:ext cx="818820" cy="818820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458140" y="2304337"/>
            <a:ext cx="1777048" cy="91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3600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>Roles</a:t>
            </a:r>
            <a:r>
              <a:rPr lang="en-GB" sz="3600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/>
            </a:r>
            <a:br>
              <a:rPr lang="en-GB" sz="3600" dirty="0" smtClean="0">
                <a:solidFill>
                  <a:srgbClr val="6F8183"/>
                </a:solidFill>
                <a:latin typeface="Bebas Neue" panose="020B0606020202050201" pitchFamily="34" charset="0"/>
              </a:rPr>
            </a:br>
            <a:r>
              <a:rPr lang="en-GB" sz="3600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>In the TRIP</a:t>
            </a:r>
            <a:endParaRPr lang="en-US" sz="3600" dirty="0" smtClean="0">
              <a:solidFill>
                <a:srgbClr val="6F8183"/>
              </a:solidFill>
              <a:latin typeface="Bebas Neue" panose="020B0606020202050201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316999" y="1964476"/>
            <a:ext cx="67197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>1</a:t>
            </a:r>
            <a:endParaRPr lang="en-GB" sz="9600" dirty="0">
              <a:solidFill>
                <a:srgbClr val="6F8183"/>
              </a:solidFill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8775139" y="2202235"/>
            <a:ext cx="1777048" cy="91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GB" sz="3600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>Planning</a:t>
            </a:r>
            <a:br>
              <a:rPr lang="en-GB" sz="3600" dirty="0" smtClean="0">
                <a:solidFill>
                  <a:srgbClr val="6F8183"/>
                </a:solidFill>
                <a:latin typeface="Bebas Neue" panose="020B0606020202050201" pitchFamily="34" charset="0"/>
              </a:rPr>
            </a:br>
            <a:r>
              <a:rPr lang="en-GB" sz="3600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>Interface</a:t>
            </a:r>
            <a:endParaRPr lang="en-US" sz="3600" dirty="0" smtClean="0">
              <a:solidFill>
                <a:srgbClr val="6F8183"/>
              </a:solidFill>
              <a:latin typeface="Bebas Neue" panose="020B0606020202050201" pitchFamily="34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60866" y="795367"/>
            <a:ext cx="11238122" cy="91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GB" sz="3600" dirty="0" smtClean="0">
                <a:latin typeface="Bebas Neue" panose="020B0606020202050201" pitchFamily="34" charset="0"/>
              </a:rPr>
              <a:t>Many people </a:t>
            </a:r>
            <a:r>
              <a:rPr lang="en-GB" sz="3600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>in a circle has their own </a:t>
            </a:r>
            <a:r>
              <a:rPr lang="en-GB" sz="3600" dirty="0" smtClean="0">
                <a:latin typeface="Bebas Neue" panose="020B0606020202050201" pitchFamily="34" charset="0"/>
              </a:rPr>
              <a:t>plan for trip</a:t>
            </a:r>
            <a:r>
              <a:rPr lang="en-GB" sz="3600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>, some of the plan will be better to do together. </a:t>
            </a:r>
            <a:endParaRPr lang="en-US" sz="3600" dirty="0" smtClean="0">
              <a:solidFill>
                <a:srgbClr val="6F8183"/>
              </a:solidFill>
              <a:latin typeface="Bebas Neue" panose="020B0606020202050201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5391" y="4331859"/>
            <a:ext cx="1531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 err="1" smtClean="0">
                <a:solidFill>
                  <a:srgbClr val="6F8183"/>
                </a:solidFill>
                <a:latin typeface="Bebas Neue" panose="020B0606020202050201" pitchFamily="34" charset="0"/>
              </a:rPr>
              <a:t>Tripster</a:t>
            </a:r>
            <a:endParaRPr lang="en-GB" sz="3600" dirty="0"/>
          </a:p>
        </p:txBody>
      </p:sp>
      <p:sp>
        <p:nvSpPr>
          <p:cNvPr id="18" name="Rectangle 17"/>
          <p:cNvSpPr/>
          <p:nvPr/>
        </p:nvSpPr>
        <p:spPr>
          <a:xfrm>
            <a:off x="117739" y="4847040"/>
            <a:ext cx="1673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>Our trip announcer</a:t>
            </a:r>
            <a:endParaRPr lang="en-GB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555423" y="4814509"/>
            <a:ext cx="1225484" cy="1255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780907" y="5950871"/>
            <a:ext cx="33732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>Using HTML, </a:t>
            </a:r>
            <a:r>
              <a:rPr lang="en-GB" dirty="0" err="1" smtClean="0">
                <a:solidFill>
                  <a:srgbClr val="6F8183"/>
                </a:solidFill>
                <a:latin typeface="Bebas Neue" panose="020B0606020202050201" pitchFamily="34" charset="0"/>
              </a:rPr>
              <a:t>AgnularJS</a:t>
            </a:r>
            <a:r>
              <a:rPr lang="en-GB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>, CSS and bootstrap</a:t>
            </a:r>
            <a:endParaRPr lang="en-GB" dirty="0"/>
          </a:p>
        </p:txBody>
      </p:sp>
      <p:sp>
        <p:nvSpPr>
          <p:cNvPr id="26" name="Rectangle 25"/>
          <p:cNvSpPr/>
          <p:nvPr/>
        </p:nvSpPr>
        <p:spPr>
          <a:xfrm>
            <a:off x="4904447" y="5566529"/>
            <a:ext cx="20273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>Using </a:t>
            </a:r>
            <a:r>
              <a:rPr lang="en-GB" dirty="0" err="1" smtClean="0">
                <a:solidFill>
                  <a:srgbClr val="6F8183"/>
                </a:solidFill>
                <a:latin typeface="Bebas Neue" panose="020B0606020202050201" pitchFamily="34" charset="0"/>
              </a:rPr>
              <a:t>NodeJS</a:t>
            </a:r>
            <a:r>
              <a:rPr lang="en-GB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> </a:t>
            </a:r>
            <a:r>
              <a:rPr lang="en-GB" dirty="0" err="1" smtClean="0">
                <a:solidFill>
                  <a:srgbClr val="6F8183"/>
                </a:solidFill>
                <a:latin typeface="Bebas Neue" panose="020B0606020202050201" pitchFamily="34" charset="0"/>
              </a:rPr>
              <a:t>ejs</a:t>
            </a:r>
            <a:r>
              <a:rPr lang="en-GB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> style</a:t>
            </a:r>
            <a:endParaRPr lang="en-GB" dirty="0"/>
          </a:p>
        </p:txBody>
      </p:sp>
      <p:cxnSp>
        <p:nvCxnSpPr>
          <p:cNvPr id="27" name="Straight Arrow Connector 26"/>
          <p:cNvCxnSpPr>
            <a:endCxn id="26" idx="1"/>
          </p:cNvCxnSpPr>
          <p:nvPr/>
        </p:nvCxnSpPr>
        <p:spPr>
          <a:xfrm>
            <a:off x="2235188" y="5474081"/>
            <a:ext cx="2669259" cy="277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130" y="5624351"/>
            <a:ext cx="1424683" cy="85481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011" y="5709672"/>
            <a:ext cx="679656" cy="682375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957" y="5552362"/>
            <a:ext cx="2185446" cy="85131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6337" y="5364858"/>
            <a:ext cx="1226326" cy="1226326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4393632" y="5059681"/>
            <a:ext cx="20273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>Using MySQL</a:t>
            </a:r>
            <a:endParaRPr lang="en-GB" dirty="0"/>
          </a:p>
        </p:txBody>
      </p:sp>
      <p:cxnSp>
        <p:nvCxnSpPr>
          <p:cNvPr id="44" name="Straight Arrow Connector 43"/>
          <p:cNvCxnSpPr>
            <a:endCxn id="43" idx="1"/>
          </p:cNvCxnSpPr>
          <p:nvPr/>
        </p:nvCxnSpPr>
        <p:spPr>
          <a:xfrm>
            <a:off x="1724373" y="4967233"/>
            <a:ext cx="2669259" cy="277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893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  <p:bldP spid="8" grpId="0"/>
      <p:bldP spid="13" grpId="0"/>
      <p:bldP spid="14" grpId="0"/>
      <p:bldP spid="15" grpId="0"/>
      <p:bldP spid="16" grpId="0"/>
      <p:bldP spid="17" grpId="0"/>
      <p:bldP spid="18" grpId="0"/>
      <p:bldP spid="25" grpId="0"/>
      <p:bldP spid="26" grpId="0"/>
      <p:bldP spid="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GB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72" b="22472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With 20 people, the possibility of trips enormous. </a:t>
            </a:r>
          </a:p>
          <a:p>
            <a:endParaRPr lang="en-GB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432803"/>
              </p:ext>
            </p:extLst>
          </p:nvPr>
        </p:nvGraphicFramePr>
        <p:xfrm>
          <a:off x="0" y="6487160"/>
          <a:ext cx="113976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9535">
                  <a:extLst>
                    <a:ext uri="{9D8B030D-6E8A-4147-A177-3AD203B41FA5}">
                      <a16:colId xmlns:a16="http://schemas.microsoft.com/office/drawing/2014/main" val="1650481923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363490094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2961371462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073095120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682139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Executive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Summary</a:t>
                      </a:r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6F8183"/>
                          </a:solidFill>
                        </a:rPr>
                        <a:t>Background</a:t>
                      </a:r>
                      <a:endParaRPr lang="en-GB" sz="1600" dirty="0">
                        <a:solidFill>
                          <a:srgbClr val="6F818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Objective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Architecture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Core Code &amp; Demo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1636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017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GB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74" r="1367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However, some prefer to join a planned </a:t>
            </a:r>
            <a:r>
              <a:rPr lang="en-US" sz="4000" dirty="0" smtClean="0"/>
              <a:t>trip</a:t>
            </a:r>
            <a:endParaRPr lang="en-GB" sz="4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804083"/>
              </p:ext>
            </p:extLst>
          </p:nvPr>
        </p:nvGraphicFramePr>
        <p:xfrm>
          <a:off x="0" y="6487160"/>
          <a:ext cx="113976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9535">
                  <a:extLst>
                    <a:ext uri="{9D8B030D-6E8A-4147-A177-3AD203B41FA5}">
                      <a16:colId xmlns:a16="http://schemas.microsoft.com/office/drawing/2014/main" val="1650481923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363490094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2961371462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073095120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682139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Executive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Summary</a:t>
                      </a:r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6F8183"/>
                          </a:solidFill>
                        </a:rPr>
                        <a:t>Background</a:t>
                      </a:r>
                      <a:endParaRPr lang="en-GB" sz="1600" dirty="0">
                        <a:solidFill>
                          <a:srgbClr val="6F818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Objective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Architecture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Core Code &amp; Demo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1636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346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GB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7" r="11627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while some other prefer to make the plan and offer anyone to join</a:t>
            </a:r>
          </a:p>
          <a:p>
            <a:endParaRPr lang="en-GB" sz="36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138543"/>
              </p:ext>
            </p:extLst>
          </p:nvPr>
        </p:nvGraphicFramePr>
        <p:xfrm>
          <a:off x="0" y="6487160"/>
          <a:ext cx="113976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9535">
                  <a:extLst>
                    <a:ext uri="{9D8B030D-6E8A-4147-A177-3AD203B41FA5}">
                      <a16:colId xmlns:a16="http://schemas.microsoft.com/office/drawing/2014/main" val="1650481923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363490094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2961371462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073095120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682139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Executive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Summary</a:t>
                      </a:r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6F8183"/>
                          </a:solidFill>
                        </a:rPr>
                        <a:t>Background</a:t>
                      </a:r>
                      <a:endParaRPr lang="en-GB" sz="1600" dirty="0">
                        <a:solidFill>
                          <a:srgbClr val="6F818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Objective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Architecture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Core Code &amp; Demo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1636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389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Objective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Manage trip : all people know trip schedule</a:t>
            </a:r>
          </a:p>
          <a:p>
            <a:r>
              <a:rPr lang="en-GB" dirty="0" smtClean="0"/>
              <a:t>Have more experience visiting many place in Korea</a:t>
            </a:r>
          </a:p>
          <a:p>
            <a:r>
              <a:rPr lang="en-GB" dirty="0" smtClean="0"/>
              <a:t>Spend time together, </a:t>
            </a:r>
            <a:r>
              <a:rPr lang="en-GB" dirty="0"/>
              <a:t>t</a:t>
            </a:r>
            <a:r>
              <a:rPr lang="en-GB" dirty="0" smtClean="0"/>
              <a:t>eam building : make the best teamwork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0" y="6487160"/>
          <a:ext cx="113976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9535">
                  <a:extLst>
                    <a:ext uri="{9D8B030D-6E8A-4147-A177-3AD203B41FA5}">
                      <a16:colId xmlns:a16="http://schemas.microsoft.com/office/drawing/2014/main" val="1650481923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363490094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2961371462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073095120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682139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Executive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Summary</a:t>
                      </a:r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Background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6F8183"/>
                          </a:solidFill>
                        </a:rPr>
                        <a:t>Objective</a:t>
                      </a:r>
                      <a:endParaRPr lang="en-GB" sz="1600" dirty="0">
                        <a:solidFill>
                          <a:srgbClr val="6F818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Architecture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Core Code &amp; Demo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1636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171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Site Sequence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476" y="1631373"/>
            <a:ext cx="10127123" cy="4851640"/>
          </a:xfr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793112"/>
              </p:ext>
            </p:extLst>
          </p:nvPr>
        </p:nvGraphicFramePr>
        <p:xfrm>
          <a:off x="0" y="6487160"/>
          <a:ext cx="113976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9535">
                  <a:extLst>
                    <a:ext uri="{9D8B030D-6E8A-4147-A177-3AD203B41FA5}">
                      <a16:colId xmlns:a16="http://schemas.microsoft.com/office/drawing/2014/main" val="1650481923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363490094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2961371462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073095120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682139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Executive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Summary</a:t>
                      </a:r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Background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Objective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6F8183"/>
                          </a:solidFill>
                        </a:rPr>
                        <a:t>Architecture</a:t>
                      </a:r>
                      <a:endParaRPr lang="en-GB" sz="1600" dirty="0">
                        <a:solidFill>
                          <a:srgbClr val="6F818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Core Code &amp; Demo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1636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882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579</TotalTime>
  <Words>246</Words>
  <Application>Microsoft Office PowerPoint</Application>
  <PresentationFormat>Widescreen</PresentationFormat>
  <Paragraphs>102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돋움</vt:lpstr>
      <vt:lpstr>Bebas Neue</vt:lpstr>
      <vt:lpstr>Bookman Old Style</vt:lpstr>
      <vt:lpstr>Calibri</vt:lpstr>
      <vt:lpstr>Century Gothic</vt:lpstr>
      <vt:lpstr>Wingdings</vt:lpstr>
      <vt:lpstr>Wood Type</vt:lpstr>
      <vt:lpstr>Tripster</vt:lpstr>
      <vt:lpstr>Teams</vt:lpstr>
      <vt:lpstr>Contents</vt:lpstr>
      <vt:lpstr>Trip announcement among close friend based on web service</vt:lpstr>
      <vt:lpstr>Background</vt:lpstr>
      <vt:lpstr>Background</vt:lpstr>
      <vt:lpstr>Background</vt:lpstr>
      <vt:lpstr>Objective</vt:lpstr>
      <vt:lpstr>Site Sequence</vt:lpstr>
      <vt:lpstr>Data Relational </vt:lpstr>
      <vt:lpstr>Sequence Diagram 1</vt:lpstr>
      <vt:lpstr>Sequence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Tripster</dc:title>
  <dc:creator>Indra Putra</dc:creator>
  <cp:lastModifiedBy>Indra Putra</cp:lastModifiedBy>
  <cp:revision>25</cp:revision>
  <dcterms:created xsi:type="dcterms:W3CDTF">2016-08-20T05:33:46Z</dcterms:created>
  <dcterms:modified xsi:type="dcterms:W3CDTF">2016-08-20T16:38:56Z</dcterms:modified>
</cp:coreProperties>
</file>