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71" r:id="rId11"/>
    <p:sldId id="272" r:id="rId12"/>
    <p:sldId id="273" r:id="rId13"/>
    <p:sldId id="264" r:id="rId14"/>
    <p:sldId id="267" r:id="rId15"/>
    <p:sldId id="268" r:id="rId16"/>
    <p:sldId id="265" r:id="rId17"/>
    <p:sldId id="274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3F3"/>
    <a:srgbClr val="6F8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2" autoAdjust="0"/>
    <p:restoredTop sz="94335" autoAdjust="0"/>
  </p:normalViewPr>
  <p:slideViewPr>
    <p:cSldViewPr snapToGrid="0">
      <p:cViewPr varScale="1">
        <p:scale>
          <a:sx n="73" d="100"/>
          <a:sy n="73" d="100"/>
        </p:scale>
        <p:origin x="5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20364" y="302069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dirty="0"/>
              <a:t>8/22/2016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Tripster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Your trip collaborator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55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91600" y="685800"/>
            <a:ext cx="3200400" cy="1737360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GB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18952" cy="685800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991600" y="2423160"/>
            <a:ext cx="3200400" cy="3291840"/>
          </a:xfrm>
        </p:spPr>
        <p:txBody>
          <a:bodyPr>
            <a:normAutofit fontScale="92500"/>
          </a:bodyPr>
          <a:lstStyle/>
          <a:p>
            <a:r>
              <a:rPr lang="en-GB" sz="3600" dirty="0" smtClean="0"/>
              <a:t>Spend </a:t>
            </a:r>
            <a:r>
              <a:rPr lang="en-GB" sz="3600" dirty="0"/>
              <a:t>time together, team building : make the best teamwork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931027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1F3F3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rgbClr val="F1F3F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76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Diagram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76" y="1743570"/>
            <a:ext cx="10127123" cy="4627245"/>
          </a:xfr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793112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Architecture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7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Development Environment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7271"/>
            <a:ext cx="6633239" cy="4627245"/>
          </a:xfr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793112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Architecture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239" y="3541152"/>
            <a:ext cx="5355040" cy="9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6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Sequence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76" y="1631373"/>
            <a:ext cx="10127123" cy="4851640"/>
          </a:xfr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793112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Architecture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82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Relational 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632087"/>
              </p:ext>
            </p:extLst>
          </p:nvPr>
        </p:nvGraphicFramePr>
        <p:xfrm>
          <a:off x="3170009" y="1590803"/>
          <a:ext cx="224969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9695">
                  <a:extLst>
                    <a:ext uri="{9D8B030D-6E8A-4147-A177-3AD203B41FA5}">
                      <a16:colId xmlns:a16="http://schemas.microsoft.com/office/drawing/2014/main" val="3947616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Calibri" panose="020F0502020204030204" pitchFamily="34" charset="0"/>
                        </a:rPr>
                        <a:t>userlist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24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anose="020F0502020204030204" pitchFamily="34" charset="0"/>
                        </a:rPr>
                        <a:t>id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19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anose="020F0502020204030204" pitchFamily="34" charset="0"/>
                        </a:rPr>
                        <a:t>username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398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anose="020F0502020204030204" pitchFamily="34" charset="0"/>
                        </a:rPr>
                        <a:t>password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708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anose="020F0502020204030204" pitchFamily="34" charset="0"/>
                        </a:rPr>
                        <a:t>email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626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Calibri" panose="020F0502020204030204" pitchFamily="34" charset="0"/>
                        </a:rPr>
                        <a:t>phonenumber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5921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1"/>
                          </a:solidFill>
                        </a:rPr>
                        <a:t>Architecture</a:t>
                      </a:r>
                      <a:endParaRPr lang="en-GB" sz="16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400206"/>
              </p:ext>
            </p:extLst>
          </p:nvPr>
        </p:nvGraphicFramePr>
        <p:xfrm>
          <a:off x="1667728" y="4073907"/>
          <a:ext cx="238373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735">
                  <a:extLst>
                    <a:ext uri="{9D8B030D-6E8A-4147-A177-3AD203B41FA5}">
                      <a16:colId xmlns:a16="http://schemas.microsoft.com/office/drawing/2014/main" val="1527951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Calibri" panose="020F0502020204030204" pitchFamily="34" charset="0"/>
                        </a:rPr>
                        <a:t>eventlist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34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Calibri" panose="020F0502020204030204" pitchFamily="34" charset="0"/>
                        </a:rPr>
                        <a:t>eventid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940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Calibri" panose="020F0502020204030204" pitchFamily="34" charset="0"/>
                        </a:rPr>
                        <a:t>creatorid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679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anose="020F0502020204030204" pitchFamily="34" charset="0"/>
                        </a:rPr>
                        <a:t>destination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80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anose="020F0502020204030204" pitchFamily="34" charset="0"/>
                        </a:rPr>
                        <a:t>description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67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anose="020F0502020204030204" pitchFamily="34" charset="0"/>
                        </a:rPr>
                        <a:t>date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33628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7442200" y="3178048"/>
          <a:ext cx="2108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00">
                  <a:extLst>
                    <a:ext uri="{9D8B030D-6E8A-4147-A177-3AD203B41FA5}">
                      <a16:colId xmlns:a16="http://schemas.microsoft.com/office/drawing/2014/main" val="331576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Calibri" panose="020F0502020204030204" pitchFamily="34" charset="0"/>
                        </a:rPr>
                        <a:t>followerlist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1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Calibri" panose="020F0502020204030204" pitchFamily="34" charset="0"/>
                        </a:rPr>
                        <a:t>eventid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8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anose="020F0502020204030204" pitchFamily="34" charset="0"/>
                        </a:rPr>
                        <a:t>follower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243143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V="1">
            <a:off x="4051463" y="3734308"/>
            <a:ext cx="3390737" cy="901701"/>
          </a:xfrm>
          <a:prstGeom prst="line">
            <a:avLst/>
          </a:prstGeom>
          <a:ln w="63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5431500" y="2105500"/>
            <a:ext cx="2010700" cy="1968407"/>
          </a:xfrm>
          <a:prstGeom prst="line">
            <a:avLst/>
          </a:prstGeom>
          <a:ln w="63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97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930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 Diagram 1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349579"/>
            <a:ext cx="9340275" cy="4865687"/>
          </a:xfr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292288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Architecture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10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2173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 Diagram 2 add and show event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275" y="1466492"/>
            <a:ext cx="7155800" cy="4602879"/>
          </a:xfr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265385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Architecture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97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50629"/>
          </a:xfrm>
        </p:spPr>
        <p:txBody>
          <a:bodyPr/>
          <a:lstStyle/>
          <a:p>
            <a:r>
              <a:rPr lang="en-GB" dirty="0" smtClean="0"/>
              <a:t>Core Code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018319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1F3F3"/>
                          </a:solidFill>
                        </a:rPr>
                        <a:t>Architecture</a:t>
                      </a:r>
                      <a:endParaRPr lang="en-GB" sz="1600" dirty="0">
                        <a:solidFill>
                          <a:srgbClr val="F1F3F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Core Code &amp; Demo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834" y="1590074"/>
            <a:ext cx="4180797" cy="4540085"/>
          </a:xfrm>
        </p:spPr>
      </p:pic>
    </p:spTree>
    <p:extLst>
      <p:ext uri="{BB962C8B-B14F-4D97-AF65-F5344CB8AC3E}">
        <p14:creationId xmlns:p14="http://schemas.microsoft.com/office/powerpoint/2010/main" val="420234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50629"/>
          </a:xfrm>
        </p:spPr>
        <p:txBody>
          <a:bodyPr/>
          <a:lstStyle/>
          <a:p>
            <a:r>
              <a:rPr lang="en-GB" dirty="0" smtClean="0"/>
              <a:t>Core Code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018319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1F3F3"/>
                          </a:solidFill>
                        </a:rPr>
                        <a:t>Architecture</a:t>
                      </a:r>
                      <a:endParaRPr lang="en-GB" sz="1600" dirty="0">
                        <a:solidFill>
                          <a:srgbClr val="F1F3F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Core Code &amp; Demo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427" y="2440367"/>
            <a:ext cx="8039797" cy="2088061"/>
          </a:xfrm>
        </p:spPr>
      </p:pic>
    </p:spTree>
    <p:extLst>
      <p:ext uri="{BB962C8B-B14F-4D97-AF65-F5344CB8AC3E}">
        <p14:creationId xmlns:p14="http://schemas.microsoft.com/office/powerpoint/2010/main" val="18828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50629"/>
          </a:xfrm>
        </p:spPr>
        <p:txBody>
          <a:bodyPr/>
          <a:lstStyle/>
          <a:p>
            <a:r>
              <a:rPr lang="en-GB" dirty="0" smtClean="0"/>
              <a:t>Core Code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018319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1F3F3"/>
                          </a:solidFill>
                        </a:rPr>
                        <a:t>Architecture</a:t>
                      </a:r>
                      <a:endParaRPr lang="en-GB" sz="1600" dirty="0">
                        <a:solidFill>
                          <a:srgbClr val="F1F3F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Core Code &amp; Demo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997" y="1786932"/>
            <a:ext cx="4907705" cy="4046571"/>
          </a:xfrm>
        </p:spPr>
      </p:pic>
    </p:spTree>
    <p:extLst>
      <p:ext uri="{BB962C8B-B14F-4D97-AF65-F5344CB8AC3E}">
        <p14:creationId xmlns:p14="http://schemas.microsoft.com/office/powerpoint/2010/main" val="267966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Teams</a:t>
            </a:r>
            <a:endParaRPr lang="en-GB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72086" y="2120900"/>
            <a:ext cx="10054176" cy="4051300"/>
            <a:chOff x="1072086" y="2120900"/>
            <a:chExt cx="10054176" cy="4051300"/>
          </a:xfrm>
        </p:grpSpPr>
        <p:sp>
          <p:nvSpPr>
            <p:cNvPr id="6" name="Freeform 5"/>
            <p:cNvSpPr/>
            <p:nvPr/>
          </p:nvSpPr>
          <p:spPr>
            <a:xfrm>
              <a:off x="1072086" y="2120900"/>
              <a:ext cx="3285678" cy="4051300"/>
            </a:xfrm>
            <a:custGeom>
              <a:avLst/>
              <a:gdLst>
                <a:gd name="connsiteX0" fmla="*/ 0 w 3285678"/>
                <a:gd name="connsiteY0" fmla="*/ 328568 h 4051300"/>
                <a:gd name="connsiteX1" fmla="*/ 328568 w 3285678"/>
                <a:gd name="connsiteY1" fmla="*/ 0 h 4051300"/>
                <a:gd name="connsiteX2" fmla="*/ 2957110 w 3285678"/>
                <a:gd name="connsiteY2" fmla="*/ 0 h 4051300"/>
                <a:gd name="connsiteX3" fmla="*/ 3285678 w 3285678"/>
                <a:gd name="connsiteY3" fmla="*/ 328568 h 4051300"/>
                <a:gd name="connsiteX4" fmla="*/ 3285678 w 3285678"/>
                <a:gd name="connsiteY4" fmla="*/ 3722732 h 4051300"/>
                <a:gd name="connsiteX5" fmla="*/ 2957110 w 3285678"/>
                <a:gd name="connsiteY5" fmla="*/ 4051300 h 4051300"/>
                <a:gd name="connsiteX6" fmla="*/ 328568 w 3285678"/>
                <a:gd name="connsiteY6" fmla="*/ 4051300 h 4051300"/>
                <a:gd name="connsiteX7" fmla="*/ 0 w 3285678"/>
                <a:gd name="connsiteY7" fmla="*/ 3722732 h 4051300"/>
                <a:gd name="connsiteX8" fmla="*/ 0 w 3285678"/>
                <a:gd name="connsiteY8" fmla="*/ 328568 h 405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85678" h="4051300">
                  <a:moveTo>
                    <a:pt x="0" y="328568"/>
                  </a:moveTo>
                  <a:cubicBezTo>
                    <a:pt x="0" y="147105"/>
                    <a:pt x="147105" y="0"/>
                    <a:pt x="328568" y="0"/>
                  </a:cubicBezTo>
                  <a:lnTo>
                    <a:pt x="2957110" y="0"/>
                  </a:lnTo>
                  <a:cubicBezTo>
                    <a:pt x="3138573" y="0"/>
                    <a:pt x="3285678" y="147105"/>
                    <a:pt x="3285678" y="328568"/>
                  </a:cubicBezTo>
                  <a:lnTo>
                    <a:pt x="3285678" y="3722732"/>
                  </a:lnTo>
                  <a:cubicBezTo>
                    <a:pt x="3285678" y="3904195"/>
                    <a:pt x="3138573" y="4051300"/>
                    <a:pt x="2957110" y="4051300"/>
                  </a:cubicBezTo>
                  <a:lnTo>
                    <a:pt x="328568" y="4051300"/>
                  </a:lnTo>
                  <a:cubicBezTo>
                    <a:pt x="147105" y="4051300"/>
                    <a:pt x="0" y="3904195"/>
                    <a:pt x="0" y="3722732"/>
                  </a:cubicBezTo>
                  <a:lnTo>
                    <a:pt x="0" y="32856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8272" tIns="2018792" rIns="398272" bIns="1208532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600" kern="1200" dirty="0" err="1" smtClean="0"/>
                <a:t>Iffah</a:t>
              </a:r>
              <a:endParaRPr lang="en-US" sz="5600" kern="12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040384" y="2363978"/>
              <a:ext cx="1349082" cy="1349082"/>
            </a:xfrm>
            <a:prstGeom prst="ellipse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7000" r="-17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/>
            <p:cNvSpPr/>
            <p:nvPr/>
          </p:nvSpPr>
          <p:spPr>
            <a:xfrm>
              <a:off x="4456335" y="2120900"/>
              <a:ext cx="3285678" cy="4051300"/>
            </a:xfrm>
            <a:custGeom>
              <a:avLst/>
              <a:gdLst>
                <a:gd name="connsiteX0" fmla="*/ 0 w 3285678"/>
                <a:gd name="connsiteY0" fmla="*/ 328568 h 4051300"/>
                <a:gd name="connsiteX1" fmla="*/ 328568 w 3285678"/>
                <a:gd name="connsiteY1" fmla="*/ 0 h 4051300"/>
                <a:gd name="connsiteX2" fmla="*/ 2957110 w 3285678"/>
                <a:gd name="connsiteY2" fmla="*/ 0 h 4051300"/>
                <a:gd name="connsiteX3" fmla="*/ 3285678 w 3285678"/>
                <a:gd name="connsiteY3" fmla="*/ 328568 h 4051300"/>
                <a:gd name="connsiteX4" fmla="*/ 3285678 w 3285678"/>
                <a:gd name="connsiteY4" fmla="*/ 3722732 h 4051300"/>
                <a:gd name="connsiteX5" fmla="*/ 2957110 w 3285678"/>
                <a:gd name="connsiteY5" fmla="*/ 4051300 h 4051300"/>
                <a:gd name="connsiteX6" fmla="*/ 328568 w 3285678"/>
                <a:gd name="connsiteY6" fmla="*/ 4051300 h 4051300"/>
                <a:gd name="connsiteX7" fmla="*/ 0 w 3285678"/>
                <a:gd name="connsiteY7" fmla="*/ 3722732 h 4051300"/>
                <a:gd name="connsiteX8" fmla="*/ 0 w 3285678"/>
                <a:gd name="connsiteY8" fmla="*/ 328568 h 405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85678" h="4051300">
                  <a:moveTo>
                    <a:pt x="0" y="328568"/>
                  </a:moveTo>
                  <a:cubicBezTo>
                    <a:pt x="0" y="147105"/>
                    <a:pt x="147105" y="0"/>
                    <a:pt x="328568" y="0"/>
                  </a:cubicBezTo>
                  <a:lnTo>
                    <a:pt x="2957110" y="0"/>
                  </a:lnTo>
                  <a:cubicBezTo>
                    <a:pt x="3138573" y="0"/>
                    <a:pt x="3285678" y="147105"/>
                    <a:pt x="3285678" y="328568"/>
                  </a:cubicBezTo>
                  <a:lnTo>
                    <a:pt x="3285678" y="3722732"/>
                  </a:lnTo>
                  <a:cubicBezTo>
                    <a:pt x="3285678" y="3904195"/>
                    <a:pt x="3138573" y="4051300"/>
                    <a:pt x="2957110" y="4051300"/>
                  </a:cubicBezTo>
                  <a:lnTo>
                    <a:pt x="328568" y="4051300"/>
                  </a:lnTo>
                  <a:cubicBezTo>
                    <a:pt x="147105" y="4051300"/>
                    <a:pt x="0" y="3904195"/>
                    <a:pt x="0" y="3722732"/>
                  </a:cubicBezTo>
                  <a:lnTo>
                    <a:pt x="0" y="32856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8272" tIns="2018792" rIns="398272" bIns="1208532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600" kern="1200" dirty="0" err="1" smtClean="0"/>
                <a:t>Wildan</a:t>
              </a:r>
              <a:endParaRPr lang="en-US" sz="5600" kern="12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424633" y="2363978"/>
              <a:ext cx="1349082" cy="1349082"/>
            </a:xfrm>
            <a:prstGeom prst="ellipse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39000" b="-39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840584" y="2120900"/>
              <a:ext cx="3285678" cy="4051300"/>
            </a:xfrm>
            <a:custGeom>
              <a:avLst/>
              <a:gdLst>
                <a:gd name="connsiteX0" fmla="*/ 0 w 3285678"/>
                <a:gd name="connsiteY0" fmla="*/ 328568 h 4051300"/>
                <a:gd name="connsiteX1" fmla="*/ 328568 w 3285678"/>
                <a:gd name="connsiteY1" fmla="*/ 0 h 4051300"/>
                <a:gd name="connsiteX2" fmla="*/ 2957110 w 3285678"/>
                <a:gd name="connsiteY2" fmla="*/ 0 h 4051300"/>
                <a:gd name="connsiteX3" fmla="*/ 3285678 w 3285678"/>
                <a:gd name="connsiteY3" fmla="*/ 328568 h 4051300"/>
                <a:gd name="connsiteX4" fmla="*/ 3285678 w 3285678"/>
                <a:gd name="connsiteY4" fmla="*/ 3722732 h 4051300"/>
                <a:gd name="connsiteX5" fmla="*/ 2957110 w 3285678"/>
                <a:gd name="connsiteY5" fmla="*/ 4051300 h 4051300"/>
                <a:gd name="connsiteX6" fmla="*/ 328568 w 3285678"/>
                <a:gd name="connsiteY6" fmla="*/ 4051300 h 4051300"/>
                <a:gd name="connsiteX7" fmla="*/ 0 w 3285678"/>
                <a:gd name="connsiteY7" fmla="*/ 3722732 h 4051300"/>
                <a:gd name="connsiteX8" fmla="*/ 0 w 3285678"/>
                <a:gd name="connsiteY8" fmla="*/ 328568 h 405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85678" h="4051300">
                  <a:moveTo>
                    <a:pt x="0" y="328568"/>
                  </a:moveTo>
                  <a:cubicBezTo>
                    <a:pt x="0" y="147105"/>
                    <a:pt x="147105" y="0"/>
                    <a:pt x="328568" y="0"/>
                  </a:cubicBezTo>
                  <a:lnTo>
                    <a:pt x="2957110" y="0"/>
                  </a:lnTo>
                  <a:cubicBezTo>
                    <a:pt x="3138573" y="0"/>
                    <a:pt x="3285678" y="147105"/>
                    <a:pt x="3285678" y="328568"/>
                  </a:cubicBezTo>
                  <a:lnTo>
                    <a:pt x="3285678" y="3722732"/>
                  </a:lnTo>
                  <a:cubicBezTo>
                    <a:pt x="3285678" y="3904195"/>
                    <a:pt x="3138573" y="4051300"/>
                    <a:pt x="2957110" y="4051300"/>
                  </a:cubicBezTo>
                  <a:lnTo>
                    <a:pt x="328568" y="4051300"/>
                  </a:lnTo>
                  <a:cubicBezTo>
                    <a:pt x="147105" y="4051300"/>
                    <a:pt x="0" y="3904195"/>
                    <a:pt x="0" y="3722732"/>
                  </a:cubicBezTo>
                  <a:lnTo>
                    <a:pt x="0" y="32856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8272" tIns="2018792" rIns="398272" bIns="1208532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600" kern="1200" dirty="0" smtClean="0"/>
                <a:t>Indra</a:t>
              </a:r>
              <a:endParaRPr lang="en-US" sz="5600" kern="12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8808882" y="2363978"/>
              <a:ext cx="1349082" cy="1349082"/>
            </a:xfrm>
            <a:prstGeom prst="ellipse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000" r="-1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58350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50629"/>
          </a:xfrm>
        </p:spPr>
        <p:txBody>
          <a:bodyPr/>
          <a:lstStyle/>
          <a:p>
            <a:r>
              <a:rPr lang="en-GB" dirty="0" smtClean="0"/>
              <a:t>Core Code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018319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1F3F3"/>
                          </a:solidFill>
                        </a:rPr>
                        <a:t>Architecture</a:t>
                      </a:r>
                      <a:endParaRPr lang="en-GB" sz="1600" dirty="0">
                        <a:solidFill>
                          <a:srgbClr val="F1F3F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Core Code &amp; Demo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57" y="1605893"/>
            <a:ext cx="7425078" cy="4051300"/>
          </a:xfrm>
        </p:spPr>
      </p:pic>
    </p:spTree>
    <p:extLst>
      <p:ext uri="{BB962C8B-B14F-4D97-AF65-F5344CB8AC3E}">
        <p14:creationId xmlns:p14="http://schemas.microsoft.com/office/powerpoint/2010/main" val="38943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-151093"/>
            <a:ext cx="10058400" cy="1609344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GB" dirty="0"/>
          </a:p>
        </p:txBody>
      </p:sp>
      <p:grpSp>
        <p:nvGrpSpPr>
          <p:cNvPr id="20" name="Group 19"/>
          <p:cNvGrpSpPr/>
          <p:nvPr/>
        </p:nvGrpSpPr>
        <p:grpSpPr>
          <a:xfrm>
            <a:off x="9193602" y="1400309"/>
            <a:ext cx="1852319" cy="1852622"/>
            <a:chOff x="9193602" y="1400309"/>
            <a:chExt cx="1852319" cy="1852622"/>
          </a:xfrm>
        </p:grpSpPr>
        <p:sp>
          <p:nvSpPr>
            <p:cNvPr id="6" name="Oval 5"/>
            <p:cNvSpPr/>
            <p:nvPr/>
          </p:nvSpPr>
          <p:spPr>
            <a:xfrm>
              <a:off x="9193602" y="1400309"/>
              <a:ext cx="1852319" cy="185262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9254722" y="1462074"/>
              <a:ext cx="1729093" cy="1729092"/>
            </a:xfrm>
            <a:custGeom>
              <a:avLst/>
              <a:gdLst>
                <a:gd name="connsiteX0" fmla="*/ 0 w 1729093"/>
                <a:gd name="connsiteY0" fmla="*/ 864546 h 1729092"/>
                <a:gd name="connsiteX1" fmla="*/ 864547 w 1729093"/>
                <a:gd name="connsiteY1" fmla="*/ 0 h 1729092"/>
                <a:gd name="connsiteX2" fmla="*/ 1729094 w 1729093"/>
                <a:gd name="connsiteY2" fmla="*/ 864546 h 1729092"/>
                <a:gd name="connsiteX3" fmla="*/ 864547 w 1729093"/>
                <a:gd name="connsiteY3" fmla="*/ 1729092 h 1729092"/>
                <a:gd name="connsiteX4" fmla="*/ 0 w 1729093"/>
                <a:gd name="connsiteY4" fmla="*/ 864546 h 172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093" h="1729092">
                  <a:moveTo>
                    <a:pt x="0" y="864546"/>
                  </a:moveTo>
                  <a:cubicBezTo>
                    <a:pt x="0" y="387070"/>
                    <a:pt x="387071" y="0"/>
                    <a:pt x="864547" y="0"/>
                  </a:cubicBezTo>
                  <a:cubicBezTo>
                    <a:pt x="1342023" y="0"/>
                    <a:pt x="1729094" y="387070"/>
                    <a:pt x="1729094" y="864546"/>
                  </a:cubicBezTo>
                  <a:cubicBezTo>
                    <a:pt x="1729094" y="1342022"/>
                    <a:pt x="1342023" y="1729092"/>
                    <a:pt x="864547" y="1729092"/>
                  </a:cubicBezTo>
                  <a:cubicBezTo>
                    <a:pt x="387071" y="1729092"/>
                    <a:pt x="0" y="1342022"/>
                    <a:pt x="0" y="8645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486" tIns="266110" rIns="265500" bIns="26610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Core Code</a:t>
              </a:r>
              <a:br>
                <a:rPr lang="en-US" sz="1500" kern="1200" dirty="0" smtClean="0"/>
              </a:br>
              <a:r>
                <a:rPr lang="en-US" sz="1500" kern="1200" dirty="0" smtClean="0"/>
                <a:t>&amp; </a:t>
              </a:r>
              <a:br>
                <a:rPr lang="en-US" sz="1500" kern="1200" dirty="0" smtClean="0"/>
              </a:br>
              <a:r>
                <a:rPr lang="en-US" sz="1500" kern="1200" dirty="0" smtClean="0"/>
                <a:t>Demo</a:t>
              </a:r>
              <a:endParaRPr lang="en-US" sz="1500" kern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278299" y="1400405"/>
            <a:ext cx="1852104" cy="1852104"/>
            <a:chOff x="7278299" y="1400405"/>
            <a:chExt cx="1852104" cy="1852104"/>
          </a:xfrm>
        </p:grpSpPr>
        <p:sp>
          <p:nvSpPr>
            <p:cNvPr id="8" name="Teardrop 7"/>
            <p:cNvSpPr/>
            <p:nvPr/>
          </p:nvSpPr>
          <p:spPr>
            <a:xfrm rot="2700000">
              <a:off x="7278299" y="1400405"/>
              <a:ext cx="1852104" cy="1852104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7341283" y="1462074"/>
              <a:ext cx="1729093" cy="1729092"/>
            </a:xfrm>
            <a:custGeom>
              <a:avLst/>
              <a:gdLst>
                <a:gd name="connsiteX0" fmla="*/ 0 w 1729093"/>
                <a:gd name="connsiteY0" fmla="*/ 864546 h 1729092"/>
                <a:gd name="connsiteX1" fmla="*/ 864547 w 1729093"/>
                <a:gd name="connsiteY1" fmla="*/ 0 h 1729092"/>
                <a:gd name="connsiteX2" fmla="*/ 1729094 w 1729093"/>
                <a:gd name="connsiteY2" fmla="*/ 864546 h 1729092"/>
                <a:gd name="connsiteX3" fmla="*/ 864547 w 1729093"/>
                <a:gd name="connsiteY3" fmla="*/ 1729092 h 1729092"/>
                <a:gd name="connsiteX4" fmla="*/ 0 w 1729093"/>
                <a:gd name="connsiteY4" fmla="*/ 864546 h 172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093" h="1729092">
                  <a:moveTo>
                    <a:pt x="0" y="864546"/>
                  </a:moveTo>
                  <a:cubicBezTo>
                    <a:pt x="0" y="387070"/>
                    <a:pt x="387071" y="0"/>
                    <a:pt x="864547" y="0"/>
                  </a:cubicBezTo>
                  <a:cubicBezTo>
                    <a:pt x="1342023" y="0"/>
                    <a:pt x="1729094" y="387070"/>
                    <a:pt x="1729094" y="864546"/>
                  </a:cubicBezTo>
                  <a:cubicBezTo>
                    <a:pt x="1729094" y="1342022"/>
                    <a:pt x="1342023" y="1729092"/>
                    <a:pt x="864547" y="1729092"/>
                  </a:cubicBezTo>
                  <a:cubicBezTo>
                    <a:pt x="387071" y="1729092"/>
                    <a:pt x="0" y="1342022"/>
                    <a:pt x="0" y="8645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5500" tIns="266110" rIns="266486" bIns="26610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Architecture</a:t>
              </a:r>
              <a:endParaRPr lang="en-US" sz="1500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64860" y="1400405"/>
            <a:ext cx="1852104" cy="1852104"/>
            <a:chOff x="5364860" y="1400405"/>
            <a:chExt cx="1852104" cy="1852104"/>
          </a:xfrm>
        </p:grpSpPr>
        <p:sp>
          <p:nvSpPr>
            <p:cNvPr id="10" name="Teardrop 9"/>
            <p:cNvSpPr/>
            <p:nvPr/>
          </p:nvSpPr>
          <p:spPr>
            <a:xfrm rot="2700000">
              <a:off x="5364860" y="1400405"/>
              <a:ext cx="1852104" cy="1852104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5426859" y="1462074"/>
              <a:ext cx="1729093" cy="1729092"/>
            </a:xfrm>
            <a:custGeom>
              <a:avLst/>
              <a:gdLst>
                <a:gd name="connsiteX0" fmla="*/ 0 w 1729093"/>
                <a:gd name="connsiteY0" fmla="*/ 864546 h 1729092"/>
                <a:gd name="connsiteX1" fmla="*/ 864547 w 1729093"/>
                <a:gd name="connsiteY1" fmla="*/ 0 h 1729092"/>
                <a:gd name="connsiteX2" fmla="*/ 1729094 w 1729093"/>
                <a:gd name="connsiteY2" fmla="*/ 864546 h 1729092"/>
                <a:gd name="connsiteX3" fmla="*/ 864547 w 1729093"/>
                <a:gd name="connsiteY3" fmla="*/ 1729092 h 1729092"/>
                <a:gd name="connsiteX4" fmla="*/ 0 w 1729093"/>
                <a:gd name="connsiteY4" fmla="*/ 864546 h 172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093" h="1729092">
                  <a:moveTo>
                    <a:pt x="0" y="864546"/>
                  </a:moveTo>
                  <a:cubicBezTo>
                    <a:pt x="0" y="387070"/>
                    <a:pt x="387071" y="0"/>
                    <a:pt x="864547" y="0"/>
                  </a:cubicBezTo>
                  <a:cubicBezTo>
                    <a:pt x="1342023" y="0"/>
                    <a:pt x="1729094" y="387070"/>
                    <a:pt x="1729094" y="864546"/>
                  </a:cubicBezTo>
                  <a:cubicBezTo>
                    <a:pt x="1729094" y="1342022"/>
                    <a:pt x="1342023" y="1729092"/>
                    <a:pt x="864547" y="1729092"/>
                  </a:cubicBezTo>
                  <a:cubicBezTo>
                    <a:pt x="387071" y="1729092"/>
                    <a:pt x="0" y="1342022"/>
                    <a:pt x="0" y="8645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5500" tIns="266110" rIns="266486" bIns="26610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Objective</a:t>
              </a:r>
              <a:endParaRPr lang="en-US" sz="15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50436" y="1400405"/>
            <a:ext cx="1852104" cy="1852104"/>
            <a:chOff x="3450436" y="1400405"/>
            <a:chExt cx="1852104" cy="1852104"/>
          </a:xfrm>
        </p:grpSpPr>
        <p:sp>
          <p:nvSpPr>
            <p:cNvPr id="12" name="Teardrop 11"/>
            <p:cNvSpPr/>
            <p:nvPr/>
          </p:nvSpPr>
          <p:spPr>
            <a:xfrm rot="2700000">
              <a:off x="3450436" y="1400405"/>
              <a:ext cx="1852104" cy="1852104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3512434" y="1462074"/>
              <a:ext cx="1729093" cy="1729092"/>
            </a:xfrm>
            <a:custGeom>
              <a:avLst/>
              <a:gdLst>
                <a:gd name="connsiteX0" fmla="*/ 0 w 1729093"/>
                <a:gd name="connsiteY0" fmla="*/ 864546 h 1729092"/>
                <a:gd name="connsiteX1" fmla="*/ 864547 w 1729093"/>
                <a:gd name="connsiteY1" fmla="*/ 0 h 1729092"/>
                <a:gd name="connsiteX2" fmla="*/ 1729094 w 1729093"/>
                <a:gd name="connsiteY2" fmla="*/ 864546 h 1729092"/>
                <a:gd name="connsiteX3" fmla="*/ 864547 w 1729093"/>
                <a:gd name="connsiteY3" fmla="*/ 1729092 h 1729092"/>
                <a:gd name="connsiteX4" fmla="*/ 0 w 1729093"/>
                <a:gd name="connsiteY4" fmla="*/ 864546 h 172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093" h="1729092">
                  <a:moveTo>
                    <a:pt x="0" y="864546"/>
                  </a:moveTo>
                  <a:cubicBezTo>
                    <a:pt x="0" y="387070"/>
                    <a:pt x="387071" y="0"/>
                    <a:pt x="864547" y="0"/>
                  </a:cubicBezTo>
                  <a:cubicBezTo>
                    <a:pt x="1342023" y="0"/>
                    <a:pt x="1729094" y="387070"/>
                    <a:pt x="1729094" y="864546"/>
                  </a:cubicBezTo>
                  <a:cubicBezTo>
                    <a:pt x="1729094" y="1342022"/>
                    <a:pt x="1342023" y="1729092"/>
                    <a:pt x="864547" y="1729092"/>
                  </a:cubicBezTo>
                  <a:cubicBezTo>
                    <a:pt x="387071" y="1729092"/>
                    <a:pt x="0" y="1342022"/>
                    <a:pt x="0" y="8645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486" tIns="266110" rIns="265500" bIns="26610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Background</a:t>
              </a:r>
              <a:endParaRPr lang="en-US" sz="1500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536011" y="1400405"/>
            <a:ext cx="1852104" cy="1852104"/>
            <a:chOff x="1536011" y="1400405"/>
            <a:chExt cx="1852104" cy="1852104"/>
          </a:xfrm>
        </p:grpSpPr>
        <p:sp>
          <p:nvSpPr>
            <p:cNvPr id="14" name="Teardrop 13"/>
            <p:cNvSpPr/>
            <p:nvPr/>
          </p:nvSpPr>
          <p:spPr>
            <a:xfrm rot="2700000">
              <a:off x="1536011" y="1400405"/>
              <a:ext cx="1852104" cy="1852104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1598010" y="1462074"/>
              <a:ext cx="1729093" cy="1729092"/>
            </a:xfrm>
            <a:custGeom>
              <a:avLst/>
              <a:gdLst>
                <a:gd name="connsiteX0" fmla="*/ 0 w 1729093"/>
                <a:gd name="connsiteY0" fmla="*/ 864546 h 1729092"/>
                <a:gd name="connsiteX1" fmla="*/ 864547 w 1729093"/>
                <a:gd name="connsiteY1" fmla="*/ 0 h 1729092"/>
                <a:gd name="connsiteX2" fmla="*/ 1729094 w 1729093"/>
                <a:gd name="connsiteY2" fmla="*/ 864546 h 1729092"/>
                <a:gd name="connsiteX3" fmla="*/ 864547 w 1729093"/>
                <a:gd name="connsiteY3" fmla="*/ 1729092 h 1729092"/>
                <a:gd name="connsiteX4" fmla="*/ 0 w 1729093"/>
                <a:gd name="connsiteY4" fmla="*/ 864546 h 172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093" h="1729092">
                  <a:moveTo>
                    <a:pt x="0" y="864546"/>
                  </a:moveTo>
                  <a:cubicBezTo>
                    <a:pt x="0" y="387070"/>
                    <a:pt x="387071" y="0"/>
                    <a:pt x="864547" y="0"/>
                  </a:cubicBezTo>
                  <a:cubicBezTo>
                    <a:pt x="1342023" y="0"/>
                    <a:pt x="1729094" y="387070"/>
                    <a:pt x="1729094" y="864546"/>
                  </a:cubicBezTo>
                  <a:cubicBezTo>
                    <a:pt x="1729094" y="1342022"/>
                    <a:pt x="1342023" y="1729092"/>
                    <a:pt x="864547" y="1729092"/>
                  </a:cubicBezTo>
                  <a:cubicBezTo>
                    <a:pt x="387071" y="1729092"/>
                    <a:pt x="0" y="1342022"/>
                    <a:pt x="0" y="8645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486" tIns="266110" rIns="265500" bIns="26610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Executive</a:t>
              </a:r>
              <a:br>
                <a:rPr lang="en-US" sz="1500" kern="1200" dirty="0" smtClean="0"/>
              </a:br>
              <a:r>
                <a:rPr lang="en-US" sz="1500" kern="1200" dirty="0" smtClean="0"/>
                <a:t>Summary</a:t>
              </a:r>
              <a:endParaRPr lang="en-US" sz="1500" kern="1200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243811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Executive</a:t>
                      </a:r>
                      <a:r>
                        <a:rPr lang="en-US" sz="1400" baseline="0" dirty="0" smtClean="0"/>
                        <a:t> Summary</a:t>
                      </a:r>
                      <a:endParaRPr lang="en-GB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Background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-0.11757 0.5148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5" y="2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7 L -0.09908 0.5254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61" y="2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-0.07097 0.51852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2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-0.03946 0.51181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2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-0.01107 0.5240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" y="2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39" y="113792"/>
            <a:ext cx="11194425" cy="382634"/>
          </a:xfrm>
        </p:spPr>
        <p:txBody>
          <a:bodyPr>
            <a:noAutofit/>
          </a:bodyPr>
          <a:lstStyle/>
          <a:p>
            <a:r>
              <a:rPr lang="en-US" sz="2800" dirty="0" smtClean="0"/>
              <a:t>Trip announcement among close friend based on web service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996763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6F8183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rgbClr val="6F8183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Background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074" y="2281542"/>
            <a:ext cx="2331883" cy="914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Basic </a:t>
            </a:r>
            <a:br>
              <a:rPr lang="en-US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</a:br>
            <a:r>
              <a:rPr lang="en-US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Requirement</a:t>
            </a:r>
            <a:endParaRPr lang="en-GB" sz="3600" dirty="0">
              <a:solidFill>
                <a:srgbClr val="6F8183"/>
              </a:solidFill>
              <a:latin typeface="Bebas Neue" panose="020B0606020202050201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2066578"/>
            <a:ext cx="67197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2</a:t>
            </a:r>
            <a:endParaRPr lang="en-GB" sz="9600" dirty="0">
              <a:solidFill>
                <a:srgbClr val="6F8183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1697" y="2051504"/>
            <a:ext cx="67197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rgbClr val="6F8183"/>
                </a:solidFill>
                <a:latin typeface="Bebas Neue" panose="020B0606020202050201" pitchFamily="34" charset="0"/>
              </a:rPr>
              <a:t>3</a:t>
            </a:r>
            <a:endParaRPr lang="en-GB" sz="9600" dirty="0">
              <a:solidFill>
                <a:srgbClr val="6F818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646" y="3293534"/>
            <a:ext cx="874183" cy="8741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546" y="3333975"/>
            <a:ext cx="869318" cy="8693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845" y="3293534"/>
            <a:ext cx="818820" cy="818820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458140" y="2304337"/>
            <a:ext cx="1777048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Roles</a:t>
            </a: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/>
            </a:r>
            <a:b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</a:b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In the TRIP</a:t>
            </a:r>
            <a:endParaRPr lang="en-US" sz="3600" dirty="0" smtClean="0">
              <a:solidFill>
                <a:srgbClr val="6F8183"/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16999" y="1964476"/>
            <a:ext cx="67197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1</a:t>
            </a:r>
            <a:endParaRPr lang="en-GB" sz="9600" dirty="0">
              <a:solidFill>
                <a:srgbClr val="6F8183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775139" y="2202235"/>
            <a:ext cx="1777048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Planning</a:t>
            </a:r>
            <a:b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</a:b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Interface</a:t>
            </a:r>
            <a:endParaRPr lang="en-US" sz="3600" dirty="0" smtClean="0">
              <a:solidFill>
                <a:srgbClr val="6F8183"/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60866" y="795367"/>
            <a:ext cx="11238122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sz="3600" dirty="0" smtClean="0">
                <a:latin typeface="Bebas Neue" panose="020B0606020202050201" pitchFamily="34" charset="0"/>
              </a:rPr>
              <a:t>Many people </a:t>
            </a: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in a circle has their own </a:t>
            </a:r>
            <a:r>
              <a:rPr lang="en-GB" sz="3600" dirty="0" smtClean="0">
                <a:latin typeface="Bebas Neue" panose="020B0606020202050201" pitchFamily="34" charset="0"/>
              </a:rPr>
              <a:t>plan for trip</a:t>
            </a: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, some of the plan will be better to do together. </a:t>
            </a:r>
            <a:endParaRPr lang="en-US" sz="3600" dirty="0" smtClean="0">
              <a:solidFill>
                <a:srgbClr val="6F8183"/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5391" y="4331859"/>
            <a:ext cx="1531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 err="1" smtClean="0">
                <a:solidFill>
                  <a:srgbClr val="6F8183"/>
                </a:solidFill>
                <a:latin typeface="Bebas Neue" panose="020B0606020202050201" pitchFamily="34" charset="0"/>
              </a:rPr>
              <a:t>Tripster</a:t>
            </a:r>
            <a:endParaRPr lang="en-GB" sz="3600" dirty="0"/>
          </a:p>
        </p:txBody>
      </p:sp>
      <p:sp>
        <p:nvSpPr>
          <p:cNvPr id="18" name="Rectangle 17"/>
          <p:cNvSpPr/>
          <p:nvPr/>
        </p:nvSpPr>
        <p:spPr>
          <a:xfrm>
            <a:off x="117739" y="4847040"/>
            <a:ext cx="167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Our trip announcer</a:t>
            </a:r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555423" y="4814509"/>
            <a:ext cx="1225484" cy="125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780907" y="5950871"/>
            <a:ext cx="3373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Using HTML, </a:t>
            </a:r>
            <a:r>
              <a:rPr lang="en-GB" dirty="0" err="1" smtClean="0">
                <a:solidFill>
                  <a:srgbClr val="6F8183"/>
                </a:solidFill>
                <a:latin typeface="Bebas Neue" panose="020B0606020202050201" pitchFamily="34" charset="0"/>
              </a:rPr>
              <a:t>AgnularJS</a:t>
            </a:r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, CSS and bootstrap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4904447" y="5566529"/>
            <a:ext cx="2027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Using </a:t>
            </a:r>
            <a:r>
              <a:rPr lang="en-GB" dirty="0" err="1" smtClean="0">
                <a:solidFill>
                  <a:srgbClr val="6F8183"/>
                </a:solidFill>
                <a:latin typeface="Bebas Neue" panose="020B0606020202050201" pitchFamily="34" charset="0"/>
              </a:rPr>
              <a:t>NodeJS</a:t>
            </a:r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 </a:t>
            </a:r>
            <a:r>
              <a:rPr lang="en-GB" dirty="0" err="1" smtClean="0">
                <a:solidFill>
                  <a:srgbClr val="6F8183"/>
                </a:solidFill>
                <a:latin typeface="Bebas Neue" panose="020B0606020202050201" pitchFamily="34" charset="0"/>
              </a:rPr>
              <a:t>ejs</a:t>
            </a:r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 style</a:t>
            </a:r>
            <a:endParaRPr lang="en-GB" dirty="0"/>
          </a:p>
        </p:txBody>
      </p:sp>
      <p:cxnSp>
        <p:nvCxnSpPr>
          <p:cNvPr id="27" name="Straight Arrow Connector 26"/>
          <p:cNvCxnSpPr>
            <a:endCxn id="26" idx="1"/>
          </p:cNvCxnSpPr>
          <p:nvPr/>
        </p:nvCxnSpPr>
        <p:spPr>
          <a:xfrm>
            <a:off x="2235188" y="5474081"/>
            <a:ext cx="2669259" cy="27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130" y="5624351"/>
            <a:ext cx="1424683" cy="85481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011" y="5709672"/>
            <a:ext cx="679656" cy="68237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57" y="5552362"/>
            <a:ext cx="2185446" cy="85131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337" y="5364858"/>
            <a:ext cx="1226326" cy="122632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4393632" y="5059681"/>
            <a:ext cx="2027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Using MySQL</a:t>
            </a:r>
            <a:endParaRPr lang="en-GB" dirty="0"/>
          </a:p>
        </p:txBody>
      </p:sp>
      <p:cxnSp>
        <p:nvCxnSpPr>
          <p:cNvPr id="44" name="Straight Arrow Connector 43"/>
          <p:cNvCxnSpPr>
            <a:endCxn id="43" idx="1"/>
          </p:cNvCxnSpPr>
          <p:nvPr/>
        </p:nvCxnSpPr>
        <p:spPr>
          <a:xfrm>
            <a:off x="1724373" y="4967233"/>
            <a:ext cx="2669259" cy="27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89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8" grpId="0"/>
      <p:bldP spid="13" grpId="0"/>
      <p:bldP spid="14" grpId="0"/>
      <p:bldP spid="15" grpId="0"/>
      <p:bldP spid="16" grpId="0"/>
      <p:bldP spid="17" grpId="0"/>
      <p:bldP spid="18" grpId="0"/>
      <p:bldP spid="25" grpId="0"/>
      <p:bldP spid="26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GB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2" b="22472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With 20 people, the possibility of trips enormous. </a:t>
            </a:r>
          </a:p>
          <a:p>
            <a:endParaRPr lang="en-GB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432803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17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GB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4" r="1367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However, some prefer to join a planned </a:t>
            </a:r>
            <a:r>
              <a:rPr lang="en-US" sz="4000" dirty="0" smtClean="0"/>
              <a:t>trip</a:t>
            </a:r>
            <a:endParaRPr lang="en-GB" sz="4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804083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46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GB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7" r="1162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while some other prefer to make the plan and offer anyone to join</a:t>
            </a:r>
          </a:p>
          <a:p>
            <a:endParaRPr lang="en-GB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138543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8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0" y="685800"/>
            <a:ext cx="3200400" cy="1737360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225022" y="2423160"/>
            <a:ext cx="3119378" cy="2496081"/>
          </a:xfrm>
        </p:spPr>
        <p:txBody>
          <a:bodyPr>
            <a:normAutofit/>
          </a:bodyPr>
          <a:lstStyle/>
          <a:p>
            <a:r>
              <a:rPr lang="en-GB" sz="3600" dirty="0"/>
              <a:t>Manage trip : all </a:t>
            </a:r>
            <a:r>
              <a:rPr lang="en-GB" sz="3600" dirty="0" smtClean="0"/>
              <a:t>member </a:t>
            </a:r>
            <a:r>
              <a:rPr lang="en-GB" sz="3600" dirty="0"/>
              <a:t>know trip schedule</a:t>
            </a:r>
          </a:p>
          <a:p>
            <a:endParaRPr lang="en-GB" sz="3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388067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1F3F3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rgbClr val="F1F3F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367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90419" y="685800"/>
            <a:ext cx="3200400" cy="1737360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290419" y="2423160"/>
            <a:ext cx="3059768" cy="3291840"/>
          </a:xfrm>
        </p:spPr>
        <p:txBody>
          <a:bodyPr>
            <a:normAutofit/>
          </a:bodyPr>
          <a:lstStyle/>
          <a:p>
            <a:r>
              <a:rPr lang="en-GB" sz="3600" dirty="0"/>
              <a:t>Have more experience visiting many place in Korea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81954" cy="7002684"/>
          </a:xfr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931027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1F3F3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rgbClr val="F1F3F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680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2021</TotalTime>
  <Words>340</Words>
  <Application>Microsoft Office PowerPoint</Application>
  <PresentationFormat>Widescreen</PresentationFormat>
  <Paragraphs>152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Bebas Neue</vt:lpstr>
      <vt:lpstr>돋움</vt:lpstr>
      <vt:lpstr>Bookman Old Style</vt:lpstr>
      <vt:lpstr>Calibri</vt:lpstr>
      <vt:lpstr>Century Gothic</vt:lpstr>
      <vt:lpstr>Wingdings</vt:lpstr>
      <vt:lpstr>Wood Type</vt:lpstr>
      <vt:lpstr>Tripster</vt:lpstr>
      <vt:lpstr>Teams</vt:lpstr>
      <vt:lpstr>Contents</vt:lpstr>
      <vt:lpstr>Trip announcement among close friend based on web service</vt:lpstr>
      <vt:lpstr>Background</vt:lpstr>
      <vt:lpstr>Background</vt:lpstr>
      <vt:lpstr>Background</vt:lpstr>
      <vt:lpstr>Objective</vt:lpstr>
      <vt:lpstr>Objective</vt:lpstr>
      <vt:lpstr>Objective</vt:lpstr>
      <vt:lpstr>Use Case Diagram</vt:lpstr>
      <vt:lpstr>Development Environment</vt:lpstr>
      <vt:lpstr>Site Sequence</vt:lpstr>
      <vt:lpstr>Data Relational </vt:lpstr>
      <vt:lpstr>Sequence Diagram 1</vt:lpstr>
      <vt:lpstr>Sequence Diagram 2 add and show event</vt:lpstr>
      <vt:lpstr>Core Code</vt:lpstr>
      <vt:lpstr>Core Code</vt:lpstr>
      <vt:lpstr>Core Code</vt:lpstr>
      <vt:lpstr>Core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Tripster</dc:title>
  <dc:creator>Indra Putra</dc:creator>
  <cp:lastModifiedBy>ajou</cp:lastModifiedBy>
  <cp:revision>38</cp:revision>
  <dcterms:created xsi:type="dcterms:W3CDTF">2016-08-20T05:33:46Z</dcterms:created>
  <dcterms:modified xsi:type="dcterms:W3CDTF">2016-08-22T03:55:03Z</dcterms:modified>
</cp:coreProperties>
</file>