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7" r:id="rId3"/>
  </p:sldMasterIdLst>
  <p:notesMasterIdLst>
    <p:notesMasterId r:id="rId16"/>
  </p:notesMasterIdLst>
  <p:sldIdLst>
    <p:sldId id="256" r:id="rId4"/>
    <p:sldId id="257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7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79636"/>
  </p:normalViewPr>
  <p:slideViewPr>
    <p:cSldViewPr snapToGrid="0" snapToObjects="1">
      <p:cViewPr varScale="1">
        <p:scale>
          <a:sx n="126" d="100"/>
          <a:sy n="126" d="100"/>
        </p:scale>
        <p:origin x="2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0E94-A95C-4A43-AD99-611B546DF14E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C1C1-019A-7A49-B043-7465791E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reach your desired professional goal/career, obtaining the right skills (and knowledge) will be a crucial part of the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2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benefits of knowing relevant skills is not just for us but also various organizational-level parties: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Company HR can hope to design better and more relevant training  programs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University in order to provide relevant materials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EdTech companies in a similar position to universities (and perhaps even more so)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Companies like LinkedIn can bring forward a new user-tailored product line based on skills sought by its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scraping resumes from Indeed in order to collect skills data points.</a:t>
            </a:r>
          </a:p>
          <a:p>
            <a:r>
              <a:rPr lang="en-US" dirty="0"/>
              <a:t>Why resumes? -&gt;</a:t>
            </a:r>
          </a:p>
          <a:p>
            <a:r>
              <a:rPr lang="en-US" dirty="0"/>
              <a:t>  - We want to understand real people, not idealized candidates for that main reason we have opted out to use job descriptions</a:t>
            </a:r>
          </a:p>
          <a:p>
            <a:r>
              <a:rPr lang="en-US" dirty="0"/>
              <a:t>  - We also believe that people are incentivized to flesh out their skills for attracting employees</a:t>
            </a:r>
          </a:p>
          <a:p>
            <a:endParaRPr lang="en-US" dirty="0"/>
          </a:p>
          <a:p>
            <a:r>
              <a:rPr lang="en-US" dirty="0"/>
              <a:t>Why Indeed? -&gt;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Actually scrapable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and diverse resume repository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Resumes posted have clear structure and eases scraping</a:t>
            </a:r>
          </a:p>
          <a:p>
            <a:endParaRPr lang="en-US" dirty="0"/>
          </a:p>
          <a:p>
            <a:r>
              <a:rPr lang="en-US" dirty="0"/>
              <a:t>Restricted to Canada (at most 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Progress wise a bit lagging behind (we should already be starting to clean)</a:t>
            </a:r>
          </a:p>
          <a:p>
            <a:endParaRPr lang="en-US" dirty="0"/>
          </a:p>
          <a:p>
            <a:r>
              <a:rPr lang="en-US" dirty="0"/>
              <a:t>O*NET Database:</a:t>
            </a:r>
          </a:p>
          <a:p>
            <a:r>
              <a:rPr lang="en-US" dirty="0"/>
              <a:t>- US occupational information</a:t>
            </a:r>
          </a:p>
          <a:p>
            <a:endParaRPr lang="en-US" dirty="0"/>
          </a:p>
          <a:p>
            <a:r>
              <a:rPr lang="en-US" dirty="0"/>
              <a:t>NAICS: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North American Industry Classification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Unstructured text makes it hard to extract relevant information. Relying on heuristics, data mining and NLP just to get data points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Named Entity Recognition: Extracting desired textual entities (skills in our case) from unstructured 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Named Entity Normalization: task of defining an unambiguous reference for multiple synonyms from unstructured 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Heuristics: Strategies that may or may not work </a:t>
            </a:r>
            <a:r>
              <a:rPr lang="en-US" dirty="0" err="1"/>
              <a:t>e.g</a:t>
            </a:r>
            <a:r>
              <a:rPr lang="en-US" dirty="0"/>
              <a:t> getting bi-grams or sequence of two words that end with skill/skills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GAN: Generative Adversarial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engineering: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Some or all skills to take into account as features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 dimensionality and meaning of features: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Will either of the models work with high dimensions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 don’t want to do PCA or similar process probably since we want to keep the meaning of the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Computational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advice: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It is hard to find pointers and work to reference (idea/code)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DL Research: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Most DL research is in the are of images and videos (especially for GANs), transferring the application to this scenario may run into problems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advice: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Particularly with GANs, goodness of result often depends on human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6C1C1-019A-7A49-B043-7465791E24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2"/>
          <p:cNvSpPr>
            <a:spLocks noGrp="1"/>
          </p:cNvSpPr>
          <p:nvPr>
            <p:ph type="title" hasCustomPrompt="1"/>
          </p:nvPr>
        </p:nvSpPr>
        <p:spPr>
          <a:xfrm>
            <a:off x="542257" y="2970451"/>
            <a:ext cx="10905391" cy="1928733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  <a:br>
              <a:rPr lang="en-CA" dirty="0"/>
            </a:br>
            <a:r>
              <a:rPr lang="en-CA" dirty="0"/>
              <a:t>Add Sub-title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2255" y="4900084"/>
            <a:ext cx="10905391" cy="49244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CA" dirty="0"/>
              <a:t>Add Name or Department/Sub-division/Program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910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32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530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426698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TABLE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4988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31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C00000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3043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180331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62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25528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E3C6A-B1DE-154C-B4AD-C4BB3AD19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868" y="2169762"/>
            <a:ext cx="5130512" cy="3388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YOUR THANK YOU NOTE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7EF44-E2C2-4141-86E2-F93256894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24" y="2386739"/>
            <a:ext cx="5315725" cy="3171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your contact information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F3BE6-2541-2444-9F0B-71EBC4C5BC0C}"/>
              </a:ext>
            </a:extLst>
          </p:cNvPr>
          <p:cNvSpPr/>
          <p:nvPr userDrawn="1"/>
        </p:nvSpPr>
        <p:spPr>
          <a:xfrm>
            <a:off x="10704164" y="5973224"/>
            <a:ext cx="103265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67" b="1" dirty="0" err="1">
                <a:solidFill>
                  <a:srgbClr val="AF0F21"/>
                </a:solidFill>
                <a:latin typeface="DIN Alternate" panose="020B0500000000000000" pitchFamily="34" charset="77"/>
              </a:rPr>
              <a:t>sfu.ca</a:t>
            </a:r>
            <a:endParaRPr lang="en-US" sz="2667" b="1" dirty="0">
              <a:solidFill>
                <a:srgbClr val="AF0F21"/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96201-6339-4748-B6F4-96E1339DC614}"/>
              </a:ext>
            </a:extLst>
          </p:cNvPr>
          <p:cNvSpPr txBox="1"/>
          <p:nvPr userDrawn="1"/>
        </p:nvSpPr>
        <p:spPr>
          <a:xfrm>
            <a:off x="431083" y="6137372"/>
            <a:ext cx="9687013" cy="338554"/>
          </a:xfrm>
          <a:prstGeom prst="rect">
            <a:avLst/>
          </a:prstGeom>
        </p:spPr>
        <p:txBody>
          <a:bodyPr wrap="square" rtlCol="0" anchor="t" anchorCtr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Facebook/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SimonFraserUniversity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Twitter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@SFU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Instagram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46413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5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29371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99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3903062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1390539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901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0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AF0D1E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75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782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8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9357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510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9119B-BBDB-674B-BA2E-E16F70A34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6692" y="561167"/>
            <a:ext cx="4461868" cy="6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noFill/>
          <a:latin typeface="DIN Alternate Bold"/>
          <a:ea typeface="+mj-ea"/>
          <a:cs typeface="DIN Alternate Bold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House2015_Presentation_Background_White-05.png">
            <a:extLst>
              <a:ext uri="{FF2B5EF4-FFF2-40B4-BE49-F238E27FC236}">
                <a16:creationId xmlns:a16="http://schemas.microsoft.com/office/drawing/2014/main" id="{6B53B0AF-C405-C145-8A86-506489C7634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5" r:id="rId9"/>
    <p:sldLayoutId id="2147483676" r:id="rId10"/>
    <p:sldLayoutId id="2147483674" r:id="rId11"/>
    <p:sldLayoutId id="2147483716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18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2328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atwor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3" descr="6677.jpg">
            <a:extLst>
              <a:ext uri="{FF2B5EF4-FFF2-40B4-BE49-F238E27FC236}">
                <a16:creationId xmlns:a16="http://schemas.microsoft.com/office/drawing/2014/main" id="{4FDFC25F-0DB8-9249-9CA4-B9BD67C0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>
            <a:fillRect/>
          </a:stretch>
        </p:blipFill>
        <p:spPr>
          <a:xfrm>
            <a:off x="-2" y="287877"/>
            <a:ext cx="12192001" cy="6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F46302-CD8A-5245-B7FF-721360BFD3D5}"/>
              </a:ext>
            </a:extLst>
          </p:cNvPr>
          <p:cNvSpPr/>
          <p:nvPr/>
        </p:nvSpPr>
        <p:spPr>
          <a:xfrm>
            <a:off x="0" y="2654089"/>
            <a:ext cx="12191999" cy="3063959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EB50-066E-E447-BFB0-CCBB38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57" y="2970451"/>
            <a:ext cx="11040143" cy="1235789"/>
          </a:xfrm>
        </p:spPr>
        <p:txBody>
          <a:bodyPr/>
          <a:lstStyle/>
          <a:p>
            <a:r>
              <a:rPr lang="en-US" dirty="0"/>
              <a:t>How do I become a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36BF-E373-E44B-92D9-D1ED3E79B9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254" y="3988526"/>
            <a:ext cx="7382545" cy="1392765"/>
          </a:xfrm>
        </p:spPr>
        <p:txBody>
          <a:bodyPr/>
          <a:lstStyle/>
          <a:p>
            <a:r>
              <a:rPr lang="en-US" dirty="0"/>
              <a:t>Presented to you by:</a:t>
            </a:r>
          </a:p>
          <a:p>
            <a:r>
              <a:rPr lang="en-US" dirty="0" err="1"/>
              <a:t>Btara</a:t>
            </a:r>
            <a:r>
              <a:rPr lang="en-US" dirty="0"/>
              <a:t> </a:t>
            </a:r>
            <a:r>
              <a:rPr lang="en-US" dirty="0" err="1"/>
              <a:t>Truhandarien</a:t>
            </a:r>
            <a:r>
              <a:rPr lang="en-US" dirty="0"/>
              <a:t> | </a:t>
            </a:r>
            <a:r>
              <a:rPr lang="en-US" dirty="0" err="1"/>
              <a:t>Bhuvan</a:t>
            </a:r>
            <a:r>
              <a:rPr lang="en-US" dirty="0"/>
              <a:t> Chopra</a:t>
            </a:r>
          </a:p>
          <a:p>
            <a:r>
              <a:rPr lang="en-US" dirty="0"/>
              <a:t>Grace </a:t>
            </a:r>
            <a:r>
              <a:rPr lang="en-US" dirty="0" err="1"/>
              <a:t>Kingsly</a:t>
            </a:r>
            <a:r>
              <a:rPr lang="en-US" dirty="0"/>
              <a:t> | Mohammad Ullah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B4BC1-9C9C-3C4A-9E14-60BEF526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4" y="287877"/>
            <a:ext cx="5062436" cy="11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F6119A-7BBB-7941-A11D-9B25DB85AFB9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E08D11-A185-FA48-9009-981B9238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D11BCB-E251-BD41-BFD9-20A27660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857" y="2903413"/>
            <a:ext cx="5300420" cy="2887787"/>
          </a:xfrm>
        </p:spPr>
        <p:txBody>
          <a:bodyPr/>
          <a:lstStyle/>
          <a:p>
            <a:r>
              <a:rPr lang="en-US" sz="2400" dirty="0"/>
              <a:t>Cluster similar sets of skills</a:t>
            </a:r>
          </a:p>
          <a:p>
            <a:r>
              <a:rPr lang="en-US" sz="2400" dirty="0"/>
              <a:t>Assign clusters to some job title (through inspection)</a:t>
            </a:r>
          </a:p>
          <a:p>
            <a:r>
              <a:rPr lang="en-US" sz="2400" dirty="0"/>
              <a:t>Take representative of cluster, Y, and given skill set X and take the skill gap difference between Y and X as advice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2675E5-25D7-B74D-ABEA-BACC98385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Supervised DL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38E119-45D0-E343-AACB-5CC27EDED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982" y="2901066"/>
            <a:ext cx="5552677" cy="3344832"/>
          </a:xfrm>
        </p:spPr>
        <p:txBody>
          <a:bodyPr/>
          <a:lstStyle/>
          <a:p>
            <a:r>
              <a:rPr lang="en-US" sz="2400" dirty="0"/>
              <a:t>Use a GAN to change given skills X to a set of skills Y appropriate for target job T</a:t>
            </a:r>
          </a:p>
          <a:p>
            <a:r>
              <a:rPr lang="en-US" sz="2400" dirty="0"/>
              <a:t>Take the skill gap difference between Y and X as advice</a:t>
            </a:r>
          </a:p>
          <a:p>
            <a:r>
              <a:rPr lang="en-US" sz="2400" dirty="0"/>
              <a:t>Reference Idea: </a:t>
            </a:r>
            <a:r>
              <a:rPr lang="en-US" sz="2400" dirty="0">
                <a:hlinkClick r:id="rId3"/>
              </a:rPr>
              <a:t>https://arxiv.org/pdf/1712.02328.pdf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8111FC-29C8-8C41-ABFE-778C7AE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Considered Models</a:t>
            </a:r>
          </a:p>
        </p:txBody>
      </p:sp>
    </p:spTree>
    <p:extLst>
      <p:ext uri="{BB962C8B-B14F-4D97-AF65-F5344CB8AC3E}">
        <p14:creationId xmlns:p14="http://schemas.microsoft.com/office/powerpoint/2010/main" val="166340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3E6BF1-69B1-4445-BB85-83C66E725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784" y="2270303"/>
            <a:ext cx="10972680" cy="4033756"/>
          </a:xfrm>
        </p:spPr>
        <p:txBody>
          <a:bodyPr/>
          <a:lstStyle/>
          <a:p>
            <a:r>
              <a:rPr lang="en-US" sz="3200" dirty="0"/>
              <a:t>Feature engineering</a:t>
            </a:r>
          </a:p>
          <a:p>
            <a:r>
              <a:rPr lang="en-US" sz="3200" dirty="0"/>
              <a:t>High dimensionality and meaning of features</a:t>
            </a:r>
          </a:p>
          <a:p>
            <a:r>
              <a:rPr lang="en-US" sz="3200" dirty="0"/>
              <a:t>What is a good advice for skills and jobs? Is there an appropriate ‘advice measurement’?</a:t>
            </a:r>
          </a:p>
          <a:p>
            <a:r>
              <a:rPr lang="en-US" sz="3200" dirty="0"/>
              <a:t>Finding comparable work</a:t>
            </a:r>
          </a:p>
          <a:p>
            <a:r>
              <a:rPr lang="en-US" sz="3200" dirty="0"/>
              <a:t>DL research and references focuses on images and videos, transfer application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6729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D2AB4-92B6-B849-BC68-506EDF17C051}"/>
              </a:ext>
            </a:extLst>
          </p:cNvPr>
          <p:cNvSpPr/>
          <p:nvPr/>
        </p:nvSpPr>
        <p:spPr>
          <a:xfrm>
            <a:off x="0" y="393103"/>
            <a:ext cx="4620685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B905F-D5D7-4D45-A1FA-69AE07B7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0CD1DF-9362-4940-BA8A-C8AFCE61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957" y="2349698"/>
            <a:ext cx="4011084" cy="2522381"/>
          </a:xfrm>
        </p:spPr>
        <p:txBody>
          <a:bodyPr/>
          <a:lstStyle/>
          <a:p>
            <a:r>
              <a:rPr lang="en-US" dirty="0"/>
              <a:t>There is much to be done and we have only touched the surface but we are excited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0351CF-6774-5045-865C-6FFA1D9221CD}"/>
              </a:ext>
            </a:extLst>
          </p:cNvPr>
          <p:cNvSpPr txBox="1">
            <a:spLocks/>
          </p:cNvSpPr>
          <p:nvPr/>
        </p:nvSpPr>
        <p:spPr>
          <a:xfrm>
            <a:off x="4904452" y="1895033"/>
            <a:ext cx="6835591" cy="25223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b="1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3200" dirty="0">
                <a:solidFill>
                  <a:srgbClr val="AF0D1E"/>
                </a:solidFill>
              </a:rPr>
              <a:t>“HARD IS TRYING TO REBUILD YOURSELF, PIECE BY PIECE, WITH NO INSTRUCTION BOOK, AND NO CLUE AS TO WHERE ALL THE IMPORTANT BITS ARE SUPPOSED TO GO”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36DE26-4E0C-0444-841F-BE176A3A3B76}"/>
              </a:ext>
            </a:extLst>
          </p:cNvPr>
          <p:cNvSpPr txBox="1">
            <a:spLocks/>
          </p:cNvSpPr>
          <p:nvPr/>
        </p:nvSpPr>
        <p:spPr>
          <a:xfrm>
            <a:off x="4904452" y="4637993"/>
            <a:ext cx="3262074" cy="468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Nick Hornby, Writer</a:t>
            </a:r>
          </a:p>
        </p:txBody>
      </p:sp>
    </p:spTree>
    <p:extLst>
      <p:ext uri="{BB962C8B-B14F-4D97-AF65-F5344CB8AC3E}">
        <p14:creationId xmlns:p14="http://schemas.microsoft.com/office/powerpoint/2010/main" val="35039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you want to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BEFEA4-202C-634F-BEC0-55EA9DD6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1" y="2224321"/>
            <a:ext cx="4203700" cy="31369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B4508-245C-D343-AC80-D9542F06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17" y="2082325"/>
            <a:ext cx="3873500" cy="838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E35AD-A439-1C46-9F8A-B7F1C892E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17" y="3422988"/>
            <a:ext cx="4013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76" y="1891032"/>
            <a:ext cx="6835591" cy="2522381"/>
          </a:xfrm>
        </p:spPr>
        <p:txBody>
          <a:bodyPr/>
          <a:lstStyle/>
          <a:p>
            <a:r>
              <a:rPr lang="en-US" sz="3600" dirty="0"/>
              <a:t>“For companies and their employees to succeed, they need to focus on building skills for the future”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5792" y="4413413"/>
            <a:ext cx="5290569" cy="1063424"/>
          </a:xfrm>
        </p:spPr>
        <p:txBody>
          <a:bodyPr/>
          <a:lstStyle/>
          <a:p>
            <a:r>
              <a:rPr lang="en-US" dirty="0"/>
              <a:t>David Blake, Degreed Cofounder</a:t>
            </a:r>
          </a:p>
          <a:p>
            <a:r>
              <a:rPr lang="en-US" dirty="0"/>
              <a:t>Kelly Palmer, Degreed CLO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CF6FA5B-4E07-B140-A908-1A62B065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24" y="1564723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03294-D13E-C94F-9BEA-A89364D3B548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D1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3362-B39D-E04A-8582-72F01888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A11F-EBD5-4B46-A6EF-BA6852AE6B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Company HR</a:t>
            </a:r>
          </a:p>
          <a:p>
            <a:r>
              <a:rPr lang="en-US" dirty="0"/>
              <a:t>University</a:t>
            </a:r>
          </a:p>
          <a:p>
            <a:r>
              <a:rPr lang="en-US" dirty="0"/>
              <a:t>EdTech companies</a:t>
            </a:r>
          </a:p>
          <a:p>
            <a:r>
              <a:rPr lang="en-US" dirty="0"/>
              <a:t>LinkedIn etc.</a:t>
            </a:r>
          </a:p>
          <a:p>
            <a:pPr marL="0" indent="0">
              <a:buNone/>
            </a:pPr>
            <a:r>
              <a:rPr lang="en-US" dirty="0"/>
              <a:t>All has a reason to know</a:t>
            </a:r>
          </a:p>
        </p:txBody>
      </p:sp>
    </p:spTree>
    <p:extLst>
      <p:ext uri="{BB962C8B-B14F-4D97-AF65-F5344CB8AC3E}">
        <p14:creationId xmlns:p14="http://schemas.microsoft.com/office/powerpoint/2010/main" val="25940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1DE2C-EED6-CE46-B813-3A1FB96A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45" y="3335847"/>
            <a:ext cx="2034628" cy="88462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C734E9E-C757-AD48-B4E6-425D44F6F853}"/>
              </a:ext>
            </a:extLst>
          </p:cNvPr>
          <p:cNvSpPr/>
          <p:nvPr/>
        </p:nvSpPr>
        <p:spPr>
          <a:xfrm>
            <a:off x="3429853" y="3538733"/>
            <a:ext cx="58587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CBDB15-AA1A-0E46-B103-1C5D4FA3DEDF}"/>
              </a:ext>
            </a:extLst>
          </p:cNvPr>
          <p:cNvSpPr txBox="1">
            <a:spLocks/>
          </p:cNvSpPr>
          <p:nvPr/>
        </p:nvSpPr>
        <p:spPr>
          <a:xfrm>
            <a:off x="4098737" y="3464310"/>
            <a:ext cx="1608958" cy="715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3600" dirty="0">
                <a:solidFill>
                  <a:srgbClr val="AF0D1E"/>
                </a:solidFill>
              </a:rPr>
              <a:t>Scrape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3231893-A7BA-9440-9037-E4C372A57EC8}"/>
              </a:ext>
            </a:extLst>
          </p:cNvPr>
          <p:cNvSpPr/>
          <p:nvPr/>
        </p:nvSpPr>
        <p:spPr>
          <a:xfrm>
            <a:off x="5707695" y="3557451"/>
            <a:ext cx="5811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836AECA-3161-FE4E-9BB4-9489577098AB}"/>
              </a:ext>
            </a:extLst>
          </p:cNvPr>
          <p:cNvSpPr txBox="1">
            <a:spLocks/>
          </p:cNvSpPr>
          <p:nvPr/>
        </p:nvSpPr>
        <p:spPr>
          <a:xfrm>
            <a:off x="6345476" y="3198624"/>
            <a:ext cx="2110550" cy="11590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3600" dirty="0">
                <a:solidFill>
                  <a:srgbClr val="AF0D1E"/>
                </a:solidFill>
              </a:rPr>
              <a:t>Clean and integrate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66765C-BC4D-B548-9E53-B1234960D711}"/>
              </a:ext>
            </a:extLst>
          </p:cNvPr>
          <p:cNvSpPr/>
          <p:nvPr/>
        </p:nvSpPr>
        <p:spPr>
          <a:xfrm>
            <a:off x="8502826" y="3543688"/>
            <a:ext cx="5811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CD4CE92-39BF-A548-8024-4D2481593376}"/>
              </a:ext>
            </a:extLst>
          </p:cNvPr>
          <p:cNvSpPr txBox="1">
            <a:spLocks/>
          </p:cNvSpPr>
          <p:nvPr/>
        </p:nvSpPr>
        <p:spPr>
          <a:xfrm>
            <a:off x="9190208" y="3460231"/>
            <a:ext cx="1786034" cy="6992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3600" dirty="0">
                <a:solidFill>
                  <a:srgbClr val="AF0D1E"/>
                </a:solidFill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5284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(cont.)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4A0BD4-47B9-6D4B-95F8-D2AB6FD2A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60" y="2490996"/>
            <a:ext cx="10972680" cy="3544044"/>
          </a:xfrm>
        </p:spPr>
        <p:txBody>
          <a:bodyPr/>
          <a:lstStyle/>
          <a:p>
            <a:r>
              <a:rPr lang="en-US" sz="2400" dirty="0"/>
              <a:t>Preliminary search on various job titles (titles from O*NET Database)</a:t>
            </a:r>
          </a:p>
          <a:p>
            <a:pPr lvl="1"/>
            <a:r>
              <a:rPr lang="en-US" sz="2400" dirty="0"/>
              <a:t>Over various industries (NAICS classification)</a:t>
            </a:r>
          </a:p>
          <a:p>
            <a:pPr lvl="1"/>
            <a:r>
              <a:rPr lang="en-US" sz="2400" dirty="0"/>
              <a:t>Attempt to diversify collected job title</a:t>
            </a:r>
          </a:p>
          <a:p>
            <a:r>
              <a:rPr lang="en-US" sz="2400" dirty="0"/>
              <a:t>Choose 10 - 20 job titles that yields highest # of resumes in preliminary search</a:t>
            </a:r>
          </a:p>
          <a:p>
            <a:pPr lvl="1"/>
            <a:r>
              <a:rPr lang="en-US" sz="2400" dirty="0"/>
              <a:t>Some examples: </a:t>
            </a:r>
            <a:r>
              <a:rPr lang="en-CA" sz="2400" dirty="0"/>
              <a:t>Software Engineer, Cook, Financial Manager, Host, Hair Stylist</a:t>
            </a:r>
            <a:endParaRPr lang="en-US" sz="2400" dirty="0"/>
          </a:p>
          <a:p>
            <a:r>
              <a:rPr lang="en-US" sz="2400" dirty="0"/>
              <a:t>Focusing on Canada, considering US</a:t>
            </a:r>
          </a:p>
        </p:txBody>
      </p:sp>
    </p:spTree>
    <p:extLst>
      <p:ext uri="{BB962C8B-B14F-4D97-AF65-F5344CB8AC3E}">
        <p14:creationId xmlns:p14="http://schemas.microsoft.com/office/powerpoint/2010/main" val="381011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14244-483E-8246-BA2F-FFA61B70A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4927" y="2239121"/>
            <a:ext cx="4257741" cy="30542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Currently looking into:</a:t>
            </a:r>
          </a:p>
          <a:p>
            <a:r>
              <a:rPr lang="en-US" sz="2400" dirty="0"/>
              <a:t>Named Entity Recognition</a:t>
            </a:r>
          </a:p>
          <a:p>
            <a:r>
              <a:rPr lang="en-US" sz="2400" dirty="0"/>
              <a:t>Named Entity Normalization</a:t>
            </a:r>
          </a:p>
          <a:p>
            <a:r>
              <a:rPr lang="en-US" sz="2400" dirty="0"/>
              <a:t>Heuristics</a:t>
            </a:r>
          </a:p>
          <a:p>
            <a:r>
              <a:rPr lang="en-US" sz="2400" dirty="0"/>
              <a:t>Skills ML and Open Skills API(</a:t>
            </a:r>
            <a:r>
              <a:rPr lang="en-US" sz="2400" dirty="0">
                <a:hlinkClick r:id="rId3"/>
              </a:rPr>
              <a:t>http://dataatwork.org/</a:t>
            </a:r>
            <a:r>
              <a:rPr lang="en-US" sz="2400" dirty="0"/>
              <a:t>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E41BC-FD1A-174C-88D2-A8E5FE2EE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36" y="1751210"/>
            <a:ext cx="6758060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14244-483E-8246-BA2F-FFA61B70A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621" y="2207171"/>
            <a:ext cx="10990270" cy="3930869"/>
          </a:xfrm>
        </p:spPr>
        <p:txBody>
          <a:bodyPr/>
          <a:lstStyle/>
          <a:p>
            <a:r>
              <a:rPr lang="en-US" sz="3200" dirty="0"/>
              <a:t>Skills and job normalization</a:t>
            </a:r>
          </a:p>
          <a:p>
            <a:r>
              <a:rPr lang="en-US" sz="3200" dirty="0"/>
              <a:t>Answer questions like:</a:t>
            </a:r>
          </a:p>
          <a:p>
            <a:pPr lvl="1"/>
            <a:r>
              <a:rPr lang="en-US" sz="2666" dirty="0"/>
              <a:t>What are common/uncommon skills for a job</a:t>
            </a:r>
          </a:p>
          <a:p>
            <a:pPr lvl="1"/>
            <a:r>
              <a:rPr lang="en-US" sz="2666" dirty="0"/>
              <a:t>What are the most relevant skills for a job (</a:t>
            </a:r>
            <a:r>
              <a:rPr lang="en-US" sz="2666" dirty="0" err="1"/>
              <a:t>e.g</a:t>
            </a:r>
            <a:r>
              <a:rPr lang="en-US" sz="2666" dirty="0"/>
              <a:t> most present, Pearson’s correlation matrix, distribution)</a:t>
            </a:r>
          </a:p>
          <a:p>
            <a:pPr lvl="1"/>
            <a:r>
              <a:rPr lang="en-US" sz="2666" dirty="0"/>
              <a:t>Commonly shared skills among jobs</a:t>
            </a:r>
            <a:endParaRPr lang="en-US" sz="3200" dirty="0"/>
          </a:p>
          <a:p>
            <a:r>
              <a:rPr lang="en-US" sz="3200" dirty="0"/>
              <a:t>Skills-job advisor model</a:t>
            </a:r>
          </a:p>
        </p:txBody>
      </p:sp>
    </p:spTree>
    <p:extLst>
      <p:ext uri="{BB962C8B-B14F-4D97-AF65-F5344CB8AC3E}">
        <p14:creationId xmlns:p14="http://schemas.microsoft.com/office/powerpoint/2010/main" val="129394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Skills-job Advisor Model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5ACB90-7E6C-984B-8977-91CF7C5FB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784" y="2270303"/>
            <a:ext cx="10972680" cy="3930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Premise: There are times where the required skills are unclear/unknown to a person. Often enough that economies of scale is a factor along with soundness.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Idea: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8D392F-D885-D04C-ABA1-E3B705F1E98A}"/>
              </a:ext>
            </a:extLst>
          </p:cNvPr>
          <p:cNvSpPr/>
          <p:nvPr/>
        </p:nvSpPr>
        <p:spPr>
          <a:xfrm>
            <a:off x="2238703" y="4698124"/>
            <a:ext cx="1849821" cy="1187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set of skills and desired job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D3FB750-E96B-BB49-AD0C-8650F1E85EFA}"/>
              </a:ext>
            </a:extLst>
          </p:cNvPr>
          <p:cNvSpPr/>
          <p:nvPr/>
        </p:nvSpPr>
        <p:spPr>
          <a:xfrm>
            <a:off x="4330262" y="5129049"/>
            <a:ext cx="578069" cy="357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F2461E-85B3-CD45-BB6A-34DAF8D5A68D}"/>
              </a:ext>
            </a:extLst>
          </p:cNvPr>
          <p:cNvSpPr/>
          <p:nvPr/>
        </p:nvSpPr>
        <p:spPr>
          <a:xfrm>
            <a:off x="7987861" y="4698121"/>
            <a:ext cx="1849821" cy="1187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Advice on what skills to cultivate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1D2E675-00C1-374D-ADB1-9720AD3DD540}"/>
              </a:ext>
            </a:extLst>
          </p:cNvPr>
          <p:cNvSpPr/>
          <p:nvPr/>
        </p:nvSpPr>
        <p:spPr>
          <a:xfrm>
            <a:off x="7204841" y="5113282"/>
            <a:ext cx="578069" cy="357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5BFA06-A75A-B842-80E7-31BD61D514A9}"/>
              </a:ext>
            </a:extLst>
          </p:cNvPr>
          <p:cNvSpPr/>
          <p:nvPr/>
        </p:nvSpPr>
        <p:spPr>
          <a:xfrm>
            <a:off x="5150069" y="4698122"/>
            <a:ext cx="1849821" cy="1187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Skills-job advisor model</a:t>
            </a:r>
          </a:p>
        </p:txBody>
      </p:sp>
    </p:spTree>
    <p:extLst>
      <p:ext uri="{BB962C8B-B14F-4D97-AF65-F5344CB8AC3E}">
        <p14:creationId xmlns:p14="http://schemas.microsoft.com/office/powerpoint/2010/main" val="1686649065"/>
      </p:ext>
    </p:extLst>
  </p:cSld>
  <p:clrMapOvr>
    <a:masterClrMapping/>
  </p:clrMapOvr>
</p:sld>
</file>

<file path=ppt/theme/theme1.xml><?xml version="1.0" encoding="utf-8"?>
<a:theme xmlns:a="http://schemas.openxmlformats.org/drawingml/2006/main" name="SFU - WHITE Opening + Closing">
  <a:themeElements>
    <a:clrScheme name="SFU Colour Theme">
      <a:dk1>
        <a:srgbClr val="000000"/>
      </a:dk1>
      <a:lt1>
        <a:srgbClr val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anchor="t" anchorCtr="0">
        <a:spAutoFit/>
      </a:bodyPr>
      <a:lstStyle>
        <a:defPPr algn="l">
          <a:defRPr dirty="0" smtClean="0">
            <a:solidFill>
              <a:srgbClr val="AF0F2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C13019B0-D065-C548-B2E3-24F06C2B6F69}"/>
    </a:ext>
  </a:extLst>
</a:theme>
</file>

<file path=ppt/theme/theme2.xml><?xml version="1.0" encoding="utf-8"?>
<a:theme xmlns:a="http://schemas.openxmlformats.org/drawingml/2006/main" name="SFU - White w/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3.xml><?xml version="1.0" encoding="utf-8"?>
<a:theme xmlns:a="http://schemas.openxmlformats.org/drawingml/2006/main" name="SFU - White w/o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887</Words>
  <Application>Microsoft Macintosh PowerPoint</Application>
  <PresentationFormat>Widescreen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DIN Alternate</vt:lpstr>
      <vt:lpstr>DIN Alternate Bold</vt:lpstr>
      <vt:lpstr>Helvetica</vt:lpstr>
      <vt:lpstr>SFU - WHITE Opening + Closing</vt:lpstr>
      <vt:lpstr>SFU - White w/ Background Theme</vt:lpstr>
      <vt:lpstr>SFU - White w/o Background Theme</vt:lpstr>
      <vt:lpstr>How do I become a …</vt:lpstr>
      <vt:lpstr>Don’t you want to know?</vt:lpstr>
      <vt:lpstr>“For companies and their employees to succeed, they need to focus on building skills for the future”</vt:lpstr>
      <vt:lpstr>Not just us</vt:lpstr>
      <vt:lpstr>Our approach</vt:lpstr>
      <vt:lpstr>Our approach (cont.)</vt:lpstr>
      <vt:lpstr>Current challenge</vt:lpstr>
      <vt:lpstr>Future task</vt:lpstr>
      <vt:lpstr>Skills-job Advisor Model</vt:lpstr>
      <vt:lpstr>Considered Models</vt:lpstr>
      <vt:lpstr>Modeling Challenges</vt:lpstr>
      <vt:lpstr>Long road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Btara Truhandarien</cp:lastModifiedBy>
  <cp:revision>49</cp:revision>
  <cp:lastPrinted>2019-03-02T10:18:33Z</cp:lastPrinted>
  <dcterms:created xsi:type="dcterms:W3CDTF">2018-03-21T22:33:25Z</dcterms:created>
  <dcterms:modified xsi:type="dcterms:W3CDTF">2019-03-04T09:54:11Z</dcterms:modified>
</cp:coreProperties>
</file>