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12751A-0BD9-4898-B67E-A19785F6128A}"/>
              </a:ext>
            </a:extLst>
          </p:cNvPr>
          <p:cNvSpPr>
            <a:spLocks noGrp="1"/>
          </p:cNvSpPr>
          <p:nvPr>
            <p:ph type="subTitle" idx="1"/>
          </p:nvPr>
        </p:nvSpPr>
        <p:spPr>
          <a:xfrm>
            <a:off x="430742" y="4974759"/>
            <a:ext cx="6836833" cy="1673692"/>
          </a:xfrm>
        </p:spPr>
        <p:txBody>
          <a:bodyPr>
            <a:normAutofit fontScale="55000" lnSpcReduction="20000"/>
          </a:bodyPr>
          <a:lstStyle/>
          <a:p>
            <a:pPr algn="l"/>
            <a:r>
              <a:rPr lang="en-US" sz="6200" b="1" dirty="0">
                <a:solidFill>
                  <a:schemeClr val="tx1"/>
                </a:solidFill>
                <a:latin typeface="Arial Black" panose="020B0A04020102020204" pitchFamily="34" charset="0"/>
              </a:rPr>
              <a:t>Name: Mohammad Wasiq</a:t>
            </a:r>
          </a:p>
          <a:p>
            <a:pPr algn="l"/>
            <a:r>
              <a:rPr lang="en-US" sz="6200" b="1" dirty="0">
                <a:solidFill>
                  <a:schemeClr val="tx1"/>
                </a:solidFill>
                <a:latin typeface="Arial Black" panose="020B0A04020102020204" pitchFamily="34" charset="0"/>
              </a:rPr>
              <a:t>Intern ID: IN1240273</a:t>
            </a:r>
          </a:p>
          <a:p>
            <a:pPr algn="l"/>
            <a:r>
              <a:rPr lang="en-US" sz="6200" b="1" dirty="0">
                <a:solidFill>
                  <a:schemeClr val="tx1"/>
                </a:solidFill>
                <a:latin typeface="Arial Black" panose="020B0A04020102020204" pitchFamily="34" charset="0"/>
              </a:rPr>
              <a:t>E-mail: </a:t>
            </a:r>
            <a:r>
              <a:rPr lang="en-US" sz="6200" b="1" u="sng" dirty="0">
                <a:solidFill>
                  <a:srgbClr val="0070C0"/>
                </a:solidFill>
                <a:latin typeface="Arial Black" panose="020B0A04020102020204" pitchFamily="34" charset="0"/>
              </a:rPr>
              <a:t>gl0427@myamu.ac.in</a:t>
            </a:r>
            <a:endParaRPr lang="en-US" dirty="0"/>
          </a:p>
        </p:txBody>
      </p:sp>
      <p:pic>
        <p:nvPicPr>
          <p:cNvPr id="1028" name="Picture 4" descr="Certified Investment Banking training in Hyderabad | Innomatics">
            <a:extLst>
              <a:ext uri="{FF2B5EF4-FFF2-40B4-BE49-F238E27FC236}">
                <a16:creationId xmlns:a16="http://schemas.microsoft.com/office/drawing/2014/main" id="{58423C33-B839-4F84-8673-94ECA394A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314120"/>
            <a:ext cx="8007178" cy="27922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BDB63C4-3421-4DBD-9145-C4B7CCCAAAA9}"/>
              </a:ext>
            </a:extLst>
          </p:cNvPr>
          <p:cNvSpPr/>
          <p:nvPr/>
        </p:nvSpPr>
        <p:spPr>
          <a:xfrm>
            <a:off x="819149" y="209549"/>
            <a:ext cx="1590675" cy="461665"/>
          </a:xfrm>
          <a:prstGeom prst="rect">
            <a:avLst/>
          </a:prstGeom>
        </p:spPr>
        <p:txBody>
          <a:bodyPr wrap="square">
            <a:spAutoFit/>
          </a:bodyPr>
          <a:lstStyle/>
          <a:p>
            <a:pPr algn="ctr"/>
            <a:r>
              <a:rPr lang="en-US" sz="2400" b="1" dirty="0">
                <a:solidFill>
                  <a:srgbClr val="FF0000"/>
                </a:solidFill>
                <a:latin typeface="Arial Black" panose="020B0A04020102020204" pitchFamily="34" charset="0"/>
              </a:rPr>
              <a:t>Task 4</a:t>
            </a:r>
          </a:p>
        </p:txBody>
      </p:sp>
      <p:sp>
        <p:nvSpPr>
          <p:cNvPr id="5" name="Rectangle 4">
            <a:extLst>
              <a:ext uri="{FF2B5EF4-FFF2-40B4-BE49-F238E27FC236}">
                <a16:creationId xmlns:a16="http://schemas.microsoft.com/office/drawing/2014/main" id="{7F01642C-E85D-4232-BD7C-3B8248F0394B}"/>
              </a:ext>
            </a:extLst>
          </p:cNvPr>
          <p:cNvSpPr/>
          <p:nvPr/>
        </p:nvSpPr>
        <p:spPr>
          <a:xfrm>
            <a:off x="2409824" y="3378868"/>
            <a:ext cx="6515100" cy="1323439"/>
          </a:xfrm>
          <a:prstGeom prst="rect">
            <a:avLst/>
          </a:prstGeom>
        </p:spPr>
        <p:txBody>
          <a:bodyPr wrap="square">
            <a:spAutoFit/>
          </a:bodyPr>
          <a:lstStyle/>
          <a:p>
            <a:pPr algn="ctr"/>
            <a:r>
              <a:rPr lang="en-US" sz="4000" b="1" dirty="0">
                <a:solidFill>
                  <a:schemeClr val="accent4">
                    <a:lumMod val="75000"/>
                  </a:schemeClr>
                </a:solidFill>
                <a:latin typeface="Arial Black" panose="020B0A04020102020204" pitchFamily="34" charset="0"/>
              </a:rPr>
              <a:t>EDA PROJECT </a:t>
            </a:r>
          </a:p>
          <a:p>
            <a:pPr algn="ctr"/>
            <a:r>
              <a:rPr lang="en-US" sz="4000" b="1" dirty="0">
                <a:solidFill>
                  <a:srgbClr val="FF0000"/>
                </a:solidFill>
                <a:latin typeface="Arial Black" panose="020B0A04020102020204" pitchFamily="34" charset="0"/>
              </a:rPr>
              <a:t>AMCAT Data Analysis</a:t>
            </a:r>
          </a:p>
        </p:txBody>
      </p:sp>
    </p:spTree>
    <p:extLst>
      <p:ext uri="{BB962C8B-B14F-4D97-AF65-F5344CB8AC3E}">
        <p14:creationId xmlns:p14="http://schemas.microsoft.com/office/powerpoint/2010/main" val="211674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E86C-77FA-4188-AFB4-AB7EAF44D026}"/>
              </a:ext>
            </a:extLst>
          </p:cNvPr>
          <p:cNvSpPr>
            <a:spLocks noGrp="1"/>
          </p:cNvSpPr>
          <p:nvPr>
            <p:ph type="title"/>
          </p:nvPr>
        </p:nvSpPr>
        <p:spPr>
          <a:xfrm>
            <a:off x="2456835" y="464213"/>
            <a:ext cx="5037666" cy="704850"/>
          </a:xfrm>
        </p:spPr>
        <p:txBody>
          <a:bodyPr/>
          <a:lstStyle/>
          <a:p>
            <a:pPr algn="ctr"/>
            <a:r>
              <a:rPr lang="en-US" b="1"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69FB616B-D1F8-40A4-A21E-B7ABF06F03DE}"/>
              </a:ext>
            </a:extLst>
          </p:cNvPr>
          <p:cNvSpPr>
            <a:spLocks noGrp="1"/>
          </p:cNvSpPr>
          <p:nvPr>
            <p:ph idx="1"/>
          </p:nvPr>
        </p:nvSpPr>
        <p:spPr>
          <a:xfrm>
            <a:off x="848784" y="1978688"/>
            <a:ext cx="8409516" cy="3164812"/>
          </a:xfrm>
        </p:spPr>
        <p:txBody>
          <a:bodyPr>
            <a:normAutofit/>
          </a:bodyPr>
          <a:lstStyle/>
          <a:p>
            <a:pPr algn="just"/>
            <a:r>
              <a:rPr lang="en-US" b="1" dirty="0">
                <a:latin typeface="Arial" panose="020B0604020202020204" pitchFamily="34" charset="0"/>
                <a:cs typeface="Arial" panose="020B0604020202020204" pitchFamily="34"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a:t>
            </a:r>
          </a:p>
        </p:txBody>
      </p:sp>
    </p:spTree>
    <p:extLst>
      <p:ext uri="{BB962C8B-B14F-4D97-AF65-F5344CB8AC3E}">
        <p14:creationId xmlns:p14="http://schemas.microsoft.com/office/powerpoint/2010/main" val="323022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58DA47-89F8-4585-8F61-F2DA5888BF2A}"/>
              </a:ext>
            </a:extLst>
          </p:cNvPr>
          <p:cNvSpPr>
            <a:spLocks noGrp="1"/>
          </p:cNvSpPr>
          <p:nvPr>
            <p:ph type="body" idx="1"/>
          </p:nvPr>
        </p:nvSpPr>
        <p:spPr>
          <a:xfrm>
            <a:off x="704850" y="85725"/>
            <a:ext cx="4156518" cy="632220"/>
          </a:xfrm>
        </p:spPr>
        <p:txBody>
          <a:bodyPr/>
          <a:lstStyle/>
          <a:p>
            <a:r>
              <a:rPr lang="en-US" dirty="0"/>
              <a:t>12th Board Students</a:t>
            </a:r>
          </a:p>
        </p:txBody>
      </p:sp>
      <p:sp>
        <p:nvSpPr>
          <p:cNvPr id="7" name="Text Placeholder 6">
            <a:extLst>
              <a:ext uri="{FF2B5EF4-FFF2-40B4-BE49-F238E27FC236}">
                <a16:creationId xmlns:a16="http://schemas.microsoft.com/office/drawing/2014/main" id="{332DFD23-E98D-493C-863D-1AC7C0B3C753}"/>
              </a:ext>
            </a:extLst>
          </p:cNvPr>
          <p:cNvSpPr>
            <a:spLocks noGrp="1"/>
          </p:cNvSpPr>
          <p:nvPr>
            <p:ph type="body" sz="quarter" idx="3"/>
          </p:nvPr>
        </p:nvSpPr>
        <p:spPr>
          <a:xfrm>
            <a:off x="5059808" y="141683"/>
            <a:ext cx="4412634" cy="576262"/>
          </a:xfrm>
        </p:spPr>
        <p:txBody>
          <a:bodyPr/>
          <a:lstStyle/>
          <a:p>
            <a:r>
              <a:rPr lang="en-US" b="1" dirty="0"/>
              <a:t>Top 10 Specialization Courses</a:t>
            </a:r>
          </a:p>
        </p:txBody>
      </p:sp>
      <p:pic>
        <p:nvPicPr>
          <p:cNvPr id="2050" name="Picture 2">
            <a:extLst>
              <a:ext uri="{FF2B5EF4-FFF2-40B4-BE49-F238E27FC236}">
                <a16:creationId xmlns:a16="http://schemas.microsoft.com/office/drawing/2014/main" id="{E045F844-3E27-4BFB-94AA-9CE729899C3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24991" y="717551"/>
            <a:ext cx="3887217" cy="30543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4">
            <a:extLst>
              <a:ext uri="{FF2B5EF4-FFF2-40B4-BE49-F238E27FC236}">
                <a16:creationId xmlns:a16="http://schemas.microsoft.com/office/drawing/2014/main" id="{A8C65312-4D98-41AF-B59D-A992FD1EDEE9}"/>
              </a:ext>
            </a:extLst>
          </p:cNvPr>
          <p:cNvSpPr txBox="1">
            <a:spLocks/>
          </p:cNvSpPr>
          <p:nvPr/>
        </p:nvSpPr>
        <p:spPr>
          <a:xfrm>
            <a:off x="704850" y="4391025"/>
            <a:ext cx="4156518" cy="81280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lumMod val="75000"/>
                </a:schemeClr>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lumMod val="75000"/>
                </a:schemeClr>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lumMod val="75000"/>
                </a:schemeClr>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9pPr>
          </a:lstStyle>
          <a:p>
            <a:pPr algn="just"/>
            <a:r>
              <a:rPr lang="en-US" sz="1600" dirty="0">
                <a:latin typeface="Times New Roman" panose="02020603050405020304" pitchFamily="18" charset="0"/>
                <a:cs typeface="Times New Roman" panose="02020603050405020304" pitchFamily="18" charset="0"/>
              </a:rPr>
              <a:t>According to our data we can easily say that </a:t>
            </a:r>
            <a:r>
              <a:rPr lang="en-US" sz="1600" b="1" dirty="0">
                <a:latin typeface="Times New Roman" panose="02020603050405020304" pitchFamily="18" charset="0"/>
                <a:cs typeface="Times New Roman" panose="02020603050405020304" pitchFamily="18" charset="0"/>
              </a:rPr>
              <a:t>State Board</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CBSE Board</a:t>
            </a:r>
            <a:r>
              <a:rPr lang="en-US" sz="1600" dirty="0">
                <a:latin typeface="Times New Roman" panose="02020603050405020304" pitchFamily="18" charset="0"/>
                <a:cs typeface="Times New Roman" panose="02020603050405020304" pitchFamily="18" charset="0"/>
              </a:rPr>
              <a:t> students are doing well and got placed as compare to others. </a:t>
            </a:r>
          </a:p>
        </p:txBody>
      </p:sp>
      <p:sp>
        <p:nvSpPr>
          <p:cNvPr id="12" name="Text Placeholder 4">
            <a:extLst>
              <a:ext uri="{FF2B5EF4-FFF2-40B4-BE49-F238E27FC236}">
                <a16:creationId xmlns:a16="http://schemas.microsoft.com/office/drawing/2014/main" id="{B856E37F-9431-4A19-8C0B-E7D80F43C509}"/>
              </a:ext>
            </a:extLst>
          </p:cNvPr>
          <p:cNvSpPr txBox="1">
            <a:spLocks/>
          </p:cNvSpPr>
          <p:nvPr/>
        </p:nvSpPr>
        <p:spPr>
          <a:xfrm>
            <a:off x="5130669" y="3756487"/>
            <a:ext cx="5249464" cy="208187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lumMod val="75000"/>
                </a:schemeClr>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lumMod val="75000"/>
                </a:schemeClr>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lumMod val="75000"/>
                </a:schemeClr>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lumMod val="75000"/>
                </a:schemeClr>
              </a:buClr>
              <a:buSzPct val="80000"/>
              <a:buFont typeface="Wingdings 3" charset="2"/>
              <a:buNone/>
              <a:defRPr sz="1600" b="1" kern="1200">
                <a:solidFill>
                  <a:schemeClr val="tx1">
                    <a:lumMod val="75000"/>
                    <a:lumOff val="25000"/>
                  </a:schemeClr>
                </a:solidFill>
                <a:latin typeface="+mn-lt"/>
                <a:ea typeface="+mn-ea"/>
                <a:cs typeface="+mn-cs"/>
              </a:defRPr>
            </a:lvl9pPr>
          </a:lstStyle>
          <a:p>
            <a:pPr lvl="0" algn="just" defTabSz="914400" eaLnBrk="0" fontAlgn="base" hangingPunct="0">
              <a:spcBef>
                <a:spcPct val="0"/>
              </a:spcBef>
              <a:spcAft>
                <a:spcPct val="0"/>
              </a:spcAft>
              <a:buClrTx/>
              <a:buSzTx/>
            </a:pPr>
            <a:r>
              <a:rPr lang="en-US" altLang="en-US" sz="1600" dirty="0">
                <a:solidFill>
                  <a:srgbClr val="000000"/>
                </a:solidFill>
                <a:latin typeface="Helvetica Neue"/>
              </a:rPr>
              <a:t>From the above bar graph we can say that the people who got placed are from </a:t>
            </a:r>
            <a:r>
              <a:rPr lang="en-US" altLang="en-US" sz="1600" b="1" dirty="0">
                <a:solidFill>
                  <a:srgbClr val="000000"/>
                </a:solidFill>
                <a:latin typeface="Helvetica Neue"/>
              </a:rPr>
              <a:t>Computer Science</a:t>
            </a:r>
            <a:r>
              <a:rPr lang="en-US" altLang="en-US" sz="1600" dirty="0">
                <a:solidFill>
                  <a:srgbClr val="000000"/>
                </a:solidFill>
                <a:latin typeface="Helvetica Neue"/>
              </a:rPr>
              <a:t> background which are </a:t>
            </a:r>
            <a:r>
              <a:rPr lang="en-US" altLang="en-US" sz="1600" dirty="0">
                <a:solidFill>
                  <a:srgbClr val="000000"/>
                </a:solidFill>
                <a:latin typeface="Courier New" panose="02070309020205020404" pitchFamily="49" charset="0"/>
                <a:cs typeface="Courier New" panose="02070309020205020404" pitchFamily="49" charset="0"/>
              </a:rPr>
              <a:t>1601</a:t>
            </a:r>
            <a:r>
              <a:rPr lang="en-US" altLang="en-US" sz="1600" dirty="0">
                <a:solidFill>
                  <a:srgbClr val="000000"/>
                </a:solidFill>
                <a:latin typeface="Helvetica Neue"/>
              </a:rPr>
              <a:t> and then from </a:t>
            </a:r>
            <a:r>
              <a:rPr lang="en-US" altLang="en-US" sz="1600" b="1" dirty="0">
                <a:solidFill>
                  <a:srgbClr val="000000"/>
                </a:solidFill>
                <a:latin typeface="Helvetica Neue"/>
              </a:rPr>
              <a:t>Electronics Communication</a:t>
            </a:r>
            <a:r>
              <a:rPr lang="en-US" altLang="en-US" sz="1600" dirty="0">
                <a:solidFill>
                  <a:srgbClr val="000000"/>
                </a:solidFill>
                <a:latin typeface="Helvetica Neue"/>
              </a:rPr>
              <a:t> background which are </a:t>
            </a:r>
            <a:r>
              <a:rPr lang="en-US" altLang="en-US" sz="1600" dirty="0">
                <a:solidFill>
                  <a:srgbClr val="000000"/>
                </a:solidFill>
                <a:latin typeface="Courier New" panose="02070309020205020404" pitchFamily="49" charset="0"/>
                <a:cs typeface="Courier New" panose="02070309020205020404" pitchFamily="49" charset="0"/>
              </a:rPr>
              <a:t>1123</a:t>
            </a:r>
            <a:r>
              <a:rPr lang="en-US" altLang="en-US" sz="1600" dirty="0">
                <a:solidFill>
                  <a:srgbClr val="000000"/>
                </a:solidFill>
                <a:latin typeface="Helvetica Neue"/>
              </a:rPr>
              <a:t>.</a:t>
            </a:r>
            <a:endParaRPr lang="en-US" altLang="en-US" sz="1200" dirty="0">
              <a:solidFill>
                <a:schemeClr val="tx1"/>
              </a:solidFill>
            </a:endParaRPr>
          </a:p>
          <a:p>
            <a:pPr lvl="0" algn="just" defTabSz="914400" eaLnBrk="0" fontAlgn="base" hangingPunct="0">
              <a:spcBef>
                <a:spcPct val="0"/>
              </a:spcBef>
              <a:spcAft>
                <a:spcPct val="0"/>
              </a:spcAft>
              <a:buClrTx/>
              <a:buSzTx/>
            </a:pPr>
            <a:r>
              <a:rPr lang="en-US" altLang="en-US" sz="1600" dirty="0">
                <a:solidFill>
                  <a:srgbClr val="000000"/>
                </a:solidFill>
                <a:latin typeface="Helvetica Neue"/>
              </a:rPr>
              <a:t>According to our data we can conclude that there is a high demand of </a:t>
            </a:r>
            <a:r>
              <a:rPr lang="en-US" altLang="en-US" sz="1600" b="1" dirty="0">
                <a:solidFill>
                  <a:srgbClr val="000000"/>
                </a:solidFill>
                <a:latin typeface="Helvetica Neue"/>
              </a:rPr>
              <a:t>Computer Science</a:t>
            </a:r>
            <a:r>
              <a:rPr lang="en-US" altLang="en-US" sz="1600" dirty="0">
                <a:solidFill>
                  <a:srgbClr val="000000"/>
                </a:solidFill>
                <a:latin typeface="Helvetica Neue"/>
              </a:rPr>
              <a:t> Engineers in the market.</a:t>
            </a:r>
            <a:endParaRPr lang="en-US" altLang="en-US" sz="3600" dirty="0">
              <a:solidFill>
                <a:schemeClr val="tx1"/>
              </a:solidFill>
              <a:latin typeface="Arial" panose="020B0604020202020204" pitchFamily="34" charset="0"/>
            </a:endParaRPr>
          </a:p>
        </p:txBody>
      </p:sp>
      <p:pic>
        <p:nvPicPr>
          <p:cNvPr id="2057" name="Picture 9">
            <a:extLst>
              <a:ext uri="{FF2B5EF4-FFF2-40B4-BE49-F238E27FC236}">
                <a16:creationId xmlns:a16="http://schemas.microsoft.com/office/drawing/2014/main" id="{47B565B8-C71A-432A-AB24-EBBCC3E94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509" y="649786"/>
            <a:ext cx="4811626" cy="312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76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B69A79-A7A3-4A2A-8CA4-F223A0BA9BC2}"/>
              </a:ext>
            </a:extLst>
          </p:cNvPr>
          <p:cNvSpPr>
            <a:spLocks noGrp="1"/>
          </p:cNvSpPr>
          <p:nvPr>
            <p:ph type="body" idx="1"/>
          </p:nvPr>
        </p:nvSpPr>
        <p:spPr>
          <a:xfrm>
            <a:off x="675745" y="186262"/>
            <a:ext cx="4217988" cy="603645"/>
          </a:xfrm>
        </p:spPr>
        <p:txBody>
          <a:bodyPr/>
          <a:lstStyle/>
          <a:p>
            <a:pPr algn="ctr"/>
            <a:r>
              <a:rPr lang="en-US" dirty="0"/>
              <a:t>Gender</a:t>
            </a:r>
          </a:p>
        </p:txBody>
      </p:sp>
      <p:sp>
        <p:nvSpPr>
          <p:cNvPr id="5" name="Text Placeholder 4">
            <a:extLst>
              <a:ext uri="{FF2B5EF4-FFF2-40B4-BE49-F238E27FC236}">
                <a16:creationId xmlns:a16="http://schemas.microsoft.com/office/drawing/2014/main" id="{71CD558C-A269-4D75-A701-A42C960CB757}"/>
              </a:ext>
            </a:extLst>
          </p:cNvPr>
          <p:cNvSpPr>
            <a:spLocks noGrp="1"/>
          </p:cNvSpPr>
          <p:nvPr>
            <p:ph type="body" sz="quarter" idx="3"/>
          </p:nvPr>
        </p:nvSpPr>
        <p:spPr>
          <a:xfrm>
            <a:off x="5951364" y="213645"/>
            <a:ext cx="3184170" cy="710369"/>
          </a:xfrm>
        </p:spPr>
        <p:txBody>
          <a:bodyPr/>
          <a:lstStyle/>
          <a:p>
            <a:pPr algn="ctr"/>
            <a:r>
              <a:rPr lang="en-US" sz="1800" dirty="0"/>
              <a:t>Top Designations Students </a:t>
            </a:r>
          </a:p>
          <a:p>
            <a:pPr algn="ctr"/>
            <a:r>
              <a:rPr lang="en-US" sz="1800" dirty="0"/>
              <a:t>Got Selected</a:t>
            </a:r>
          </a:p>
        </p:txBody>
      </p:sp>
      <p:pic>
        <p:nvPicPr>
          <p:cNvPr id="3074" name="Picture 2">
            <a:extLst>
              <a:ext uri="{FF2B5EF4-FFF2-40B4-BE49-F238E27FC236}">
                <a16:creationId xmlns:a16="http://schemas.microsoft.com/office/drawing/2014/main" id="{05BE19FC-8C74-4937-9180-EE219415ED3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275" y="924014"/>
            <a:ext cx="4184650" cy="224030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2B80355-E861-49B6-AD09-260778C7774E}"/>
              </a:ext>
            </a:extLst>
          </p:cNvPr>
          <p:cNvSpPr/>
          <p:nvPr/>
        </p:nvSpPr>
        <p:spPr>
          <a:xfrm>
            <a:off x="338667" y="3212468"/>
            <a:ext cx="4522258" cy="2862322"/>
          </a:xfrm>
          <a:prstGeom prst="rect">
            <a:avLst/>
          </a:prstGeom>
        </p:spPr>
        <p:txBody>
          <a:bodyPr wrap="square">
            <a:spAutoFit/>
          </a:bodyPr>
          <a:lstStyle/>
          <a:p>
            <a:pPr algn="just"/>
            <a:r>
              <a:rPr lang="en-US" dirty="0">
                <a:solidFill>
                  <a:srgbClr val="000000"/>
                </a:solidFill>
                <a:latin typeface="Helvetica Neue"/>
              </a:rPr>
              <a:t>According to bar plot and pie chart we can say that there are 3040 Males which is about 76% and there are 957 Females which is about 24% working.</a:t>
            </a:r>
          </a:p>
          <a:p>
            <a:pPr algn="just"/>
            <a:r>
              <a:rPr lang="en-US" dirty="0">
                <a:solidFill>
                  <a:srgbClr val="000000"/>
                </a:solidFill>
                <a:latin typeface="Helvetica Neue"/>
              </a:rPr>
              <a:t>According to our dataset we can say that </a:t>
            </a:r>
            <a:r>
              <a:rPr lang="en-US" b="1" dirty="0">
                <a:solidFill>
                  <a:srgbClr val="000000"/>
                </a:solidFill>
                <a:latin typeface="Helvetica Neue"/>
              </a:rPr>
              <a:t>Males</a:t>
            </a:r>
            <a:r>
              <a:rPr lang="en-US" dirty="0">
                <a:solidFill>
                  <a:srgbClr val="000000"/>
                </a:solidFill>
                <a:latin typeface="Helvetica Neue"/>
              </a:rPr>
              <a:t> are more hired as compare to females. Which is not a good thing because it violate the </a:t>
            </a:r>
            <a:r>
              <a:rPr lang="en-US" b="1" dirty="0">
                <a:solidFill>
                  <a:srgbClr val="000000"/>
                </a:solidFill>
                <a:latin typeface="Helvetica Neue"/>
              </a:rPr>
              <a:t>Gender Equality</a:t>
            </a:r>
            <a:r>
              <a:rPr lang="en-US" dirty="0">
                <a:solidFill>
                  <a:srgbClr val="000000"/>
                </a:solidFill>
                <a:latin typeface="Helvetica Neue"/>
              </a:rPr>
              <a:t>, which is highly promoted by our Government.</a:t>
            </a:r>
            <a:endParaRPr lang="en-US" b="0" i="0" dirty="0">
              <a:solidFill>
                <a:srgbClr val="000000"/>
              </a:solidFill>
              <a:effectLst/>
              <a:latin typeface="Helvetica Neue"/>
            </a:endParaRPr>
          </a:p>
        </p:txBody>
      </p:sp>
      <p:pic>
        <p:nvPicPr>
          <p:cNvPr id="3076" name="Picture 4">
            <a:extLst>
              <a:ext uri="{FF2B5EF4-FFF2-40B4-BE49-F238E27FC236}">
                <a16:creationId xmlns:a16="http://schemas.microsoft.com/office/drawing/2014/main" id="{107E830E-378E-4292-9ED1-56142CFE0B6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333297" y="924014"/>
            <a:ext cx="4186237" cy="26055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C1C0B23-4000-4DEF-9714-D29186A3832C}"/>
              </a:ext>
            </a:extLst>
          </p:cNvPr>
          <p:cNvSpPr/>
          <p:nvPr/>
        </p:nvSpPr>
        <p:spPr>
          <a:xfrm>
            <a:off x="5562600" y="3429000"/>
            <a:ext cx="3956934" cy="2585323"/>
          </a:xfrm>
          <a:prstGeom prst="rect">
            <a:avLst/>
          </a:prstGeom>
        </p:spPr>
        <p:txBody>
          <a:bodyPr wrap="square" anchor="ctr">
            <a:spAutoFit/>
          </a:bodyPr>
          <a:lstStyle/>
          <a:p>
            <a:pPr algn="just"/>
            <a:r>
              <a:rPr lang="en-US" dirty="0">
                <a:solidFill>
                  <a:srgbClr val="000000"/>
                </a:solidFill>
                <a:latin typeface="Helvetica Neue"/>
              </a:rPr>
              <a:t>According to above bar graph we can easily say that most of the students got placed as </a:t>
            </a:r>
            <a:r>
              <a:rPr lang="en-US" b="1" dirty="0">
                <a:solidFill>
                  <a:srgbClr val="000000"/>
                </a:solidFill>
                <a:latin typeface="Helvetica Neue"/>
              </a:rPr>
              <a:t>Software Engineer, Software Developer</a:t>
            </a:r>
            <a:r>
              <a:rPr lang="en-US" dirty="0">
                <a:solidFill>
                  <a:srgbClr val="000000"/>
                </a:solidFill>
                <a:latin typeface="Helvetica Neue"/>
              </a:rPr>
              <a:t> and </a:t>
            </a:r>
            <a:r>
              <a:rPr lang="en-US" b="1" dirty="0">
                <a:solidFill>
                  <a:srgbClr val="000000"/>
                </a:solidFill>
                <a:latin typeface="Helvetica Neue"/>
              </a:rPr>
              <a:t>System Engineer</a:t>
            </a:r>
            <a:r>
              <a:rPr lang="en-US" dirty="0">
                <a:solidFill>
                  <a:srgbClr val="000000"/>
                </a:solidFill>
                <a:latin typeface="Helvetica Neue"/>
              </a:rPr>
              <a:t>.</a:t>
            </a:r>
          </a:p>
          <a:p>
            <a:pPr algn="just"/>
            <a:r>
              <a:rPr lang="en-US" dirty="0">
                <a:solidFill>
                  <a:srgbClr val="000000"/>
                </a:solidFill>
                <a:latin typeface="Helvetica Neue"/>
              </a:rPr>
              <a:t>We can conclude that there is a high hiring as </a:t>
            </a:r>
            <a:r>
              <a:rPr lang="en-US" b="1" dirty="0">
                <a:solidFill>
                  <a:srgbClr val="000000"/>
                </a:solidFill>
                <a:latin typeface="Helvetica Neue"/>
              </a:rPr>
              <a:t>Software Engineer, Software Developer</a:t>
            </a:r>
            <a:r>
              <a:rPr lang="en-US" dirty="0">
                <a:solidFill>
                  <a:srgbClr val="000000"/>
                </a:solidFill>
                <a:latin typeface="Helvetica Neue"/>
              </a:rPr>
              <a:t> and </a:t>
            </a:r>
            <a:r>
              <a:rPr lang="en-US" b="1" dirty="0">
                <a:solidFill>
                  <a:srgbClr val="000000"/>
                </a:solidFill>
                <a:latin typeface="Helvetica Neue"/>
              </a:rPr>
              <a:t>System Engineer</a:t>
            </a:r>
            <a:r>
              <a:rPr lang="en-US" dirty="0">
                <a:solidFill>
                  <a:srgbClr val="000000"/>
                </a:solidFill>
                <a:latin typeface="Helvetica Neue"/>
              </a:rPr>
              <a: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66363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CDF11-9C50-4C0F-B76A-5955941CCCDF}"/>
              </a:ext>
            </a:extLst>
          </p:cNvPr>
          <p:cNvSpPr>
            <a:spLocks noGrp="1"/>
          </p:cNvSpPr>
          <p:nvPr>
            <p:ph type="body" idx="1"/>
          </p:nvPr>
        </p:nvSpPr>
        <p:spPr>
          <a:xfrm>
            <a:off x="675745" y="586181"/>
            <a:ext cx="4185623" cy="751552"/>
          </a:xfrm>
        </p:spPr>
        <p:txBody>
          <a:bodyPr/>
          <a:lstStyle/>
          <a:p>
            <a:pPr algn="ctr"/>
            <a:r>
              <a:rPr lang="en-US" sz="2000" b="1" dirty="0"/>
              <a:t>Top 10 Job Locations Students Got Offer</a:t>
            </a:r>
          </a:p>
        </p:txBody>
      </p:sp>
      <p:sp>
        <p:nvSpPr>
          <p:cNvPr id="5" name="Text Placeholder 4">
            <a:extLst>
              <a:ext uri="{FF2B5EF4-FFF2-40B4-BE49-F238E27FC236}">
                <a16:creationId xmlns:a16="http://schemas.microsoft.com/office/drawing/2014/main" id="{84E1CA27-BF97-4EA1-BAC6-89E9C0265D88}"/>
              </a:ext>
            </a:extLst>
          </p:cNvPr>
          <p:cNvSpPr>
            <a:spLocks noGrp="1"/>
          </p:cNvSpPr>
          <p:nvPr>
            <p:ph type="body" sz="quarter" idx="3"/>
          </p:nvPr>
        </p:nvSpPr>
        <p:spPr>
          <a:xfrm>
            <a:off x="5088383" y="586181"/>
            <a:ext cx="4185618" cy="576262"/>
          </a:xfrm>
        </p:spPr>
        <p:txBody>
          <a:bodyPr/>
          <a:lstStyle/>
          <a:p>
            <a:r>
              <a:rPr lang="en-US" dirty="0"/>
              <a:t>Gender-wise Average Salary</a:t>
            </a:r>
          </a:p>
        </p:txBody>
      </p:sp>
      <p:pic>
        <p:nvPicPr>
          <p:cNvPr id="4098" name="Picture 2">
            <a:extLst>
              <a:ext uri="{FF2B5EF4-FFF2-40B4-BE49-F238E27FC236}">
                <a16:creationId xmlns:a16="http://schemas.microsoft.com/office/drawing/2014/main" id="{87E9EF5C-F34C-4997-8D85-BD6DDFAC4E4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275" y="1341977"/>
            <a:ext cx="4184650" cy="26071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E205E84-7232-4294-9677-A5B48BB039A9}"/>
              </a:ext>
            </a:extLst>
          </p:cNvPr>
          <p:cNvSpPr/>
          <p:nvPr/>
        </p:nvSpPr>
        <p:spPr>
          <a:xfrm>
            <a:off x="675746" y="4030133"/>
            <a:ext cx="4133322" cy="2093963"/>
          </a:xfrm>
          <a:prstGeom prst="rect">
            <a:avLst/>
          </a:prstGeom>
        </p:spPr>
        <p:txBody>
          <a:bodyPr wrap="square">
            <a:spAutoFit/>
          </a:bodyPr>
          <a:lstStyle/>
          <a:p>
            <a:r>
              <a:rPr lang="en-US" dirty="0">
                <a:solidFill>
                  <a:srgbClr val="000000"/>
                </a:solidFill>
                <a:latin typeface="Helvetica Neue"/>
              </a:rPr>
              <a:t>According to above bar graph we can easily say that most of the students got placed at </a:t>
            </a:r>
            <a:r>
              <a:rPr lang="en-US" b="1" dirty="0">
                <a:solidFill>
                  <a:srgbClr val="000000"/>
                </a:solidFill>
                <a:latin typeface="Helvetica Neue"/>
              </a:rPr>
              <a:t>Bangalore, Noida</a:t>
            </a:r>
            <a:r>
              <a:rPr lang="en-US" dirty="0">
                <a:solidFill>
                  <a:srgbClr val="000000"/>
                </a:solidFill>
                <a:latin typeface="Helvetica Neue"/>
              </a:rPr>
              <a:t> and </a:t>
            </a:r>
            <a:r>
              <a:rPr lang="en-US" b="1" dirty="0">
                <a:solidFill>
                  <a:srgbClr val="000000"/>
                </a:solidFill>
                <a:latin typeface="Helvetica Neue"/>
              </a:rPr>
              <a:t>Hyderabad</a:t>
            </a:r>
            <a:r>
              <a:rPr lang="en-US" dirty="0">
                <a:solidFill>
                  <a:srgbClr val="000000"/>
                </a:solidFill>
                <a:latin typeface="Helvetica Neue"/>
              </a:rPr>
              <a:t> cities.</a:t>
            </a:r>
          </a:p>
          <a:p>
            <a:r>
              <a:rPr lang="en-US" dirty="0">
                <a:solidFill>
                  <a:srgbClr val="000000"/>
                </a:solidFill>
                <a:latin typeface="Helvetica Neue"/>
              </a:rPr>
              <a:t>We can conclude that </a:t>
            </a:r>
            <a:r>
              <a:rPr lang="en-US" b="1" dirty="0">
                <a:solidFill>
                  <a:srgbClr val="000000"/>
                </a:solidFill>
                <a:latin typeface="Helvetica Neue"/>
              </a:rPr>
              <a:t>Bangalore, Noida</a:t>
            </a:r>
            <a:r>
              <a:rPr lang="en-US" dirty="0">
                <a:solidFill>
                  <a:srgbClr val="000000"/>
                </a:solidFill>
                <a:latin typeface="Helvetica Neue"/>
              </a:rPr>
              <a:t> and </a:t>
            </a:r>
            <a:r>
              <a:rPr lang="en-US" b="1" dirty="0">
                <a:solidFill>
                  <a:srgbClr val="000000"/>
                </a:solidFill>
                <a:latin typeface="Helvetica Neue"/>
              </a:rPr>
              <a:t>Hyderabad</a:t>
            </a:r>
            <a:r>
              <a:rPr lang="en-US" dirty="0">
                <a:solidFill>
                  <a:srgbClr val="000000"/>
                </a:solidFill>
                <a:latin typeface="Helvetica Neue"/>
              </a:rPr>
              <a:t> are best cities for Job market in IT Industry.</a:t>
            </a:r>
            <a:endParaRPr lang="en-US" b="0" i="0" dirty="0">
              <a:solidFill>
                <a:srgbClr val="000000"/>
              </a:solidFill>
              <a:effectLst/>
              <a:latin typeface="Helvetica Neue"/>
            </a:endParaRPr>
          </a:p>
        </p:txBody>
      </p:sp>
      <p:pic>
        <p:nvPicPr>
          <p:cNvPr id="4100" name="Picture 4">
            <a:extLst>
              <a:ext uri="{FF2B5EF4-FFF2-40B4-BE49-F238E27FC236}">
                <a16:creationId xmlns:a16="http://schemas.microsoft.com/office/drawing/2014/main" id="{3FFF623D-9BEF-4AA5-8555-C840D5BA59D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87938" y="1229048"/>
            <a:ext cx="4186237" cy="286372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6911030-C769-47F7-8063-9F247AA6E883}"/>
              </a:ext>
            </a:extLst>
          </p:cNvPr>
          <p:cNvSpPr/>
          <p:nvPr/>
        </p:nvSpPr>
        <p:spPr>
          <a:xfrm>
            <a:off x="5400161" y="4182533"/>
            <a:ext cx="4133322" cy="923330"/>
          </a:xfrm>
          <a:prstGeom prst="rect">
            <a:avLst/>
          </a:prstGeom>
        </p:spPr>
        <p:txBody>
          <a:bodyPr wrap="square">
            <a:spAutoFit/>
          </a:bodyPr>
          <a:lstStyle/>
          <a:p>
            <a:r>
              <a:rPr lang="en-US" dirty="0">
                <a:solidFill>
                  <a:srgbClr val="000000"/>
                </a:solidFill>
                <a:latin typeface="Helvetica Neue"/>
              </a:rPr>
              <a:t>According to above bar graph we can easily say that </a:t>
            </a:r>
            <a:r>
              <a:rPr lang="en-US" b="1" dirty="0">
                <a:solidFill>
                  <a:srgbClr val="000000"/>
                </a:solidFill>
                <a:latin typeface="Helvetica Neue"/>
              </a:rPr>
              <a:t>Male</a:t>
            </a:r>
            <a:r>
              <a:rPr lang="en-US" dirty="0">
                <a:solidFill>
                  <a:srgbClr val="000000"/>
                </a:solidFill>
                <a:latin typeface="Helvetica Neue"/>
              </a:rPr>
              <a:t> got the higher salary than </a:t>
            </a:r>
            <a:r>
              <a:rPr lang="en-US" b="1" dirty="0">
                <a:solidFill>
                  <a:srgbClr val="000000"/>
                </a:solidFill>
                <a:latin typeface="Helvetica Neue"/>
              </a:rPr>
              <a:t>Female</a:t>
            </a:r>
            <a:r>
              <a:rPr lang="en-US" dirty="0">
                <a:solidFill>
                  <a:srgbClr val="000000"/>
                </a:solidFill>
                <a:latin typeface="Helvetica Neue"/>
              </a:rPr>
              <a: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47637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D13E9E-161A-44D0-B6DE-AA06348E3AE3}"/>
              </a:ext>
            </a:extLst>
          </p:cNvPr>
          <p:cNvSpPr>
            <a:spLocks noGrp="1"/>
          </p:cNvSpPr>
          <p:nvPr>
            <p:ph type="body" idx="1"/>
          </p:nvPr>
        </p:nvSpPr>
        <p:spPr>
          <a:xfrm>
            <a:off x="675745" y="162843"/>
            <a:ext cx="4185623" cy="576262"/>
          </a:xfrm>
        </p:spPr>
        <p:txBody>
          <a:bodyPr/>
          <a:lstStyle/>
          <a:p>
            <a:r>
              <a:rPr lang="en-US" sz="2000" dirty="0"/>
              <a:t>Salary Based on Specialization</a:t>
            </a:r>
          </a:p>
        </p:txBody>
      </p:sp>
      <p:sp>
        <p:nvSpPr>
          <p:cNvPr id="5" name="Text Placeholder 4">
            <a:extLst>
              <a:ext uri="{FF2B5EF4-FFF2-40B4-BE49-F238E27FC236}">
                <a16:creationId xmlns:a16="http://schemas.microsoft.com/office/drawing/2014/main" id="{0C24025D-F485-4F64-ACD5-BAF6330CF53B}"/>
              </a:ext>
            </a:extLst>
          </p:cNvPr>
          <p:cNvSpPr>
            <a:spLocks noGrp="1"/>
          </p:cNvSpPr>
          <p:nvPr>
            <p:ph type="body" sz="quarter" idx="3"/>
          </p:nvPr>
        </p:nvSpPr>
        <p:spPr>
          <a:xfrm>
            <a:off x="5088383" y="837973"/>
            <a:ext cx="4185618" cy="468400"/>
          </a:xfrm>
        </p:spPr>
        <p:txBody>
          <a:bodyPr/>
          <a:lstStyle/>
          <a:p>
            <a:r>
              <a:rPr lang="en-US" sz="2000" dirty="0"/>
              <a:t>Salary Based on Graduation Year</a:t>
            </a:r>
          </a:p>
        </p:txBody>
      </p:sp>
      <p:pic>
        <p:nvPicPr>
          <p:cNvPr id="5122" name="Picture 2">
            <a:extLst>
              <a:ext uri="{FF2B5EF4-FFF2-40B4-BE49-F238E27FC236}">
                <a16:creationId xmlns:a16="http://schemas.microsoft.com/office/drawing/2014/main" id="{82B2AAB9-67FC-4641-81F4-12F50E19FE7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275" y="837973"/>
            <a:ext cx="4184650" cy="310613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141B2CB-E4B9-4AFB-B69A-D547B214B9C2}"/>
              </a:ext>
            </a:extLst>
          </p:cNvPr>
          <p:cNvSpPr/>
          <p:nvPr/>
        </p:nvSpPr>
        <p:spPr>
          <a:xfrm>
            <a:off x="795866" y="4004733"/>
            <a:ext cx="4013201" cy="923330"/>
          </a:xfrm>
          <a:prstGeom prst="rect">
            <a:avLst/>
          </a:prstGeom>
        </p:spPr>
        <p:txBody>
          <a:bodyPr wrap="square">
            <a:spAutoFit/>
          </a:bodyPr>
          <a:lstStyle/>
          <a:p>
            <a:r>
              <a:rPr lang="en-US" dirty="0">
                <a:solidFill>
                  <a:srgbClr val="000000"/>
                </a:solidFill>
                <a:latin typeface="Helvetica Neue"/>
              </a:rPr>
              <a:t>According to above bar graph we can easily say that most of the </a:t>
            </a:r>
            <a:r>
              <a:rPr lang="en-US" b="1" dirty="0">
                <a:solidFill>
                  <a:srgbClr val="000000"/>
                </a:solidFill>
                <a:latin typeface="Helvetica Neue"/>
              </a:rPr>
              <a:t>CE</a:t>
            </a:r>
            <a:r>
              <a:rPr lang="en-US" dirty="0">
                <a:solidFill>
                  <a:srgbClr val="000000"/>
                </a:solidFill>
                <a:latin typeface="Helvetica Neue"/>
              </a:rPr>
              <a:t> students got highest salary.</a:t>
            </a:r>
            <a:endParaRPr lang="en-US" b="0" i="0" dirty="0">
              <a:solidFill>
                <a:srgbClr val="000000"/>
              </a:solidFill>
              <a:effectLst/>
              <a:latin typeface="Helvetica Neue"/>
            </a:endParaRPr>
          </a:p>
        </p:txBody>
      </p:sp>
      <p:pic>
        <p:nvPicPr>
          <p:cNvPr id="5124" name="Picture 4">
            <a:extLst>
              <a:ext uri="{FF2B5EF4-FFF2-40B4-BE49-F238E27FC236}">
                <a16:creationId xmlns:a16="http://schemas.microsoft.com/office/drawing/2014/main" id="{42B8921E-0C9D-45E6-80A8-B24B3514801A}"/>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88383" y="1350588"/>
            <a:ext cx="4186237" cy="20784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D05CA8E-9418-4529-8F28-028B59C16441}"/>
              </a:ext>
            </a:extLst>
          </p:cNvPr>
          <p:cNvSpPr/>
          <p:nvPr/>
        </p:nvSpPr>
        <p:spPr>
          <a:xfrm>
            <a:off x="5207000" y="3573272"/>
            <a:ext cx="4699000" cy="2308324"/>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Helvetica Neue"/>
              </a:rPr>
              <a:t>According to the plot, salaries for students who graduated between 2007 and 2010 increased steadily.</a:t>
            </a:r>
          </a:p>
          <a:p>
            <a:pPr>
              <a:buFont typeface="Arial" panose="020B0604020202020204" pitchFamily="34" charset="0"/>
              <a:buChar char="•"/>
            </a:pPr>
            <a:r>
              <a:rPr lang="en-US" dirty="0">
                <a:solidFill>
                  <a:srgbClr val="000000"/>
                </a:solidFill>
                <a:latin typeface="Helvetica Neue"/>
              </a:rPr>
              <a:t>The salary then decreases until 2014 and increases until 2015, respectively and then again decreases for year 2016 and 2017.</a:t>
            </a:r>
          </a:p>
          <a:p>
            <a:pPr>
              <a:buFont typeface="Arial" panose="020B0604020202020204" pitchFamily="34" charset="0"/>
              <a:buChar char="•"/>
            </a:pPr>
            <a:r>
              <a:rPr lang="en-US" dirty="0">
                <a:solidFill>
                  <a:srgbClr val="000000"/>
                </a:solidFill>
                <a:latin typeface="Helvetica Neue"/>
              </a:rPr>
              <a:t>There has been a steep decrease in average salary from year 2016 to 2017.</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86864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FC269D-15A4-48ED-8033-79D2C711AB0C}"/>
              </a:ext>
            </a:extLst>
          </p:cNvPr>
          <p:cNvSpPr>
            <a:spLocks noGrp="1"/>
          </p:cNvSpPr>
          <p:nvPr>
            <p:ph type="body" idx="1"/>
          </p:nvPr>
        </p:nvSpPr>
        <p:spPr>
          <a:xfrm>
            <a:off x="675745" y="247510"/>
            <a:ext cx="4185623" cy="576262"/>
          </a:xfrm>
        </p:spPr>
        <p:txBody>
          <a:bodyPr/>
          <a:lstStyle/>
          <a:p>
            <a:pPr algn="ctr"/>
            <a:r>
              <a:rPr lang="en-US" sz="2000" dirty="0"/>
              <a:t>Cities with the Highest Salary</a:t>
            </a:r>
          </a:p>
        </p:txBody>
      </p:sp>
      <p:sp>
        <p:nvSpPr>
          <p:cNvPr id="5" name="Text Placeholder 4">
            <a:extLst>
              <a:ext uri="{FF2B5EF4-FFF2-40B4-BE49-F238E27FC236}">
                <a16:creationId xmlns:a16="http://schemas.microsoft.com/office/drawing/2014/main" id="{DE25CA0F-B1DA-4C1A-AE35-EFEF82E70C96}"/>
              </a:ext>
            </a:extLst>
          </p:cNvPr>
          <p:cNvSpPr>
            <a:spLocks noGrp="1"/>
          </p:cNvSpPr>
          <p:nvPr>
            <p:ph type="body" sz="quarter" idx="3"/>
          </p:nvPr>
        </p:nvSpPr>
        <p:spPr>
          <a:xfrm>
            <a:off x="5088382" y="247510"/>
            <a:ext cx="4417567" cy="576262"/>
          </a:xfrm>
        </p:spPr>
        <p:txBody>
          <a:bodyPr/>
          <a:lstStyle/>
          <a:p>
            <a:r>
              <a:rPr lang="en-US" sz="2000" dirty="0"/>
              <a:t>Top 10 Designations base on Gender</a:t>
            </a:r>
          </a:p>
        </p:txBody>
      </p:sp>
      <p:pic>
        <p:nvPicPr>
          <p:cNvPr id="6146" name="Picture 2">
            <a:extLst>
              <a:ext uri="{FF2B5EF4-FFF2-40B4-BE49-F238E27FC236}">
                <a16:creationId xmlns:a16="http://schemas.microsoft.com/office/drawing/2014/main" id="{72648A13-0FE1-414A-86F5-AAFB83E2131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275" y="1227504"/>
            <a:ext cx="4184650" cy="24964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1034A95-E1D5-4A3D-B2B3-DE2E2AB3B955}"/>
              </a:ext>
            </a:extLst>
          </p:cNvPr>
          <p:cNvSpPr/>
          <p:nvPr/>
        </p:nvSpPr>
        <p:spPr>
          <a:xfrm>
            <a:off x="795866" y="4004733"/>
            <a:ext cx="4013201" cy="1200329"/>
          </a:xfrm>
          <a:prstGeom prst="rect">
            <a:avLst/>
          </a:prstGeom>
        </p:spPr>
        <p:txBody>
          <a:bodyPr wrap="square">
            <a:spAutoFit/>
          </a:bodyPr>
          <a:lstStyle/>
          <a:p>
            <a:r>
              <a:rPr lang="en-US" dirty="0">
                <a:solidFill>
                  <a:srgbClr val="000000"/>
                </a:solidFill>
                <a:latin typeface="Helvetica Neue"/>
              </a:rPr>
              <a:t>According to above bar graph we can easily say that Delhi, Gurgaon gives the most salary as compare to other cities.</a:t>
            </a:r>
            <a:endParaRPr lang="en-US" b="0" i="0" dirty="0">
              <a:solidFill>
                <a:srgbClr val="000000"/>
              </a:solidFill>
              <a:effectLst/>
              <a:latin typeface="Helvetica Neue"/>
            </a:endParaRPr>
          </a:p>
        </p:txBody>
      </p:sp>
      <p:pic>
        <p:nvPicPr>
          <p:cNvPr id="6148" name="Picture 4">
            <a:extLst>
              <a:ext uri="{FF2B5EF4-FFF2-40B4-BE49-F238E27FC236}">
                <a16:creationId xmlns:a16="http://schemas.microsoft.com/office/drawing/2014/main" id="{F8D8252D-1DD6-4259-9A0C-E08571C161C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164138" y="1086059"/>
            <a:ext cx="4186237" cy="251259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F9EBD49-862F-4F9C-80F0-EA08BF7B28EF}"/>
              </a:ext>
            </a:extLst>
          </p:cNvPr>
          <p:cNvSpPr/>
          <p:nvPr/>
        </p:nvSpPr>
        <p:spPr>
          <a:xfrm>
            <a:off x="5088382" y="3865173"/>
            <a:ext cx="4013201" cy="1200329"/>
          </a:xfrm>
          <a:prstGeom prst="rect">
            <a:avLst/>
          </a:prstGeom>
        </p:spPr>
        <p:txBody>
          <a:bodyPr wrap="square">
            <a:spAutoFit/>
          </a:bodyPr>
          <a:lstStyle/>
          <a:p>
            <a:r>
              <a:rPr lang="en-US" dirty="0">
                <a:solidFill>
                  <a:srgbClr val="000000"/>
                </a:solidFill>
                <a:latin typeface="Helvetica Neue"/>
              </a:rPr>
              <a:t>According to above bar graph we can easily say that Software Engineer have the higher chance to got placed for Men and Women as well.</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42399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9E1C-4882-466E-BD72-F79C9DB3DB9D}"/>
              </a:ext>
            </a:extLst>
          </p:cNvPr>
          <p:cNvSpPr>
            <a:spLocks noGrp="1"/>
          </p:cNvSpPr>
          <p:nvPr>
            <p:ph type="title"/>
          </p:nvPr>
        </p:nvSpPr>
        <p:spPr>
          <a:xfrm>
            <a:off x="677334" y="1828800"/>
            <a:ext cx="8596668" cy="3676650"/>
          </a:xfrm>
        </p:spPr>
        <p:txBody>
          <a:bodyPr>
            <a:normAutofit/>
          </a:bodyPr>
          <a:lstStyle/>
          <a:p>
            <a:pPr algn="ctr"/>
            <a:r>
              <a:rPr lang="en-US" sz="9600" dirty="0">
                <a:solidFill>
                  <a:srgbClr val="FF0000"/>
                </a:solidFill>
                <a:latin typeface="Arial Black" panose="020B0A04020102020204" pitchFamily="34" charset="0"/>
              </a:rPr>
              <a:t>THANK </a:t>
            </a:r>
            <a:br>
              <a:rPr lang="en-US" sz="9600" dirty="0">
                <a:solidFill>
                  <a:srgbClr val="FF0000"/>
                </a:solidFill>
                <a:latin typeface="Arial Black" panose="020B0A04020102020204" pitchFamily="34" charset="0"/>
              </a:rPr>
            </a:br>
            <a:r>
              <a:rPr lang="en-US" sz="9600" dirty="0">
                <a:solidFill>
                  <a:srgbClr val="FF0000"/>
                </a:solidFill>
                <a:latin typeface="Arial Black" panose="020B0A04020102020204" pitchFamily="34" charset="0"/>
              </a:rPr>
              <a:t>YOU</a:t>
            </a:r>
          </a:p>
        </p:txBody>
      </p:sp>
    </p:spTree>
    <p:extLst>
      <p:ext uri="{BB962C8B-B14F-4D97-AF65-F5344CB8AC3E}">
        <p14:creationId xmlns:p14="http://schemas.microsoft.com/office/powerpoint/2010/main" val="26154888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37</TotalTime>
  <Words>597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Courier New</vt:lpstr>
      <vt:lpstr>Helvetica Neue</vt:lpstr>
      <vt:lpstr>Times New Roman</vt:lpstr>
      <vt:lpstr>Trebuchet MS</vt:lpstr>
      <vt:lpstr>Wingdings 3</vt:lpstr>
      <vt:lpstr>Facet</vt:lpstr>
      <vt:lpstr>PowerPoint Presentation</vt:lpstr>
      <vt:lpstr>Problem Statement</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ADS JOYA</dc:creator>
  <cp:lastModifiedBy>ADS JOYA</cp:lastModifiedBy>
  <cp:revision>8</cp:revision>
  <dcterms:created xsi:type="dcterms:W3CDTF">2024-02-18T17:00:07Z</dcterms:created>
  <dcterms:modified xsi:type="dcterms:W3CDTF">2024-02-18T17:37:46Z</dcterms:modified>
</cp:coreProperties>
</file>