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1"/>
  </p:notesMasterIdLst>
  <p:sldIdLst>
    <p:sldId id="256" r:id="rId2"/>
    <p:sldId id="303" r:id="rId3"/>
    <p:sldId id="257" r:id="rId4"/>
    <p:sldId id="258" r:id="rId5"/>
    <p:sldId id="259" r:id="rId6"/>
    <p:sldId id="260" r:id="rId7"/>
    <p:sldId id="305" r:id="rId8"/>
    <p:sldId id="298" r:id="rId9"/>
    <p:sldId id="302" r:id="rId10"/>
    <p:sldId id="301" r:id="rId11"/>
    <p:sldId id="299" r:id="rId12"/>
    <p:sldId id="300" r:id="rId13"/>
    <p:sldId id="306" r:id="rId14"/>
    <p:sldId id="307" r:id="rId15"/>
    <p:sldId id="293" r:id="rId16"/>
    <p:sldId id="294" r:id="rId17"/>
    <p:sldId id="295" r:id="rId18"/>
    <p:sldId id="312" r:id="rId19"/>
    <p:sldId id="296" r:id="rId20"/>
    <p:sldId id="297" r:id="rId21"/>
    <p:sldId id="313" r:id="rId22"/>
    <p:sldId id="314" r:id="rId23"/>
    <p:sldId id="311" r:id="rId24"/>
    <p:sldId id="315" r:id="rId25"/>
    <p:sldId id="287" r:id="rId26"/>
    <p:sldId id="288" r:id="rId27"/>
    <p:sldId id="289" r:id="rId28"/>
    <p:sldId id="290" r:id="rId29"/>
    <p:sldId id="291" r:id="rId30"/>
    <p:sldId id="292" r:id="rId31"/>
    <p:sldId id="282" r:id="rId32"/>
    <p:sldId id="281" r:id="rId33"/>
    <p:sldId id="286" r:id="rId34"/>
    <p:sldId id="284" r:id="rId35"/>
    <p:sldId id="285" r:id="rId36"/>
    <p:sldId id="309" r:id="rId37"/>
    <p:sldId id="308" r:id="rId38"/>
    <p:sldId id="304" r:id="rId39"/>
    <p:sldId id="31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5C01C-14EE-499E-924C-3D1F205D68D8}" type="datetimeFigureOut">
              <a:rPr lang="en-US" smtClean="0"/>
              <a:t>29-Sep-17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B381C-31E8-493B-8407-F9B4653D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B381C-31E8-493B-8407-F9B4653DE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FFF6-441C-4F19-99FD-6C7F3782B713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7CB-4506-4E48-9FF6-9B3D7A725AA8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E43C-1FDA-4348-AD59-3049498D0E00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BD00-DC77-4AE5-92D6-3EE090653F54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2771-9AF9-49CC-BAB6-401221155757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B5A-93AF-4928-862A-565BE8A2EA8D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4BFF-0918-4880-911F-A77557BF4C99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C8AC-F399-46B5-8AD1-F17F3CF87AF7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758-39CC-47A4-BF39-56630C5959A3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3C2-ABA5-4CB6-8676-4A18EF97E703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4EB8-26E2-40BE-BD29-17179111BF71}" type="datetime1">
              <a:rPr lang="en-US" smtClean="0"/>
              <a:t>29-Sep-17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B7CB8-DEFE-46C4-AAC0-A57BA3AA30C3}" type="datetime1">
              <a:rPr lang="en-US" smtClean="0"/>
              <a:t>29-Sep-17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VERILOG-HDL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Sajid</a:t>
            </a:r>
            <a:r>
              <a:rPr lang="en-US" dirty="0" smtClean="0"/>
              <a:t> </a:t>
            </a:r>
            <a:r>
              <a:rPr lang="en-US" dirty="0" err="1" smtClean="0"/>
              <a:t>Gul</a:t>
            </a:r>
            <a:r>
              <a:rPr lang="en-US" dirty="0" smtClean="0"/>
              <a:t> </a:t>
            </a:r>
            <a:r>
              <a:rPr lang="en-US" dirty="0" err="1" smtClean="0"/>
              <a:t>Khawaja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Module Instantiating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132" y="4419600"/>
            <a:ext cx="4076701" cy="243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m</a:t>
            </a:r>
            <a:r>
              <a:rPr lang="en-US" sz="1600" dirty="0" smtClean="0"/>
              <a:t>odule </a:t>
            </a:r>
            <a:r>
              <a:rPr lang="en-US" sz="1600" dirty="0" err="1" smtClean="0"/>
              <a:t>Calling_Module</a:t>
            </a:r>
            <a:r>
              <a:rPr lang="en-US" sz="1600" dirty="0" smtClean="0"/>
              <a:t>(input a, output c);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reg</a:t>
            </a:r>
            <a:r>
              <a:rPr lang="en-US" sz="1600" b="1" dirty="0" smtClean="0">
                <a:solidFill>
                  <a:srgbClr val="FF0000"/>
                </a:solidFill>
              </a:rPr>
              <a:t> b;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wire </a:t>
            </a:r>
            <a:r>
              <a:rPr lang="en-US" sz="1600" b="1" dirty="0" err="1" smtClean="0">
                <a:solidFill>
                  <a:srgbClr val="FF0000"/>
                </a:solidFill>
              </a:rPr>
              <a:t>c_t</a:t>
            </a:r>
            <a:r>
              <a:rPr lang="en-US" sz="1600" b="1" dirty="0" smtClean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d_t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 smtClean="0"/>
              <a:t>My_Design_1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uut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/>
              <a:t>(a, </a:t>
            </a:r>
            <a:r>
              <a:rPr lang="en-US" sz="1600" b="1" dirty="0" err="1" smtClean="0">
                <a:solidFill>
                  <a:srgbClr val="FF0000"/>
                </a:solidFill>
              </a:rPr>
              <a:t>c_t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My_Design_1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uut2</a:t>
            </a:r>
            <a:r>
              <a:rPr lang="en-US" sz="1600" dirty="0" smtClean="0"/>
              <a:t> (b, </a:t>
            </a:r>
            <a:r>
              <a:rPr lang="en-US" sz="1600" b="1" dirty="0" err="1" smtClean="0">
                <a:solidFill>
                  <a:srgbClr val="FF0000"/>
                </a:solidFill>
              </a:rPr>
              <a:t>d_t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My_Design_2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uut3</a:t>
            </a:r>
            <a:r>
              <a:rPr lang="en-US" sz="1600" dirty="0" smtClean="0"/>
              <a:t> (</a:t>
            </a:r>
            <a:r>
              <a:rPr lang="en-US" sz="1600" b="1" dirty="0" err="1" smtClean="0">
                <a:solidFill>
                  <a:srgbClr val="FF0000"/>
                </a:solidFill>
              </a:rPr>
              <a:t>c_t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d_t</a:t>
            </a:r>
            <a:r>
              <a:rPr lang="en-US" sz="1600" dirty="0" smtClean="0"/>
              <a:t>, c);</a:t>
            </a:r>
          </a:p>
          <a:p>
            <a:pPr marL="0" indent="0">
              <a:buNone/>
            </a:pP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endmodule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143001" y="762000"/>
            <a:ext cx="6781800" cy="3657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1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Top-most Module (Calling Module)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401" y="1152117"/>
            <a:ext cx="3196995" cy="1210084"/>
            <a:chOff x="1527547" y="3000376"/>
            <a:chExt cx="3705025" cy="1364094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1" y="3000376"/>
              <a:ext cx="2336971" cy="1364094"/>
              <a:chOff x="2895601" y="3000376"/>
              <a:chExt cx="2336971" cy="136409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895601" y="3000376"/>
                <a:ext cx="2336971" cy="13640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07300" y="3479748"/>
                <a:ext cx="1752600" cy="41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My_Design_1</a:t>
                </a:r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1527547" y="3670755"/>
              <a:ext cx="1676401" cy="116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90080" y="1757159"/>
            <a:ext cx="3491920" cy="1210084"/>
            <a:chOff x="2895601" y="3000376"/>
            <a:chExt cx="4046817" cy="1364094"/>
          </a:xfrm>
        </p:grpSpPr>
        <p:grpSp>
          <p:nvGrpSpPr>
            <p:cNvPr id="22" name="Group 21"/>
            <p:cNvGrpSpPr/>
            <p:nvPr/>
          </p:nvGrpSpPr>
          <p:grpSpPr>
            <a:xfrm>
              <a:off x="2895601" y="3000376"/>
              <a:ext cx="2336971" cy="1364094"/>
              <a:chOff x="2895601" y="3000376"/>
              <a:chExt cx="2336971" cy="136409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5601" y="3000376"/>
                <a:ext cx="2336971" cy="13640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45138" y="3479748"/>
                <a:ext cx="1752600" cy="41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My_Design_2</a:t>
                </a:r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4835914" y="3677284"/>
              <a:ext cx="210650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981201" y="2982413"/>
            <a:ext cx="2286001" cy="1210084"/>
            <a:chOff x="3466396" y="2661625"/>
            <a:chExt cx="2649265" cy="1210084"/>
          </a:xfrm>
        </p:grpSpPr>
        <p:grpSp>
          <p:nvGrpSpPr>
            <p:cNvPr id="28" name="Group 27"/>
            <p:cNvGrpSpPr/>
            <p:nvPr/>
          </p:nvGrpSpPr>
          <p:grpSpPr>
            <a:xfrm>
              <a:off x="3778692" y="2661625"/>
              <a:ext cx="2336969" cy="1210084"/>
              <a:chOff x="3778692" y="3000376"/>
              <a:chExt cx="2336970" cy="136409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778692" y="3000376"/>
                <a:ext cx="2336970" cy="13640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98134" y="3479748"/>
                <a:ext cx="1752600" cy="41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My_Design_1</a:t>
                </a:r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3466396" y="3256317"/>
              <a:ext cx="705003" cy="43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34"/>
          <p:cNvCxnSpPr/>
          <p:nvPr/>
        </p:nvCxnSpPr>
        <p:spPr>
          <a:xfrm flipV="1">
            <a:off x="3886200" y="2743201"/>
            <a:ext cx="1003881" cy="833958"/>
          </a:xfrm>
          <a:prstGeom prst="bentConnector3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3"/>
          </p:cNvCxnSpPr>
          <p:nvPr/>
        </p:nvCxnSpPr>
        <p:spPr>
          <a:xfrm>
            <a:off x="3349396" y="1757159"/>
            <a:ext cx="1540684" cy="425250"/>
          </a:xfrm>
          <a:prstGeom prst="bentConnector3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0" y="4876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uut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uut2 and uut3</a:t>
            </a:r>
          </a:p>
          <a:p>
            <a:pPr algn="just"/>
            <a:r>
              <a:rPr lang="en-US" dirty="0" smtClean="0"/>
              <a:t>User defined Object names for modules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16036" y="1365992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c_t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13830" y="3038331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d_t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9499" y="1916668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8299" y="3124200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417" y="1333726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Module Instantiating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132" y="4419600"/>
            <a:ext cx="4076701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</a:t>
            </a:r>
            <a:r>
              <a:rPr lang="en-US" sz="1600" dirty="0" smtClean="0"/>
              <a:t>odule </a:t>
            </a:r>
            <a:r>
              <a:rPr lang="en-US" sz="1600" dirty="0" err="1" smtClean="0"/>
              <a:t>Calling_Module</a:t>
            </a:r>
            <a:r>
              <a:rPr lang="en-US" sz="1600" dirty="0" smtClean="0"/>
              <a:t>(input a, b, output c);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wire </a:t>
            </a:r>
            <a:r>
              <a:rPr lang="en-US" sz="1600" b="1" dirty="0" err="1" smtClean="0">
                <a:solidFill>
                  <a:srgbClr val="FF0000"/>
                </a:solidFill>
              </a:rPr>
              <a:t>c_t</a:t>
            </a:r>
            <a:r>
              <a:rPr lang="en-US" sz="1600" b="1" dirty="0" smtClean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d_t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 smtClean="0"/>
              <a:t>My_Design_1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uut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/>
              <a:t>(a, </a:t>
            </a:r>
            <a:r>
              <a:rPr lang="en-US" sz="1600" b="1" dirty="0" err="1" smtClean="0">
                <a:solidFill>
                  <a:srgbClr val="FF0000"/>
                </a:solidFill>
              </a:rPr>
              <a:t>c_t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My_Design_1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uut2</a:t>
            </a:r>
            <a:r>
              <a:rPr lang="en-US" sz="1600" dirty="0" smtClean="0"/>
              <a:t> (b, </a:t>
            </a:r>
            <a:r>
              <a:rPr lang="en-US" sz="1600" b="1" dirty="0" err="1" smtClean="0">
                <a:solidFill>
                  <a:srgbClr val="FF0000"/>
                </a:solidFill>
              </a:rPr>
              <a:t>d_t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My_Design_2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uut3</a:t>
            </a:r>
            <a:r>
              <a:rPr lang="en-US" sz="1600" dirty="0" smtClean="0"/>
              <a:t> (</a:t>
            </a:r>
            <a:r>
              <a:rPr lang="en-US" sz="1600" b="1" dirty="0" err="1" smtClean="0">
                <a:solidFill>
                  <a:srgbClr val="FF0000"/>
                </a:solidFill>
              </a:rPr>
              <a:t>c_t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d_t</a:t>
            </a:r>
            <a:r>
              <a:rPr lang="en-US" sz="1600" dirty="0" smtClean="0"/>
              <a:t>, c);</a:t>
            </a:r>
          </a:p>
          <a:p>
            <a:pPr marL="0" indent="0">
              <a:buNone/>
            </a:pP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endmodule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143001" y="762000"/>
            <a:ext cx="6781800" cy="3657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1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Top-most Module (Calling Module)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401" y="1152117"/>
            <a:ext cx="3196995" cy="1210084"/>
            <a:chOff x="1527547" y="3000376"/>
            <a:chExt cx="3705025" cy="1364094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1" y="3000376"/>
              <a:ext cx="2336971" cy="1364094"/>
              <a:chOff x="2895601" y="3000376"/>
              <a:chExt cx="2336971" cy="136409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895601" y="3000376"/>
                <a:ext cx="2336971" cy="13640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07300" y="3479748"/>
                <a:ext cx="1752600" cy="41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My_Design_1</a:t>
                </a:r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1527547" y="3670755"/>
              <a:ext cx="1676401" cy="116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90080" y="1757159"/>
            <a:ext cx="3491920" cy="1210084"/>
            <a:chOff x="2895601" y="3000376"/>
            <a:chExt cx="4046817" cy="1364094"/>
          </a:xfrm>
        </p:grpSpPr>
        <p:grpSp>
          <p:nvGrpSpPr>
            <p:cNvPr id="22" name="Group 21"/>
            <p:cNvGrpSpPr/>
            <p:nvPr/>
          </p:nvGrpSpPr>
          <p:grpSpPr>
            <a:xfrm>
              <a:off x="2895601" y="3000376"/>
              <a:ext cx="2336971" cy="1364094"/>
              <a:chOff x="2895601" y="3000376"/>
              <a:chExt cx="2336971" cy="136409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5601" y="3000376"/>
                <a:ext cx="2336971" cy="13640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45138" y="3479748"/>
                <a:ext cx="1752600" cy="41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My_Design_2</a:t>
                </a:r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4835914" y="3677284"/>
              <a:ext cx="210650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84019" y="2967243"/>
            <a:ext cx="3196995" cy="1210084"/>
            <a:chOff x="1527547" y="2661625"/>
            <a:chExt cx="3705024" cy="1210084"/>
          </a:xfrm>
        </p:grpSpPr>
        <p:grpSp>
          <p:nvGrpSpPr>
            <p:cNvPr id="28" name="Group 27"/>
            <p:cNvGrpSpPr/>
            <p:nvPr/>
          </p:nvGrpSpPr>
          <p:grpSpPr>
            <a:xfrm>
              <a:off x="2895601" y="2661625"/>
              <a:ext cx="2336970" cy="1210084"/>
              <a:chOff x="2895601" y="3000376"/>
              <a:chExt cx="2336971" cy="136409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2895601" y="3000376"/>
                <a:ext cx="2336971" cy="13640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307300" y="3479748"/>
                <a:ext cx="1752600" cy="41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My_Design_1</a:t>
                </a:r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527547" y="3256316"/>
              <a:ext cx="1676400" cy="103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34"/>
          <p:cNvCxnSpPr/>
          <p:nvPr/>
        </p:nvCxnSpPr>
        <p:spPr>
          <a:xfrm flipV="1">
            <a:off x="3349396" y="2743200"/>
            <a:ext cx="1540685" cy="829085"/>
          </a:xfrm>
          <a:prstGeom prst="bentConnector3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3"/>
          </p:cNvCxnSpPr>
          <p:nvPr/>
        </p:nvCxnSpPr>
        <p:spPr>
          <a:xfrm>
            <a:off x="3349396" y="1757159"/>
            <a:ext cx="1540684" cy="425250"/>
          </a:xfrm>
          <a:prstGeom prst="bentConnector3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0" y="4876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uut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uut2 and uut3</a:t>
            </a:r>
          </a:p>
          <a:p>
            <a:pPr algn="just"/>
            <a:r>
              <a:rPr lang="en-US" dirty="0" smtClean="0"/>
              <a:t>User defined Object names for modules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6036" y="1365992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c_t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81014" y="3577159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d_t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9619" y="1887724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3182" y="3157742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110" y="1333726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ANSI Style Module Instantiating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001000" cy="1524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My_Design_1 </a:t>
            </a:r>
            <a:r>
              <a:rPr lang="en-US" sz="2400" dirty="0" err="1" smtClean="0"/>
              <a:t>uut</a:t>
            </a:r>
            <a:r>
              <a:rPr lang="en-US" sz="2400" dirty="0" smtClean="0"/>
              <a:t> (.in(a), .out(b));</a:t>
            </a:r>
          </a:p>
          <a:p>
            <a:pPr marL="0" indent="0">
              <a:buNone/>
            </a:pPr>
            <a:r>
              <a:rPr lang="en-US" sz="2400" dirty="0" smtClean="0"/>
              <a:t>“a” can be defined as ?</a:t>
            </a:r>
          </a:p>
          <a:p>
            <a:pPr marL="0" indent="0">
              <a:buNone/>
            </a:pPr>
            <a:r>
              <a:rPr lang="en-US" sz="2400" dirty="0" smtClean="0"/>
              <a:t>“b” can be defined as ?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219200"/>
            <a:ext cx="6781800" cy="3657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1" y="1219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Top-most Module (Calling Module)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1" y="2209800"/>
            <a:ext cx="4654995" cy="1680545"/>
            <a:chOff x="1527547" y="3000376"/>
            <a:chExt cx="3718706" cy="1364094"/>
          </a:xfrm>
        </p:grpSpPr>
        <p:grpSp>
          <p:nvGrpSpPr>
            <p:cNvPr id="7" name="Group 6"/>
            <p:cNvGrpSpPr/>
            <p:nvPr/>
          </p:nvGrpSpPr>
          <p:grpSpPr>
            <a:xfrm>
              <a:off x="2909282" y="3000376"/>
              <a:ext cx="2336971" cy="1364094"/>
              <a:chOff x="2909282" y="3000376"/>
              <a:chExt cx="2336971" cy="136409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9282" y="3000376"/>
                <a:ext cx="2336971" cy="136409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14623" y="3557038"/>
                <a:ext cx="1400088" cy="299786"/>
              </a:xfrm>
              <a:prstGeom prst="rect">
                <a:avLst/>
              </a:prstGeom>
              <a:ln>
                <a:solidFill>
                  <a:schemeClr val="lt1">
                    <a:alpha val="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My_Design_1</a:t>
                </a:r>
                <a:endParaRPr lang="en-US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1527547" y="3670755"/>
              <a:ext cx="1676401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Elbow Connector 10"/>
          <p:cNvCxnSpPr/>
          <p:nvPr/>
        </p:nvCxnSpPr>
        <p:spPr>
          <a:xfrm>
            <a:off x="5410201" y="3137915"/>
            <a:ext cx="16036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092" y="2506341"/>
            <a:ext cx="87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7996" y="2527123"/>
            <a:ext cx="87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7583" y="3262966"/>
            <a:ext cx="87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7841" y="3243516"/>
            <a:ext cx="87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By default 32 bit, used as constants</a:t>
            </a:r>
          </a:p>
          <a:p>
            <a:pPr algn="just"/>
            <a:r>
              <a:rPr lang="en-US" dirty="0" smtClean="0"/>
              <a:t>Assigned value remains same within the module (as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in c)</a:t>
            </a:r>
          </a:p>
          <a:p>
            <a:pPr algn="just"/>
            <a:r>
              <a:rPr lang="en-US" dirty="0" smtClean="0"/>
              <a:t>Its value can be updated from calling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 algn="just">
              <a:buNone/>
            </a:pPr>
            <a:r>
              <a:rPr lang="en-US" dirty="0" smtClean="0"/>
              <a:t>module </a:t>
            </a:r>
            <a:r>
              <a:rPr lang="en-US" dirty="0"/>
              <a:t>xyz(………);</a:t>
            </a:r>
          </a:p>
          <a:p>
            <a:pPr marL="411480" lvl="1" indent="0" algn="just">
              <a:buNone/>
            </a:pPr>
            <a:r>
              <a:rPr lang="en-US" dirty="0" smtClean="0"/>
              <a:t>parameter </a:t>
            </a:r>
            <a:r>
              <a:rPr lang="en-US" dirty="0"/>
              <a:t>N =10;       //Defining N as 10</a:t>
            </a:r>
          </a:p>
          <a:p>
            <a:pPr marL="411480" lvl="1" indent="0" algn="just">
              <a:buNone/>
            </a:pPr>
            <a:r>
              <a:rPr lang="en-US" dirty="0"/>
              <a:t>input [N – 1: 0] in;    //Defining N bit input and output</a:t>
            </a:r>
          </a:p>
          <a:p>
            <a:pPr marL="411480" lvl="1" indent="0" algn="just">
              <a:buNone/>
            </a:pPr>
            <a:r>
              <a:rPr lang="en-US" dirty="0"/>
              <a:t>output [N – 1: 0] out;</a:t>
            </a:r>
          </a:p>
          <a:p>
            <a:pPr marL="411480" lvl="1" indent="0" algn="just">
              <a:buNone/>
            </a:pPr>
            <a:r>
              <a:rPr lang="en-US" dirty="0"/>
              <a:t>.</a:t>
            </a:r>
          </a:p>
          <a:p>
            <a:pPr marL="411480" lvl="1" indent="0" algn="just">
              <a:buNone/>
            </a:pPr>
            <a:r>
              <a:rPr lang="en-US" dirty="0"/>
              <a:t>.</a:t>
            </a:r>
          </a:p>
          <a:p>
            <a:pPr marL="411480" lvl="1" indent="0" algn="just">
              <a:buNone/>
            </a:pPr>
            <a:r>
              <a:rPr lang="en-US" dirty="0"/>
              <a:t>.</a:t>
            </a:r>
          </a:p>
          <a:p>
            <a:pPr marL="411480" lvl="1" indent="0" algn="just">
              <a:buNone/>
            </a:pPr>
            <a:r>
              <a:rPr lang="en-US" dirty="0" err="1"/>
              <a:t>endmodule</a:t>
            </a:r>
            <a:endParaRPr lang="en-US" dirty="0"/>
          </a:p>
          <a:p>
            <a:endParaRPr lang="en-US" dirty="0" smtClean="0"/>
          </a:p>
          <a:p>
            <a:r>
              <a:rPr lang="en-US" sz="3200" dirty="0" smtClean="0"/>
              <a:t>Calling </a:t>
            </a:r>
          </a:p>
          <a:p>
            <a:pPr marL="114300" indent="0">
              <a:buNone/>
            </a:pPr>
            <a:r>
              <a:rPr lang="en-US" sz="3200" dirty="0" smtClean="0"/>
              <a:t>Xyz #(.N(10)) </a:t>
            </a:r>
            <a:r>
              <a:rPr lang="en-US" sz="3200" dirty="0" err="1" smtClean="0"/>
              <a:t>obj</a:t>
            </a:r>
            <a:r>
              <a:rPr lang="en-US" sz="3200" dirty="0" smtClean="0"/>
              <a:t> (…….);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</a:t>
            </a:r>
            <a:r>
              <a:rPr lang="en-US" dirty="0" smtClean="0"/>
              <a:t>Lines For Coding in HDL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Avoid </a:t>
            </a:r>
            <a:r>
              <a:rPr lang="en-US" dirty="0" smtClean="0"/>
              <a:t>Latches at all cost</a:t>
            </a:r>
          </a:p>
          <a:p>
            <a:pPr lvl="1" algn="just"/>
            <a:r>
              <a:rPr lang="en-US" dirty="0" smtClean="0"/>
              <a:t>Complete all conditions when using if-else (or case statement)</a:t>
            </a:r>
          </a:p>
          <a:p>
            <a:pPr lvl="1" algn="just"/>
            <a:r>
              <a:rPr lang="en-US" dirty="0" smtClean="0"/>
              <a:t>Or </a:t>
            </a:r>
            <a:r>
              <a:rPr lang="en-US" dirty="0"/>
              <a:t>Make use of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default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844329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4886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Design of Signal Processing Systems, John Wiley &amp; Sons by Dr. </a:t>
            </a:r>
            <a:r>
              <a:rPr lang="en-US" dirty="0" err="1"/>
              <a:t>Shoab</a:t>
            </a:r>
            <a:r>
              <a:rPr lang="en-US" dirty="0"/>
              <a:t> A.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93430"/>
            <a:ext cx="5029200" cy="463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Use default values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4886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Design of Signal Processing Systems, John Wiley &amp; Sons by Dr. </a:t>
            </a:r>
            <a:r>
              <a:rPr lang="en-US" dirty="0" err="1"/>
              <a:t>Shoab</a:t>
            </a:r>
            <a:r>
              <a:rPr lang="en-US" dirty="0"/>
              <a:t> A.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Use XILINX provided cores whenever possible</a:t>
            </a:r>
          </a:p>
          <a:p>
            <a:pPr lvl="1" algn="just"/>
            <a:r>
              <a:rPr lang="en-US" sz="2400" dirty="0" smtClean="0"/>
              <a:t>Block/Distributed RAM in place of local memory</a:t>
            </a:r>
          </a:p>
          <a:p>
            <a:pPr lvl="2" algn="just"/>
            <a:r>
              <a:rPr lang="en-US" sz="2200" dirty="0" smtClean="0"/>
              <a:t>Specify depth of memory in power of 2 to avoid unnecessary warnings</a:t>
            </a:r>
          </a:p>
          <a:p>
            <a:pPr lvl="1" algn="just"/>
            <a:r>
              <a:rPr lang="en-US" sz="2400" dirty="0" smtClean="0"/>
              <a:t>DSP48 module for various multi-operand operations</a:t>
            </a:r>
            <a:endParaRPr lang="en-US" sz="2200" dirty="0" smtClean="0"/>
          </a:p>
          <a:p>
            <a:pPr lvl="1" algn="just"/>
            <a:r>
              <a:rPr lang="en-US" sz="2400" dirty="0" smtClean="0"/>
              <a:t>Math functions such as</a:t>
            </a:r>
          </a:p>
          <a:p>
            <a:pPr lvl="2" algn="just"/>
            <a:r>
              <a:rPr lang="en-US" sz="2000" dirty="0" smtClean="0"/>
              <a:t>Division</a:t>
            </a:r>
          </a:p>
          <a:p>
            <a:pPr lvl="2" algn="just"/>
            <a:r>
              <a:rPr lang="en-US" sz="2000" dirty="0" smtClean="0"/>
              <a:t>Square root</a:t>
            </a:r>
          </a:p>
          <a:p>
            <a:pPr lvl="2" algn="just"/>
            <a:r>
              <a:rPr lang="en-US" sz="2000" dirty="0" smtClean="0"/>
              <a:t>Sin, </a:t>
            </a:r>
            <a:r>
              <a:rPr lang="en-US" sz="2000" dirty="0" err="1" smtClean="0"/>
              <a:t>cos</a:t>
            </a:r>
            <a:r>
              <a:rPr lang="en-US" sz="2000" dirty="0" smtClean="0"/>
              <a:t> etc.</a:t>
            </a:r>
          </a:p>
          <a:p>
            <a:pPr algn="just"/>
            <a:r>
              <a:rPr lang="en-US" sz="2400" dirty="0" smtClean="0"/>
              <a:t>Use of cores helps in simplifying and optimizing the overall design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Non-Synthesizable Constructs</a:t>
            </a:r>
            <a:br>
              <a:rPr lang="en-US" dirty="0" smtClean="0"/>
            </a:br>
            <a:r>
              <a:rPr lang="en-US" dirty="0" smtClean="0"/>
              <a:t>(Majorly used in simulation)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Do not use non-synthesizable constructs while designing</a:t>
            </a:r>
          </a:p>
          <a:p>
            <a:pPr algn="just"/>
            <a:r>
              <a:rPr lang="en-US" dirty="0" smtClean="0"/>
              <a:t>Example constructs</a:t>
            </a:r>
          </a:p>
          <a:p>
            <a:pPr lvl="1" algn="just"/>
            <a:r>
              <a:rPr lang="en-US" dirty="0" smtClean="0"/>
              <a:t>initial</a:t>
            </a:r>
          </a:p>
          <a:p>
            <a:pPr lvl="1" algn="just"/>
            <a:r>
              <a:rPr lang="en-US" dirty="0" smtClean="0"/>
              <a:t>forever</a:t>
            </a:r>
          </a:p>
          <a:p>
            <a:pPr lvl="1" algn="just"/>
            <a:r>
              <a:rPr lang="en-US" dirty="0" smtClean="0"/>
              <a:t>always </a:t>
            </a:r>
          </a:p>
          <a:p>
            <a:pPr lvl="2" algn="just"/>
            <a:r>
              <a:rPr lang="en-US" dirty="0" smtClean="0"/>
              <a:t>(without sensitivity list)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Shows </a:t>
            </a:r>
            <a:r>
              <a:rPr lang="en-US" sz="2800" b="1" dirty="0">
                <a:solidFill>
                  <a:srgbClr val="FF0000"/>
                </a:solidFill>
              </a:rPr>
              <a:t>flow of data using</a:t>
            </a:r>
            <a:endParaRPr lang="en-US" sz="2800" dirty="0"/>
          </a:p>
          <a:p>
            <a:pPr lvl="1" algn="just"/>
            <a:r>
              <a:rPr lang="en-US" sz="2800" dirty="0"/>
              <a:t>Expressions</a:t>
            </a:r>
          </a:p>
          <a:p>
            <a:pPr lvl="1" algn="just"/>
            <a:r>
              <a:rPr lang="en-US" sz="2800" dirty="0"/>
              <a:t>Operands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b="1" dirty="0" smtClean="0"/>
              <a:t>Rules:</a:t>
            </a:r>
          </a:p>
          <a:p>
            <a:pPr lvl="1" algn="just"/>
            <a:r>
              <a:rPr lang="en-US" sz="2800" dirty="0" smtClean="0"/>
              <a:t>Left hand side must be declared as type “</a:t>
            </a:r>
            <a:r>
              <a:rPr lang="en-US" sz="2800" b="1" dirty="0" smtClean="0">
                <a:solidFill>
                  <a:srgbClr val="FF0000"/>
                </a:solidFill>
              </a:rPr>
              <a:t>wire</a:t>
            </a:r>
            <a:r>
              <a:rPr lang="en-US" sz="2800" dirty="0" smtClean="0"/>
              <a:t>”</a:t>
            </a:r>
          </a:p>
          <a:p>
            <a:pPr lvl="1" algn="just"/>
            <a:r>
              <a:rPr lang="en-US" sz="2800" b="1" dirty="0" smtClean="0">
                <a:solidFill>
                  <a:srgbClr val="FF0000"/>
                </a:solidFill>
              </a:rPr>
              <a:t>ALWAYS </a:t>
            </a:r>
            <a:r>
              <a:rPr lang="en-US" sz="2800" dirty="0" smtClean="0"/>
              <a:t>use keyword </a:t>
            </a:r>
            <a:r>
              <a:rPr lang="en-US" sz="2800" b="1" dirty="0" smtClean="0">
                <a:solidFill>
                  <a:srgbClr val="FF0000"/>
                </a:solidFill>
              </a:rPr>
              <a:t>assign</a:t>
            </a:r>
            <a:r>
              <a:rPr lang="en-US" sz="2800" dirty="0" smtClean="0"/>
              <a:t> before any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1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Combinational Feedback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1125"/>
            <a:ext cx="91440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4886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Design of Signal Processing Systems, John Wiley &amp; Sons by Dr. </a:t>
            </a:r>
            <a:r>
              <a:rPr lang="en-US" dirty="0" err="1"/>
              <a:t>Shoab</a:t>
            </a:r>
            <a:r>
              <a:rPr lang="en-US" dirty="0"/>
              <a:t> A. Khan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Place physical register at the input and output of your overall  design.</a:t>
            </a:r>
          </a:p>
          <a:p>
            <a:pPr algn="just"/>
            <a:r>
              <a:rPr lang="en-US" dirty="0" smtClean="0"/>
              <a:t>Can automatically help in reducing overall delay</a:t>
            </a:r>
          </a:p>
          <a:p>
            <a:pPr algn="just"/>
            <a:r>
              <a:rPr lang="en-US" dirty="0" smtClean="0"/>
              <a:t>Ensures complete synthesis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Cross-Checks after Completion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Synthesize your code</a:t>
            </a:r>
          </a:p>
          <a:p>
            <a:r>
              <a:rPr lang="en-US" dirty="0" smtClean="0"/>
              <a:t>Check Area and Timing Analysis</a:t>
            </a:r>
          </a:p>
          <a:p>
            <a:r>
              <a:rPr lang="en-US" dirty="0" smtClean="0"/>
              <a:t>Cross check your RTL schematics</a:t>
            </a:r>
          </a:p>
          <a:p>
            <a:r>
              <a:rPr lang="en-US" dirty="0" smtClean="0"/>
              <a:t>Run implement design</a:t>
            </a:r>
          </a:p>
          <a:p>
            <a:pPr lvl="1"/>
            <a:r>
              <a:rPr lang="en-US" dirty="0" smtClean="0"/>
              <a:t>Translate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Place and Route</a:t>
            </a:r>
          </a:p>
          <a:p>
            <a:r>
              <a:rPr lang="en-US" dirty="0" smtClean="0"/>
              <a:t>Run post route simulation and cross check your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Errors and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Multi-driver Error:</a:t>
            </a:r>
          </a:p>
          <a:p>
            <a:pPr lvl="1" algn="just"/>
            <a:r>
              <a:rPr lang="en-US" dirty="0" smtClean="0"/>
              <a:t>When a single variable is assigned values at multiple places (assign or procedural blocks)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Incomplete Sensitivity list</a:t>
            </a:r>
            <a:endParaRPr lang="en-US" dirty="0"/>
          </a:p>
          <a:p>
            <a:pPr algn="just"/>
            <a:r>
              <a:rPr lang="en-US" dirty="0" smtClean="0"/>
              <a:t>FF latch inferred</a:t>
            </a:r>
          </a:p>
          <a:p>
            <a:pPr algn="just"/>
            <a:r>
              <a:rPr lang="en-US" dirty="0" smtClean="0"/>
              <a:t>Can not mix blocking and non-blocking statements</a:t>
            </a:r>
          </a:p>
          <a:p>
            <a:pPr algn="just"/>
            <a:r>
              <a:rPr lang="en-US" dirty="0" smtClean="0"/>
              <a:t>Trimming XYZ variable</a:t>
            </a:r>
          </a:p>
          <a:p>
            <a:pPr algn="just"/>
            <a:r>
              <a:rPr lang="en-US" dirty="0" smtClean="0"/>
              <a:t>Constant value in a variable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8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 </a:t>
            </a:r>
            <a:r>
              <a:rPr lang="en-US" dirty="0" err="1" smtClean="0"/>
              <a:t>Chipscope</a:t>
            </a:r>
            <a:r>
              <a:rPr lang="en-US" dirty="0" smtClean="0"/>
              <a:t>-Pro to debug  code at run time</a:t>
            </a:r>
          </a:p>
          <a:p>
            <a:pPr algn="just"/>
            <a:r>
              <a:rPr lang="en-US" dirty="0" smtClean="0"/>
              <a:t>Provides</a:t>
            </a:r>
          </a:p>
          <a:p>
            <a:pPr lvl="1" algn="just"/>
            <a:r>
              <a:rPr lang="en-US" dirty="0" smtClean="0"/>
              <a:t>Integrated Controller (ICON)</a:t>
            </a:r>
          </a:p>
          <a:p>
            <a:pPr lvl="1" algn="just"/>
            <a:r>
              <a:rPr lang="en-US" dirty="0" smtClean="0"/>
              <a:t>Integrated Logic Analyzer (ILA)</a:t>
            </a:r>
          </a:p>
          <a:p>
            <a:pPr lvl="1" algn="just"/>
            <a:r>
              <a:rPr lang="en-US" dirty="0" smtClean="0"/>
              <a:t>Virtual Input Output (VIO)</a:t>
            </a:r>
          </a:p>
          <a:p>
            <a:pPr lvl="1" algn="just"/>
            <a:r>
              <a:rPr lang="en-US" dirty="0" smtClean="0"/>
              <a:t>Agilent Trace Core 2 (ATC2) etc.</a:t>
            </a:r>
          </a:p>
          <a:p>
            <a:pPr lvl="1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Difference Equation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52875"/>
            <a:ext cx="435140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3886200" y="1300162"/>
            <a:ext cx="3124200" cy="25860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– 1 specifies a delay of 1 sample.</a:t>
            </a:r>
          </a:p>
          <a:p>
            <a:pPr algn="ctr"/>
            <a:r>
              <a:rPr lang="en-US" dirty="0" smtClean="0"/>
              <a:t>Physical Delay in HDL-VERILOG is added using a physical 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57150">
            <a:noFill/>
          </a:ln>
        </p:spPr>
        <p:txBody>
          <a:bodyPr/>
          <a:lstStyle/>
          <a:p>
            <a:r>
              <a:rPr lang="en-US" dirty="0" smtClean="0"/>
              <a:t>Difference Equation-Figure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4114800"/>
            <a:ext cx="1828800" cy="3048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2438400"/>
            <a:ext cx="685800" cy="685800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+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4600" y="3886200"/>
            <a:ext cx="685800" cy="685800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1447800" y="27813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3200400" y="2781300"/>
            <a:ext cx="4114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>
            <a:off x="5715000" y="2781300"/>
            <a:ext cx="0" cy="13335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7" idx="4"/>
          </p:cNvCxnSpPr>
          <p:nvPr/>
        </p:nvCxnSpPr>
        <p:spPr>
          <a:xfrm rot="5400000">
            <a:off x="4210050" y="3067050"/>
            <a:ext cx="152400" cy="2857500"/>
          </a:xfrm>
          <a:prstGeom prst="bentConnector3">
            <a:avLst>
              <a:gd name="adj1" fmla="val 640909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4"/>
          </p:cNvCxnSpPr>
          <p:nvPr/>
        </p:nvCxnSpPr>
        <p:spPr>
          <a:xfrm flipV="1">
            <a:off x="2857500" y="3124200"/>
            <a:ext cx="0" cy="762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>
            <a:off x="1600200" y="4229100"/>
            <a:ext cx="91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6800" y="2329934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x[n]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2815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y[n]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172200" y="451658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y[n - 1]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66800" y="4311134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0.5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406110"/>
              </p:ext>
            </p:extLst>
          </p:nvPr>
        </p:nvGraphicFramePr>
        <p:xfrm>
          <a:off x="1828800" y="19050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+mj-lt"/>
                        </a:rPr>
                        <a:t>i0</a:t>
                      </a:r>
                      <a:endParaRPr lang="en-US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+mj-lt"/>
                        </a:rPr>
                        <a:t>i1</a:t>
                      </a:r>
                      <a:endParaRPr lang="en-US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+mj-lt"/>
                        </a:rPr>
                        <a:t>eq</a:t>
                      </a:r>
                      <a:endParaRPr lang="en-US" i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66579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module</a:t>
            </a:r>
            <a:r>
              <a:rPr lang="en-US" dirty="0" smtClean="0"/>
              <a:t> eq1( </a:t>
            </a:r>
            <a:r>
              <a:rPr lang="en-US" b="1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 i0, i1, </a:t>
            </a:r>
            <a:r>
              <a:rPr lang="en-US" b="1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wire</a:t>
            </a:r>
            <a:r>
              <a:rPr lang="en-US" dirty="0" smtClean="0"/>
              <a:t> p0, p1;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ssign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 = p0 | p1;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ssign</a:t>
            </a:r>
            <a:r>
              <a:rPr lang="en-US" dirty="0" smtClean="0"/>
              <a:t> p0 = ~i0 &amp; ~i1;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ssign</a:t>
            </a:r>
            <a:r>
              <a:rPr lang="en-US" dirty="0" smtClean="0"/>
              <a:t> p1 = i0 &amp; i1;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endmodule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module</a:t>
            </a:r>
            <a:r>
              <a:rPr lang="en-US" dirty="0" smtClean="0"/>
              <a:t> eq1( </a:t>
            </a:r>
            <a:r>
              <a:rPr lang="en-US" b="1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 i0, i1, </a:t>
            </a:r>
            <a:r>
              <a:rPr lang="en-US" b="1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>
                <a:solidFill>
                  <a:schemeClr val="accent1"/>
                </a:solidFill>
              </a:rPr>
              <a:t>r</a:t>
            </a:r>
            <a:r>
              <a:rPr lang="en-US" b="1" dirty="0" err="1" smtClean="0">
                <a:solidFill>
                  <a:schemeClr val="accent1"/>
                </a:solidFill>
              </a:rPr>
              <a:t>eg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p0, p1, </a:t>
            </a:r>
            <a:r>
              <a:rPr lang="en-US" dirty="0" err="1" smtClean="0"/>
              <a:t>eq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always@(*)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en-US" dirty="0"/>
              <a:t>= p0 | p1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lways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@</a:t>
            </a:r>
            <a:r>
              <a:rPr lang="en-US" dirty="0" smtClean="0"/>
              <a:t>(i0, i1)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begin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p0 = ~i0 &amp; ~i1;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p1 = i0 &amp; i1;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end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endmodule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Uses </a:t>
            </a:r>
            <a:r>
              <a:rPr lang="en-US" sz="2400" b="1" dirty="0">
                <a:solidFill>
                  <a:srgbClr val="FF0000"/>
                </a:solidFill>
              </a:rPr>
              <a:t>high level constructs</a:t>
            </a:r>
            <a:r>
              <a:rPr lang="en-US" sz="2400" dirty="0"/>
              <a:t> such as</a:t>
            </a:r>
          </a:p>
          <a:p>
            <a:pPr lvl="1" algn="just"/>
            <a:r>
              <a:rPr lang="en-US" sz="2400" dirty="0"/>
              <a:t>If/else, case, </a:t>
            </a:r>
            <a:r>
              <a:rPr lang="en-US" sz="2400" dirty="0" err="1"/>
              <a:t>casex</a:t>
            </a:r>
            <a:r>
              <a:rPr lang="en-US" sz="2400" dirty="0"/>
              <a:t>, </a:t>
            </a:r>
            <a:r>
              <a:rPr lang="en-US" sz="2400" dirty="0" err="1"/>
              <a:t>casez</a:t>
            </a:r>
            <a:endParaRPr lang="en-US" sz="2400" dirty="0"/>
          </a:p>
          <a:p>
            <a:pPr lvl="1" algn="just"/>
            <a:r>
              <a:rPr lang="en-US" sz="2400" dirty="0"/>
              <a:t>for, while, repeat, forever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Rules:</a:t>
            </a:r>
          </a:p>
          <a:p>
            <a:pPr lvl="1" algn="just"/>
            <a:r>
              <a:rPr lang="en-US" sz="2400" dirty="0" smtClean="0"/>
              <a:t>Left hand side must be declared as type “</a:t>
            </a:r>
            <a:r>
              <a:rPr lang="en-US" sz="2400" b="1" dirty="0" err="1" smtClean="0">
                <a:solidFill>
                  <a:srgbClr val="FF0000"/>
                </a:solidFill>
              </a:rPr>
              <a:t>reg</a:t>
            </a:r>
            <a:r>
              <a:rPr lang="en-US" sz="2400" dirty="0" smtClean="0"/>
              <a:t>”</a:t>
            </a:r>
          </a:p>
          <a:p>
            <a:pPr lvl="1" algn="just"/>
            <a:r>
              <a:rPr lang="en-US" sz="2400" dirty="0" smtClean="0"/>
              <a:t>Code must be enclosed within a </a:t>
            </a:r>
            <a:r>
              <a:rPr lang="en-US" sz="2400" b="1" dirty="0" smtClean="0">
                <a:solidFill>
                  <a:srgbClr val="FF0000"/>
                </a:solidFill>
              </a:rPr>
              <a:t>procedural block</a:t>
            </a:r>
          </a:p>
          <a:p>
            <a:pPr lvl="2" algn="just"/>
            <a:r>
              <a:rPr lang="en-US" sz="2000" b="1" dirty="0" smtClean="0">
                <a:solidFill>
                  <a:srgbClr val="FF0000"/>
                </a:solidFill>
              </a:rPr>
              <a:t>always</a:t>
            </a:r>
          </a:p>
          <a:p>
            <a:pPr lvl="2" algn="just"/>
            <a:r>
              <a:rPr lang="en-US" sz="2000" b="1" dirty="0" smtClean="0">
                <a:solidFill>
                  <a:srgbClr val="FF0000"/>
                </a:solidFill>
              </a:rPr>
              <a:t>initial</a:t>
            </a: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</a:rPr>
              <a:t>DO NOT </a:t>
            </a:r>
            <a:r>
              <a:rPr lang="en-US" sz="2400" dirty="0" smtClean="0"/>
              <a:t>use keyword </a:t>
            </a:r>
            <a:r>
              <a:rPr lang="en-US" sz="2400" b="1" dirty="0" smtClean="0">
                <a:solidFill>
                  <a:srgbClr val="FF0000"/>
                </a:solidFill>
              </a:rPr>
              <a:t>assign</a:t>
            </a:r>
            <a:r>
              <a:rPr lang="en-US" sz="2400" dirty="0" smtClean="0"/>
              <a:t> inside a procedural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module</a:t>
            </a:r>
            <a:r>
              <a:rPr lang="en-US" dirty="0" smtClean="0"/>
              <a:t> eq1( </a:t>
            </a:r>
            <a:r>
              <a:rPr lang="en-US" b="1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 i0, i1, </a:t>
            </a:r>
            <a:r>
              <a:rPr lang="en-US" b="1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wire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p0, p1;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ssign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eq</a:t>
            </a:r>
            <a:r>
              <a:rPr lang="en-US" dirty="0" smtClean="0"/>
              <a:t> = p0 | p1;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ssign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p0 = ~i0 &amp; ~i1;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ssign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p1 = i0 &amp; i1;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endmodule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module</a:t>
            </a:r>
            <a:r>
              <a:rPr lang="en-US" dirty="0" smtClean="0"/>
              <a:t> eq1( </a:t>
            </a:r>
            <a:r>
              <a:rPr lang="en-US" b="1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 i0, i1, </a:t>
            </a:r>
            <a:r>
              <a:rPr lang="en-US" b="1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p0, p1, </a:t>
            </a:r>
            <a:r>
              <a:rPr lang="en-US" sz="3100" b="1" dirty="0" err="1">
                <a:solidFill>
                  <a:srgbClr val="FF0000"/>
                </a:solidFill>
              </a:rPr>
              <a:t>eq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always@(*)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dirty="0" err="1"/>
              <a:t>eq</a:t>
            </a:r>
            <a:r>
              <a:rPr lang="en-US" dirty="0"/>
              <a:t> = p0 | p1;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lways @(i0, i1)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begin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p0 = ~i0 &amp; ~i1;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p1 = i0 &amp; i1;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end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endmodule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System Level Design and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5214664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5410200" y="152400"/>
            <a:ext cx="3004864" cy="2209800"/>
          </a:xfrm>
          <a:prstGeom prst="cloudCallout">
            <a:avLst>
              <a:gd name="adj1" fmla="val -22019"/>
              <a:gd name="adj2" fmla="val 62500"/>
            </a:avLst>
          </a:prstGeom>
          <a:solidFill>
            <a:schemeClr val="bg1">
              <a:lumMod val="9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Takes up to 60-70% of the developers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4886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Design of Signal Processing Systems, John Wiley &amp; Sons by Dr. </a:t>
            </a:r>
            <a:r>
              <a:rPr lang="en-US" dirty="0" err="1"/>
              <a:t>Shoab</a:t>
            </a:r>
            <a:r>
              <a:rPr lang="en-US" dirty="0"/>
              <a:t> A.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Stimulus-Test 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Used for verification of a design by providing known data called test vectors and comparing the response.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design (</a:t>
            </a:r>
            <a:r>
              <a:rPr lang="en-US" dirty="0" smtClean="0"/>
              <a:t>top-level </a:t>
            </a:r>
            <a:r>
              <a:rPr lang="en-US" dirty="0"/>
              <a:t>module) is </a:t>
            </a:r>
            <a:r>
              <a:rPr lang="en-US" dirty="0" smtClean="0"/>
              <a:t>instantiated inside </a:t>
            </a:r>
            <a:r>
              <a:rPr lang="en-US" dirty="0"/>
              <a:t>the </a:t>
            </a:r>
            <a:r>
              <a:rPr lang="en-US" dirty="0" smtClean="0"/>
              <a:t>test-bench</a:t>
            </a:r>
            <a:endParaRPr lang="en-US" dirty="0"/>
          </a:p>
          <a:p>
            <a:pPr algn="just"/>
            <a:r>
              <a:rPr lang="en-US" dirty="0" smtClean="0"/>
              <a:t>Constructs </a:t>
            </a:r>
            <a:r>
              <a:rPr lang="en-US" dirty="0"/>
              <a:t>that are not synthesizable can </a:t>
            </a:r>
            <a:r>
              <a:rPr lang="en-US" dirty="0" smtClean="0"/>
              <a:t>be used </a:t>
            </a:r>
            <a:r>
              <a:rPr lang="en-US" dirty="0"/>
              <a:t>in stimulus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RTL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429000" cy="4525963"/>
          </a:xfrm>
        </p:spPr>
        <p:txBody>
          <a:bodyPr/>
          <a:lstStyle/>
          <a:p>
            <a:pPr algn="just"/>
            <a:r>
              <a:rPr lang="en-US" dirty="0"/>
              <a:t>Make a </a:t>
            </a:r>
            <a:r>
              <a:rPr lang="en-US" dirty="0" smtClean="0"/>
              <a:t>simulation model</a:t>
            </a:r>
            <a:endParaRPr lang="en-US" dirty="0"/>
          </a:p>
          <a:p>
            <a:pPr algn="just"/>
            <a:r>
              <a:rPr lang="en-US" dirty="0" smtClean="0"/>
              <a:t>Generate </a:t>
            </a:r>
            <a:r>
              <a:rPr lang="en-US" dirty="0"/>
              <a:t>and </a:t>
            </a:r>
            <a:r>
              <a:rPr lang="en-US" dirty="0" smtClean="0"/>
              <a:t>give test </a:t>
            </a:r>
            <a:r>
              <a:rPr lang="en-US" dirty="0"/>
              <a:t>vectors to both</a:t>
            </a:r>
          </a:p>
          <a:p>
            <a:pPr algn="just"/>
            <a:r>
              <a:rPr lang="en-US" dirty="0" smtClean="0"/>
              <a:t>Test </a:t>
            </a:r>
            <a:r>
              <a:rPr lang="en-US" dirty="0"/>
              <a:t>against </a:t>
            </a:r>
            <a:r>
              <a:rPr lang="en-US" dirty="0" smtClean="0"/>
              <a:t>the 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371600"/>
            <a:ext cx="50482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4886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Design of Signal Processing Systems, John Wiley &amp; Sons by Dr. </a:t>
            </a:r>
            <a:r>
              <a:rPr lang="en-US" dirty="0" err="1"/>
              <a:t>Shoab</a:t>
            </a:r>
            <a:r>
              <a:rPr lang="en-US" dirty="0"/>
              <a:t> A.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3886200" cy="21336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Testing against specifications </a:t>
            </a:r>
            <a:r>
              <a:rPr lang="en-US" dirty="0" smtClean="0"/>
              <a:t>while making </a:t>
            </a:r>
            <a:r>
              <a:rPr lang="en-US" dirty="0"/>
              <a:t>use of the known </a:t>
            </a:r>
            <a:r>
              <a:rPr lang="en-US" dirty="0" smtClean="0"/>
              <a:t>internal structure </a:t>
            </a:r>
            <a:r>
              <a:rPr lang="en-US" dirty="0"/>
              <a:t>of the system.</a:t>
            </a:r>
          </a:p>
          <a:p>
            <a:pPr algn="just"/>
            <a:r>
              <a:rPr lang="en-US" dirty="0" smtClean="0"/>
              <a:t>Enables </a:t>
            </a:r>
            <a:r>
              <a:rPr lang="en-US" dirty="0"/>
              <a:t>easy location of bug </a:t>
            </a:r>
            <a:r>
              <a:rPr lang="en-US" dirty="0" smtClean="0"/>
              <a:t>for quick </a:t>
            </a:r>
            <a:r>
              <a:rPr lang="en-US" dirty="0"/>
              <a:t>fixing</a:t>
            </a:r>
          </a:p>
          <a:p>
            <a:pPr algn="just"/>
            <a:r>
              <a:rPr lang="en-US" dirty="0" smtClean="0"/>
              <a:t>Performed </a:t>
            </a:r>
            <a:r>
              <a:rPr lang="en-US" dirty="0"/>
              <a:t>by the developer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76400"/>
            <a:ext cx="3886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just">
              <a:buClr>
                <a:schemeClr val="accent1"/>
              </a:buClr>
            </a:pPr>
            <a:r>
              <a:rPr lang="en-US" sz="2000" dirty="0"/>
              <a:t>A set of inputs is applied and the outputs are </a:t>
            </a:r>
            <a:r>
              <a:rPr lang="en-US" sz="2000" dirty="0" smtClean="0"/>
              <a:t>checked </a:t>
            </a:r>
          </a:p>
          <a:p>
            <a:pPr lvl="1" indent="-228600" algn="just">
              <a:buClr>
                <a:schemeClr val="accent1"/>
              </a:buClr>
            </a:pPr>
            <a:r>
              <a:rPr lang="en-US" sz="1600" dirty="0" smtClean="0"/>
              <a:t>against </a:t>
            </a:r>
            <a:r>
              <a:rPr lang="en-US" sz="1600" dirty="0"/>
              <a:t>the specification or</a:t>
            </a:r>
          </a:p>
          <a:p>
            <a:pPr marL="742950" lvl="2" algn="just">
              <a:buClr>
                <a:schemeClr val="accent1"/>
              </a:buClr>
            </a:pPr>
            <a:r>
              <a:rPr lang="en-US" sz="1600" dirty="0"/>
              <a:t>expected output</a:t>
            </a:r>
          </a:p>
          <a:p>
            <a:pPr indent="-228600" algn="just">
              <a:buClr>
                <a:schemeClr val="accent1"/>
              </a:buClr>
            </a:pPr>
            <a:r>
              <a:rPr lang="en-US" sz="2000" dirty="0"/>
              <a:t>No consideration to the inner details of the system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7153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64886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Design of Signal Processing Systems, John Wiley &amp; Sons by Dr. </a:t>
            </a:r>
            <a:r>
              <a:rPr lang="en-US" dirty="0" err="1"/>
              <a:t>Shoab</a:t>
            </a:r>
            <a:r>
              <a:rPr lang="en-US" dirty="0"/>
              <a:t> A.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Stimulus: A Guide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Stimulus is the top-most module</a:t>
            </a:r>
          </a:p>
          <a:p>
            <a:r>
              <a:rPr lang="en-US" dirty="0" smtClean="0"/>
              <a:t>Has no ports</a:t>
            </a:r>
          </a:p>
          <a:p>
            <a:r>
              <a:rPr lang="en-US" dirty="0" smtClean="0"/>
              <a:t>Instantiates modules for testing</a:t>
            </a:r>
          </a:p>
          <a:p>
            <a:r>
              <a:rPr lang="en-US" dirty="0" smtClean="0"/>
              <a:t>Provide data as test vectors using “initial” block</a:t>
            </a:r>
          </a:p>
          <a:p>
            <a:r>
              <a:rPr lang="en-US" dirty="0" smtClean="0"/>
              <a:t>Generate clock via “initial” or “always”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39" y="0"/>
            <a:ext cx="404446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228600"/>
            <a:ext cx="5029200" cy="1143000"/>
          </a:xfrm>
        </p:spPr>
        <p:txBody>
          <a:bodyPr/>
          <a:lstStyle/>
          <a:p>
            <a:r>
              <a:rPr lang="en-US" sz="4000" dirty="0" smtClean="0"/>
              <a:t>Stimulus Example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5562600" cy="60960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m</a:t>
            </a:r>
            <a:r>
              <a:rPr lang="en-US" dirty="0" smtClean="0"/>
              <a:t>odule stimulus();</a:t>
            </a:r>
          </a:p>
          <a:p>
            <a:pPr marL="114300" indent="0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[7:0] A, B, C, D;</a:t>
            </a:r>
          </a:p>
          <a:p>
            <a:pPr marL="114300" indent="0">
              <a:buNone/>
            </a:pPr>
            <a:r>
              <a:rPr lang="en-US" dirty="0" smtClean="0"/>
              <a:t>wire [7:0] Out1, Out2;</a:t>
            </a:r>
          </a:p>
          <a:p>
            <a:pPr marL="114300" indent="0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Device_under_test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(A, B, C, D, </a:t>
            </a:r>
            <a:r>
              <a:rPr lang="en-US" dirty="0" err="1" smtClean="0"/>
              <a:t>clk</a:t>
            </a:r>
            <a:r>
              <a:rPr lang="en-US" dirty="0" smtClean="0"/>
              <a:t>, Out1, Out2);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initial	begin</a:t>
            </a:r>
          </a:p>
          <a:p>
            <a:pPr marL="114300" indent="0">
              <a:buNone/>
            </a:pPr>
            <a:r>
              <a:rPr lang="en-US" dirty="0" err="1" smtClean="0"/>
              <a:t>clk</a:t>
            </a:r>
            <a:r>
              <a:rPr lang="en-US" dirty="0" smtClean="0"/>
              <a:t>  </a:t>
            </a:r>
            <a:r>
              <a:rPr lang="en-US" dirty="0"/>
              <a:t>= 0;</a:t>
            </a:r>
          </a:p>
          <a:p>
            <a:pPr marL="114300" indent="0">
              <a:buNone/>
            </a:pPr>
            <a:r>
              <a:rPr lang="en-US" dirty="0"/>
              <a:t>A = 0; B = 0; C = 0; D = 0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 smtClean="0"/>
              <a:t>#10</a:t>
            </a:r>
          </a:p>
          <a:p>
            <a:pPr marL="114300" indent="0">
              <a:buNone/>
            </a:pPr>
            <a:r>
              <a:rPr lang="en-US" dirty="0"/>
              <a:t>A = </a:t>
            </a:r>
            <a:r>
              <a:rPr lang="en-US" dirty="0" smtClean="0"/>
              <a:t>9; </a:t>
            </a:r>
            <a:r>
              <a:rPr lang="en-US" dirty="0"/>
              <a:t>B = </a:t>
            </a:r>
            <a:r>
              <a:rPr lang="en-US" dirty="0" smtClean="0"/>
              <a:t>6; </a:t>
            </a:r>
            <a:r>
              <a:rPr lang="en-US" dirty="0"/>
              <a:t>C = </a:t>
            </a:r>
            <a:r>
              <a:rPr lang="en-US" dirty="0" smtClean="0"/>
              <a:t>4; </a:t>
            </a:r>
            <a:r>
              <a:rPr lang="en-US" dirty="0"/>
              <a:t>D = </a:t>
            </a:r>
            <a:r>
              <a:rPr lang="en-US" dirty="0" smtClean="0"/>
              <a:t>2;</a:t>
            </a:r>
          </a:p>
          <a:p>
            <a:pPr marL="114300" indent="0">
              <a:buNone/>
            </a:pPr>
            <a:r>
              <a:rPr lang="en-US" dirty="0" smtClean="0"/>
              <a:t>…..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end</a:t>
            </a:r>
          </a:p>
          <a:p>
            <a:pPr marL="114300" indent="0">
              <a:buNone/>
            </a:pPr>
            <a:r>
              <a:rPr lang="en-US" dirty="0" smtClean="0"/>
              <a:t>always</a:t>
            </a:r>
          </a:p>
          <a:p>
            <a:pPr marL="114300" indent="0">
              <a:buNone/>
            </a:pPr>
            <a:r>
              <a:rPr lang="en-US" dirty="0" smtClean="0"/>
              <a:t>#5 </a:t>
            </a:r>
            <a:r>
              <a:rPr lang="en-US" dirty="0" err="1" smtClean="0"/>
              <a:t>clk</a:t>
            </a:r>
            <a:r>
              <a:rPr lang="en-US" dirty="0" smtClean="0"/>
              <a:t> = !</a:t>
            </a:r>
            <a:r>
              <a:rPr lang="en-US" dirty="0" err="1" smtClean="0"/>
              <a:t>clk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Initial</a:t>
            </a:r>
          </a:p>
          <a:p>
            <a:pPr marL="114300" indent="0">
              <a:buNone/>
            </a:pPr>
            <a:r>
              <a:rPr lang="en-US" dirty="0" smtClean="0"/>
              <a:t>$monitor(“Output 1 = %d, Output 2 = %d”, Out1, Out2;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endmodule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33528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Stimulus: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Has no ports.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Make instance(s) of testing module.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Use Initial to provide test vectors for verification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Either use $monitor for displaying output or use waveform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8827" y="5410200"/>
            <a:ext cx="10287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2200" y="2286000"/>
            <a:ext cx="2438400" cy="182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75329" y="990600"/>
            <a:ext cx="2725271" cy="2895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50127" y="3581400"/>
            <a:ext cx="20574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39" y="0"/>
            <a:ext cx="404446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228600"/>
            <a:ext cx="5029200" cy="1143000"/>
          </a:xfrm>
        </p:spPr>
        <p:txBody>
          <a:bodyPr/>
          <a:lstStyle/>
          <a:p>
            <a:r>
              <a:rPr lang="en-US" sz="4000" dirty="0" smtClean="0"/>
              <a:t>Stimulus Example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5562600" cy="60960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m</a:t>
            </a:r>
            <a:r>
              <a:rPr lang="en-US" dirty="0" smtClean="0"/>
              <a:t>odule stimulus();</a:t>
            </a:r>
          </a:p>
          <a:p>
            <a:pPr marL="114300" indent="0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[7:0] A, B, C, D;</a:t>
            </a:r>
          </a:p>
          <a:p>
            <a:pPr marL="114300" indent="0">
              <a:buNone/>
            </a:pPr>
            <a:r>
              <a:rPr lang="en-US" dirty="0" smtClean="0"/>
              <a:t>wire [7:0] Out1, Out2;</a:t>
            </a:r>
          </a:p>
          <a:p>
            <a:pPr marL="114300" indent="0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Device_under_test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(A, B, C, D, </a:t>
            </a:r>
            <a:r>
              <a:rPr lang="en-US" dirty="0" err="1" smtClean="0"/>
              <a:t>clk</a:t>
            </a:r>
            <a:r>
              <a:rPr lang="en-US" dirty="0" smtClean="0"/>
              <a:t>, Out1, Out2);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initial	begin</a:t>
            </a:r>
          </a:p>
          <a:p>
            <a:pPr marL="114300" indent="0">
              <a:buNone/>
            </a:pPr>
            <a:r>
              <a:rPr lang="en-US" dirty="0" err="1" smtClean="0"/>
              <a:t>clk</a:t>
            </a:r>
            <a:r>
              <a:rPr lang="en-US" dirty="0" smtClean="0"/>
              <a:t>  </a:t>
            </a:r>
            <a:r>
              <a:rPr lang="en-US" dirty="0"/>
              <a:t>= 0;</a:t>
            </a:r>
          </a:p>
          <a:p>
            <a:pPr marL="114300" indent="0">
              <a:buNone/>
            </a:pPr>
            <a:r>
              <a:rPr lang="en-US" dirty="0"/>
              <a:t>A = 0; B = 0; C = 0; D = 0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 smtClean="0"/>
              <a:t>#10</a:t>
            </a:r>
          </a:p>
          <a:p>
            <a:pPr marL="114300" indent="0">
              <a:buNone/>
            </a:pPr>
            <a:r>
              <a:rPr lang="en-US" dirty="0"/>
              <a:t>A = </a:t>
            </a:r>
            <a:r>
              <a:rPr lang="en-US" dirty="0" smtClean="0"/>
              <a:t>9; </a:t>
            </a:r>
            <a:r>
              <a:rPr lang="en-US" dirty="0"/>
              <a:t>B = </a:t>
            </a:r>
            <a:r>
              <a:rPr lang="en-US" dirty="0" smtClean="0"/>
              <a:t>6; </a:t>
            </a:r>
            <a:r>
              <a:rPr lang="en-US" dirty="0"/>
              <a:t>C = </a:t>
            </a:r>
            <a:r>
              <a:rPr lang="en-US" dirty="0" smtClean="0"/>
              <a:t>4; </a:t>
            </a:r>
            <a:r>
              <a:rPr lang="en-US" dirty="0"/>
              <a:t>D = </a:t>
            </a:r>
            <a:r>
              <a:rPr lang="en-US" dirty="0" smtClean="0"/>
              <a:t>2;</a:t>
            </a:r>
          </a:p>
          <a:p>
            <a:pPr marL="114300" indent="0">
              <a:buNone/>
            </a:pPr>
            <a:r>
              <a:rPr lang="en-US" dirty="0" smtClean="0"/>
              <a:t>…..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end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always</a:t>
            </a:r>
          </a:p>
          <a:p>
            <a:pPr marL="114300" indent="0">
              <a:buNone/>
            </a:pPr>
            <a:r>
              <a:rPr lang="en-US" dirty="0" smtClean="0"/>
              <a:t>#5 </a:t>
            </a:r>
            <a:r>
              <a:rPr lang="en-US" dirty="0" err="1" smtClean="0"/>
              <a:t>clk</a:t>
            </a:r>
            <a:r>
              <a:rPr lang="en-US" dirty="0" smtClean="0"/>
              <a:t> = !</a:t>
            </a:r>
            <a:r>
              <a:rPr lang="en-US" dirty="0" err="1" smtClean="0"/>
              <a:t>clk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endmodule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3352800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Some Rules: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Port list order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>
                <a:solidFill>
                  <a:srgbClr val="FF0000"/>
                </a:solidFill>
              </a:rPr>
              <a:t> be same as declare or use ANSI Style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Object Name (</a:t>
            </a:r>
            <a:r>
              <a:rPr lang="en-US" sz="2000" dirty="0" err="1" smtClean="0">
                <a:solidFill>
                  <a:srgbClr val="FF0000"/>
                </a:solidFill>
              </a:rPr>
              <a:t>obj</a:t>
            </a:r>
            <a:r>
              <a:rPr lang="en-US" sz="2000" dirty="0" smtClean="0">
                <a:solidFill>
                  <a:srgbClr val="FF0000"/>
                </a:solidFill>
              </a:rPr>
              <a:t> here) should be unique for each instance.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Reset the system before providing input data (in codes where necessary)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Generate clock where necessary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0200" y="5715000"/>
            <a:ext cx="31242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2200" y="2590800"/>
            <a:ext cx="2438400" cy="182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1400" y="2590800"/>
            <a:ext cx="1219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50127" y="4191000"/>
            <a:ext cx="20574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slides </a:t>
            </a:r>
            <a:r>
              <a:rPr lang="en-US" b="1" dirty="0" smtClean="0">
                <a:solidFill>
                  <a:srgbClr val="FF0000"/>
                </a:solidFill>
              </a:rPr>
              <a:t>DO NOT</a:t>
            </a:r>
            <a:r>
              <a:rPr lang="en-US" dirty="0" smtClean="0"/>
              <a:t> cover the complete syntax covered in class lectures</a:t>
            </a:r>
          </a:p>
          <a:p>
            <a:pPr algn="just"/>
            <a:r>
              <a:rPr lang="en-US" dirty="0" smtClean="0"/>
              <a:t>For complete syntax study Chapter 2 from Dr. </a:t>
            </a:r>
            <a:r>
              <a:rPr lang="en-US" dirty="0" err="1" smtClean="0"/>
              <a:t>Shoabs</a:t>
            </a:r>
            <a:r>
              <a:rPr lang="en-US" dirty="0" smtClean="0"/>
              <a:t> book or study lecture slides “</a:t>
            </a:r>
            <a:r>
              <a:rPr lang="en-US" b="1" dirty="0" smtClean="0">
                <a:solidFill>
                  <a:srgbClr val="FF0000"/>
                </a:solidFill>
              </a:rPr>
              <a:t>Lec_Chap2.ppt”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and always block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0485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4886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Design of Signal Processing Systems, John Wiley &amp; Sons by Dr. </a:t>
            </a:r>
            <a:r>
              <a:rPr lang="en-US" dirty="0" err="1"/>
              <a:t>Shoab</a:t>
            </a:r>
            <a:r>
              <a:rPr lang="en-US" dirty="0"/>
              <a:t> A.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Blocking Assignment (=)</a:t>
            </a:r>
          </a:p>
          <a:p>
            <a:pPr lvl="1" algn="just"/>
            <a:r>
              <a:rPr lang="en-US" dirty="0" smtClean="0"/>
              <a:t>Regular assignment</a:t>
            </a:r>
          </a:p>
          <a:p>
            <a:pPr lvl="1" algn="just"/>
            <a:r>
              <a:rPr lang="en-US" dirty="0" smtClean="0"/>
              <a:t>Value is assigned </a:t>
            </a:r>
            <a:r>
              <a:rPr lang="en-US" b="1" dirty="0" smtClean="0">
                <a:solidFill>
                  <a:srgbClr val="FF0000"/>
                </a:solidFill>
              </a:rPr>
              <a:t>immediately</a:t>
            </a:r>
          </a:p>
          <a:p>
            <a:pPr algn="just"/>
            <a:r>
              <a:rPr lang="en-US" b="1" dirty="0" smtClean="0"/>
              <a:t>Non-Blocking Assignment (&lt;=)</a:t>
            </a:r>
          </a:p>
          <a:p>
            <a:pPr lvl="1" algn="just"/>
            <a:r>
              <a:rPr lang="en-US" dirty="0" smtClean="0"/>
              <a:t>Used in </a:t>
            </a:r>
            <a:r>
              <a:rPr lang="en-US" b="1" dirty="0" smtClean="0">
                <a:solidFill>
                  <a:srgbClr val="FF0000"/>
                </a:solidFill>
              </a:rPr>
              <a:t>procedural block having clock in its sensitivity  list</a:t>
            </a:r>
          </a:p>
          <a:p>
            <a:pPr lvl="1" algn="just"/>
            <a:r>
              <a:rPr lang="en-US" dirty="0" smtClean="0"/>
              <a:t>Assigns values in </a:t>
            </a:r>
            <a:r>
              <a:rPr lang="en-US" b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/>
              <a:t> once the end of block is reached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always@(*)	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= a;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always@(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		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&lt;= 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&lt;= a;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953000" y="3581400"/>
            <a:ext cx="22860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 = ?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b =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343400" y="1295400"/>
            <a:ext cx="22860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 = ?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b =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Template for inferring Physical Register (Asynchronous)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always@(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 or </a:t>
            </a:r>
            <a:r>
              <a:rPr lang="en-US" dirty="0" err="1" smtClean="0"/>
              <a:t>negedge</a:t>
            </a:r>
            <a:r>
              <a:rPr lang="en-US" dirty="0" smtClean="0"/>
              <a:t> </a:t>
            </a:r>
            <a:r>
              <a:rPr lang="en-US" dirty="0" err="1" smtClean="0"/>
              <a:t>rst_n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r>
              <a:rPr lang="en-US" dirty="0" smtClean="0"/>
              <a:t>begin</a:t>
            </a:r>
          </a:p>
          <a:p>
            <a:pPr marL="114300" indent="0">
              <a:buNone/>
            </a:pPr>
            <a:r>
              <a:rPr lang="en-US" dirty="0" smtClean="0"/>
              <a:t>	if (!</a:t>
            </a:r>
            <a:r>
              <a:rPr lang="en-US" dirty="0" err="1" smtClean="0"/>
              <a:t>rst_n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begin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RegA</a:t>
            </a:r>
            <a:r>
              <a:rPr lang="en-US" dirty="0" smtClean="0"/>
              <a:t> &lt;= 0;</a:t>
            </a:r>
          </a:p>
          <a:p>
            <a:pPr marL="11430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RegB</a:t>
            </a:r>
            <a:r>
              <a:rPr lang="en-US" dirty="0" smtClean="0"/>
              <a:t> &lt;= 0;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begin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RegA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err="1" smtClean="0"/>
              <a:t>data_in</a:t>
            </a:r>
            <a:r>
              <a:rPr lang="en-US" dirty="0" smtClean="0"/>
              <a:t>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RegB</a:t>
            </a:r>
            <a:r>
              <a:rPr lang="en-US" dirty="0"/>
              <a:t> &lt;= </a:t>
            </a:r>
            <a:r>
              <a:rPr lang="en-US" dirty="0" err="1" smtClean="0"/>
              <a:t>RegA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 smtClean="0"/>
              <a:t>	end</a:t>
            </a:r>
          </a:p>
          <a:p>
            <a:pPr marL="11430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38800" y="2362200"/>
            <a:ext cx="2438400" cy="1295400"/>
            <a:chOff x="5638800" y="2362200"/>
            <a:chExt cx="2438400" cy="1295400"/>
          </a:xfrm>
        </p:grpSpPr>
        <p:sp>
          <p:nvSpPr>
            <p:cNvPr id="4" name="Rectangle 3"/>
            <p:cNvSpPr/>
            <p:nvPr/>
          </p:nvSpPr>
          <p:spPr>
            <a:xfrm>
              <a:off x="6324600" y="2362200"/>
              <a:ext cx="381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9000" y="2362200"/>
              <a:ext cx="381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6705600" y="3009900"/>
              <a:ext cx="533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7620000" y="3009900"/>
              <a:ext cx="457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1"/>
            </p:cNvCxnSpPr>
            <p:nvPr/>
          </p:nvCxnSpPr>
          <p:spPr>
            <a:xfrm>
              <a:off x="5638800" y="30099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410200" y="2602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19952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98138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4050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rst_n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4050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rst_n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38900" y="366452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53300" y="366452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515100" y="3816927"/>
            <a:ext cx="0" cy="221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29500" y="3816927"/>
            <a:ext cx="0" cy="221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Tasks or Simulation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$finish</a:t>
            </a:r>
          </a:p>
          <a:p>
            <a:pPr lvl="1" algn="just"/>
            <a:r>
              <a:rPr lang="en-US" dirty="0" smtClean="0"/>
              <a:t>Finishes Simulation</a:t>
            </a:r>
          </a:p>
          <a:p>
            <a:pPr algn="just"/>
            <a:r>
              <a:rPr lang="en-US" dirty="0" smtClean="0"/>
              <a:t>$display(“Value is = %d”, out);</a:t>
            </a:r>
          </a:p>
          <a:p>
            <a:pPr lvl="1" algn="just"/>
            <a:r>
              <a:rPr lang="en-US" dirty="0" smtClean="0"/>
              <a:t>% specifies position of data to be displayed</a:t>
            </a:r>
          </a:p>
          <a:p>
            <a:pPr lvl="1" algn="just"/>
            <a:r>
              <a:rPr lang="en-US" dirty="0" smtClean="0"/>
              <a:t>d specifies display format of data</a:t>
            </a:r>
          </a:p>
          <a:p>
            <a:pPr lvl="1" algn="just"/>
            <a:r>
              <a:rPr lang="en-US" dirty="0" smtClean="0"/>
              <a:t>Executes only once</a:t>
            </a:r>
          </a:p>
          <a:p>
            <a:pPr algn="just"/>
            <a:r>
              <a:rPr lang="en-US" dirty="0" smtClean="0"/>
              <a:t>$monitor</a:t>
            </a:r>
            <a:r>
              <a:rPr lang="en-US" dirty="0"/>
              <a:t>(“Value is = %d”, </a:t>
            </a:r>
            <a:r>
              <a:rPr lang="en-US" dirty="0" smtClean="0"/>
              <a:t>out)</a:t>
            </a:r>
          </a:p>
          <a:p>
            <a:pPr lvl="1" algn="just"/>
            <a:r>
              <a:rPr lang="en-US" dirty="0"/>
              <a:t>% specifies position of data to be displayed</a:t>
            </a:r>
          </a:p>
          <a:p>
            <a:pPr lvl="1" algn="just"/>
            <a:r>
              <a:rPr lang="en-US" dirty="0"/>
              <a:t>d specifies display format of data</a:t>
            </a:r>
          </a:p>
          <a:p>
            <a:pPr lvl="1" algn="just"/>
            <a:r>
              <a:rPr lang="en-US" dirty="0"/>
              <a:t>Executes </a:t>
            </a:r>
            <a:r>
              <a:rPr lang="en-US" dirty="0" smtClean="0"/>
              <a:t>whenever value of </a:t>
            </a:r>
            <a:r>
              <a:rPr lang="en-US" b="1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Module Instantiating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19200"/>
            <a:ext cx="6781800" cy="3657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1219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Top-most Module (Calling Module)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79804" y="2923587"/>
            <a:ext cx="3196995" cy="1210084"/>
            <a:chOff x="1527547" y="3000376"/>
            <a:chExt cx="3705025" cy="1364094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1" y="3000376"/>
              <a:ext cx="2336971" cy="1364094"/>
              <a:chOff x="2895601" y="3000376"/>
              <a:chExt cx="2336971" cy="136409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895601" y="3000376"/>
                <a:ext cx="2336971" cy="136409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01468" y="3479748"/>
                <a:ext cx="1752600" cy="416338"/>
              </a:xfrm>
              <a:prstGeom prst="rect">
                <a:avLst/>
              </a:prstGeom>
              <a:ln>
                <a:solidFill>
                  <a:schemeClr val="lt1">
                    <a:alpha val="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My_Design_1</a:t>
                </a:r>
                <a:endParaRPr lang="en-US" dirty="0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1527547" y="3670755"/>
              <a:ext cx="1676401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Elbow Connector 36"/>
          <p:cNvCxnSpPr/>
          <p:nvPr/>
        </p:nvCxnSpPr>
        <p:spPr>
          <a:xfrm>
            <a:off x="4648199" y="3528629"/>
            <a:ext cx="1756004" cy="48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091" y="3600271"/>
            <a:ext cx="1704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Input port is defined as either </a:t>
            </a:r>
            <a:r>
              <a:rPr lang="en-US" b="1" dirty="0" err="1" smtClean="0">
                <a:solidFill>
                  <a:srgbClr val="FF0000"/>
                </a:solidFill>
              </a:rPr>
              <a:t>reg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</a:t>
            </a:r>
            <a:r>
              <a:rPr lang="en-US" b="1" dirty="0" smtClean="0">
                <a:solidFill>
                  <a:srgbClr val="FF0000"/>
                </a:solidFill>
              </a:rPr>
              <a:t> wire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66854" y="360027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Output port is defined as </a:t>
            </a:r>
            <a:r>
              <a:rPr lang="en-US" b="1" dirty="0" smtClean="0">
                <a:solidFill>
                  <a:srgbClr val="FF0000"/>
                </a:solidFill>
              </a:rPr>
              <a:t>wire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748505" y="1524000"/>
            <a:ext cx="3109494" cy="16855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port is of type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“wire”</a:t>
            </a:r>
            <a:r>
              <a:rPr lang="en-US" dirty="0" smtClean="0"/>
              <a:t> by default; it can be redefined as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2511574" y="1905000"/>
            <a:ext cx="1527025" cy="1291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port is of type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“wire”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1" y="4953000"/>
            <a:ext cx="6172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dirty="0" err="1" smtClean="0"/>
              <a:t>Calling_module</a:t>
            </a:r>
            <a:r>
              <a:rPr lang="en-US" dirty="0" smtClean="0"/>
              <a:t>(…..);</a:t>
            </a:r>
          </a:p>
          <a:p>
            <a:r>
              <a:rPr lang="en-US" b="1" dirty="0" err="1" smtClean="0">
                <a:solidFill>
                  <a:schemeClr val="tx2"/>
                </a:solidFill>
              </a:rPr>
              <a:t>reg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in;</a:t>
            </a:r>
          </a:p>
          <a:p>
            <a:r>
              <a:rPr lang="en-US" b="1" dirty="0">
                <a:solidFill>
                  <a:schemeClr val="tx2"/>
                </a:solidFill>
              </a:rPr>
              <a:t>wire </a:t>
            </a:r>
            <a:r>
              <a:rPr lang="en-US" dirty="0" smtClean="0"/>
              <a:t>out;</a:t>
            </a:r>
            <a:endParaRPr lang="en-US" dirty="0"/>
          </a:p>
          <a:p>
            <a:r>
              <a:rPr lang="en-US" dirty="0" smtClean="0"/>
              <a:t>My_Design_1 </a:t>
            </a:r>
            <a:r>
              <a:rPr lang="en-US" dirty="0" err="1" smtClean="0"/>
              <a:t>uut</a:t>
            </a:r>
            <a:r>
              <a:rPr lang="en-US" dirty="0" smtClean="0"/>
              <a:t> (in, out);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tx2"/>
                </a:solidFill>
              </a:rPr>
              <a:t>endmodule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1960</TotalTime>
  <Words>1531</Words>
  <Application>Microsoft Office PowerPoint</Application>
  <PresentationFormat>On-screen Show (4:3)</PresentationFormat>
  <Paragraphs>405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</vt:lpstr>
      <vt:lpstr>Adjacency</vt:lpstr>
      <vt:lpstr>VERILOG-HDL</vt:lpstr>
      <vt:lpstr>Dataflow Modeling</vt:lpstr>
      <vt:lpstr>Behavioral Modeling</vt:lpstr>
      <vt:lpstr>Initial and always block</vt:lpstr>
      <vt:lpstr>Procedural Assignments</vt:lpstr>
      <vt:lpstr>Examples</vt:lpstr>
      <vt:lpstr>Template for inferring Physical Register (Asynchronous)</vt:lpstr>
      <vt:lpstr>System Tasks or Simulation Control Statements</vt:lpstr>
      <vt:lpstr>Module Instantiating</vt:lpstr>
      <vt:lpstr>Module Instantiating</vt:lpstr>
      <vt:lpstr>Module Instantiating</vt:lpstr>
      <vt:lpstr>ANSI Style Module Instantiating</vt:lpstr>
      <vt:lpstr>Parameters</vt:lpstr>
      <vt:lpstr>Example</vt:lpstr>
      <vt:lpstr>Guide Lines For Coding in HDL</vt:lpstr>
      <vt:lpstr>Avoid Latches</vt:lpstr>
      <vt:lpstr>Avoid Latches</vt:lpstr>
      <vt:lpstr>Use of CORES</vt:lpstr>
      <vt:lpstr>Non-Synthesizable Constructs (Majorly used in simulation)</vt:lpstr>
      <vt:lpstr>Avoid Combinational Feedback</vt:lpstr>
      <vt:lpstr>Placement of registers</vt:lpstr>
      <vt:lpstr>Cross-Checks after Completion of Design</vt:lpstr>
      <vt:lpstr>Major Errors and warnings</vt:lpstr>
      <vt:lpstr>On board Diagnostics</vt:lpstr>
      <vt:lpstr>Designing Examples</vt:lpstr>
      <vt:lpstr>Example: Difference Equation</vt:lpstr>
      <vt:lpstr>Difference Equation-Figure</vt:lpstr>
      <vt:lpstr>Comparator</vt:lpstr>
      <vt:lpstr>HDL Code</vt:lpstr>
      <vt:lpstr>HDL Code</vt:lpstr>
      <vt:lpstr>System Level Design and Testing</vt:lpstr>
      <vt:lpstr>PowerPoint Presentation</vt:lpstr>
      <vt:lpstr>Stimulus-Test Bench</vt:lpstr>
      <vt:lpstr>Testing RTL Design</vt:lpstr>
      <vt:lpstr>Testing Standards</vt:lpstr>
      <vt:lpstr>Stimulus: A Guide Line</vt:lpstr>
      <vt:lpstr>Stimulus Example Code</vt:lpstr>
      <vt:lpstr>Stimulus Example Code</vt:lpstr>
      <vt:lpstr>NOTE: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VERILOG-HDL</dc:title>
  <dc:creator>Sajid</dc:creator>
  <cp:lastModifiedBy>Sajid</cp:lastModifiedBy>
  <cp:revision>138</cp:revision>
  <dcterms:created xsi:type="dcterms:W3CDTF">2006-08-16T00:00:00Z</dcterms:created>
  <dcterms:modified xsi:type="dcterms:W3CDTF">2017-09-29T03:54:57Z</dcterms:modified>
</cp:coreProperties>
</file>