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77" r:id="rId3"/>
    <p:sldId id="257" r:id="rId4"/>
    <p:sldId id="279" r:id="rId5"/>
    <p:sldId id="274" r:id="rId6"/>
    <p:sldId id="281" r:id="rId7"/>
    <p:sldId id="282" r:id="rId8"/>
    <p:sldId id="283" r:id="rId9"/>
    <p:sldId id="284" r:id="rId10"/>
    <p:sldId id="259" r:id="rId11"/>
    <p:sldId id="286" r:id="rId12"/>
    <p:sldId id="263" r:id="rId13"/>
    <p:sldId id="264" r:id="rId14"/>
    <p:sldId id="265" r:id="rId15"/>
    <p:sldId id="267" r:id="rId16"/>
    <p:sldId id="268" r:id="rId17"/>
    <p:sldId id="275" r:id="rId18"/>
    <p:sldId id="269" r:id="rId19"/>
    <p:sldId id="285" r:id="rId20"/>
    <p:sldId id="271"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aff539e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d2aff539eb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7216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3743eb8c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d3743eb8cf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3743eb8cf_4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3743eb8cf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3743eb8cf_4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3743eb8cf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366a0fd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d366a0fdf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366a0fdf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d366a0fdfc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2aff539e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d2aff539eb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3743eb8cf_4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3743eb8cf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130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2aff539e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d2aff539eb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80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aff539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d2aff539e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aff539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d2aff539e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79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aff539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d2aff539e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39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aff539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d2aff539e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04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aff539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d2aff539e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414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aff539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d2aff539e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aff539e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d2aff539eb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87" name="Google Shape;87;p13"/>
          <p:cNvSpPr txBox="1"/>
          <p:nvPr/>
        </p:nvSpPr>
        <p:spPr>
          <a:xfrm>
            <a:off x="5410200" y="6664675"/>
            <a:ext cx="708660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88" name="Google Shape;88;p13"/>
          <p:cNvSpPr txBox="1"/>
          <p:nvPr/>
        </p:nvSpPr>
        <p:spPr>
          <a:xfrm>
            <a:off x="911400" y="313850"/>
            <a:ext cx="8232600" cy="2705326"/>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dk1"/>
              </a:buClr>
              <a:buSzPts val="4400"/>
              <a:buFont typeface="Arial Black"/>
              <a:buNone/>
            </a:pPr>
            <a:r>
              <a:rPr lang="en-US" sz="3900" b="1" dirty="0">
                <a:solidFill>
                  <a:schemeClr val="dk1"/>
                </a:solidFill>
                <a:latin typeface="Times New Roman"/>
                <a:ea typeface="Times New Roman"/>
                <a:cs typeface="Times New Roman"/>
                <a:sym typeface="Times New Roman"/>
              </a:rPr>
              <a:t>BLOCKCHAIN BASED STOCK BROKERAGE SYSTEM</a:t>
            </a:r>
            <a:endParaRPr sz="3900" b="1"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Arial Black"/>
              <a:buNone/>
            </a:pPr>
            <a:endParaRPr lang="en-IN" sz="3900" b="1"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Arial Black"/>
              <a:buNone/>
            </a:pPr>
            <a:r>
              <a:rPr lang="en-IN" sz="3900" b="1" dirty="0">
                <a:solidFill>
                  <a:schemeClr val="dk1"/>
                </a:solidFill>
                <a:latin typeface="Times New Roman"/>
                <a:ea typeface="Times New Roman"/>
                <a:cs typeface="Times New Roman"/>
                <a:sym typeface="Times New Roman"/>
              </a:rPr>
              <a:t>Phase II - Review 2</a:t>
            </a:r>
            <a:br>
              <a:rPr lang="en-IN" sz="3900" b="1" dirty="0">
                <a:solidFill>
                  <a:schemeClr val="dk1"/>
                </a:solidFill>
                <a:latin typeface="Times New Roman"/>
                <a:ea typeface="Times New Roman"/>
                <a:cs typeface="Times New Roman"/>
                <a:sym typeface="Times New Roman"/>
              </a:rPr>
            </a:br>
            <a:endParaRPr sz="2600" b="1" dirty="0">
              <a:solidFill>
                <a:schemeClr val="dk1"/>
              </a:solidFill>
              <a:latin typeface="Times New Roman"/>
              <a:ea typeface="Times New Roman"/>
              <a:cs typeface="Times New Roman"/>
              <a:sym typeface="Times New Roman"/>
            </a:endParaRPr>
          </a:p>
        </p:txBody>
      </p:sp>
      <p:sp>
        <p:nvSpPr>
          <p:cNvPr id="89" name="Google Shape;89;p13"/>
          <p:cNvSpPr txBox="1"/>
          <p:nvPr/>
        </p:nvSpPr>
        <p:spPr>
          <a:xfrm>
            <a:off x="2053396" y="2546101"/>
            <a:ext cx="5522400" cy="3758947"/>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IN" sz="1800" dirty="0">
                <a:latin typeface="Times New Roman"/>
                <a:ea typeface="Times New Roman"/>
                <a:cs typeface="Times New Roman"/>
                <a:sym typeface="Times New Roman"/>
              </a:rPr>
              <a:t>Under the guidance of  </a:t>
            </a:r>
            <a:endParaRPr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None/>
            </a:pPr>
            <a:r>
              <a:rPr lang="en-IN" sz="2400" b="1" dirty="0">
                <a:latin typeface="Times New Roman"/>
                <a:ea typeface="Times New Roman"/>
                <a:cs typeface="Times New Roman"/>
                <a:sym typeface="Times New Roman"/>
              </a:rPr>
              <a:t>Prof. Chaitra S P</a:t>
            </a:r>
            <a:endParaRPr sz="2400" dirty="0">
              <a:latin typeface="Times New Roman"/>
              <a:ea typeface="Times New Roman"/>
              <a:cs typeface="Times New Roman"/>
              <a:sym typeface="Times New Roman"/>
            </a:endParaRPr>
          </a:p>
          <a:p>
            <a:pPr marL="0" lvl="0" indent="0" algn="ctr" rtl="0">
              <a:lnSpc>
                <a:spcPct val="90000"/>
              </a:lnSpc>
              <a:spcBef>
                <a:spcPts val="1000"/>
              </a:spcBef>
              <a:spcAft>
                <a:spcPts val="0"/>
              </a:spcAft>
              <a:buNone/>
            </a:pPr>
            <a:r>
              <a:rPr lang="en-IN" sz="1900" dirty="0">
                <a:latin typeface="Times New Roman"/>
                <a:ea typeface="Times New Roman"/>
                <a:cs typeface="Times New Roman"/>
                <a:sym typeface="Times New Roman"/>
              </a:rPr>
              <a:t>Department of Computer Science</a:t>
            </a:r>
            <a:endParaRPr lang="en-US" sz="1900" dirty="0">
              <a:latin typeface="Times New Roman"/>
              <a:ea typeface="Times New Roman"/>
              <a:cs typeface="Times New Roman"/>
              <a:sym typeface="Times New Roman"/>
            </a:endParaRPr>
          </a:p>
          <a:p>
            <a:pPr marL="0" lvl="0" indent="0" algn="ctr" rtl="0">
              <a:lnSpc>
                <a:spcPct val="90000"/>
              </a:lnSpc>
              <a:spcBef>
                <a:spcPts val="1000"/>
              </a:spcBef>
              <a:spcAft>
                <a:spcPts val="0"/>
              </a:spcAft>
              <a:buNone/>
            </a:pPr>
            <a:r>
              <a:rPr lang="en-US" sz="1900" dirty="0">
                <a:latin typeface="Times New Roman"/>
                <a:ea typeface="Times New Roman"/>
                <a:cs typeface="Times New Roman"/>
                <a:sym typeface="Times New Roman"/>
              </a:rPr>
              <a:t>          Dayananda Sagar College of Engineering.</a:t>
            </a:r>
          </a:p>
          <a:p>
            <a:pPr marL="0" lvl="0" indent="0" algn="ctr" rtl="0">
              <a:lnSpc>
                <a:spcPct val="90000"/>
              </a:lnSpc>
              <a:spcBef>
                <a:spcPts val="1000"/>
              </a:spcBef>
              <a:spcAft>
                <a:spcPts val="0"/>
              </a:spcAft>
              <a:buNone/>
            </a:pPr>
            <a:r>
              <a:rPr lang="en-IN" sz="2400" dirty="0">
                <a:latin typeface="Times New Roman"/>
                <a:ea typeface="Times New Roman"/>
                <a:cs typeface="Times New Roman"/>
                <a:sym typeface="Times New Roman"/>
              </a:rPr>
              <a:t>        Mohammed Adnan [1DS19CS89]                     </a:t>
            </a:r>
            <a:endParaRPr sz="2000" dirty="0">
              <a:latin typeface="Times New Roman"/>
              <a:ea typeface="Times New Roman"/>
              <a:cs typeface="Times New Roman"/>
              <a:sym typeface="Times New Roman"/>
            </a:endParaRPr>
          </a:p>
          <a:p>
            <a:pPr marL="0" lvl="0" indent="0" algn="ctr" rtl="0">
              <a:lnSpc>
                <a:spcPct val="70000"/>
              </a:lnSpc>
              <a:spcBef>
                <a:spcPts val="1000"/>
              </a:spcBef>
              <a:spcAft>
                <a:spcPts val="0"/>
              </a:spcAft>
              <a:buNone/>
            </a:pPr>
            <a:r>
              <a:rPr lang="en-IN" sz="2400" dirty="0">
                <a:solidFill>
                  <a:schemeClr val="dk1"/>
                </a:solidFill>
                <a:latin typeface="Times New Roman"/>
                <a:ea typeface="Times New Roman"/>
                <a:cs typeface="Times New Roman"/>
                <a:sym typeface="Times New Roman"/>
              </a:rPr>
              <a:t>          Mohammed Arham [1DS19CS090]</a:t>
            </a:r>
            <a:endParaRPr sz="2400"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None/>
            </a:pPr>
            <a:r>
              <a:rPr lang="en-IN" sz="2400" dirty="0">
                <a:latin typeface="Times New Roman"/>
                <a:ea typeface="Times New Roman"/>
                <a:cs typeface="Times New Roman"/>
                <a:sym typeface="Times New Roman"/>
              </a:rPr>
              <a:t>         Mohammed Faisal  [1DS19CS091]</a:t>
            </a:r>
            <a:endParaRPr sz="2400" dirty="0">
              <a:latin typeface="Times New Roman"/>
              <a:ea typeface="Times New Roman"/>
              <a:cs typeface="Times New Roman"/>
              <a:sym typeface="Times New Roman"/>
            </a:endParaRPr>
          </a:p>
          <a:p>
            <a:pPr marL="0" lvl="0" indent="0" algn="ctr" rtl="0">
              <a:lnSpc>
                <a:spcPct val="70000"/>
              </a:lnSpc>
              <a:spcBef>
                <a:spcPts val="1000"/>
              </a:spcBef>
              <a:spcAft>
                <a:spcPts val="0"/>
              </a:spcAft>
              <a:buNone/>
            </a:pPr>
            <a:r>
              <a:rPr lang="en-IN" sz="2400" dirty="0">
                <a:latin typeface="Times New Roman"/>
                <a:ea typeface="Times New Roman"/>
                <a:cs typeface="Times New Roman"/>
                <a:sym typeface="Times New Roman"/>
              </a:rPr>
              <a:t>            </a:t>
            </a:r>
            <a:r>
              <a:rPr lang="en-IN" sz="2400" dirty="0">
                <a:solidFill>
                  <a:schemeClr val="dk1"/>
                </a:solidFill>
                <a:latin typeface="Times New Roman"/>
                <a:ea typeface="Times New Roman"/>
                <a:cs typeface="Times New Roman"/>
                <a:sym typeface="Times New Roman"/>
              </a:rPr>
              <a:t>Mudassir Ahmed [1DS19CS093]</a:t>
            </a:r>
            <a:endParaRPr sz="24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IN"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17" name="Google Shape;117;p1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18" name="Google Shape;118;p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19" name="Google Shape;119;p1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20" name="Google Shape;120;p16"/>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1" name="Google Shape;121;p16"/>
          <p:cNvSpPr txBox="1"/>
          <p:nvPr/>
        </p:nvSpPr>
        <p:spPr>
          <a:xfrm>
            <a:off x="1277468" y="236776"/>
            <a:ext cx="7470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SYSTEM DIAGRAM / ARCHITECTURE:</a:t>
            </a:r>
            <a:endParaRPr sz="3600" dirty="0">
              <a:latin typeface="Calibri"/>
              <a:ea typeface="Calibri"/>
              <a:cs typeface="Calibri"/>
              <a:sym typeface="Calibri"/>
            </a:endParaRPr>
          </a:p>
        </p:txBody>
      </p:sp>
      <p:pic>
        <p:nvPicPr>
          <p:cNvPr id="4" name="Picture 3" descr="A picture containing text, screenshot, diagram">
            <a:extLst>
              <a:ext uri="{FF2B5EF4-FFF2-40B4-BE49-F238E27FC236}">
                <a16:creationId xmlns:a16="http://schemas.microsoft.com/office/drawing/2014/main" id="{E5F4F3B9-4B89-67C7-CBBA-D533442B8051}"/>
              </a:ext>
            </a:extLst>
          </p:cNvPr>
          <p:cNvPicPr>
            <a:picLocks noChangeAspect="1"/>
          </p:cNvPicPr>
          <p:nvPr/>
        </p:nvPicPr>
        <p:blipFill>
          <a:blip r:embed="rId4"/>
          <a:stretch>
            <a:fillRect/>
          </a:stretch>
        </p:blipFill>
        <p:spPr>
          <a:xfrm>
            <a:off x="1072336" y="1666018"/>
            <a:ext cx="7881164" cy="34213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17" name="Google Shape;117;p1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18" name="Google Shape;118;p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19" name="Google Shape;119;p1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20" name="Google Shape;120;p16"/>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1" name="Google Shape;121;p16"/>
          <p:cNvSpPr txBox="1"/>
          <p:nvPr/>
        </p:nvSpPr>
        <p:spPr>
          <a:xfrm>
            <a:off x="1143000" y="227332"/>
            <a:ext cx="7470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3600" dirty="0">
                <a:latin typeface="Calibri"/>
                <a:ea typeface="Calibri"/>
                <a:cs typeface="Calibri"/>
                <a:sym typeface="Calibri"/>
              </a:rPr>
              <a:t>SEQUENCE FLOW DIAGRAM</a:t>
            </a:r>
            <a:endParaRPr sz="3600" dirty="0">
              <a:latin typeface="Calibri"/>
              <a:ea typeface="Calibri"/>
              <a:cs typeface="Calibri"/>
              <a:sym typeface="Calibri"/>
            </a:endParaRPr>
          </a:p>
        </p:txBody>
      </p:sp>
      <p:pic>
        <p:nvPicPr>
          <p:cNvPr id="2" name="Google Shape;161;g1884598d05e_0_52">
            <a:extLst>
              <a:ext uri="{FF2B5EF4-FFF2-40B4-BE49-F238E27FC236}">
                <a16:creationId xmlns:a16="http://schemas.microsoft.com/office/drawing/2014/main" id="{05A07A6A-F558-8928-BB14-CCC781CB2CEA}"/>
              </a:ext>
            </a:extLst>
          </p:cNvPr>
          <p:cNvPicPr preferRelativeResize="0"/>
          <p:nvPr/>
        </p:nvPicPr>
        <p:blipFill>
          <a:blip r:embed="rId4">
            <a:alphaModFix/>
          </a:blip>
          <a:stretch>
            <a:fillRect/>
          </a:stretch>
        </p:blipFill>
        <p:spPr>
          <a:xfrm>
            <a:off x="2317925" y="1062209"/>
            <a:ext cx="5121050" cy="4938151"/>
          </a:xfrm>
          <a:prstGeom prst="rect">
            <a:avLst/>
          </a:prstGeom>
          <a:noFill/>
          <a:ln>
            <a:noFill/>
          </a:ln>
        </p:spPr>
      </p:pic>
    </p:spTree>
    <p:extLst>
      <p:ext uri="{BB962C8B-B14F-4D97-AF65-F5344CB8AC3E}">
        <p14:creationId xmlns:p14="http://schemas.microsoft.com/office/powerpoint/2010/main" val="358311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63" name="Google Shape;163;p20"/>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64" name="Google Shape;164;p20" descr="C:\Documents and Settings\ADMIN\Desktop\Courses Offered.jpg"/>
          <p:cNvPicPr preferRelativeResize="0"/>
          <p:nvPr/>
        </p:nvPicPr>
        <p:blipFill rotWithShape="1">
          <a:blip r:embed="rId3">
            <a:alphaModFix/>
          </a:blip>
          <a:srcRect/>
          <a:stretch/>
        </p:blipFill>
        <p:spPr>
          <a:xfrm>
            <a:off x="0" y="-34619"/>
            <a:ext cx="9343824" cy="7007869"/>
          </a:xfrm>
          <a:prstGeom prst="rect">
            <a:avLst/>
          </a:prstGeom>
          <a:noFill/>
          <a:ln>
            <a:noFill/>
          </a:ln>
        </p:spPr>
      </p:pic>
      <p:sp>
        <p:nvSpPr>
          <p:cNvPr id="165" name="Google Shape;165;p20"/>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66" name="Google Shape;166;p20"/>
          <p:cNvSpPr txBox="1"/>
          <p:nvPr/>
        </p:nvSpPr>
        <p:spPr>
          <a:xfrm>
            <a:off x="1143000" y="383475"/>
            <a:ext cx="7432800" cy="904833"/>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SzPts val="1100"/>
              <a:buNone/>
            </a:pPr>
            <a:r>
              <a:rPr lang="en-US" sz="3200" b="1" u="sng" dirty="0" err="1">
                <a:solidFill>
                  <a:schemeClr val="dk1"/>
                </a:solidFill>
                <a:latin typeface="Times New Roman"/>
                <a:ea typeface="Times New Roman"/>
                <a:cs typeface="Times New Roman"/>
                <a:sym typeface="Times New Roman"/>
              </a:rPr>
              <a:t>ALGORITHM:Threshold</a:t>
            </a:r>
            <a:r>
              <a:rPr lang="en-US" sz="3200" b="1" u="sng" dirty="0">
                <a:solidFill>
                  <a:schemeClr val="dk1"/>
                </a:solidFill>
                <a:latin typeface="Times New Roman"/>
                <a:ea typeface="Times New Roman"/>
                <a:cs typeface="Times New Roman"/>
                <a:sym typeface="Times New Roman"/>
              </a:rPr>
              <a:t> Encryption</a:t>
            </a:r>
          </a:p>
        </p:txBody>
      </p:sp>
      <p:sp>
        <p:nvSpPr>
          <p:cNvPr id="167" name="Google Shape;167;p20"/>
          <p:cNvSpPr txBox="1"/>
          <p:nvPr/>
        </p:nvSpPr>
        <p:spPr>
          <a:xfrm>
            <a:off x="1463800" y="1394650"/>
            <a:ext cx="6938700" cy="4339619"/>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1200"/>
              </a:spcBef>
              <a:spcAft>
                <a:spcPts val="0"/>
              </a:spcAft>
              <a:buSzPts val="1100"/>
              <a:buFont typeface="Wingdings" panose="05000000000000000000" pitchFamily="2" charset="2"/>
              <a:buChar char="§"/>
            </a:pPr>
            <a:r>
              <a:rPr lang="en-US" sz="2000" dirty="0">
                <a:sym typeface="Times New Roman"/>
              </a:rPr>
              <a:t>Threshold encryption provides us a way to hide the transaction information from the participants of the network before the execution </a:t>
            </a:r>
          </a:p>
          <a:p>
            <a:pPr marL="342900" lvl="0" indent="-342900" algn="just" rtl="0">
              <a:lnSpc>
                <a:spcPct val="115000"/>
              </a:lnSpc>
              <a:spcBef>
                <a:spcPts val="1200"/>
              </a:spcBef>
              <a:spcAft>
                <a:spcPts val="0"/>
              </a:spcAft>
              <a:buSzPts val="1100"/>
              <a:buFont typeface="Wingdings" panose="05000000000000000000" pitchFamily="2" charset="2"/>
              <a:buChar char="§"/>
            </a:pPr>
            <a:r>
              <a:rPr lang="en-US" sz="2000" dirty="0">
                <a:sym typeface="Times New Roman"/>
              </a:rPr>
              <a:t>It can be decrypted only if the transaction is signed by all the participants of the network. </a:t>
            </a:r>
          </a:p>
          <a:p>
            <a:pPr marL="342900" lvl="0" indent="-342900" algn="just" rtl="0">
              <a:lnSpc>
                <a:spcPct val="115000"/>
              </a:lnSpc>
              <a:spcBef>
                <a:spcPts val="1200"/>
              </a:spcBef>
              <a:spcAft>
                <a:spcPts val="0"/>
              </a:spcAft>
              <a:buSzPts val="1100"/>
              <a:buFont typeface="Wingdings" panose="05000000000000000000" pitchFamily="2" charset="2"/>
              <a:buChar char="§"/>
            </a:pPr>
            <a:r>
              <a:rPr lang="en-US" sz="2000" dirty="0">
                <a:sym typeface="Times New Roman"/>
              </a:rPr>
              <a:t>This eliminates the issue of sandwich attacks as the nodes have restricted permissions to view the information before the execution of the transaction</a:t>
            </a:r>
          </a:p>
          <a:p>
            <a:pPr marL="342900" lvl="0" indent="-342900" algn="just" rtl="0">
              <a:lnSpc>
                <a:spcPct val="115000"/>
              </a:lnSpc>
              <a:spcBef>
                <a:spcPts val="1200"/>
              </a:spcBef>
              <a:spcAft>
                <a:spcPts val="0"/>
              </a:spcAft>
              <a:buSzPts val="1100"/>
              <a:buFont typeface="Arial" panose="020B0604020202020204" pitchFamily="34" charset="0"/>
              <a:buChar char="•"/>
            </a:pPr>
            <a:r>
              <a:rPr lang="en-US" sz="2000" dirty="0">
                <a:sym typeface="Times New Roman"/>
              </a:rPr>
              <a:t>This hence prevents front-running which eliminates a sandwich attack altogether.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1"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73" name="Google Shape;173;p21"/>
          <p:cNvSpPr txBox="1"/>
          <p:nvPr/>
        </p:nvSpPr>
        <p:spPr>
          <a:xfrm>
            <a:off x="1152600" y="322725"/>
            <a:ext cx="7734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u="sng">
                <a:solidFill>
                  <a:schemeClr val="dk1"/>
                </a:solidFill>
                <a:latin typeface="Times New Roman"/>
                <a:ea typeface="Times New Roman"/>
                <a:cs typeface="Times New Roman"/>
                <a:sym typeface="Times New Roman"/>
              </a:rPr>
              <a:t>Threshold Encryption</a:t>
            </a:r>
            <a:endParaRPr sz="3600">
              <a:latin typeface="Calibri"/>
              <a:ea typeface="Calibri"/>
              <a:cs typeface="Calibri"/>
              <a:sym typeface="Calibri"/>
            </a:endParaRPr>
          </a:p>
        </p:txBody>
      </p:sp>
      <p:sp>
        <p:nvSpPr>
          <p:cNvPr id="174" name="Google Shape;174;p21"/>
          <p:cNvSpPr txBox="1"/>
          <p:nvPr/>
        </p:nvSpPr>
        <p:spPr>
          <a:xfrm>
            <a:off x="1313975" y="1360075"/>
            <a:ext cx="7388100" cy="4524285"/>
          </a:xfrm>
          <a:prstGeom prst="rect">
            <a:avLst/>
          </a:prstGeom>
          <a:noFill/>
          <a:ln>
            <a:noFill/>
          </a:ln>
        </p:spPr>
        <p:txBody>
          <a:bodyPr spcFirstLastPara="1" wrap="square" lIns="91425" tIns="91425" rIns="91425" bIns="91425" anchor="t" anchorCtr="0">
            <a:spAutoFit/>
          </a:bodyPr>
          <a:lstStyle/>
          <a:p>
            <a:pPr algn="l"/>
            <a:r>
              <a:rPr lang="en-US" sz="2000" dirty="0"/>
              <a:t>The basic steps involved in the threshold encryption algorithm are as follows:</a:t>
            </a:r>
          </a:p>
          <a:p>
            <a:pPr marL="457200" indent="-457200" algn="l">
              <a:buFont typeface="+mj-lt"/>
              <a:buAutoNum type="arabicPeriod"/>
            </a:pPr>
            <a:endParaRPr lang="en-US" sz="2000" dirty="0"/>
          </a:p>
          <a:p>
            <a:pPr marL="457200" indent="-457200" algn="l">
              <a:buFont typeface="+mj-lt"/>
              <a:buAutoNum type="arabicPeriod"/>
            </a:pPr>
            <a:r>
              <a:rPr lang="en-US" sz="2000" dirty="0"/>
              <a:t>Key Generation: A trusted entity generates the encryption key and distributes shares of the key among multiple participants. The number of participants required to decrypt the message is known as the threshold value.</a:t>
            </a:r>
          </a:p>
          <a:p>
            <a:pPr marL="457200" indent="-457200" algn="l">
              <a:buFont typeface="+mj-lt"/>
              <a:buAutoNum type="arabicPeriod"/>
            </a:pPr>
            <a:endParaRPr lang="en-US" sz="2000" dirty="0"/>
          </a:p>
          <a:p>
            <a:pPr marL="457200" indent="-457200" algn="l">
              <a:buFont typeface="+mj-lt"/>
              <a:buAutoNum type="arabicPeriod"/>
            </a:pPr>
            <a:r>
              <a:rPr lang="en-US" sz="2000" dirty="0"/>
              <a:t>Encryption: The message is encrypted using the encryption key.</a:t>
            </a:r>
          </a:p>
          <a:p>
            <a:pPr marL="457200" indent="-457200" algn="l">
              <a:buFont typeface="+mj-lt"/>
              <a:buAutoNum type="arabicPeriod"/>
            </a:pPr>
            <a:endParaRPr lang="en-US" sz="2000" dirty="0"/>
          </a:p>
          <a:p>
            <a:pPr marL="457200" indent="-457200" algn="l">
              <a:buFont typeface="+mj-lt"/>
              <a:buAutoNum type="arabicPeriod"/>
            </a:pPr>
            <a:r>
              <a:rPr lang="en-US" sz="2000" dirty="0"/>
              <a:t>Share Submission: Each participant contributes their share of the decryption key to a shared pool.</a:t>
            </a:r>
          </a:p>
          <a:p>
            <a:pPr marL="457200" lvl="0" indent="-368300" algn="l" rtl="0">
              <a:spcBef>
                <a:spcPts val="0"/>
              </a:spcBef>
              <a:spcAft>
                <a:spcPts val="0"/>
              </a:spcAft>
              <a:buSzPts val="2200"/>
              <a:buFont typeface="Calibri"/>
              <a:buChar char="●"/>
            </a:pPr>
            <a:endParaRPr sz="2200"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2" descr="C:\Documents and Settings\ADMIN\Desktop\Courses Offered.jpg"/>
          <p:cNvPicPr preferRelativeResize="0"/>
          <p:nvPr/>
        </p:nvPicPr>
        <p:blipFill rotWithShape="1">
          <a:blip r:embed="rId3">
            <a:alphaModFix/>
          </a:blip>
          <a:srcRect/>
          <a:stretch/>
        </p:blipFill>
        <p:spPr>
          <a:xfrm>
            <a:off x="-161372" y="-10160"/>
            <a:ext cx="9144000" cy="6858000"/>
          </a:xfrm>
          <a:prstGeom prst="rect">
            <a:avLst/>
          </a:prstGeom>
          <a:noFill/>
          <a:ln>
            <a:noFill/>
          </a:ln>
        </p:spPr>
      </p:pic>
      <p:sp>
        <p:nvSpPr>
          <p:cNvPr id="180" name="Google Shape;180;p22"/>
          <p:cNvSpPr txBox="1"/>
          <p:nvPr/>
        </p:nvSpPr>
        <p:spPr>
          <a:xfrm>
            <a:off x="1502100" y="297246"/>
            <a:ext cx="76419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3200" b="1" u="sng" dirty="0">
                <a:solidFill>
                  <a:schemeClr val="dk1"/>
                </a:solidFill>
                <a:latin typeface="Times New Roman"/>
                <a:ea typeface="Times New Roman"/>
                <a:cs typeface="Times New Roman"/>
                <a:sym typeface="Times New Roman"/>
              </a:rPr>
              <a:t>Threshold Encryption</a:t>
            </a:r>
            <a:endParaRPr sz="3200" dirty="0">
              <a:latin typeface="Calibri"/>
              <a:ea typeface="Calibri"/>
              <a:cs typeface="Calibri"/>
              <a:sym typeface="Calibri"/>
            </a:endParaRPr>
          </a:p>
        </p:txBody>
      </p:sp>
      <p:sp>
        <p:nvSpPr>
          <p:cNvPr id="181" name="Google Shape;181;p22"/>
          <p:cNvSpPr txBox="1"/>
          <p:nvPr/>
        </p:nvSpPr>
        <p:spPr>
          <a:xfrm>
            <a:off x="1060400" y="1394650"/>
            <a:ext cx="7434300" cy="1723518"/>
          </a:xfrm>
          <a:prstGeom prst="rect">
            <a:avLst/>
          </a:prstGeom>
          <a:noFill/>
          <a:ln>
            <a:noFill/>
          </a:ln>
        </p:spPr>
        <p:txBody>
          <a:bodyPr spcFirstLastPara="1" wrap="square" lIns="91425" tIns="91425" rIns="91425" bIns="91425" anchor="t" anchorCtr="0">
            <a:spAutoFit/>
          </a:bodyPr>
          <a:lstStyle/>
          <a:p>
            <a:pPr algn="l"/>
            <a:r>
              <a:rPr lang="en-US" sz="2000" dirty="0"/>
              <a:t>4.  Decryption: Once the required number of participants have          submitted their shares of the key, the message can be decrypted. Decryption is performed using the Chinese Remainder Theorem (CRT) to combine the key shares and obtain the original decryption key.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7" name="Google Shape;197;p2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8" name="Google Shape;198;p2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99" name="Google Shape;199;p2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200" name="Google Shape;200;p24"/>
          <p:cNvSpPr txBox="1"/>
          <p:nvPr/>
        </p:nvSpPr>
        <p:spPr>
          <a:xfrm>
            <a:off x="1226925" y="273575"/>
            <a:ext cx="74328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GUI DESIGN:</a:t>
            </a:r>
            <a:endParaRPr sz="36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pic>
        <p:nvPicPr>
          <p:cNvPr id="3" name="Picture 2">
            <a:extLst>
              <a:ext uri="{FF2B5EF4-FFF2-40B4-BE49-F238E27FC236}">
                <a16:creationId xmlns:a16="http://schemas.microsoft.com/office/drawing/2014/main" id="{26C16E07-A055-7D28-8EB8-D44E29614B23}"/>
              </a:ext>
            </a:extLst>
          </p:cNvPr>
          <p:cNvPicPr>
            <a:picLocks noChangeAspect="1"/>
          </p:cNvPicPr>
          <p:nvPr/>
        </p:nvPicPr>
        <p:blipFill>
          <a:blip r:embed="rId4"/>
          <a:stretch>
            <a:fillRect/>
          </a:stretch>
        </p:blipFill>
        <p:spPr>
          <a:xfrm>
            <a:off x="984787" y="1033924"/>
            <a:ext cx="7917075" cy="422381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07" name="Google Shape;207;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08" name="Google Shape;208;p25"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209" name="Google Shape;209;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210" name="Google Shape;210;p25"/>
          <p:cNvSpPr txBox="1"/>
          <p:nvPr/>
        </p:nvSpPr>
        <p:spPr>
          <a:xfrm>
            <a:off x="1256550" y="291500"/>
            <a:ext cx="7432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a:latin typeface="Calibri"/>
                <a:ea typeface="Calibri"/>
                <a:cs typeface="Calibri"/>
                <a:sym typeface="Calibri"/>
              </a:rPr>
              <a:t>GUI DESIGN:</a:t>
            </a:r>
            <a:endParaRPr sz="2300">
              <a:latin typeface="Calibri"/>
              <a:ea typeface="Calibri"/>
              <a:cs typeface="Calibri"/>
              <a:sym typeface="Calibri"/>
            </a:endParaRPr>
          </a:p>
        </p:txBody>
      </p:sp>
      <p:pic>
        <p:nvPicPr>
          <p:cNvPr id="5" name="Picture 4">
            <a:extLst>
              <a:ext uri="{FF2B5EF4-FFF2-40B4-BE49-F238E27FC236}">
                <a16:creationId xmlns:a16="http://schemas.microsoft.com/office/drawing/2014/main" id="{9905F66B-B936-E392-5F9E-95BE67B84559}"/>
              </a:ext>
            </a:extLst>
          </p:cNvPr>
          <p:cNvPicPr>
            <a:picLocks noChangeAspect="1"/>
          </p:cNvPicPr>
          <p:nvPr/>
        </p:nvPicPr>
        <p:blipFill>
          <a:blip r:embed="rId4"/>
          <a:stretch>
            <a:fillRect/>
          </a:stretch>
        </p:blipFill>
        <p:spPr>
          <a:xfrm>
            <a:off x="978012" y="1030400"/>
            <a:ext cx="7823090" cy="44004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Co-Guide Meet Details</a:t>
            </a:r>
          </a:p>
        </p:txBody>
      </p:sp>
      <p:sp>
        <p:nvSpPr>
          <p:cNvPr id="3" name="Text Placeholder 2"/>
          <p:cNvSpPr>
            <a:spLocks noGrp="1"/>
          </p:cNvSpPr>
          <p:nvPr>
            <p:ph type="body" idx="1"/>
          </p:nvPr>
        </p:nvSpPr>
        <p:spPr/>
        <p:txBody>
          <a:bodyPr/>
          <a:lstStyle/>
          <a:p>
            <a:endParaRPr lang="en-US" dirty="0"/>
          </a:p>
          <a:p>
            <a:endParaRPr lang="en-IN" dirty="0"/>
          </a:p>
        </p:txBody>
      </p:sp>
      <p:graphicFrame>
        <p:nvGraphicFramePr>
          <p:cNvPr id="5" name="Table 5">
            <a:extLst>
              <a:ext uri="{FF2B5EF4-FFF2-40B4-BE49-F238E27FC236}">
                <a16:creationId xmlns:a16="http://schemas.microsoft.com/office/drawing/2014/main" id="{7603D55F-D808-D24A-4183-3ED4FB4C36C8}"/>
              </a:ext>
            </a:extLst>
          </p:cNvPr>
          <p:cNvGraphicFramePr>
            <a:graphicFrameLocks noGrp="1"/>
          </p:cNvGraphicFramePr>
          <p:nvPr>
            <p:extLst>
              <p:ext uri="{D42A27DB-BD31-4B8C-83A1-F6EECF244321}">
                <p14:modId xmlns:p14="http://schemas.microsoft.com/office/powerpoint/2010/main" val="3068283995"/>
              </p:ext>
            </p:extLst>
          </p:nvPr>
        </p:nvGraphicFramePr>
        <p:xfrm>
          <a:off x="1720331" y="1825625"/>
          <a:ext cx="5449077" cy="4013523"/>
        </p:xfrm>
        <a:graphic>
          <a:graphicData uri="http://schemas.openxmlformats.org/drawingml/2006/table">
            <a:tbl>
              <a:tblPr firstRow="1" bandRow="1">
                <a:tableStyleId>{5C22544A-7EE6-4342-B048-85BDC9FD1C3A}</a:tableStyleId>
              </a:tblPr>
              <a:tblGrid>
                <a:gridCol w="1816359">
                  <a:extLst>
                    <a:ext uri="{9D8B030D-6E8A-4147-A177-3AD203B41FA5}">
                      <a16:colId xmlns:a16="http://schemas.microsoft.com/office/drawing/2014/main" val="3673090434"/>
                    </a:ext>
                  </a:extLst>
                </a:gridCol>
                <a:gridCol w="1816359">
                  <a:extLst>
                    <a:ext uri="{9D8B030D-6E8A-4147-A177-3AD203B41FA5}">
                      <a16:colId xmlns:a16="http://schemas.microsoft.com/office/drawing/2014/main" val="3656726992"/>
                    </a:ext>
                  </a:extLst>
                </a:gridCol>
                <a:gridCol w="1816359">
                  <a:extLst>
                    <a:ext uri="{9D8B030D-6E8A-4147-A177-3AD203B41FA5}">
                      <a16:colId xmlns:a16="http://schemas.microsoft.com/office/drawing/2014/main" val="1851447681"/>
                    </a:ext>
                  </a:extLst>
                </a:gridCol>
              </a:tblGrid>
              <a:tr h="976058">
                <a:tc>
                  <a:txBody>
                    <a:bodyPr/>
                    <a:lstStyle/>
                    <a:p>
                      <a:endParaRPr lang="en-IN" dirty="0"/>
                    </a:p>
                  </a:txBody>
                  <a:tcPr/>
                </a:tc>
                <a:tc>
                  <a:txBody>
                    <a:bodyPr/>
                    <a:lstStyle/>
                    <a:p>
                      <a:endParaRPr lang="en-US" dirty="0"/>
                    </a:p>
                    <a:p>
                      <a:r>
                        <a:rPr lang="en-IN" dirty="0"/>
                        <a:t>   DATE</a:t>
                      </a:r>
                    </a:p>
                  </a:txBody>
                  <a:tcPr/>
                </a:tc>
                <a:tc>
                  <a:txBody>
                    <a:bodyPr/>
                    <a:lstStyle/>
                    <a:p>
                      <a:endParaRPr lang="en-US" dirty="0"/>
                    </a:p>
                    <a:p>
                      <a:r>
                        <a:rPr lang="en-IN" dirty="0"/>
                        <a:t>MEET AGENDA</a:t>
                      </a:r>
                    </a:p>
                  </a:txBody>
                  <a:tcPr/>
                </a:tc>
                <a:extLst>
                  <a:ext uri="{0D108BD9-81ED-4DB2-BD59-A6C34878D82A}">
                    <a16:rowId xmlns:a16="http://schemas.microsoft.com/office/drawing/2014/main" val="673385147"/>
                  </a:ext>
                </a:extLst>
              </a:tr>
              <a:tr h="1085349">
                <a:tc>
                  <a:txBody>
                    <a:bodyPr/>
                    <a:lstStyle/>
                    <a:p>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MEET 1</a:t>
                      </a:r>
                    </a:p>
                    <a:p>
                      <a:endParaRPr lang="en-IN" dirty="0"/>
                    </a:p>
                  </a:txBody>
                  <a:tcPr/>
                </a:tc>
                <a:tc>
                  <a:txBody>
                    <a:bodyPr/>
                    <a:lstStyle/>
                    <a:p>
                      <a:endParaRPr lang="en-US" dirty="0"/>
                    </a:p>
                    <a:p>
                      <a:r>
                        <a:rPr lang="en-US" dirty="0"/>
                        <a:t> 29/12/2022</a:t>
                      </a:r>
                    </a:p>
                  </a:txBody>
                  <a:tcPr/>
                </a:tc>
                <a:tc>
                  <a:txBody>
                    <a:bodyPr/>
                    <a:lstStyle/>
                    <a:p>
                      <a:endParaRPr lang="en-US" dirty="0"/>
                    </a:p>
                    <a:p>
                      <a:r>
                        <a:rPr lang="en-IN" dirty="0"/>
                        <a:t>Problem statement introduction</a:t>
                      </a:r>
                    </a:p>
                  </a:txBody>
                  <a:tcPr/>
                </a:tc>
                <a:extLst>
                  <a:ext uri="{0D108BD9-81ED-4DB2-BD59-A6C34878D82A}">
                    <a16:rowId xmlns:a16="http://schemas.microsoft.com/office/drawing/2014/main" val="64146376"/>
                  </a:ext>
                </a:extLst>
              </a:tr>
              <a:tr h="976058">
                <a:tc>
                  <a:txBody>
                    <a:bodyPr/>
                    <a:lstStyle/>
                    <a:p>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MEET 2</a:t>
                      </a:r>
                    </a:p>
                    <a:p>
                      <a:endParaRPr lang="en-IN" dirty="0"/>
                    </a:p>
                  </a:txBody>
                  <a:tcPr/>
                </a:tc>
                <a:tc>
                  <a:txBody>
                    <a:bodyPr/>
                    <a:lstStyle/>
                    <a:p>
                      <a:endParaRPr lang="en-US" dirty="0"/>
                    </a:p>
                    <a:p>
                      <a:r>
                        <a:rPr lang="en-US" dirty="0"/>
                        <a:t> 5/03/2023</a:t>
                      </a:r>
                    </a:p>
                  </a:txBody>
                  <a:tcPr/>
                </a:tc>
                <a:tc>
                  <a:txBody>
                    <a:bodyPr/>
                    <a:lstStyle/>
                    <a:p>
                      <a:endParaRPr lang="en-US" dirty="0"/>
                    </a:p>
                    <a:p>
                      <a:r>
                        <a:rPr lang="en-IN" dirty="0"/>
                        <a:t>Literature Review</a:t>
                      </a:r>
                    </a:p>
                  </a:txBody>
                  <a:tcPr/>
                </a:tc>
                <a:extLst>
                  <a:ext uri="{0D108BD9-81ED-4DB2-BD59-A6C34878D82A}">
                    <a16:rowId xmlns:a16="http://schemas.microsoft.com/office/drawing/2014/main" val="1237695167"/>
                  </a:ext>
                </a:extLst>
              </a:tr>
              <a:tr h="976058">
                <a:tc>
                  <a:txBody>
                    <a:bodyPr/>
                    <a:lstStyle/>
                    <a:p>
                      <a:endParaRPr lang="en-US" dirty="0"/>
                    </a:p>
                    <a:p>
                      <a:r>
                        <a:rPr lang="en-IN" dirty="0"/>
                        <a:t>MEET 3</a:t>
                      </a:r>
                    </a:p>
                    <a:p>
                      <a:endParaRPr lang="en-IN" dirty="0"/>
                    </a:p>
                  </a:txBody>
                  <a:tcPr/>
                </a:tc>
                <a:tc>
                  <a:txBody>
                    <a:bodyPr/>
                    <a:lstStyle/>
                    <a:p>
                      <a:endParaRPr lang="en-US" dirty="0"/>
                    </a:p>
                    <a:p>
                      <a:r>
                        <a:rPr lang="en-IN" dirty="0"/>
                        <a:t> 08/04/2023</a:t>
                      </a:r>
                    </a:p>
                  </a:txBody>
                  <a:tcPr/>
                </a:tc>
                <a:tc>
                  <a:txBody>
                    <a:bodyPr/>
                    <a:lstStyle/>
                    <a:p>
                      <a:endParaRPr lang="en-US" dirty="0"/>
                    </a:p>
                    <a:p>
                      <a:r>
                        <a:rPr lang="en-IN" dirty="0"/>
                        <a:t>Design Review</a:t>
                      </a:r>
                    </a:p>
                  </a:txBody>
                  <a:tcPr/>
                </a:tc>
                <a:extLst>
                  <a:ext uri="{0D108BD9-81ED-4DB2-BD59-A6C34878D82A}">
                    <a16:rowId xmlns:a16="http://schemas.microsoft.com/office/drawing/2014/main" val="4016188443"/>
                  </a:ext>
                </a:extLst>
              </a:tr>
            </a:tbl>
          </a:graphicData>
        </a:graphic>
      </p:graphicFrame>
      <p:sp>
        <p:nvSpPr>
          <p:cNvPr id="6" name="TextBox 5">
            <a:extLst>
              <a:ext uri="{FF2B5EF4-FFF2-40B4-BE49-F238E27FC236}">
                <a16:creationId xmlns:a16="http://schemas.microsoft.com/office/drawing/2014/main" id="{88082831-32C6-00F9-AA25-29E2C74FC45E}"/>
              </a:ext>
            </a:extLst>
          </p:cNvPr>
          <p:cNvSpPr txBox="1"/>
          <p:nvPr/>
        </p:nvSpPr>
        <p:spPr>
          <a:xfrm>
            <a:off x="964163" y="1263582"/>
            <a:ext cx="5194041" cy="307777"/>
          </a:xfrm>
          <a:prstGeom prst="rect">
            <a:avLst/>
          </a:prstGeom>
          <a:noFill/>
        </p:spPr>
        <p:txBody>
          <a:bodyPr wrap="square" rtlCol="0">
            <a:spAutoFit/>
          </a:bodyPr>
          <a:lstStyle/>
          <a:p>
            <a:r>
              <a:rPr lang="en-US" dirty="0"/>
              <a:t>Name Of </a:t>
            </a:r>
            <a:r>
              <a:rPr lang="en-US" dirty="0" err="1"/>
              <a:t>Co-Guide:Yashwanth</a:t>
            </a:r>
            <a:endParaRPr lang="en-IN" dirty="0"/>
          </a:p>
        </p:txBody>
      </p:sp>
    </p:spTree>
    <p:extLst>
      <p:ext uri="{BB962C8B-B14F-4D97-AF65-F5344CB8AC3E}">
        <p14:creationId xmlns:p14="http://schemas.microsoft.com/office/powerpoint/2010/main" val="3471314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17" name="Google Shape;217;p2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18" name="Google Shape;218;p26"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19" name="Google Shape;219;p2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220" name="Google Shape;220;p26"/>
          <p:cNvSpPr txBox="1"/>
          <p:nvPr/>
        </p:nvSpPr>
        <p:spPr>
          <a:xfrm>
            <a:off x="1207250" y="403200"/>
            <a:ext cx="7394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a:latin typeface="Calibri"/>
                <a:ea typeface="Calibri"/>
                <a:cs typeface="Calibri"/>
                <a:sym typeface="Calibri"/>
              </a:rPr>
              <a:t>PROJECT TOOL SNAPSHOT:</a:t>
            </a:r>
            <a:endParaRPr sz="3600">
              <a:latin typeface="Calibri"/>
              <a:ea typeface="Calibri"/>
              <a:cs typeface="Calibri"/>
              <a:sym typeface="Calibri"/>
            </a:endParaRPr>
          </a:p>
        </p:txBody>
      </p:sp>
      <p:pic>
        <p:nvPicPr>
          <p:cNvPr id="3" name="Picture 2">
            <a:extLst>
              <a:ext uri="{FF2B5EF4-FFF2-40B4-BE49-F238E27FC236}">
                <a16:creationId xmlns:a16="http://schemas.microsoft.com/office/drawing/2014/main" id="{76B4908D-31BE-FD8B-A5D4-00A5A6A90857}"/>
              </a:ext>
            </a:extLst>
          </p:cNvPr>
          <p:cNvPicPr>
            <a:picLocks noChangeAspect="1"/>
          </p:cNvPicPr>
          <p:nvPr/>
        </p:nvPicPr>
        <p:blipFill>
          <a:blip r:embed="rId4"/>
          <a:stretch>
            <a:fillRect/>
          </a:stretch>
        </p:blipFill>
        <p:spPr>
          <a:xfrm>
            <a:off x="1207250" y="1418252"/>
            <a:ext cx="7675493" cy="44316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2" descr="C:\Documents and Settings\ADMIN\Desktop\Courses Offered.jpg"/>
          <p:cNvPicPr preferRelativeResize="0"/>
          <p:nvPr/>
        </p:nvPicPr>
        <p:blipFill rotWithShape="1">
          <a:blip r:embed="rId3">
            <a:alphaModFix/>
          </a:blip>
          <a:srcRect/>
          <a:stretch/>
        </p:blipFill>
        <p:spPr>
          <a:xfrm>
            <a:off x="-161372" y="-10160"/>
            <a:ext cx="9144000" cy="6858000"/>
          </a:xfrm>
          <a:prstGeom prst="rect">
            <a:avLst/>
          </a:prstGeom>
          <a:noFill/>
          <a:ln>
            <a:noFill/>
          </a:ln>
        </p:spPr>
      </p:pic>
      <p:sp>
        <p:nvSpPr>
          <p:cNvPr id="180" name="Google Shape;180;p22"/>
          <p:cNvSpPr txBox="1"/>
          <p:nvPr/>
        </p:nvSpPr>
        <p:spPr>
          <a:xfrm>
            <a:off x="956600" y="353706"/>
            <a:ext cx="76419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3200" dirty="0">
                <a:latin typeface="Calibri"/>
                <a:ea typeface="Calibri"/>
                <a:cs typeface="Calibri"/>
                <a:sym typeface="Calibri"/>
              </a:rPr>
              <a:t>RESULT</a:t>
            </a:r>
            <a:endParaRPr sz="3200" dirty="0">
              <a:latin typeface="Calibri"/>
              <a:ea typeface="Calibri"/>
              <a:cs typeface="Calibri"/>
              <a:sym typeface="Calibri"/>
            </a:endParaRPr>
          </a:p>
        </p:txBody>
      </p:sp>
      <p:sp>
        <p:nvSpPr>
          <p:cNvPr id="181" name="Google Shape;181;p22"/>
          <p:cNvSpPr txBox="1"/>
          <p:nvPr/>
        </p:nvSpPr>
        <p:spPr>
          <a:xfrm>
            <a:off x="1060400" y="1346580"/>
            <a:ext cx="7434300" cy="4185731"/>
          </a:xfrm>
          <a:prstGeom prst="rect">
            <a:avLst/>
          </a:prstGeom>
          <a:noFill/>
          <a:ln>
            <a:noFill/>
          </a:ln>
        </p:spPr>
        <p:txBody>
          <a:bodyPr spcFirstLastPara="1" wrap="square" lIns="91425" tIns="91425" rIns="91425" bIns="91425" anchor="t" anchorCtr="0">
            <a:spAutoFit/>
          </a:bodyPr>
          <a:lstStyle/>
          <a:p>
            <a:pPr algn="l"/>
            <a:r>
              <a:rPr lang="en-US" sz="2000" dirty="0"/>
              <a:t>By implementing a blockchain-based solution with smart contracts to eliminate the need for brokers and intermediaries in the stock market, we can effectively address and resolve the malpractices such as insider trading and front running. </a:t>
            </a:r>
          </a:p>
          <a:p>
            <a:pPr algn="l"/>
            <a:endParaRPr lang="en-US" sz="2000" dirty="0"/>
          </a:p>
          <a:p>
            <a:pPr algn="l"/>
            <a:r>
              <a:rPr lang="en-US" sz="2000" dirty="0"/>
              <a:t>This innovative approach ensures transparency, immutability, and tamper-proof transactions, safeguarding the interests of traders and promoting a fair and secure trading environment. </a:t>
            </a:r>
          </a:p>
          <a:p>
            <a:pPr algn="l"/>
            <a:endParaRPr lang="en-US" sz="2000" dirty="0"/>
          </a:p>
          <a:p>
            <a:pPr algn="l"/>
            <a:r>
              <a:rPr lang="en-US" sz="2000" dirty="0"/>
              <a:t>The utilization of blockchain technology in this context not only mitigates risks but also enhances efficiency, trust, and integrity within the stock market ecosystem, ultimately benefiting all stakeholders involved.</a:t>
            </a:r>
          </a:p>
        </p:txBody>
      </p:sp>
    </p:spTree>
    <p:extLst>
      <p:ext uri="{BB962C8B-B14F-4D97-AF65-F5344CB8AC3E}">
        <p14:creationId xmlns:p14="http://schemas.microsoft.com/office/powerpoint/2010/main" val="331293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87" name="Google Shape;87;p13"/>
          <p:cNvSpPr txBox="1"/>
          <p:nvPr/>
        </p:nvSpPr>
        <p:spPr>
          <a:xfrm>
            <a:off x="5410200" y="6664675"/>
            <a:ext cx="708660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88" name="Google Shape;88;p13"/>
          <p:cNvSpPr txBox="1"/>
          <p:nvPr/>
        </p:nvSpPr>
        <p:spPr>
          <a:xfrm>
            <a:off x="911400" y="313850"/>
            <a:ext cx="8232600" cy="1084882"/>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dk1"/>
              </a:buClr>
              <a:buSzPts val="4400"/>
              <a:buFont typeface="Arial Black"/>
              <a:buNone/>
            </a:pPr>
            <a:br>
              <a:rPr lang="en-IN" sz="3900" b="1" dirty="0">
                <a:solidFill>
                  <a:schemeClr val="dk1"/>
                </a:solidFill>
                <a:latin typeface="Times New Roman"/>
                <a:ea typeface="Times New Roman"/>
                <a:cs typeface="Times New Roman"/>
                <a:sym typeface="Times New Roman"/>
              </a:rPr>
            </a:br>
            <a:endParaRPr sz="2600" b="1" dirty="0">
              <a:solidFill>
                <a:schemeClr val="dk1"/>
              </a:solidFill>
              <a:latin typeface="Times New Roman"/>
              <a:ea typeface="Times New Roman"/>
              <a:cs typeface="Times New Roman"/>
              <a:sym typeface="Times New Roman"/>
            </a:endParaRPr>
          </a:p>
        </p:txBody>
      </p:sp>
      <p:sp>
        <p:nvSpPr>
          <p:cNvPr id="89" name="Google Shape;89;p13"/>
          <p:cNvSpPr txBox="1"/>
          <p:nvPr/>
        </p:nvSpPr>
        <p:spPr>
          <a:xfrm>
            <a:off x="1072786" y="385013"/>
            <a:ext cx="5635923" cy="64527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IN" sz="2400" dirty="0">
                <a:latin typeface="Times New Roman"/>
                <a:ea typeface="Times New Roman"/>
                <a:cs typeface="Times New Roman"/>
                <a:sym typeface="Times New Roman"/>
              </a:rPr>
              <a:t>     </a:t>
            </a:r>
            <a:r>
              <a:rPr lang="en-IN" sz="2400" b="1" dirty="0">
                <a:latin typeface="Times New Roman"/>
                <a:ea typeface="Times New Roman"/>
                <a:cs typeface="Times New Roman"/>
                <a:sym typeface="Times New Roman"/>
              </a:rPr>
              <a:t>CONTENTS</a:t>
            </a:r>
            <a:r>
              <a:rPr lang="en-IN"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54E7B569-E8F5-6AAF-371C-8C85FDF215B2}"/>
              </a:ext>
            </a:extLst>
          </p:cNvPr>
          <p:cNvSpPr txBox="1"/>
          <p:nvPr/>
        </p:nvSpPr>
        <p:spPr>
          <a:xfrm>
            <a:off x="1072786" y="1268963"/>
            <a:ext cx="7492716" cy="2862322"/>
          </a:xfrm>
          <a:prstGeom prst="rect">
            <a:avLst/>
          </a:prstGeom>
          <a:noFill/>
        </p:spPr>
        <p:txBody>
          <a:bodyPr wrap="square" rtlCol="0">
            <a:spAutoFit/>
          </a:bodyPr>
          <a:lstStyle/>
          <a:p>
            <a:pPr marL="285750" indent="-285750">
              <a:buFont typeface="Wingdings" panose="05000000000000000000" pitchFamily="2" charset="2"/>
              <a:buChar char="q"/>
            </a:pPr>
            <a:r>
              <a:rPr lang="en-US" sz="1800" dirty="0"/>
              <a:t>Problem Statement</a:t>
            </a:r>
          </a:p>
          <a:p>
            <a:pPr marL="285750" indent="-285750">
              <a:buFont typeface="Wingdings" panose="05000000000000000000" pitchFamily="2" charset="2"/>
              <a:buChar char="q"/>
            </a:pPr>
            <a:r>
              <a:rPr lang="en-US" sz="1800" dirty="0"/>
              <a:t>Introduction</a:t>
            </a:r>
          </a:p>
          <a:p>
            <a:pPr marL="285750" indent="-285750">
              <a:buFont typeface="Wingdings" panose="05000000000000000000" pitchFamily="2" charset="2"/>
              <a:buChar char="q"/>
            </a:pPr>
            <a:r>
              <a:rPr lang="en-US" sz="1800" dirty="0"/>
              <a:t>Contribution</a:t>
            </a:r>
          </a:p>
          <a:p>
            <a:pPr marL="285750" indent="-285750">
              <a:buFont typeface="Wingdings" panose="05000000000000000000" pitchFamily="2" charset="2"/>
              <a:buChar char="q"/>
            </a:pPr>
            <a:r>
              <a:rPr lang="en-US" sz="1800" dirty="0"/>
              <a:t>System Diagram/Architecture</a:t>
            </a:r>
          </a:p>
          <a:p>
            <a:pPr marL="285750" indent="-285750">
              <a:buFont typeface="Wingdings" panose="05000000000000000000" pitchFamily="2" charset="2"/>
              <a:buChar char="q"/>
            </a:pPr>
            <a:r>
              <a:rPr lang="en-US" sz="1800" dirty="0"/>
              <a:t>Algorithm</a:t>
            </a:r>
          </a:p>
          <a:p>
            <a:pPr marL="285750" indent="-285750">
              <a:buFont typeface="Wingdings" panose="05000000000000000000" pitchFamily="2" charset="2"/>
              <a:buChar char="q"/>
            </a:pPr>
            <a:r>
              <a:rPr lang="en-US" sz="1800" dirty="0"/>
              <a:t>GUI Design</a:t>
            </a:r>
          </a:p>
          <a:p>
            <a:pPr marL="285750" indent="-285750">
              <a:buFont typeface="Wingdings" panose="05000000000000000000" pitchFamily="2" charset="2"/>
              <a:buChar char="q"/>
            </a:pPr>
            <a:r>
              <a:rPr lang="en-US" sz="1800" dirty="0"/>
              <a:t>Co-Guide Meet Details</a:t>
            </a:r>
          </a:p>
          <a:p>
            <a:pPr marL="285750" indent="-285750">
              <a:buFont typeface="Wingdings" panose="05000000000000000000" pitchFamily="2" charset="2"/>
              <a:buChar char="q"/>
            </a:pPr>
            <a:r>
              <a:rPr lang="en-US" sz="1800" dirty="0"/>
              <a:t>Project Tool Snapshot</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IN" sz="1800" dirty="0"/>
          </a:p>
        </p:txBody>
      </p:sp>
    </p:spTree>
    <p:extLst>
      <p:ext uri="{BB962C8B-B14F-4D97-AF65-F5344CB8AC3E}">
        <p14:creationId xmlns:p14="http://schemas.microsoft.com/office/powerpoint/2010/main" val="2321810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36" name="Google Shape;236;p28"/>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37" name="Google Shape;237;p28"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38" name="Google Shape;238;p28"/>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239" name="Google Shape;239;p28"/>
          <p:cNvSpPr txBox="1"/>
          <p:nvPr/>
        </p:nvSpPr>
        <p:spPr>
          <a:xfrm>
            <a:off x="2260850" y="2491250"/>
            <a:ext cx="565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0" name="Google Shape;240;p28"/>
          <p:cNvSpPr txBox="1"/>
          <p:nvPr/>
        </p:nvSpPr>
        <p:spPr>
          <a:xfrm>
            <a:off x="1935200" y="2491250"/>
            <a:ext cx="62451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6300" b="1">
                <a:latin typeface="Calibri"/>
                <a:ea typeface="Calibri"/>
                <a:cs typeface="Calibri"/>
                <a:sym typeface="Calibri"/>
              </a:rPr>
              <a:t>   THANK YOU!</a:t>
            </a:r>
            <a:endParaRPr sz="6300"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98" name="Google Shape;98;p14"/>
          <p:cNvSpPr txBox="1"/>
          <p:nvPr/>
        </p:nvSpPr>
        <p:spPr>
          <a:xfrm>
            <a:off x="1455266" y="109342"/>
            <a:ext cx="7340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a:latin typeface="Calibri"/>
                <a:ea typeface="Calibri"/>
                <a:cs typeface="Calibri"/>
                <a:sym typeface="Calibri"/>
              </a:rPr>
              <a:t>             PROBLEM STATEMENT</a:t>
            </a:r>
            <a:endParaRPr sz="3600" dirty="0">
              <a:latin typeface="Calibri"/>
              <a:ea typeface="Calibri"/>
              <a:cs typeface="Calibri"/>
              <a:sym typeface="Calibri"/>
            </a:endParaRPr>
          </a:p>
        </p:txBody>
      </p:sp>
      <p:sp>
        <p:nvSpPr>
          <p:cNvPr id="2" name="TextBox 1">
            <a:extLst>
              <a:ext uri="{FF2B5EF4-FFF2-40B4-BE49-F238E27FC236}">
                <a16:creationId xmlns:a16="http://schemas.microsoft.com/office/drawing/2014/main" id="{77A65EF4-EF3F-BED4-DB59-79DFDA084269}"/>
              </a:ext>
            </a:extLst>
          </p:cNvPr>
          <p:cNvSpPr txBox="1"/>
          <p:nvPr/>
        </p:nvSpPr>
        <p:spPr>
          <a:xfrm>
            <a:off x="1297733" y="1018276"/>
            <a:ext cx="7655767" cy="4821448"/>
          </a:xfrm>
          <a:prstGeom prst="rect">
            <a:avLst/>
          </a:prstGeom>
          <a:noFill/>
        </p:spPr>
        <p:txBody>
          <a:bodyPr wrap="square" rtlCol="0">
            <a:spAutoFit/>
          </a:bodyPr>
          <a:lstStyle/>
          <a:p>
            <a:pPr marL="0" marR="0" lvl="0" indent="0" algn="just" rtl="0">
              <a:lnSpc>
                <a:spcPct val="107000"/>
              </a:lnSpc>
              <a:spcBef>
                <a:spcPts val="0"/>
              </a:spcBef>
              <a:spcAft>
                <a:spcPts val="0"/>
              </a:spcAft>
              <a:buNone/>
            </a:pPr>
            <a:r>
              <a:rPr lang="en-US" sz="1600" dirty="0">
                <a:sym typeface="Times New Roman"/>
              </a:rPr>
              <a:t>The stock market and decentralized exchanges face several issues in the present day. </a:t>
            </a:r>
          </a:p>
          <a:p>
            <a:pPr marL="0" marR="0" lvl="0" indent="0" algn="just" rtl="0">
              <a:lnSpc>
                <a:spcPct val="107000"/>
              </a:lnSpc>
              <a:spcBef>
                <a:spcPts val="0"/>
              </a:spcBef>
              <a:spcAft>
                <a:spcPts val="0"/>
              </a:spcAft>
              <a:buNone/>
            </a:pPr>
            <a:endParaRPr lang="en-US" sz="1600" dirty="0">
              <a:sym typeface="Times New Roman"/>
            </a:endParaRPr>
          </a:p>
          <a:p>
            <a:pPr marL="0" marR="0" lvl="0" indent="0" algn="just" rtl="0">
              <a:lnSpc>
                <a:spcPct val="107000"/>
              </a:lnSpc>
              <a:spcBef>
                <a:spcPts val="0"/>
              </a:spcBef>
              <a:spcAft>
                <a:spcPts val="0"/>
              </a:spcAft>
              <a:buNone/>
            </a:pPr>
            <a:r>
              <a:rPr lang="en-US" sz="1600" dirty="0">
                <a:sym typeface="Times New Roman"/>
              </a:rPr>
              <a:t>Insider trading is an illegal and unethical act where an employee of an organization uses insider information for personal gain. </a:t>
            </a:r>
          </a:p>
          <a:p>
            <a:pPr marL="0" marR="0" lvl="0" indent="0" algn="just" rtl="0">
              <a:lnSpc>
                <a:spcPct val="107000"/>
              </a:lnSpc>
              <a:spcBef>
                <a:spcPts val="0"/>
              </a:spcBef>
              <a:spcAft>
                <a:spcPts val="0"/>
              </a:spcAft>
              <a:buNone/>
            </a:pPr>
            <a:endParaRPr lang="en-US" sz="1600" dirty="0">
              <a:sym typeface="Times New Roman"/>
            </a:endParaRPr>
          </a:p>
          <a:p>
            <a:pPr marL="0" marR="0" lvl="0" indent="0" algn="just" rtl="0">
              <a:lnSpc>
                <a:spcPct val="107000"/>
              </a:lnSpc>
              <a:spcBef>
                <a:spcPts val="0"/>
              </a:spcBef>
              <a:spcAft>
                <a:spcPts val="0"/>
              </a:spcAft>
              <a:buNone/>
            </a:pPr>
            <a:r>
              <a:rPr lang="en-US" sz="1600" dirty="0">
                <a:sym typeface="Times New Roman"/>
              </a:rPr>
              <a:t>Front running involves individuals with special privileges gaining knowledge about a transaction before it is executed, allowing them to gain an advantage over regular traders. </a:t>
            </a:r>
          </a:p>
          <a:p>
            <a:pPr marL="0" marR="0" lvl="0" indent="0" algn="just" rtl="0">
              <a:lnSpc>
                <a:spcPct val="107000"/>
              </a:lnSpc>
              <a:spcBef>
                <a:spcPts val="0"/>
              </a:spcBef>
              <a:spcAft>
                <a:spcPts val="0"/>
              </a:spcAft>
              <a:buNone/>
            </a:pPr>
            <a:endParaRPr lang="en-US" sz="1600" dirty="0">
              <a:sym typeface="Times New Roman"/>
            </a:endParaRPr>
          </a:p>
          <a:p>
            <a:pPr marL="0" marR="0" lvl="0" indent="0" algn="just" rtl="0">
              <a:lnSpc>
                <a:spcPct val="107000"/>
              </a:lnSpc>
              <a:spcBef>
                <a:spcPts val="0"/>
              </a:spcBef>
              <a:spcAft>
                <a:spcPts val="0"/>
              </a:spcAft>
              <a:buNone/>
            </a:pPr>
            <a:r>
              <a:rPr lang="en-US" sz="1600" dirty="0">
                <a:sym typeface="Times New Roman"/>
              </a:rPr>
              <a:t>These issues lead to the abuse of information obtained during stock transactions, benefiting the middleman or attacker. </a:t>
            </a:r>
          </a:p>
          <a:p>
            <a:pPr marL="0" marR="0" lvl="0" indent="0" algn="just" rtl="0">
              <a:lnSpc>
                <a:spcPct val="107000"/>
              </a:lnSpc>
              <a:spcBef>
                <a:spcPts val="0"/>
              </a:spcBef>
              <a:spcAft>
                <a:spcPts val="0"/>
              </a:spcAft>
              <a:buNone/>
            </a:pPr>
            <a:endParaRPr lang="en-US" sz="1600" dirty="0">
              <a:sym typeface="Times New Roman"/>
            </a:endParaRPr>
          </a:p>
          <a:p>
            <a:pPr marL="0" marR="0" lvl="0" indent="0" algn="just" rtl="0">
              <a:lnSpc>
                <a:spcPct val="107000"/>
              </a:lnSpc>
              <a:spcBef>
                <a:spcPts val="0"/>
              </a:spcBef>
              <a:spcAft>
                <a:spcPts val="0"/>
              </a:spcAft>
              <a:buNone/>
            </a:pPr>
            <a:r>
              <a:rPr lang="en-US" sz="1600" dirty="0">
                <a:sym typeface="Times New Roman"/>
              </a:rPr>
              <a:t>The consequences of these issues result in losses for the masses who trade stocks. </a:t>
            </a:r>
          </a:p>
          <a:p>
            <a:pPr marL="0" marR="0" lvl="0" indent="0" algn="just" rtl="0">
              <a:lnSpc>
                <a:spcPct val="107000"/>
              </a:lnSpc>
              <a:spcBef>
                <a:spcPts val="0"/>
              </a:spcBef>
              <a:spcAft>
                <a:spcPts val="0"/>
              </a:spcAft>
              <a:buNone/>
            </a:pPr>
            <a:endParaRPr lang="en-US" sz="1600" dirty="0">
              <a:sym typeface="Times New Roman"/>
            </a:endParaRPr>
          </a:p>
          <a:p>
            <a:pPr marL="0" marR="0" lvl="0" indent="0" algn="just" rtl="0">
              <a:lnSpc>
                <a:spcPct val="107000"/>
              </a:lnSpc>
              <a:spcBef>
                <a:spcPts val="0"/>
              </a:spcBef>
              <a:spcAft>
                <a:spcPts val="0"/>
              </a:spcAft>
              <a:buNone/>
            </a:pPr>
            <a:r>
              <a:rPr lang="en-US" sz="1600" dirty="0">
                <a:sym typeface="Times New Roman"/>
              </a:rPr>
              <a:t>Therefore, it is important to find solutions to address these problems and protect the interests of stock traders.</a:t>
            </a:r>
            <a:endParaRPr lang="en-US" sz="16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98" name="Google Shape;98;p14"/>
          <p:cNvSpPr txBox="1"/>
          <p:nvPr/>
        </p:nvSpPr>
        <p:spPr>
          <a:xfrm>
            <a:off x="1304725" y="177000"/>
            <a:ext cx="7340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                  INTRODUCTION</a:t>
            </a:r>
            <a:endParaRPr sz="3600" dirty="0">
              <a:latin typeface="Calibri"/>
              <a:ea typeface="Calibri"/>
              <a:cs typeface="Calibri"/>
              <a:sym typeface="Calibri"/>
            </a:endParaRPr>
          </a:p>
        </p:txBody>
      </p:sp>
      <p:sp>
        <p:nvSpPr>
          <p:cNvPr id="2" name="TextBox 1">
            <a:extLst>
              <a:ext uri="{FF2B5EF4-FFF2-40B4-BE49-F238E27FC236}">
                <a16:creationId xmlns:a16="http://schemas.microsoft.com/office/drawing/2014/main" id="{77A65EF4-EF3F-BED4-DB59-79DFDA084269}"/>
              </a:ext>
            </a:extLst>
          </p:cNvPr>
          <p:cNvSpPr txBox="1"/>
          <p:nvPr/>
        </p:nvSpPr>
        <p:spPr>
          <a:xfrm>
            <a:off x="1143000" y="1086934"/>
            <a:ext cx="7655767" cy="4623317"/>
          </a:xfrm>
          <a:prstGeom prst="rect">
            <a:avLst/>
          </a:prstGeom>
          <a:noFill/>
        </p:spPr>
        <p:txBody>
          <a:bodyPr wrap="square" rtlCol="0">
            <a:spAutoFit/>
          </a:bodyPr>
          <a:lstStyle/>
          <a:p>
            <a:pPr marL="0" lvl="0" indent="0" algn="just" rtl="0">
              <a:lnSpc>
                <a:spcPct val="115000"/>
              </a:lnSpc>
              <a:spcBef>
                <a:spcPts val="1200"/>
              </a:spcBef>
              <a:spcAft>
                <a:spcPts val="0"/>
              </a:spcAft>
              <a:buSzPts val="1100"/>
              <a:buNone/>
            </a:pPr>
            <a:r>
              <a:rPr lang="en-US" sz="1600" dirty="0">
                <a:sym typeface="Times New Roman"/>
              </a:rPr>
              <a:t>Major issues in stock market trading include insider trading and front running. Insider trading occurs when employees use confidential information for personal gain, while front running involves privileged individuals gaining early knowledge of transactions for their own benefit. </a:t>
            </a:r>
          </a:p>
          <a:p>
            <a:pPr marL="0" lvl="0" indent="0" algn="just" rtl="0">
              <a:lnSpc>
                <a:spcPct val="115000"/>
              </a:lnSpc>
              <a:spcBef>
                <a:spcPts val="1200"/>
              </a:spcBef>
              <a:spcAft>
                <a:spcPts val="0"/>
              </a:spcAft>
              <a:buSzPts val="1100"/>
              <a:buNone/>
            </a:pPr>
            <a:r>
              <a:rPr lang="en-US" sz="1600" dirty="0">
                <a:sym typeface="Times New Roman"/>
              </a:rPr>
              <a:t>To address these issues, implementing blockchain technology in the stock market can be a viable solution. By utilizing a consensus mechanism, transactions become tamper-proof, eliminating the need for intermediaries like brokers. Smart contracts can replace traditional middlemen, effectively preventing front running and insider trading. </a:t>
            </a:r>
          </a:p>
          <a:p>
            <a:pPr marL="0" lvl="0" indent="0" algn="just" rtl="0">
              <a:lnSpc>
                <a:spcPct val="115000"/>
              </a:lnSpc>
              <a:spcBef>
                <a:spcPts val="1200"/>
              </a:spcBef>
              <a:spcAft>
                <a:spcPts val="0"/>
              </a:spcAft>
              <a:buSzPts val="1100"/>
              <a:buNone/>
            </a:pPr>
            <a:r>
              <a:rPr lang="en-US" sz="1600" dirty="0">
                <a:sym typeface="Times New Roman"/>
              </a:rPr>
              <a:t>Decentralized transactions also face a similar problem known as a sandwich attack, which combines front-running and back-running. However, this issue can be mitigated by combining blockchain with threshold encryption algorithms. A consensus signature mechanism ensures that all participants must sign transactions, preventing information leakage and effectively avoiding sandwich attacks. </a:t>
            </a:r>
          </a:p>
        </p:txBody>
      </p:sp>
    </p:spTree>
    <p:extLst>
      <p:ext uri="{BB962C8B-B14F-4D97-AF65-F5344CB8AC3E}">
        <p14:creationId xmlns:p14="http://schemas.microsoft.com/office/powerpoint/2010/main" val="141631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Contribution of Each project Members</a:t>
            </a:r>
          </a:p>
        </p:txBody>
      </p:sp>
      <p:sp>
        <p:nvSpPr>
          <p:cNvPr id="3" name="Text Placeholder 2"/>
          <p:cNvSpPr>
            <a:spLocks noGrp="1"/>
          </p:cNvSpPr>
          <p:nvPr>
            <p:ph type="body" idx="1"/>
          </p:nvPr>
        </p:nvSpPr>
        <p:spPr/>
        <p:txBody>
          <a:bodyPr/>
          <a:lstStyle/>
          <a:p>
            <a:pPr marL="114300" indent="0">
              <a:buNone/>
            </a:pPr>
            <a:endParaRPr lang="en-IN" dirty="0"/>
          </a:p>
        </p:txBody>
      </p:sp>
      <p:graphicFrame>
        <p:nvGraphicFramePr>
          <p:cNvPr id="4" name="Table 5">
            <a:extLst>
              <a:ext uri="{FF2B5EF4-FFF2-40B4-BE49-F238E27FC236}">
                <a16:creationId xmlns:a16="http://schemas.microsoft.com/office/drawing/2014/main" id="{2140398C-8EA7-FC4C-5CC6-81C1A85391E5}"/>
              </a:ext>
            </a:extLst>
          </p:cNvPr>
          <p:cNvGraphicFramePr>
            <a:graphicFrameLocks noGrp="1"/>
          </p:cNvGraphicFramePr>
          <p:nvPr>
            <p:extLst>
              <p:ext uri="{D42A27DB-BD31-4B8C-83A1-F6EECF244321}">
                <p14:modId xmlns:p14="http://schemas.microsoft.com/office/powerpoint/2010/main" val="527233352"/>
              </p:ext>
            </p:extLst>
          </p:nvPr>
        </p:nvGraphicFramePr>
        <p:xfrm>
          <a:off x="628650" y="1825625"/>
          <a:ext cx="7886700" cy="4629647"/>
        </p:xfrm>
        <a:graphic>
          <a:graphicData uri="http://schemas.openxmlformats.org/drawingml/2006/table">
            <a:tbl>
              <a:tblPr firstRow="1" bandRow="1">
                <a:tableStyleId>{74C1A8A3-306A-4EB7-A6B1-4F7E0EB9C5D6}</a:tableStyleId>
              </a:tblPr>
              <a:tblGrid>
                <a:gridCol w="1250054">
                  <a:extLst>
                    <a:ext uri="{9D8B030D-6E8A-4147-A177-3AD203B41FA5}">
                      <a16:colId xmlns:a16="http://schemas.microsoft.com/office/drawing/2014/main" val="3805452891"/>
                    </a:ext>
                  </a:extLst>
                </a:gridCol>
                <a:gridCol w="2687615">
                  <a:extLst>
                    <a:ext uri="{9D8B030D-6E8A-4147-A177-3AD203B41FA5}">
                      <a16:colId xmlns:a16="http://schemas.microsoft.com/office/drawing/2014/main" val="4020254460"/>
                    </a:ext>
                  </a:extLst>
                </a:gridCol>
                <a:gridCol w="3949031">
                  <a:extLst>
                    <a:ext uri="{9D8B030D-6E8A-4147-A177-3AD203B41FA5}">
                      <a16:colId xmlns:a16="http://schemas.microsoft.com/office/drawing/2014/main" val="2825400515"/>
                    </a:ext>
                  </a:extLst>
                </a:gridCol>
              </a:tblGrid>
              <a:tr h="968065">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r>
                        <a:rPr lang="en-IN" dirty="0"/>
                        <a: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r>
                        <a:rPr lang="en-IN" dirty="0"/>
                        <a:t> CONTRIBUTION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832768"/>
                  </a:ext>
                </a:extLst>
              </a:tr>
              <a:tr h="805553">
                <a:tc>
                  <a:txBody>
                    <a:bodyPr/>
                    <a:lstStyle/>
                    <a:p>
                      <a:pPr algn="ctr"/>
                      <a:endParaRPr lang="en-US" dirty="0"/>
                    </a:p>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algn="ctr"/>
                      <a:r>
                        <a:rPr lang="en-IN" dirty="0"/>
                        <a:t>MOHAMMED ADNAN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Project Management &amp; Testing.</a:t>
                      </a:r>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361960"/>
                  </a:ext>
                </a:extLst>
              </a:tr>
              <a:tr h="872539">
                <a:tc>
                  <a:txBody>
                    <a:bodyPr/>
                    <a:lstStyle/>
                    <a:p>
                      <a:pPr algn="ctr"/>
                      <a:endParaRPr lang="en-US" dirty="0"/>
                    </a:p>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p>
                      <a:pPr algn="ctr"/>
                      <a:r>
                        <a:rPr lang="en-IN" dirty="0"/>
                        <a:t>MOHAMMED ARHAM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algn="ctr"/>
                      <a:r>
                        <a:rPr lang="en-IN" dirty="0"/>
                        <a:t>Backend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8672296"/>
                  </a:ext>
                </a:extLst>
              </a:tr>
              <a:tr h="1015425">
                <a:tc>
                  <a:txBody>
                    <a:bodyPr/>
                    <a:lstStyle/>
                    <a:p>
                      <a:pPr algn="ctr"/>
                      <a:endParaRPr lang="en-US" dirty="0"/>
                    </a:p>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algn="ctr"/>
                      <a:r>
                        <a:rPr lang="en-IN" dirty="0"/>
                        <a:t>MOHAMMED FAISAL</a:t>
                      </a:r>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algn="ctr"/>
                      <a:r>
                        <a:rPr lang="en-IN" dirty="0"/>
                        <a:t>Smart Contracts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316913"/>
                  </a:ext>
                </a:extLst>
              </a:tr>
              <a:tr h="968065">
                <a:tc>
                  <a:txBody>
                    <a:bodyPr/>
                    <a:lstStyle/>
                    <a:p>
                      <a:pPr algn="ctr"/>
                      <a:endParaRPr lang="en-US" dirty="0"/>
                    </a:p>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algn="ctr"/>
                      <a:r>
                        <a:rPr lang="en-IN" dirty="0"/>
                        <a:t>MUDASSIR AHMED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algn="ctr"/>
                      <a:r>
                        <a:rPr lang="en-IN" dirty="0"/>
                        <a:t>Frontend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452863"/>
                  </a:ext>
                </a:extLst>
              </a:tr>
            </a:tbl>
          </a:graphicData>
        </a:graphic>
      </p:graphicFrame>
    </p:spTree>
    <p:extLst>
      <p:ext uri="{BB962C8B-B14F-4D97-AF65-F5344CB8AC3E}">
        <p14:creationId xmlns:p14="http://schemas.microsoft.com/office/powerpoint/2010/main" val="239238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98" name="Google Shape;98;p14"/>
          <p:cNvSpPr txBox="1"/>
          <p:nvPr/>
        </p:nvSpPr>
        <p:spPr>
          <a:xfrm>
            <a:off x="901650" y="238124"/>
            <a:ext cx="7340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  </a:t>
            </a:r>
            <a:r>
              <a:rPr lang="en-US" sz="3600" dirty="0">
                <a:latin typeface="Times New Roman" panose="02020603050405020304" pitchFamily="18" charset="0"/>
                <a:cs typeface="Times New Roman" panose="02020603050405020304" pitchFamily="18" charset="0"/>
              </a:rPr>
              <a:t>Contribution of Each Team Member :</a:t>
            </a:r>
            <a:endParaRPr sz="3600" dirty="0">
              <a:latin typeface="Calibri"/>
              <a:ea typeface="Calibri"/>
              <a:cs typeface="Calibri"/>
              <a:sym typeface="Calibri"/>
            </a:endParaRPr>
          </a:p>
        </p:txBody>
      </p:sp>
      <p:sp>
        <p:nvSpPr>
          <p:cNvPr id="2" name="TextBox 1">
            <a:extLst>
              <a:ext uri="{FF2B5EF4-FFF2-40B4-BE49-F238E27FC236}">
                <a16:creationId xmlns:a16="http://schemas.microsoft.com/office/drawing/2014/main" id="{77A65EF4-EF3F-BED4-DB59-79DFDA084269}"/>
              </a:ext>
            </a:extLst>
          </p:cNvPr>
          <p:cNvSpPr txBox="1"/>
          <p:nvPr/>
        </p:nvSpPr>
        <p:spPr>
          <a:xfrm>
            <a:off x="1051722" y="915633"/>
            <a:ext cx="7655767" cy="383823"/>
          </a:xfrm>
          <a:prstGeom prst="rect">
            <a:avLst/>
          </a:prstGeom>
          <a:noFill/>
        </p:spPr>
        <p:txBody>
          <a:bodyPr wrap="square" rtlCol="0">
            <a:spAutoFit/>
          </a:bodyPr>
          <a:lstStyle/>
          <a:p>
            <a:pPr marL="0" lvl="0" indent="0" algn="just" rtl="0">
              <a:lnSpc>
                <a:spcPct val="115000"/>
              </a:lnSpc>
              <a:spcBef>
                <a:spcPts val="1200"/>
              </a:spcBef>
              <a:spcAft>
                <a:spcPts val="0"/>
              </a:spcAft>
              <a:buSzPts val="1100"/>
              <a:buNone/>
            </a:pPr>
            <a:r>
              <a:rPr lang="en-US" sz="1800" dirty="0">
                <a:sym typeface="Times New Roman"/>
              </a:rPr>
              <a:t>.</a:t>
            </a:r>
          </a:p>
        </p:txBody>
      </p:sp>
      <p:sp>
        <p:nvSpPr>
          <p:cNvPr id="3" name="TextBox 2">
            <a:extLst>
              <a:ext uri="{FF2B5EF4-FFF2-40B4-BE49-F238E27FC236}">
                <a16:creationId xmlns:a16="http://schemas.microsoft.com/office/drawing/2014/main" id="{7E8A0A07-CA8B-2383-F8D2-74B037AB2618}"/>
              </a:ext>
            </a:extLst>
          </p:cNvPr>
          <p:cNvSpPr txBox="1"/>
          <p:nvPr/>
        </p:nvSpPr>
        <p:spPr>
          <a:xfrm>
            <a:off x="1740159" y="899346"/>
            <a:ext cx="6260841" cy="400110"/>
          </a:xfrm>
          <a:prstGeom prst="rect">
            <a:avLst/>
          </a:prstGeom>
          <a:noFill/>
        </p:spPr>
        <p:txBody>
          <a:bodyPr wrap="square" rtlCol="0">
            <a:spAutoFit/>
          </a:bodyPr>
          <a:lstStyle/>
          <a:p>
            <a:r>
              <a:rPr lang="en-US" sz="2000" dirty="0"/>
              <a:t>              Mohammed Adnan(1DS19CS089)</a:t>
            </a:r>
            <a:endParaRPr lang="en-IN" sz="2000" dirty="0"/>
          </a:p>
        </p:txBody>
      </p:sp>
      <p:sp>
        <p:nvSpPr>
          <p:cNvPr id="4" name="TextBox 3">
            <a:extLst>
              <a:ext uri="{FF2B5EF4-FFF2-40B4-BE49-F238E27FC236}">
                <a16:creationId xmlns:a16="http://schemas.microsoft.com/office/drawing/2014/main" id="{B592C419-E85B-AE68-CB2E-887A63A6AB2A}"/>
              </a:ext>
            </a:extLst>
          </p:cNvPr>
          <p:cNvSpPr txBox="1"/>
          <p:nvPr/>
        </p:nvSpPr>
        <p:spPr>
          <a:xfrm>
            <a:off x="1143000" y="1406064"/>
            <a:ext cx="7564489" cy="4401205"/>
          </a:xfrm>
          <a:prstGeom prst="rect">
            <a:avLst/>
          </a:prstGeom>
          <a:noFill/>
        </p:spPr>
        <p:txBody>
          <a:bodyPr wrap="square" rtlCol="0">
            <a:spAutoFit/>
          </a:bodyPr>
          <a:lstStyle/>
          <a:p>
            <a:pPr marL="285750" indent="-285750">
              <a:buFont typeface="Arial" panose="020B0604020202020204" pitchFamily="34" charset="0"/>
              <a:buChar char="•"/>
            </a:pPr>
            <a:r>
              <a:rPr lang="en-US" dirty="0"/>
              <a:t>As a project manager, Mohammed Adnan  has been responsible for overseeing the entire project and ensuring that it was completed on time, within budget, and to the required quality standards. Some of his specific contributions might have included: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a tester, Mohammed Adnan is responsible for ensuring that the software was tested thoroughly and met the required quality standards. Some of his specific contributions might have included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test plans and test cases: Mohammed Adnan created test plans that outlined the testing approach and identified the types of tests that needed to be conducted. He would also have created test cases that detailed the steps to be taken during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Conducting testing: This involves executing the test cases and identifying any defects or issues that arise during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Reporting and documenting defects: Reported any defects or issues that were identified during testing and documented these defects for future reference.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Retesting: After defects were fixed, retested the software to ensure that the fixes were effective and that the software was functioning as expected</a:t>
            </a:r>
            <a:endParaRPr lang="en-IN" dirty="0"/>
          </a:p>
        </p:txBody>
      </p:sp>
    </p:spTree>
    <p:extLst>
      <p:ext uri="{BB962C8B-B14F-4D97-AF65-F5344CB8AC3E}">
        <p14:creationId xmlns:p14="http://schemas.microsoft.com/office/powerpoint/2010/main" val="349932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98" name="Google Shape;98;p14"/>
          <p:cNvSpPr txBox="1"/>
          <p:nvPr/>
        </p:nvSpPr>
        <p:spPr>
          <a:xfrm>
            <a:off x="901650" y="238124"/>
            <a:ext cx="7340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  </a:t>
            </a:r>
            <a:r>
              <a:rPr lang="en-US" sz="3600" dirty="0">
                <a:latin typeface="Times New Roman" panose="02020603050405020304" pitchFamily="18" charset="0"/>
                <a:cs typeface="Times New Roman" panose="02020603050405020304" pitchFamily="18" charset="0"/>
              </a:rPr>
              <a:t>Contribution of Each Team Member :</a:t>
            </a:r>
            <a:endParaRPr sz="3600" dirty="0">
              <a:latin typeface="Calibri"/>
              <a:ea typeface="Calibri"/>
              <a:cs typeface="Calibri"/>
              <a:sym typeface="Calibri"/>
            </a:endParaRPr>
          </a:p>
        </p:txBody>
      </p:sp>
      <p:sp>
        <p:nvSpPr>
          <p:cNvPr id="2" name="TextBox 1">
            <a:extLst>
              <a:ext uri="{FF2B5EF4-FFF2-40B4-BE49-F238E27FC236}">
                <a16:creationId xmlns:a16="http://schemas.microsoft.com/office/drawing/2014/main" id="{77A65EF4-EF3F-BED4-DB59-79DFDA084269}"/>
              </a:ext>
            </a:extLst>
          </p:cNvPr>
          <p:cNvSpPr txBox="1"/>
          <p:nvPr/>
        </p:nvSpPr>
        <p:spPr>
          <a:xfrm>
            <a:off x="1051722" y="915633"/>
            <a:ext cx="7655767" cy="383823"/>
          </a:xfrm>
          <a:prstGeom prst="rect">
            <a:avLst/>
          </a:prstGeom>
          <a:noFill/>
        </p:spPr>
        <p:txBody>
          <a:bodyPr wrap="square" rtlCol="0">
            <a:spAutoFit/>
          </a:bodyPr>
          <a:lstStyle/>
          <a:p>
            <a:pPr marL="0" lvl="0" indent="0" algn="just" rtl="0">
              <a:lnSpc>
                <a:spcPct val="115000"/>
              </a:lnSpc>
              <a:spcBef>
                <a:spcPts val="1200"/>
              </a:spcBef>
              <a:spcAft>
                <a:spcPts val="0"/>
              </a:spcAft>
              <a:buSzPts val="1100"/>
              <a:buNone/>
            </a:pPr>
            <a:r>
              <a:rPr lang="en-US" sz="1800" dirty="0">
                <a:sym typeface="Times New Roman"/>
              </a:rPr>
              <a:t>.</a:t>
            </a:r>
          </a:p>
        </p:txBody>
      </p:sp>
      <p:sp>
        <p:nvSpPr>
          <p:cNvPr id="3" name="TextBox 2">
            <a:extLst>
              <a:ext uri="{FF2B5EF4-FFF2-40B4-BE49-F238E27FC236}">
                <a16:creationId xmlns:a16="http://schemas.microsoft.com/office/drawing/2014/main" id="{7E8A0A07-CA8B-2383-F8D2-74B037AB2618}"/>
              </a:ext>
            </a:extLst>
          </p:cNvPr>
          <p:cNvSpPr txBox="1"/>
          <p:nvPr/>
        </p:nvSpPr>
        <p:spPr>
          <a:xfrm>
            <a:off x="1740159" y="899346"/>
            <a:ext cx="6260841" cy="400110"/>
          </a:xfrm>
          <a:prstGeom prst="rect">
            <a:avLst/>
          </a:prstGeom>
          <a:noFill/>
        </p:spPr>
        <p:txBody>
          <a:bodyPr wrap="square" rtlCol="0">
            <a:spAutoFit/>
          </a:bodyPr>
          <a:lstStyle/>
          <a:p>
            <a:r>
              <a:rPr lang="en-US" sz="2000" dirty="0"/>
              <a:t>              Mohammed </a:t>
            </a:r>
            <a:r>
              <a:rPr lang="en-US" sz="2000" dirty="0" err="1"/>
              <a:t>Arham</a:t>
            </a:r>
            <a:r>
              <a:rPr lang="en-US" sz="2000" dirty="0"/>
              <a:t>(1DS19CS090)</a:t>
            </a:r>
            <a:endParaRPr lang="en-IN" sz="2000" dirty="0"/>
          </a:p>
        </p:txBody>
      </p:sp>
      <p:sp>
        <p:nvSpPr>
          <p:cNvPr id="4" name="TextBox 3">
            <a:extLst>
              <a:ext uri="{FF2B5EF4-FFF2-40B4-BE49-F238E27FC236}">
                <a16:creationId xmlns:a16="http://schemas.microsoft.com/office/drawing/2014/main" id="{B592C419-E85B-AE68-CB2E-887A63A6AB2A}"/>
              </a:ext>
            </a:extLst>
          </p:cNvPr>
          <p:cNvSpPr txBox="1"/>
          <p:nvPr/>
        </p:nvSpPr>
        <p:spPr>
          <a:xfrm>
            <a:off x="1143000" y="1406064"/>
            <a:ext cx="7564489" cy="375487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a backend developer, Mohammed </a:t>
            </a:r>
            <a:r>
              <a:rPr lang="en-US" dirty="0" err="1"/>
              <a:t>Arham</a:t>
            </a:r>
            <a:r>
              <a:rPr lang="en-US" dirty="0"/>
              <a:t> would has been responsible for developing and maintaining the server-side of the "Stock Market brokerage using blockchain" project. Here are some of the specific contributions that Mohammed </a:t>
            </a:r>
            <a:r>
              <a:rPr lang="en-US" dirty="0" err="1"/>
              <a:t>Arham</a:t>
            </a:r>
            <a:r>
              <a:rPr lang="en-US" dirty="0"/>
              <a:t> might have made to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Backend coding: Mohammed </a:t>
            </a:r>
            <a:r>
              <a:rPr lang="en-US" dirty="0" err="1"/>
              <a:t>Arham</a:t>
            </a:r>
            <a:r>
              <a:rPr lang="en-US" dirty="0"/>
              <a:t> would have written the code for the backend of the application using appropriate programming languages and frameworks. He would have used his expertise to create efficient and scalable code that could handle the expected workload of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case implementation: He would have worked on all the use cases of the project, including buying and selling of stocks, and would have implemented them in the backend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.Integration with blockchain: As the project was based on blockchain technology, Mohammed </a:t>
            </a:r>
            <a:r>
              <a:rPr lang="en-US" dirty="0" err="1"/>
              <a:t>Arham</a:t>
            </a:r>
            <a:r>
              <a:rPr lang="en-US" dirty="0"/>
              <a:t> integrated the backend with the blockchain network.</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4253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98" name="Google Shape;98;p14"/>
          <p:cNvSpPr txBox="1"/>
          <p:nvPr/>
        </p:nvSpPr>
        <p:spPr>
          <a:xfrm>
            <a:off x="901650" y="238124"/>
            <a:ext cx="7340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  </a:t>
            </a:r>
            <a:r>
              <a:rPr lang="en-US" sz="3600" dirty="0">
                <a:latin typeface="Times New Roman" panose="02020603050405020304" pitchFamily="18" charset="0"/>
                <a:cs typeface="Times New Roman" panose="02020603050405020304" pitchFamily="18" charset="0"/>
              </a:rPr>
              <a:t>Contribution of Each Team Member :</a:t>
            </a:r>
            <a:endParaRPr sz="3600" dirty="0">
              <a:latin typeface="Calibri"/>
              <a:ea typeface="Calibri"/>
              <a:cs typeface="Calibri"/>
              <a:sym typeface="Calibri"/>
            </a:endParaRPr>
          </a:p>
        </p:txBody>
      </p:sp>
      <p:sp>
        <p:nvSpPr>
          <p:cNvPr id="2" name="TextBox 1">
            <a:extLst>
              <a:ext uri="{FF2B5EF4-FFF2-40B4-BE49-F238E27FC236}">
                <a16:creationId xmlns:a16="http://schemas.microsoft.com/office/drawing/2014/main" id="{77A65EF4-EF3F-BED4-DB59-79DFDA084269}"/>
              </a:ext>
            </a:extLst>
          </p:cNvPr>
          <p:cNvSpPr txBox="1"/>
          <p:nvPr/>
        </p:nvSpPr>
        <p:spPr>
          <a:xfrm>
            <a:off x="1051722" y="915633"/>
            <a:ext cx="7655767" cy="383823"/>
          </a:xfrm>
          <a:prstGeom prst="rect">
            <a:avLst/>
          </a:prstGeom>
          <a:noFill/>
        </p:spPr>
        <p:txBody>
          <a:bodyPr wrap="square" rtlCol="0">
            <a:spAutoFit/>
          </a:bodyPr>
          <a:lstStyle/>
          <a:p>
            <a:pPr marL="0" lvl="0" indent="0" algn="just" rtl="0">
              <a:lnSpc>
                <a:spcPct val="115000"/>
              </a:lnSpc>
              <a:spcBef>
                <a:spcPts val="1200"/>
              </a:spcBef>
              <a:spcAft>
                <a:spcPts val="0"/>
              </a:spcAft>
              <a:buSzPts val="1100"/>
              <a:buNone/>
            </a:pPr>
            <a:r>
              <a:rPr lang="en-US" sz="1800" dirty="0">
                <a:sym typeface="Times New Roman"/>
              </a:rPr>
              <a:t>.</a:t>
            </a:r>
          </a:p>
        </p:txBody>
      </p:sp>
      <p:sp>
        <p:nvSpPr>
          <p:cNvPr id="3" name="TextBox 2">
            <a:extLst>
              <a:ext uri="{FF2B5EF4-FFF2-40B4-BE49-F238E27FC236}">
                <a16:creationId xmlns:a16="http://schemas.microsoft.com/office/drawing/2014/main" id="{7E8A0A07-CA8B-2383-F8D2-74B037AB2618}"/>
              </a:ext>
            </a:extLst>
          </p:cNvPr>
          <p:cNvSpPr txBox="1"/>
          <p:nvPr/>
        </p:nvSpPr>
        <p:spPr>
          <a:xfrm>
            <a:off x="1928631" y="741841"/>
            <a:ext cx="6260841" cy="400110"/>
          </a:xfrm>
          <a:prstGeom prst="rect">
            <a:avLst/>
          </a:prstGeom>
          <a:noFill/>
        </p:spPr>
        <p:txBody>
          <a:bodyPr wrap="square" rtlCol="0">
            <a:spAutoFit/>
          </a:bodyPr>
          <a:lstStyle/>
          <a:p>
            <a:r>
              <a:rPr lang="en-US" sz="2000" dirty="0"/>
              <a:t>              Mohammed Faisal(1DS19CS090)</a:t>
            </a:r>
            <a:endParaRPr lang="en-IN" sz="2000" dirty="0"/>
          </a:p>
        </p:txBody>
      </p:sp>
      <p:sp>
        <p:nvSpPr>
          <p:cNvPr id="5" name="TextBox 4">
            <a:extLst>
              <a:ext uri="{FF2B5EF4-FFF2-40B4-BE49-F238E27FC236}">
                <a16:creationId xmlns:a16="http://schemas.microsoft.com/office/drawing/2014/main" id="{1A1D0AEA-5FED-931F-3491-8BB3A3E782E3}"/>
              </a:ext>
            </a:extLst>
          </p:cNvPr>
          <p:cNvSpPr txBox="1"/>
          <p:nvPr/>
        </p:nvSpPr>
        <p:spPr>
          <a:xfrm>
            <a:off x="954528" y="1645668"/>
            <a:ext cx="7998972" cy="3539430"/>
          </a:xfrm>
          <a:prstGeom prst="rect">
            <a:avLst/>
          </a:prstGeom>
          <a:noFill/>
        </p:spPr>
        <p:txBody>
          <a:bodyPr wrap="square" rtlCol="0">
            <a:spAutoFit/>
          </a:bodyPr>
          <a:lstStyle/>
          <a:p>
            <a:r>
              <a:rPr lang="en-US" dirty="0"/>
              <a:t>As a smart contract developer, Mohammed Faisal </a:t>
            </a:r>
            <a:r>
              <a:rPr lang="en-US" dirty="0" err="1"/>
              <a:t>isresponsible</a:t>
            </a:r>
            <a:r>
              <a:rPr lang="en-US" dirty="0"/>
              <a:t> for developing and deploying the smart contract server for the project.. Here are some specific contributions that Mohammed Faisal might have made to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Smart contract coding: Mohammed Faisal has written the code for the smart contracts used in the project. This involved writing Solidity code to create the smart contracts that would be deployed to the blockchain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case implementation: He worked on all the use cases of the project, including buying and selling of stocks, and would have implemented them in the smart contracts. This involved creating appropriate functions and events in the smart contracts to ensure that the use cases were implemented correctly</a:t>
            </a:r>
          </a:p>
          <a:p>
            <a:r>
              <a:rPr lang="en-US" dirty="0"/>
              <a:t>.</a:t>
            </a:r>
          </a:p>
          <a:p>
            <a:pPr marL="285750" indent="-285750">
              <a:buFont typeface="Arial" panose="020B0604020202020204" pitchFamily="34" charset="0"/>
              <a:buChar char="•"/>
            </a:pPr>
            <a:r>
              <a:rPr lang="en-US" dirty="0"/>
              <a:t>Deployment of the smart contract server: Mohammed Faisal is responsible for deploying the smart contract server to the blockchain network. This would have involved configuring the server, ensuring that it was secure, and monitoring the server for any issues that might arise.</a:t>
            </a:r>
            <a:endParaRPr lang="en-IN" dirty="0"/>
          </a:p>
        </p:txBody>
      </p:sp>
    </p:spTree>
    <p:extLst>
      <p:ext uri="{BB962C8B-B14F-4D97-AF65-F5344CB8AC3E}">
        <p14:creationId xmlns:p14="http://schemas.microsoft.com/office/powerpoint/2010/main" val="122963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98" name="Google Shape;98;p14"/>
          <p:cNvSpPr txBox="1"/>
          <p:nvPr/>
        </p:nvSpPr>
        <p:spPr>
          <a:xfrm>
            <a:off x="901650" y="238124"/>
            <a:ext cx="7340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  </a:t>
            </a:r>
            <a:r>
              <a:rPr lang="en-US" sz="3600" dirty="0">
                <a:latin typeface="Times New Roman" panose="02020603050405020304" pitchFamily="18" charset="0"/>
                <a:cs typeface="Times New Roman" panose="02020603050405020304" pitchFamily="18" charset="0"/>
              </a:rPr>
              <a:t>Contribution of Each Team Member :</a:t>
            </a:r>
            <a:endParaRPr sz="3600" dirty="0">
              <a:latin typeface="Calibri"/>
              <a:ea typeface="Calibri"/>
              <a:cs typeface="Calibri"/>
              <a:sym typeface="Calibri"/>
            </a:endParaRPr>
          </a:p>
        </p:txBody>
      </p:sp>
      <p:sp>
        <p:nvSpPr>
          <p:cNvPr id="2" name="TextBox 1">
            <a:extLst>
              <a:ext uri="{FF2B5EF4-FFF2-40B4-BE49-F238E27FC236}">
                <a16:creationId xmlns:a16="http://schemas.microsoft.com/office/drawing/2014/main" id="{77A65EF4-EF3F-BED4-DB59-79DFDA084269}"/>
              </a:ext>
            </a:extLst>
          </p:cNvPr>
          <p:cNvSpPr txBox="1"/>
          <p:nvPr/>
        </p:nvSpPr>
        <p:spPr>
          <a:xfrm>
            <a:off x="1051722" y="915633"/>
            <a:ext cx="7655767" cy="383823"/>
          </a:xfrm>
          <a:prstGeom prst="rect">
            <a:avLst/>
          </a:prstGeom>
          <a:noFill/>
        </p:spPr>
        <p:txBody>
          <a:bodyPr wrap="square" rtlCol="0">
            <a:spAutoFit/>
          </a:bodyPr>
          <a:lstStyle/>
          <a:p>
            <a:pPr marL="0" lvl="0" indent="0" algn="just" rtl="0">
              <a:lnSpc>
                <a:spcPct val="115000"/>
              </a:lnSpc>
              <a:spcBef>
                <a:spcPts val="1200"/>
              </a:spcBef>
              <a:spcAft>
                <a:spcPts val="0"/>
              </a:spcAft>
              <a:buSzPts val="1100"/>
              <a:buNone/>
            </a:pPr>
            <a:r>
              <a:rPr lang="en-US" sz="1800" dirty="0">
                <a:sym typeface="Times New Roman"/>
              </a:rPr>
              <a:t>.</a:t>
            </a:r>
          </a:p>
        </p:txBody>
      </p:sp>
      <p:sp>
        <p:nvSpPr>
          <p:cNvPr id="3" name="TextBox 2">
            <a:extLst>
              <a:ext uri="{FF2B5EF4-FFF2-40B4-BE49-F238E27FC236}">
                <a16:creationId xmlns:a16="http://schemas.microsoft.com/office/drawing/2014/main" id="{7E8A0A07-CA8B-2383-F8D2-74B037AB2618}"/>
              </a:ext>
            </a:extLst>
          </p:cNvPr>
          <p:cNvSpPr txBox="1"/>
          <p:nvPr/>
        </p:nvSpPr>
        <p:spPr>
          <a:xfrm>
            <a:off x="1928631" y="741841"/>
            <a:ext cx="6260841" cy="707886"/>
          </a:xfrm>
          <a:prstGeom prst="rect">
            <a:avLst/>
          </a:prstGeom>
          <a:noFill/>
        </p:spPr>
        <p:txBody>
          <a:bodyPr wrap="square" rtlCol="0">
            <a:spAutoFit/>
          </a:bodyPr>
          <a:lstStyle/>
          <a:p>
            <a:r>
              <a:rPr lang="en-US" sz="2000" dirty="0"/>
              <a:t>              </a:t>
            </a:r>
          </a:p>
          <a:p>
            <a:pPr algn="ctr"/>
            <a:r>
              <a:rPr lang="en-US" sz="2000" dirty="0"/>
              <a:t> Mudassir Ahmed(1DS19CS093)</a:t>
            </a:r>
            <a:endParaRPr lang="en-IN" sz="2000" dirty="0"/>
          </a:p>
        </p:txBody>
      </p:sp>
      <p:sp>
        <p:nvSpPr>
          <p:cNvPr id="5" name="TextBox 4">
            <a:extLst>
              <a:ext uri="{FF2B5EF4-FFF2-40B4-BE49-F238E27FC236}">
                <a16:creationId xmlns:a16="http://schemas.microsoft.com/office/drawing/2014/main" id="{1A1D0AEA-5FED-931F-3491-8BB3A3E782E3}"/>
              </a:ext>
            </a:extLst>
          </p:cNvPr>
          <p:cNvSpPr txBox="1"/>
          <p:nvPr/>
        </p:nvSpPr>
        <p:spPr>
          <a:xfrm>
            <a:off x="954528" y="1645668"/>
            <a:ext cx="7998972" cy="3754874"/>
          </a:xfrm>
          <a:prstGeom prst="rect">
            <a:avLst/>
          </a:prstGeom>
          <a:noFill/>
        </p:spPr>
        <p:txBody>
          <a:bodyPr wrap="square" rtlCol="0">
            <a:spAutoFit/>
          </a:bodyPr>
          <a:lstStyle/>
          <a:p>
            <a:r>
              <a:rPr lang="en-US" dirty="0"/>
              <a:t>As a frontend developer, Mudassir Ahmed </a:t>
            </a:r>
            <a:r>
              <a:rPr lang="en-US" dirty="0" err="1"/>
              <a:t>isr</a:t>
            </a:r>
            <a:r>
              <a:rPr lang="en-US" dirty="0"/>
              <a:t> </a:t>
            </a:r>
            <a:r>
              <a:rPr lang="en-US" dirty="0" err="1"/>
              <a:t>esponsible</a:t>
            </a:r>
            <a:r>
              <a:rPr lang="en-US" dirty="0"/>
              <a:t> for developing the user interface (UI) and designing the frontend app for the project. Here are some specific contributions that Mudassir Ahmed might have made to the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Frontend coding: Mudassir Ahmed would </a:t>
            </a:r>
            <a:r>
              <a:rPr lang="en-US" dirty="0" err="1"/>
              <a:t>hás</a:t>
            </a:r>
            <a:r>
              <a:rPr lang="en-US" dirty="0"/>
              <a:t> written the code for the frontend app using ReactJS &amp; Tailwind CSS.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UI design: He is responsible for designing the UI of the frontend app. This would have involved creating wireframes and mockups of the app, and ensuring that the app was visually appealing and easy to use.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Integration with the backend: Worked closely with the backend and smart contract developers to ensure that the frontend was able to interact with the backend and smart contracts as expected.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.Collaboration with the backend and smart contract teams: Mudassir Ahmed would have collaborated closely with the backend and smart contract teams to ensure that the frontend was able to interact with the backend and smart contracts as expected. </a:t>
            </a:r>
            <a:endParaRPr lang="en-IN" dirty="0"/>
          </a:p>
        </p:txBody>
      </p:sp>
    </p:spTree>
    <p:extLst>
      <p:ext uri="{BB962C8B-B14F-4D97-AF65-F5344CB8AC3E}">
        <p14:creationId xmlns:p14="http://schemas.microsoft.com/office/powerpoint/2010/main" val="37482146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3137</TotalTime>
  <Words>1586</Words>
  <Application>Microsoft Office PowerPoint</Application>
  <PresentationFormat>On-screen Show (4:3)</PresentationFormat>
  <Paragraphs>181</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Times New Roman</vt:lpstr>
      <vt:lpstr>Wingdings</vt:lpstr>
      <vt:lpstr>Office Theme</vt:lpstr>
      <vt:lpstr>PowerPoint Presentation</vt:lpstr>
      <vt:lpstr>PowerPoint Presentation</vt:lpstr>
      <vt:lpstr>PowerPoint Presentation</vt:lpstr>
      <vt:lpstr>PowerPoint Presentation</vt:lpstr>
      <vt:lpstr>Contribution of Each project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Co-Guide Meet Details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Mudassir Ahmed</dc:creator>
  <cp:lastModifiedBy>mohammed arham</cp:lastModifiedBy>
  <cp:revision>5</cp:revision>
  <dcterms:modified xsi:type="dcterms:W3CDTF">2023-05-26T07:38:02Z</dcterms:modified>
</cp:coreProperties>
</file>