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82" r:id="rId2"/>
    <p:sldId id="379" r:id="rId3"/>
    <p:sldId id="361" r:id="rId4"/>
    <p:sldId id="306" r:id="rId5"/>
    <p:sldId id="322" r:id="rId6"/>
    <p:sldId id="324" r:id="rId7"/>
    <p:sldId id="325" r:id="rId8"/>
    <p:sldId id="326" r:id="rId9"/>
    <p:sldId id="327" r:id="rId10"/>
    <p:sldId id="328" r:id="rId11"/>
    <p:sldId id="442" r:id="rId12"/>
    <p:sldId id="407" r:id="rId13"/>
    <p:sldId id="410" r:id="rId14"/>
    <p:sldId id="393" r:id="rId15"/>
    <p:sldId id="408" r:id="rId16"/>
    <p:sldId id="262" r:id="rId17"/>
    <p:sldId id="380" r:id="rId18"/>
    <p:sldId id="438" r:id="rId19"/>
    <p:sldId id="439" r:id="rId20"/>
    <p:sldId id="440" r:id="rId21"/>
    <p:sldId id="441" r:id="rId22"/>
    <p:sldId id="434" r:id="rId23"/>
    <p:sldId id="388" r:id="rId24"/>
    <p:sldId id="435" r:id="rId25"/>
    <p:sldId id="436" r:id="rId26"/>
    <p:sldId id="437" r:id="rId27"/>
    <p:sldId id="364" r:id="rId28"/>
  </p:sldIdLst>
  <p:sldSz cx="12192000" cy="6858000"/>
  <p:notesSz cx="6858000" cy="9144000"/>
  <p:defaultTextStyle>
    <a:defPPr>
      <a:defRPr lang="fr-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3831" autoAdjust="0"/>
  </p:normalViewPr>
  <p:slideViewPr>
    <p:cSldViewPr snapToGrid="0">
      <p:cViewPr varScale="1">
        <p:scale>
          <a:sx n="63" d="100"/>
          <a:sy n="63" d="100"/>
        </p:scale>
        <p:origin x="13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223A843-7EB9-3571-C0E0-8F036A4371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DZ"/>
          </a:p>
        </p:txBody>
      </p:sp>
      <p:sp>
        <p:nvSpPr>
          <p:cNvPr id="3" name="Espace réservé de la date 2">
            <a:extLst>
              <a:ext uri="{FF2B5EF4-FFF2-40B4-BE49-F238E27FC236}">
                <a16:creationId xmlns:a16="http://schemas.microsoft.com/office/drawing/2014/main" id="{0D0901B7-81D1-59D1-12FC-2813463B6D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5E2AB7-C7A1-46F0-80D3-08154AA42B69}" type="datetimeFigureOut">
              <a:rPr lang="fr-DZ" smtClean="0"/>
              <a:t>20/02/2025</a:t>
            </a:fld>
            <a:endParaRPr lang="fr-DZ"/>
          </a:p>
        </p:txBody>
      </p:sp>
      <p:sp>
        <p:nvSpPr>
          <p:cNvPr id="4" name="Espace réservé du pied de page 3">
            <a:extLst>
              <a:ext uri="{FF2B5EF4-FFF2-40B4-BE49-F238E27FC236}">
                <a16:creationId xmlns:a16="http://schemas.microsoft.com/office/drawing/2014/main" id="{586C44FD-9BAB-CBF1-D464-7FD281FD7C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DZ"/>
          </a:p>
        </p:txBody>
      </p:sp>
      <p:sp>
        <p:nvSpPr>
          <p:cNvPr id="5" name="Espace réservé du numéro de diapositive 4">
            <a:extLst>
              <a:ext uri="{FF2B5EF4-FFF2-40B4-BE49-F238E27FC236}">
                <a16:creationId xmlns:a16="http://schemas.microsoft.com/office/drawing/2014/main" id="{97BC5385-E8E9-0AC9-54BB-2722244FFF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BE1B24-19A7-4A5E-AABA-FC08C6F40AA5}" type="slidenum">
              <a:rPr lang="fr-DZ" smtClean="0"/>
              <a:t>‹N°›</a:t>
            </a:fld>
            <a:endParaRPr lang="fr-DZ"/>
          </a:p>
        </p:txBody>
      </p:sp>
    </p:spTree>
    <p:extLst>
      <p:ext uri="{BB962C8B-B14F-4D97-AF65-F5344CB8AC3E}">
        <p14:creationId xmlns:p14="http://schemas.microsoft.com/office/powerpoint/2010/main" val="27219858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DZ"/>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17E1D-4E8B-44BB-B6E8-E8362FFB2B9C}" type="datetimeFigureOut">
              <a:rPr lang="fr-DZ" smtClean="0"/>
              <a:t>20/02/2025</a:t>
            </a:fld>
            <a:endParaRPr lang="fr-DZ"/>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DZ"/>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DZ"/>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B50B8-9FB3-4B40-8611-6340236DD800}" type="slidenum">
              <a:rPr lang="fr-DZ" smtClean="0"/>
              <a:t>‹N°›</a:t>
            </a:fld>
            <a:endParaRPr lang="fr-DZ"/>
          </a:p>
        </p:txBody>
      </p:sp>
    </p:spTree>
    <p:extLst>
      <p:ext uri="{BB962C8B-B14F-4D97-AF65-F5344CB8AC3E}">
        <p14:creationId xmlns:p14="http://schemas.microsoft.com/office/powerpoint/2010/main" val="24735395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13A6D8-FB85-4A58-8BD4-8660BCD7BDC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8498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7B27C-688F-FE4C-DD5D-E3D44A2E09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196C71-49F1-DE7E-C424-FF8F023BD2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1A721-DA48-9DA7-F429-476EA3BEE8D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id-ID" dirty="0"/>
          </a:p>
        </p:txBody>
      </p:sp>
      <p:sp>
        <p:nvSpPr>
          <p:cNvPr id="5" name="Slide Number Placeholder 4">
            <a:extLst>
              <a:ext uri="{FF2B5EF4-FFF2-40B4-BE49-F238E27FC236}">
                <a16:creationId xmlns:a16="http://schemas.microsoft.com/office/drawing/2014/main" id="{7A88EB30-2816-0EA4-CD95-5EF5D01B0279}"/>
              </a:ext>
            </a:extLst>
          </p:cNvPr>
          <p:cNvSpPr>
            <a:spLocks noGrp="1"/>
          </p:cNvSpPr>
          <p:nvPr>
            <p:ph type="sldNum" sz="quarter" idx="11"/>
          </p:nvPr>
        </p:nvSpPr>
        <p:spPr/>
        <p:txBody>
          <a:bodyPr/>
          <a:lstStyle/>
          <a:p>
            <a:fld id="{3C13A6D8-FB85-4A58-8BD4-8660BCD7BDCB}" type="slidenum">
              <a:rPr lang="en-GB" smtClean="0"/>
              <a:t>12</a:t>
            </a:fld>
            <a:endParaRPr lang="en-GB"/>
          </a:p>
        </p:txBody>
      </p:sp>
    </p:spTree>
    <p:extLst>
      <p:ext uri="{BB962C8B-B14F-4D97-AF65-F5344CB8AC3E}">
        <p14:creationId xmlns:p14="http://schemas.microsoft.com/office/powerpoint/2010/main" val="3870985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BF7B1-3C34-9FEA-F06A-86210D44D6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663AA2-D82F-9B3A-025F-18799DA624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6A118-02EA-E5B4-1CFC-EF62E5CD2DB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d-ID" dirty="0"/>
          </a:p>
        </p:txBody>
      </p:sp>
      <p:sp>
        <p:nvSpPr>
          <p:cNvPr id="5" name="Slide Number Placeholder 4">
            <a:extLst>
              <a:ext uri="{FF2B5EF4-FFF2-40B4-BE49-F238E27FC236}">
                <a16:creationId xmlns:a16="http://schemas.microsoft.com/office/drawing/2014/main" id="{6BEEFD7C-9075-9116-E4E1-51D9A9E1749A}"/>
              </a:ext>
            </a:extLst>
          </p:cNvPr>
          <p:cNvSpPr>
            <a:spLocks noGrp="1"/>
          </p:cNvSpPr>
          <p:nvPr>
            <p:ph type="sldNum" sz="quarter" idx="11"/>
          </p:nvPr>
        </p:nvSpPr>
        <p:spPr/>
        <p:txBody>
          <a:bodyPr/>
          <a:lstStyle/>
          <a:p>
            <a:fld id="{3C13A6D8-FB85-4A58-8BD4-8660BCD7BDCB}" type="slidenum">
              <a:rPr lang="en-GB" smtClean="0"/>
              <a:t>13</a:t>
            </a:fld>
            <a:endParaRPr lang="en-GB"/>
          </a:p>
        </p:txBody>
      </p:sp>
    </p:spTree>
    <p:extLst>
      <p:ext uri="{BB962C8B-B14F-4D97-AF65-F5344CB8AC3E}">
        <p14:creationId xmlns:p14="http://schemas.microsoft.com/office/powerpoint/2010/main" val="1343304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d-ID" dirty="0"/>
          </a:p>
        </p:txBody>
      </p:sp>
      <p:sp>
        <p:nvSpPr>
          <p:cNvPr id="5" name="Slide Number Placeholder 4"/>
          <p:cNvSpPr>
            <a:spLocks noGrp="1"/>
          </p:cNvSpPr>
          <p:nvPr>
            <p:ph type="sldNum" sz="quarter" idx="11"/>
          </p:nvPr>
        </p:nvSpPr>
        <p:spPr/>
        <p:txBody>
          <a:bodyPr/>
          <a:lstStyle/>
          <a:p>
            <a:fld id="{3C13A6D8-FB85-4A58-8BD4-8660BCD7BDCB}" type="slidenum">
              <a:rPr lang="en-GB" smtClean="0"/>
              <a:t>14</a:t>
            </a:fld>
            <a:endParaRPr lang="en-GB"/>
          </a:p>
        </p:txBody>
      </p:sp>
    </p:spTree>
    <p:extLst>
      <p:ext uri="{BB962C8B-B14F-4D97-AF65-F5344CB8AC3E}">
        <p14:creationId xmlns:p14="http://schemas.microsoft.com/office/powerpoint/2010/main" val="4263708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9BC6E-C9AB-C6E9-068D-99A6133AB1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878793-94A1-8C8A-142A-D47DADE8D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B87D32-FA82-3322-9FDB-D7AF01D617A9}"/>
              </a:ext>
            </a:extLst>
          </p:cNvPr>
          <p:cNvSpPr>
            <a:spLocks noGrp="1"/>
          </p:cNvSpPr>
          <p:nvPr>
            <p:ph type="body" idx="1"/>
          </p:nvPr>
        </p:nvSpPr>
        <p:spPr/>
        <p:txBody>
          <a:bodyPr/>
          <a:lstStyle/>
          <a:p>
            <a:endParaRPr lang="id-ID" dirty="0"/>
          </a:p>
        </p:txBody>
      </p:sp>
      <p:sp>
        <p:nvSpPr>
          <p:cNvPr id="5" name="Slide Number Placeholder 4">
            <a:extLst>
              <a:ext uri="{FF2B5EF4-FFF2-40B4-BE49-F238E27FC236}">
                <a16:creationId xmlns:a16="http://schemas.microsoft.com/office/drawing/2014/main" id="{FD22FB52-63FC-247D-6174-A9CF9A868E4A}"/>
              </a:ext>
            </a:extLst>
          </p:cNvPr>
          <p:cNvSpPr>
            <a:spLocks noGrp="1"/>
          </p:cNvSpPr>
          <p:nvPr>
            <p:ph type="sldNum" sz="quarter" idx="11"/>
          </p:nvPr>
        </p:nvSpPr>
        <p:spPr/>
        <p:txBody>
          <a:bodyPr/>
          <a:lstStyle/>
          <a:p>
            <a:fld id="{3C13A6D8-FB85-4A58-8BD4-8660BCD7BDCB}" type="slidenum">
              <a:rPr lang="en-GB" smtClean="0"/>
              <a:t>15</a:t>
            </a:fld>
            <a:endParaRPr lang="en-GB"/>
          </a:p>
        </p:txBody>
      </p:sp>
    </p:spTree>
    <p:extLst>
      <p:ext uri="{BB962C8B-B14F-4D97-AF65-F5344CB8AC3E}">
        <p14:creationId xmlns:p14="http://schemas.microsoft.com/office/powerpoint/2010/main" val="2187746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d-ID" dirty="0"/>
          </a:p>
        </p:txBody>
      </p:sp>
      <p:sp>
        <p:nvSpPr>
          <p:cNvPr id="5" name="Slide Number Placeholder 4"/>
          <p:cNvSpPr>
            <a:spLocks noGrp="1"/>
          </p:cNvSpPr>
          <p:nvPr>
            <p:ph type="sldNum" sz="quarter" idx="11"/>
          </p:nvPr>
        </p:nvSpPr>
        <p:spPr/>
        <p:txBody>
          <a:bodyPr/>
          <a:lstStyle/>
          <a:p>
            <a:fld id="{3C13A6D8-FB85-4A58-8BD4-8660BCD7BDCB}" type="slidenum">
              <a:rPr lang="en-GB" smtClean="0"/>
              <a:t>16</a:t>
            </a:fld>
            <a:endParaRPr lang="en-GB"/>
          </a:p>
        </p:txBody>
      </p:sp>
    </p:spTree>
    <p:extLst>
      <p:ext uri="{BB962C8B-B14F-4D97-AF65-F5344CB8AC3E}">
        <p14:creationId xmlns:p14="http://schemas.microsoft.com/office/powerpoint/2010/main" val="3018498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5" name="Slide Number Placeholder 4"/>
          <p:cNvSpPr>
            <a:spLocks noGrp="1"/>
          </p:cNvSpPr>
          <p:nvPr>
            <p:ph type="sldNum" sz="quarter" idx="11"/>
          </p:nvPr>
        </p:nvSpPr>
        <p:spPr/>
        <p:txBody>
          <a:bodyPr/>
          <a:lstStyle/>
          <a:p>
            <a:fld id="{3C13A6D8-FB85-4A58-8BD4-8660BCD7BDCB}" type="slidenum">
              <a:rPr lang="en-GB" smtClean="0"/>
              <a:t>17</a:t>
            </a:fld>
            <a:endParaRPr lang="en-GB"/>
          </a:p>
        </p:txBody>
      </p:sp>
    </p:spTree>
    <p:extLst>
      <p:ext uri="{BB962C8B-B14F-4D97-AF65-F5344CB8AC3E}">
        <p14:creationId xmlns:p14="http://schemas.microsoft.com/office/powerpoint/2010/main" val="2685531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35367-A25B-A366-F3C6-750CABD710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C390D-31D4-AF56-D6FC-BA5A6A2FA3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AEB95-DA92-144F-6460-69BCE507AEC8}"/>
              </a:ext>
            </a:extLst>
          </p:cNvPr>
          <p:cNvSpPr>
            <a:spLocks noGrp="1"/>
          </p:cNvSpPr>
          <p:nvPr>
            <p:ph type="body" idx="1"/>
          </p:nvPr>
        </p:nvSpPr>
        <p:spPr/>
        <p:txBody>
          <a:bodyPr/>
          <a:lstStyle/>
          <a:p>
            <a:endParaRPr lang="id-ID" dirty="0"/>
          </a:p>
        </p:txBody>
      </p:sp>
      <p:sp>
        <p:nvSpPr>
          <p:cNvPr id="5" name="Slide Number Placeholder 4">
            <a:extLst>
              <a:ext uri="{FF2B5EF4-FFF2-40B4-BE49-F238E27FC236}">
                <a16:creationId xmlns:a16="http://schemas.microsoft.com/office/drawing/2014/main" id="{7ED44312-81C2-3700-79B2-2E4CA155A00A}"/>
              </a:ext>
            </a:extLst>
          </p:cNvPr>
          <p:cNvSpPr>
            <a:spLocks noGrp="1"/>
          </p:cNvSpPr>
          <p:nvPr>
            <p:ph type="sldNum" sz="quarter" idx="11"/>
          </p:nvPr>
        </p:nvSpPr>
        <p:spPr/>
        <p:txBody>
          <a:bodyPr/>
          <a:lstStyle/>
          <a:p>
            <a:fld id="{3C13A6D8-FB85-4A58-8BD4-8660BCD7BDCB}" type="slidenum">
              <a:rPr lang="en-GB" smtClean="0"/>
              <a:t>18</a:t>
            </a:fld>
            <a:endParaRPr lang="en-GB"/>
          </a:p>
        </p:txBody>
      </p:sp>
    </p:spTree>
    <p:extLst>
      <p:ext uri="{BB962C8B-B14F-4D97-AF65-F5344CB8AC3E}">
        <p14:creationId xmlns:p14="http://schemas.microsoft.com/office/powerpoint/2010/main" val="200529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D935E-C775-C4CB-EE0A-AC0BF9F861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0ADADB-E032-79BC-DB5F-802FE115FB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C06217-41C3-0982-273F-D1278AAE5679}"/>
              </a:ext>
            </a:extLst>
          </p:cNvPr>
          <p:cNvSpPr>
            <a:spLocks noGrp="1"/>
          </p:cNvSpPr>
          <p:nvPr>
            <p:ph type="body" idx="1"/>
          </p:nvPr>
        </p:nvSpPr>
        <p:spPr/>
        <p:txBody>
          <a:bodyPr/>
          <a:lstStyle/>
          <a:p>
            <a:endParaRPr lang="id-ID" dirty="0"/>
          </a:p>
        </p:txBody>
      </p:sp>
      <p:sp>
        <p:nvSpPr>
          <p:cNvPr id="5" name="Slide Number Placeholder 4">
            <a:extLst>
              <a:ext uri="{FF2B5EF4-FFF2-40B4-BE49-F238E27FC236}">
                <a16:creationId xmlns:a16="http://schemas.microsoft.com/office/drawing/2014/main" id="{E7122A62-567E-E5BB-11C5-260D5F4B960F}"/>
              </a:ext>
            </a:extLst>
          </p:cNvPr>
          <p:cNvSpPr>
            <a:spLocks noGrp="1"/>
          </p:cNvSpPr>
          <p:nvPr>
            <p:ph type="sldNum" sz="quarter" idx="11"/>
          </p:nvPr>
        </p:nvSpPr>
        <p:spPr/>
        <p:txBody>
          <a:bodyPr/>
          <a:lstStyle/>
          <a:p>
            <a:fld id="{3C13A6D8-FB85-4A58-8BD4-8660BCD7BDCB}" type="slidenum">
              <a:rPr lang="en-GB" smtClean="0"/>
              <a:t>19</a:t>
            </a:fld>
            <a:endParaRPr lang="en-GB"/>
          </a:p>
        </p:txBody>
      </p:sp>
    </p:spTree>
    <p:extLst>
      <p:ext uri="{BB962C8B-B14F-4D97-AF65-F5344CB8AC3E}">
        <p14:creationId xmlns:p14="http://schemas.microsoft.com/office/powerpoint/2010/main" val="3135430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54ECC-39EC-31AD-DC45-96F654786B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577E1-2238-6042-F3BA-3FE30207A3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A69B08-0CAB-173D-6334-5AC8C9F7DCF7}"/>
              </a:ext>
            </a:extLst>
          </p:cNvPr>
          <p:cNvSpPr>
            <a:spLocks noGrp="1"/>
          </p:cNvSpPr>
          <p:nvPr>
            <p:ph type="body" idx="1"/>
          </p:nvPr>
        </p:nvSpPr>
        <p:spPr/>
        <p:txBody>
          <a:bodyPr/>
          <a:lstStyle/>
          <a:p>
            <a:endParaRPr lang="id-ID" dirty="0"/>
          </a:p>
        </p:txBody>
      </p:sp>
      <p:sp>
        <p:nvSpPr>
          <p:cNvPr id="5" name="Slide Number Placeholder 4">
            <a:extLst>
              <a:ext uri="{FF2B5EF4-FFF2-40B4-BE49-F238E27FC236}">
                <a16:creationId xmlns:a16="http://schemas.microsoft.com/office/drawing/2014/main" id="{0EC7DCA6-E1FE-9A1C-C80A-FA81F30062E7}"/>
              </a:ext>
            </a:extLst>
          </p:cNvPr>
          <p:cNvSpPr>
            <a:spLocks noGrp="1"/>
          </p:cNvSpPr>
          <p:nvPr>
            <p:ph type="sldNum" sz="quarter" idx="11"/>
          </p:nvPr>
        </p:nvSpPr>
        <p:spPr/>
        <p:txBody>
          <a:bodyPr/>
          <a:lstStyle/>
          <a:p>
            <a:fld id="{3C13A6D8-FB85-4A58-8BD4-8660BCD7BDCB}" type="slidenum">
              <a:rPr lang="en-GB" smtClean="0"/>
              <a:t>20</a:t>
            </a:fld>
            <a:endParaRPr lang="en-GB"/>
          </a:p>
        </p:txBody>
      </p:sp>
    </p:spTree>
    <p:extLst>
      <p:ext uri="{BB962C8B-B14F-4D97-AF65-F5344CB8AC3E}">
        <p14:creationId xmlns:p14="http://schemas.microsoft.com/office/powerpoint/2010/main" val="3217851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19B95-D802-52DE-E4F9-AADBD7070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D5AC5E-9915-78EF-6BA1-DE8A6D0113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F48F5F-43E1-5257-E835-0EAB47F75F26}"/>
              </a:ext>
            </a:extLst>
          </p:cNvPr>
          <p:cNvSpPr>
            <a:spLocks noGrp="1"/>
          </p:cNvSpPr>
          <p:nvPr>
            <p:ph type="body" idx="1"/>
          </p:nvPr>
        </p:nvSpPr>
        <p:spPr/>
        <p:txBody>
          <a:bodyPr/>
          <a:lstStyle/>
          <a:p>
            <a:endParaRPr lang="id-ID" dirty="0"/>
          </a:p>
        </p:txBody>
      </p:sp>
      <p:sp>
        <p:nvSpPr>
          <p:cNvPr id="5" name="Slide Number Placeholder 4">
            <a:extLst>
              <a:ext uri="{FF2B5EF4-FFF2-40B4-BE49-F238E27FC236}">
                <a16:creationId xmlns:a16="http://schemas.microsoft.com/office/drawing/2014/main" id="{77D0C4F9-B06F-F7C6-AC40-1F7EBD2654EC}"/>
              </a:ext>
            </a:extLst>
          </p:cNvPr>
          <p:cNvSpPr>
            <a:spLocks noGrp="1"/>
          </p:cNvSpPr>
          <p:nvPr>
            <p:ph type="sldNum" sz="quarter" idx="11"/>
          </p:nvPr>
        </p:nvSpPr>
        <p:spPr/>
        <p:txBody>
          <a:bodyPr/>
          <a:lstStyle/>
          <a:p>
            <a:fld id="{3C13A6D8-FB85-4A58-8BD4-8660BCD7BDCB}" type="slidenum">
              <a:rPr lang="en-GB" smtClean="0"/>
              <a:t>21</a:t>
            </a:fld>
            <a:endParaRPr lang="en-GB"/>
          </a:p>
        </p:txBody>
      </p:sp>
    </p:spTree>
    <p:extLst>
      <p:ext uri="{BB962C8B-B14F-4D97-AF65-F5344CB8AC3E}">
        <p14:creationId xmlns:p14="http://schemas.microsoft.com/office/powerpoint/2010/main" val="243833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5" name="Slide Number Placeholder 4"/>
          <p:cNvSpPr>
            <a:spLocks noGrp="1"/>
          </p:cNvSpPr>
          <p:nvPr>
            <p:ph type="sldNum" sz="quarter" idx="11"/>
          </p:nvPr>
        </p:nvSpPr>
        <p:spPr/>
        <p:txBody>
          <a:bodyPr/>
          <a:lstStyle/>
          <a:p>
            <a:fld id="{3C13A6D8-FB85-4A58-8BD4-8660BCD7BDCB}" type="slidenum">
              <a:rPr lang="en-GB" smtClean="0"/>
              <a:t>2</a:t>
            </a:fld>
            <a:endParaRPr lang="en-GB"/>
          </a:p>
        </p:txBody>
      </p:sp>
    </p:spTree>
    <p:extLst>
      <p:ext uri="{BB962C8B-B14F-4D97-AF65-F5344CB8AC3E}">
        <p14:creationId xmlns:p14="http://schemas.microsoft.com/office/powerpoint/2010/main" val="1138952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CA546-FE65-064D-6DB0-B73B88FD6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C9943-ADF1-C347-6005-EBFFD5715E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E7E96C-FD3B-26E1-6A20-689BFCA8EC2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d-ID" dirty="0"/>
          </a:p>
        </p:txBody>
      </p:sp>
      <p:sp>
        <p:nvSpPr>
          <p:cNvPr id="5" name="Slide Number Placeholder 4">
            <a:extLst>
              <a:ext uri="{FF2B5EF4-FFF2-40B4-BE49-F238E27FC236}">
                <a16:creationId xmlns:a16="http://schemas.microsoft.com/office/drawing/2014/main" id="{342F124E-3036-CE53-D19C-120C6A65CA1A}"/>
              </a:ext>
            </a:extLst>
          </p:cNvPr>
          <p:cNvSpPr>
            <a:spLocks noGrp="1"/>
          </p:cNvSpPr>
          <p:nvPr>
            <p:ph type="sldNum" sz="quarter" idx="11"/>
          </p:nvPr>
        </p:nvSpPr>
        <p:spPr/>
        <p:txBody>
          <a:bodyPr/>
          <a:lstStyle/>
          <a:p>
            <a:fld id="{3C13A6D8-FB85-4A58-8BD4-8660BCD7BDCB}" type="slidenum">
              <a:rPr lang="en-GB" smtClean="0"/>
              <a:t>22</a:t>
            </a:fld>
            <a:endParaRPr lang="en-GB"/>
          </a:p>
        </p:txBody>
      </p:sp>
    </p:spTree>
    <p:extLst>
      <p:ext uri="{BB962C8B-B14F-4D97-AF65-F5344CB8AC3E}">
        <p14:creationId xmlns:p14="http://schemas.microsoft.com/office/powerpoint/2010/main" val="3017031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5" name="Slide Number Placeholder 4"/>
          <p:cNvSpPr>
            <a:spLocks noGrp="1"/>
          </p:cNvSpPr>
          <p:nvPr>
            <p:ph type="sldNum" sz="quarter" idx="11"/>
          </p:nvPr>
        </p:nvSpPr>
        <p:spPr/>
        <p:txBody>
          <a:bodyPr/>
          <a:lstStyle/>
          <a:p>
            <a:fld id="{3C13A6D8-FB85-4A58-8BD4-8660BCD7BDCB}" type="slidenum">
              <a:rPr lang="en-GB" smtClean="0"/>
              <a:t>23</a:t>
            </a:fld>
            <a:endParaRPr lang="en-GB"/>
          </a:p>
        </p:txBody>
      </p:sp>
    </p:spTree>
    <p:extLst>
      <p:ext uri="{BB962C8B-B14F-4D97-AF65-F5344CB8AC3E}">
        <p14:creationId xmlns:p14="http://schemas.microsoft.com/office/powerpoint/2010/main" val="568411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36222-F8B7-15C2-2415-6A3D1E150E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BA41E9-C145-262D-5F4C-DD5CB22D83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090E2-0097-1E9E-EDD2-ACA731C17E49}"/>
              </a:ext>
            </a:extLst>
          </p:cNvPr>
          <p:cNvSpPr>
            <a:spLocks noGrp="1"/>
          </p:cNvSpPr>
          <p:nvPr>
            <p:ph type="body" idx="1"/>
          </p:nvPr>
        </p:nvSpPr>
        <p:spPr/>
        <p:txBody>
          <a:bodyPr/>
          <a:lstStyle/>
          <a:p>
            <a:endParaRPr lang="id-ID" dirty="0"/>
          </a:p>
        </p:txBody>
      </p:sp>
      <p:sp>
        <p:nvSpPr>
          <p:cNvPr id="5" name="Slide Number Placeholder 4">
            <a:extLst>
              <a:ext uri="{FF2B5EF4-FFF2-40B4-BE49-F238E27FC236}">
                <a16:creationId xmlns:a16="http://schemas.microsoft.com/office/drawing/2014/main" id="{C582F974-0F5A-9912-2C91-210E141E2EA0}"/>
              </a:ext>
            </a:extLst>
          </p:cNvPr>
          <p:cNvSpPr>
            <a:spLocks noGrp="1"/>
          </p:cNvSpPr>
          <p:nvPr>
            <p:ph type="sldNum" sz="quarter" idx="11"/>
          </p:nvPr>
        </p:nvSpPr>
        <p:spPr/>
        <p:txBody>
          <a:bodyPr/>
          <a:lstStyle/>
          <a:p>
            <a:fld id="{3C13A6D8-FB85-4A58-8BD4-8660BCD7BDCB}" type="slidenum">
              <a:rPr lang="en-GB" smtClean="0"/>
              <a:t>24</a:t>
            </a:fld>
            <a:endParaRPr lang="en-GB"/>
          </a:p>
        </p:txBody>
      </p:sp>
    </p:spTree>
    <p:extLst>
      <p:ext uri="{BB962C8B-B14F-4D97-AF65-F5344CB8AC3E}">
        <p14:creationId xmlns:p14="http://schemas.microsoft.com/office/powerpoint/2010/main" val="4028325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3BEB2-7D63-6D59-4A07-96D5B0DD94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50EDA2-D7E6-2233-133F-AED3700229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CB843F-A869-D6FE-50FA-0C967A86D80B}"/>
              </a:ext>
            </a:extLst>
          </p:cNvPr>
          <p:cNvSpPr>
            <a:spLocks noGrp="1"/>
          </p:cNvSpPr>
          <p:nvPr>
            <p:ph type="body" idx="1"/>
          </p:nvPr>
        </p:nvSpPr>
        <p:spPr/>
        <p:txBody>
          <a:bodyPr/>
          <a:lstStyle/>
          <a:p>
            <a:endParaRPr lang="id-ID" dirty="0"/>
          </a:p>
        </p:txBody>
      </p:sp>
      <p:sp>
        <p:nvSpPr>
          <p:cNvPr id="5" name="Slide Number Placeholder 4">
            <a:extLst>
              <a:ext uri="{FF2B5EF4-FFF2-40B4-BE49-F238E27FC236}">
                <a16:creationId xmlns:a16="http://schemas.microsoft.com/office/drawing/2014/main" id="{3DB7CD1C-7DBB-0175-C842-D6E46CCA617A}"/>
              </a:ext>
            </a:extLst>
          </p:cNvPr>
          <p:cNvSpPr>
            <a:spLocks noGrp="1"/>
          </p:cNvSpPr>
          <p:nvPr>
            <p:ph type="sldNum" sz="quarter" idx="11"/>
          </p:nvPr>
        </p:nvSpPr>
        <p:spPr/>
        <p:txBody>
          <a:bodyPr/>
          <a:lstStyle/>
          <a:p>
            <a:fld id="{3C13A6D8-FB85-4A58-8BD4-8660BCD7BDCB}" type="slidenum">
              <a:rPr lang="en-GB" smtClean="0"/>
              <a:t>25</a:t>
            </a:fld>
            <a:endParaRPr lang="en-GB"/>
          </a:p>
        </p:txBody>
      </p:sp>
    </p:spTree>
    <p:extLst>
      <p:ext uri="{BB962C8B-B14F-4D97-AF65-F5344CB8AC3E}">
        <p14:creationId xmlns:p14="http://schemas.microsoft.com/office/powerpoint/2010/main" val="4285964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E106A-E2A8-8D2B-0E10-5E91730513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10A23E-5C4E-2219-27D0-170C208355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05B1B-81A0-69C3-6DFF-86376FAEC760}"/>
              </a:ext>
            </a:extLst>
          </p:cNvPr>
          <p:cNvSpPr>
            <a:spLocks noGrp="1"/>
          </p:cNvSpPr>
          <p:nvPr>
            <p:ph type="body" idx="1"/>
          </p:nvPr>
        </p:nvSpPr>
        <p:spPr/>
        <p:txBody>
          <a:bodyPr/>
          <a:lstStyle/>
          <a:p>
            <a:endParaRPr lang="id-ID" dirty="0"/>
          </a:p>
        </p:txBody>
      </p:sp>
      <p:sp>
        <p:nvSpPr>
          <p:cNvPr id="5" name="Slide Number Placeholder 4">
            <a:extLst>
              <a:ext uri="{FF2B5EF4-FFF2-40B4-BE49-F238E27FC236}">
                <a16:creationId xmlns:a16="http://schemas.microsoft.com/office/drawing/2014/main" id="{331AE794-7AA5-B6BA-1F3B-3FAC43033E5F}"/>
              </a:ext>
            </a:extLst>
          </p:cNvPr>
          <p:cNvSpPr>
            <a:spLocks noGrp="1"/>
          </p:cNvSpPr>
          <p:nvPr>
            <p:ph type="sldNum" sz="quarter" idx="11"/>
          </p:nvPr>
        </p:nvSpPr>
        <p:spPr/>
        <p:txBody>
          <a:bodyPr/>
          <a:lstStyle/>
          <a:p>
            <a:fld id="{3C13A6D8-FB85-4A58-8BD4-8660BCD7BDCB}" type="slidenum">
              <a:rPr lang="en-GB" smtClean="0"/>
              <a:t>26</a:t>
            </a:fld>
            <a:endParaRPr lang="en-GB"/>
          </a:p>
        </p:txBody>
      </p:sp>
    </p:spTree>
    <p:extLst>
      <p:ext uri="{BB962C8B-B14F-4D97-AF65-F5344CB8AC3E}">
        <p14:creationId xmlns:p14="http://schemas.microsoft.com/office/powerpoint/2010/main" val="2875417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5" name="Slide Number Placeholder 4"/>
          <p:cNvSpPr>
            <a:spLocks noGrp="1"/>
          </p:cNvSpPr>
          <p:nvPr>
            <p:ph type="sldNum" sz="quarter" idx="11"/>
          </p:nvPr>
        </p:nvSpPr>
        <p:spPr/>
        <p:txBody>
          <a:bodyPr/>
          <a:lstStyle/>
          <a:p>
            <a:fld id="{3C13A6D8-FB85-4A58-8BD4-8660BCD7BDCB}" type="slidenum">
              <a:rPr lang="en-GB" smtClean="0"/>
              <a:t>27</a:t>
            </a:fld>
            <a:endParaRPr lang="en-GB"/>
          </a:p>
        </p:txBody>
      </p:sp>
    </p:spTree>
    <p:extLst>
      <p:ext uri="{BB962C8B-B14F-4D97-AF65-F5344CB8AC3E}">
        <p14:creationId xmlns:p14="http://schemas.microsoft.com/office/powerpoint/2010/main" val="2547211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5" name="Slide Number Placeholder 4"/>
          <p:cNvSpPr>
            <a:spLocks noGrp="1"/>
          </p:cNvSpPr>
          <p:nvPr>
            <p:ph type="sldNum" sz="quarter" idx="11"/>
          </p:nvPr>
        </p:nvSpPr>
        <p:spPr/>
        <p:txBody>
          <a:bodyPr/>
          <a:lstStyle/>
          <a:p>
            <a:fld id="{3C13A6D8-FB85-4A58-8BD4-8660BCD7BDCB}" type="slidenum">
              <a:rPr lang="en-GB" smtClean="0"/>
              <a:t>3</a:t>
            </a:fld>
            <a:endParaRPr lang="en-GB"/>
          </a:p>
        </p:txBody>
      </p:sp>
    </p:spTree>
    <p:extLst>
      <p:ext uri="{BB962C8B-B14F-4D97-AF65-F5344CB8AC3E}">
        <p14:creationId xmlns:p14="http://schemas.microsoft.com/office/powerpoint/2010/main" val="305871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Bef>
                <a:spcPts val="120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DZ"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pPr rtl="0"/>
            <a:fld id="{6DF8F48A-6110-47DA-8521-A1D1FFD22FEF}" type="slidenum">
              <a:rPr lang="fr-FR" noProof="0" smtClean="0"/>
              <a:t>5</a:t>
            </a:fld>
            <a:endParaRPr lang="fr-FR" noProof="0" dirty="0"/>
          </a:p>
        </p:txBody>
      </p:sp>
    </p:spTree>
    <p:extLst>
      <p:ext uri="{BB962C8B-B14F-4D97-AF65-F5344CB8AC3E}">
        <p14:creationId xmlns:p14="http://schemas.microsoft.com/office/powerpoint/2010/main" val="201322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762-4C6A-FEA2-47E7-64B61DF5996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8FF6E3A-11BC-39EF-9681-F22163BD231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C5D1898-58A5-AD4B-A227-9A615C07F6BC}"/>
              </a:ext>
            </a:extLst>
          </p:cNvPr>
          <p:cNvSpPr>
            <a:spLocks noGrp="1"/>
          </p:cNvSpPr>
          <p:nvPr>
            <p:ph type="body" idx="1"/>
          </p:nvPr>
        </p:nvSpPr>
        <p:spPr/>
        <p:txBody>
          <a:bodyPr/>
          <a:lstStyle/>
          <a:p>
            <a:pPr algn="just">
              <a:lnSpc>
                <a:spcPct val="115000"/>
              </a:lnSpc>
              <a:spcBef>
                <a:spcPts val="120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DZ"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a:extLst>
              <a:ext uri="{FF2B5EF4-FFF2-40B4-BE49-F238E27FC236}">
                <a16:creationId xmlns:a16="http://schemas.microsoft.com/office/drawing/2014/main" id="{D1F0E9AF-4B2D-A291-6202-FF5C753CD1F6}"/>
              </a:ext>
            </a:extLst>
          </p:cNvPr>
          <p:cNvSpPr>
            <a:spLocks noGrp="1"/>
          </p:cNvSpPr>
          <p:nvPr>
            <p:ph type="sldNum" sz="quarter" idx="5"/>
          </p:nvPr>
        </p:nvSpPr>
        <p:spPr/>
        <p:txBody>
          <a:bodyPr/>
          <a:lstStyle/>
          <a:p>
            <a:pPr rtl="0"/>
            <a:fld id="{6DF8F48A-6110-47DA-8521-A1D1FFD22FEF}" type="slidenum">
              <a:rPr lang="fr-FR" noProof="0" smtClean="0"/>
              <a:t>6</a:t>
            </a:fld>
            <a:endParaRPr lang="fr-FR" noProof="0" dirty="0"/>
          </a:p>
        </p:txBody>
      </p:sp>
    </p:spTree>
    <p:extLst>
      <p:ext uri="{BB962C8B-B14F-4D97-AF65-F5344CB8AC3E}">
        <p14:creationId xmlns:p14="http://schemas.microsoft.com/office/powerpoint/2010/main" val="321395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D1D60-2055-95BC-5019-DE790617BAB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DDEB2ED-0AE1-2165-46D5-769F42D7389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CA38371-FF50-5CA3-41D0-90CA6733EB5B}"/>
              </a:ext>
            </a:extLst>
          </p:cNvPr>
          <p:cNvSpPr>
            <a:spLocks noGrp="1"/>
          </p:cNvSpPr>
          <p:nvPr>
            <p:ph type="body" idx="1"/>
          </p:nvPr>
        </p:nvSpPr>
        <p:spPr/>
        <p:txBody>
          <a:bodyPr/>
          <a:lstStyle/>
          <a:p>
            <a:pPr algn="just">
              <a:lnSpc>
                <a:spcPct val="115000"/>
              </a:lnSpc>
              <a:spcBef>
                <a:spcPts val="120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DZ"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a:extLst>
              <a:ext uri="{FF2B5EF4-FFF2-40B4-BE49-F238E27FC236}">
                <a16:creationId xmlns:a16="http://schemas.microsoft.com/office/drawing/2014/main" id="{EF03EC9D-B9A6-E468-CD40-AD2FDCEAD9F0}"/>
              </a:ext>
            </a:extLst>
          </p:cNvPr>
          <p:cNvSpPr>
            <a:spLocks noGrp="1"/>
          </p:cNvSpPr>
          <p:nvPr>
            <p:ph type="sldNum" sz="quarter" idx="5"/>
          </p:nvPr>
        </p:nvSpPr>
        <p:spPr/>
        <p:txBody>
          <a:bodyPr/>
          <a:lstStyle/>
          <a:p>
            <a:pPr rtl="0"/>
            <a:fld id="{6DF8F48A-6110-47DA-8521-A1D1FFD22FEF}" type="slidenum">
              <a:rPr lang="fr-FR" noProof="0" smtClean="0"/>
              <a:t>7</a:t>
            </a:fld>
            <a:endParaRPr lang="fr-FR" noProof="0" dirty="0"/>
          </a:p>
        </p:txBody>
      </p:sp>
    </p:spTree>
    <p:extLst>
      <p:ext uri="{BB962C8B-B14F-4D97-AF65-F5344CB8AC3E}">
        <p14:creationId xmlns:p14="http://schemas.microsoft.com/office/powerpoint/2010/main" val="164024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698D4-EA0D-E4CE-CEC1-A5478CA8991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521C41C-EBB7-3AFF-4A37-9A4B97DBA7F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6C04617-0A79-249F-408C-65755D3BCC5C}"/>
              </a:ext>
            </a:extLst>
          </p:cNvPr>
          <p:cNvSpPr>
            <a:spLocks noGrp="1"/>
          </p:cNvSpPr>
          <p:nvPr>
            <p:ph type="body" idx="1"/>
          </p:nvPr>
        </p:nvSpPr>
        <p:spPr/>
        <p:txBody>
          <a:bodyPr/>
          <a:lstStyle/>
          <a:p>
            <a:pPr algn="just">
              <a:lnSpc>
                <a:spcPct val="115000"/>
              </a:lnSpc>
              <a:spcBef>
                <a:spcPts val="120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DZ"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a:extLst>
              <a:ext uri="{FF2B5EF4-FFF2-40B4-BE49-F238E27FC236}">
                <a16:creationId xmlns:a16="http://schemas.microsoft.com/office/drawing/2014/main" id="{102ABF7B-2DF1-57E9-5930-94D9076E51EA}"/>
              </a:ext>
            </a:extLst>
          </p:cNvPr>
          <p:cNvSpPr>
            <a:spLocks noGrp="1"/>
          </p:cNvSpPr>
          <p:nvPr>
            <p:ph type="sldNum" sz="quarter" idx="5"/>
          </p:nvPr>
        </p:nvSpPr>
        <p:spPr/>
        <p:txBody>
          <a:bodyPr/>
          <a:lstStyle/>
          <a:p>
            <a:pPr rtl="0"/>
            <a:fld id="{6DF8F48A-6110-47DA-8521-A1D1FFD22FEF}" type="slidenum">
              <a:rPr lang="fr-FR" noProof="0" smtClean="0"/>
              <a:t>8</a:t>
            </a:fld>
            <a:endParaRPr lang="fr-FR" noProof="0" dirty="0"/>
          </a:p>
        </p:txBody>
      </p:sp>
    </p:spTree>
    <p:extLst>
      <p:ext uri="{BB962C8B-B14F-4D97-AF65-F5344CB8AC3E}">
        <p14:creationId xmlns:p14="http://schemas.microsoft.com/office/powerpoint/2010/main" val="1208013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46018-922C-39C1-9EB8-6EBE0681439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7CC852-2446-A37C-37FC-69438830144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1BFAA9D-C0EA-3EDF-3D6A-026F7B740900}"/>
              </a:ext>
            </a:extLst>
          </p:cNvPr>
          <p:cNvSpPr>
            <a:spLocks noGrp="1"/>
          </p:cNvSpPr>
          <p:nvPr>
            <p:ph type="body" idx="1"/>
          </p:nvPr>
        </p:nvSpPr>
        <p:spPr/>
        <p:txBody>
          <a:bodyPr/>
          <a:lstStyle/>
          <a:p>
            <a:pPr algn="just">
              <a:lnSpc>
                <a:spcPct val="115000"/>
              </a:lnSpc>
              <a:spcBef>
                <a:spcPts val="120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DZ"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a:extLst>
              <a:ext uri="{FF2B5EF4-FFF2-40B4-BE49-F238E27FC236}">
                <a16:creationId xmlns:a16="http://schemas.microsoft.com/office/drawing/2014/main" id="{FEF156FF-4CB5-1603-C248-481E30E24C3D}"/>
              </a:ext>
            </a:extLst>
          </p:cNvPr>
          <p:cNvSpPr>
            <a:spLocks noGrp="1"/>
          </p:cNvSpPr>
          <p:nvPr>
            <p:ph type="sldNum" sz="quarter" idx="5"/>
          </p:nvPr>
        </p:nvSpPr>
        <p:spPr/>
        <p:txBody>
          <a:bodyPr/>
          <a:lstStyle/>
          <a:p>
            <a:pPr rtl="0"/>
            <a:fld id="{6DF8F48A-6110-47DA-8521-A1D1FFD22FEF}" type="slidenum">
              <a:rPr lang="fr-FR" noProof="0" smtClean="0"/>
              <a:t>9</a:t>
            </a:fld>
            <a:endParaRPr lang="fr-FR" noProof="0" dirty="0"/>
          </a:p>
        </p:txBody>
      </p:sp>
    </p:spTree>
    <p:extLst>
      <p:ext uri="{BB962C8B-B14F-4D97-AF65-F5344CB8AC3E}">
        <p14:creationId xmlns:p14="http://schemas.microsoft.com/office/powerpoint/2010/main" val="159172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C55B5-ED6C-E847-EA35-C876EEC65E2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F151CE4-5120-5C50-B5C1-EF77E079CCF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4A0989B-9DBF-715F-7D12-CF85145C6BBB}"/>
              </a:ext>
            </a:extLst>
          </p:cNvPr>
          <p:cNvSpPr>
            <a:spLocks noGrp="1"/>
          </p:cNvSpPr>
          <p:nvPr>
            <p:ph type="body" idx="1"/>
          </p:nvPr>
        </p:nvSpPr>
        <p:spPr/>
        <p:txBody>
          <a:bodyPr/>
          <a:lstStyle/>
          <a:p>
            <a:pPr algn="just">
              <a:lnSpc>
                <a:spcPct val="115000"/>
              </a:lnSpc>
              <a:spcBef>
                <a:spcPts val="120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 </a:t>
            </a:r>
            <a:endParaRPr lang="fr-DZ"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numéro de diapositive 3">
            <a:extLst>
              <a:ext uri="{FF2B5EF4-FFF2-40B4-BE49-F238E27FC236}">
                <a16:creationId xmlns:a16="http://schemas.microsoft.com/office/drawing/2014/main" id="{1D1680F4-6A15-5342-56AA-715E17F9AF89}"/>
              </a:ext>
            </a:extLst>
          </p:cNvPr>
          <p:cNvSpPr>
            <a:spLocks noGrp="1"/>
          </p:cNvSpPr>
          <p:nvPr>
            <p:ph type="sldNum" sz="quarter" idx="5"/>
          </p:nvPr>
        </p:nvSpPr>
        <p:spPr/>
        <p:txBody>
          <a:bodyPr/>
          <a:lstStyle/>
          <a:p>
            <a:pPr rtl="0"/>
            <a:fld id="{6DF8F48A-6110-47DA-8521-A1D1FFD22FEF}" type="slidenum">
              <a:rPr lang="fr-FR" noProof="0" smtClean="0"/>
              <a:t>10</a:t>
            </a:fld>
            <a:endParaRPr lang="fr-FR" noProof="0" dirty="0"/>
          </a:p>
        </p:txBody>
      </p:sp>
    </p:spTree>
    <p:extLst>
      <p:ext uri="{BB962C8B-B14F-4D97-AF65-F5344CB8AC3E}">
        <p14:creationId xmlns:p14="http://schemas.microsoft.com/office/powerpoint/2010/main" val="255767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26BF77-50D8-9980-9062-22FD01F365B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DZ"/>
          </a:p>
        </p:txBody>
      </p:sp>
      <p:sp>
        <p:nvSpPr>
          <p:cNvPr id="3" name="Sous-titre 2">
            <a:extLst>
              <a:ext uri="{FF2B5EF4-FFF2-40B4-BE49-F238E27FC236}">
                <a16:creationId xmlns:a16="http://schemas.microsoft.com/office/drawing/2014/main" id="{81C150F5-C8E7-9C41-54C1-36220203B1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DZ"/>
          </a:p>
        </p:txBody>
      </p:sp>
      <p:sp>
        <p:nvSpPr>
          <p:cNvPr id="4" name="Espace réservé de la date 3">
            <a:extLst>
              <a:ext uri="{FF2B5EF4-FFF2-40B4-BE49-F238E27FC236}">
                <a16:creationId xmlns:a16="http://schemas.microsoft.com/office/drawing/2014/main" id="{BC2444E1-08B9-6A09-3E23-5367307404EE}"/>
              </a:ext>
            </a:extLst>
          </p:cNvPr>
          <p:cNvSpPr>
            <a:spLocks noGrp="1"/>
          </p:cNvSpPr>
          <p:nvPr>
            <p:ph type="dt" sz="half" idx="10"/>
          </p:nvPr>
        </p:nvSpPr>
        <p:spPr/>
        <p:txBody>
          <a:bodyPr/>
          <a:lstStyle/>
          <a:p>
            <a:endParaRPr lang="fr-DZ"/>
          </a:p>
        </p:txBody>
      </p:sp>
      <p:sp>
        <p:nvSpPr>
          <p:cNvPr id="5" name="Espace réservé du pied de page 4">
            <a:extLst>
              <a:ext uri="{FF2B5EF4-FFF2-40B4-BE49-F238E27FC236}">
                <a16:creationId xmlns:a16="http://schemas.microsoft.com/office/drawing/2014/main" id="{708FB028-ACBB-7CAB-E65E-CAB5D5F7D823}"/>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138CDAFF-9C1D-88CD-8037-7D92C1C3A315}"/>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138005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9E550-7758-EF85-05F7-D98E78538224}"/>
              </a:ext>
            </a:extLst>
          </p:cNvPr>
          <p:cNvSpPr>
            <a:spLocks noGrp="1"/>
          </p:cNvSpPr>
          <p:nvPr>
            <p:ph type="title"/>
          </p:nvPr>
        </p:nvSpPr>
        <p:spPr/>
        <p:txBody>
          <a:bodyPr/>
          <a:lstStyle/>
          <a:p>
            <a:r>
              <a:rPr lang="fr-FR"/>
              <a:t>Modifiez le style du titre</a:t>
            </a:r>
            <a:endParaRPr lang="fr-DZ"/>
          </a:p>
        </p:txBody>
      </p:sp>
      <p:sp>
        <p:nvSpPr>
          <p:cNvPr id="3" name="Espace réservé du texte vertical 2">
            <a:extLst>
              <a:ext uri="{FF2B5EF4-FFF2-40B4-BE49-F238E27FC236}">
                <a16:creationId xmlns:a16="http://schemas.microsoft.com/office/drawing/2014/main" id="{4F9AAEF4-2B79-75C0-2D51-0E0B7916FC0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1FA48210-90CA-49D2-8499-F26FDAEBF463}"/>
              </a:ext>
            </a:extLst>
          </p:cNvPr>
          <p:cNvSpPr>
            <a:spLocks noGrp="1"/>
          </p:cNvSpPr>
          <p:nvPr>
            <p:ph type="dt" sz="half" idx="10"/>
          </p:nvPr>
        </p:nvSpPr>
        <p:spPr/>
        <p:txBody>
          <a:bodyPr/>
          <a:lstStyle/>
          <a:p>
            <a:endParaRPr lang="fr-DZ"/>
          </a:p>
        </p:txBody>
      </p:sp>
      <p:sp>
        <p:nvSpPr>
          <p:cNvPr id="5" name="Espace réservé du pied de page 4">
            <a:extLst>
              <a:ext uri="{FF2B5EF4-FFF2-40B4-BE49-F238E27FC236}">
                <a16:creationId xmlns:a16="http://schemas.microsoft.com/office/drawing/2014/main" id="{0E2A6685-2B15-EB3D-188E-40DA0A18355D}"/>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063F86E8-EDDF-80CB-6C14-172704C8AD20}"/>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334745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83D96DB-74B9-F60C-FE73-E91915144C9D}"/>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DZ"/>
          </a:p>
        </p:txBody>
      </p:sp>
      <p:sp>
        <p:nvSpPr>
          <p:cNvPr id="3" name="Espace réservé du texte vertical 2">
            <a:extLst>
              <a:ext uri="{FF2B5EF4-FFF2-40B4-BE49-F238E27FC236}">
                <a16:creationId xmlns:a16="http://schemas.microsoft.com/office/drawing/2014/main" id="{F73F0009-3A7E-E2DE-EBA2-41B6E70DEF1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464FF98E-C790-33B2-E2E2-C205C8EF7B95}"/>
              </a:ext>
            </a:extLst>
          </p:cNvPr>
          <p:cNvSpPr>
            <a:spLocks noGrp="1"/>
          </p:cNvSpPr>
          <p:nvPr>
            <p:ph type="dt" sz="half" idx="10"/>
          </p:nvPr>
        </p:nvSpPr>
        <p:spPr/>
        <p:txBody>
          <a:bodyPr/>
          <a:lstStyle/>
          <a:p>
            <a:endParaRPr lang="fr-DZ"/>
          </a:p>
        </p:txBody>
      </p:sp>
      <p:sp>
        <p:nvSpPr>
          <p:cNvPr id="5" name="Espace réservé du pied de page 4">
            <a:extLst>
              <a:ext uri="{FF2B5EF4-FFF2-40B4-BE49-F238E27FC236}">
                <a16:creationId xmlns:a16="http://schemas.microsoft.com/office/drawing/2014/main" id="{1AF2C065-33AB-06DE-3F35-4FD0EA7C1D86}"/>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5723F46A-2AD4-0ACD-54D7-EEC189A73709}"/>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804174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6_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515380" y="2708920"/>
            <a:ext cx="11161240" cy="3600400"/>
          </a:xfrm>
          <a:prstGeom prst="rect">
            <a:avLst/>
          </a:prstGeom>
          <a:solidFill>
            <a:schemeClr val="accent5"/>
          </a:solidFill>
        </p:spPr>
        <p:txBody>
          <a:bodyPr/>
          <a:lstStyle>
            <a:lvl1pPr>
              <a:defRPr sz="2700"/>
            </a:lvl1pPr>
          </a:lstStyle>
          <a:p>
            <a:endParaRPr lang="id-ID" dirty="0"/>
          </a:p>
        </p:txBody>
      </p:sp>
    </p:spTree>
    <p:extLst>
      <p:ext uri="{BB962C8B-B14F-4D97-AF65-F5344CB8AC3E}">
        <p14:creationId xmlns:p14="http://schemas.microsoft.com/office/powerpoint/2010/main" val="3761479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997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prstGeom prst="rect">
            <a:avLst/>
          </a:prstGeom>
          <a:solidFill>
            <a:schemeClr val="accent5"/>
          </a:solidFill>
        </p:spPr>
        <p:txBody>
          <a:bodyPr/>
          <a:lstStyle>
            <a:lvl1pPr>
              <a:defRPr sz="2700"/>
            </a:lvl1pPr>
          </a:lstStyle>
          <a:p>
            <a:endParaRPr lang="id-ID" dirty="0"/>
          </a:p>
        </p:txBody>
      </p:sp>
    </p:spTree>
    <p:extLst>
      <p:ext uri="{BB962C8B-B14F-4D97-AF65-F5344CB8AC3E}">
        <p14:creationId xmlns:p14="http://schemas.microsoft.com/office/powerpoint/2010/main" val="332773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C8FA31-A99D-9074-2A59-1A32066DE3DA}"/>
              </a:ext>
            </a:extLst>
          </p:cNvPr>
          <p:cNvSpPr>
            <a:spLocks noGrp="1"/>
          </p:cNvSpPr>
          <p:nvPr>
            <p:ph type="title"/>
          </p:nvPr>
        </p:nvSpPr>
        <p:spPr/>
        <p:txBody>
          <a:bodyPr/>
          <a:lstStyle/>
          <a:p>
            <a:r>
              <a:rPr lang="fr-FR"/>
              <a:t>Modifiez le style du titre</a:t>
            </a:r>
            <a:endParaRPr lang="fr-DZ"/>
          </a:p>
        </p:txBody>
      </p:sp>
      <p:sp>
        <p:nvSpPr>
          <p:cNvPr id="3" name="Espace réservé du contenu 2">
            <a:extLst>
              <a:ext uri="{FF2B5EF4-FFF2-40B4-BE49-F238E27FC236}">
                <a16:creationId xmlns:a16="http://schemas.microsoft.com/office/drawing/2014/main" id="{1B559C04-F5A4-35C4-71BA-CA77BB43784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634D58D3-9941-823E-7B22-B1C0BBE82EF5}"/>
              </a:ext>
            </a:extLst>
          </p:cNvPr>
          <p:cNvSpPr>
            <a:spLocks noGrp="1"/>
          </p:cNvSpPr>
          <p:nvPr>
            <p:ph type="dt" sz="half" idx="10"/>
          </p:nvPr>
        </p:nvSpPr>
        <p:spPr/>
        <p:txBody>
          <a:bodyPr/>
          <a:lstStyle/>
          <a:p>
            <a:endParaRPr lang="fr-DZ"/>
          </a:p>
        </p:txBody>
      </p:sp>
      <p:sp>
        <p:nvSpPr>
          <p:cNvPr id="5" name="Espace réservé du pied de page 4">
            <a:extLst>
              <a:ext uri="{FF2B5EF4-FFF2-40B4-BE49-F238E27FC236}">
                <a16:creationId xmlns:a16="http://schemas.microsoft.com/office/drawing/2014/main" id="{1DCAE64E-88D2-D1AA-7B50-238FDEC9E209}"/>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30A2CC8B-327C-96EE-71C3-ECF038C15E86}"/>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257207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F6A5AA-C286-282D-D66E-6DFBB64A552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DZ"/>
          </a:p>
        </p:txBody>
      </p:sp>
      <p:sp>
        <p:nvSpPr>
          <p:cNvPr id="3" name="Espace réservé du texte 2">
            <a:extLst>
              <a:ext uri="{FF2B5EF4-FFF2-40B4-BE49-F238E27FC236}">
                <a16:creationId xmlns:a16="http://schemas.microsoft.com/office/drawing/2014/main" id="{6BB5A6B7-5811-3A02-6C60-F4809CFBD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C90A604-A862-9950-18F8-E9A7959A952E}"/>
              </a:ext>
            </a:extLst>
          </p:cNvPr>
          <p:cNvSpPr>
            <a:spLocks noGrp="1"/>
          </p:cNvSpPr>
          <p:nvPr>
            <p:ph type="dt" sz="half" idx="10"/>
          </p:nvPr>
        </p:nvSpPr>
        <p:spPr/>
        <p:txBody>
          <a:bodyPr/>
          <a:lstStyle/>
          <a:p>
            <a:endParaRPr lang="fr-DZ"/>
          </a:p>
        </p:txBody>
      </p:sp>
      <p:sp>
        <p:nvSpPr>
          <p:cNvPr id="5" name="Espace réservé du pied de page 4">
            <a:extLst>
              <a:ext uri="{FF2B5EF4-FFF2-40B4-BE49-F238E27FC236}">
                <a16:creationId xmlns:a16="http://schemas.microsoft.com/office/drawing/2014/main" id="{AFA15B95-A3BC-0349-F49D-771679827400}"/>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B0920BAD-A852-6470-3AC6-2ACB8EC298E2}"/>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37651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742E2B-FB31-F2E6-1245-75CAC65D35B5}"/>
              </a:ext>
            </a:extLst>
          </p:cNvPr>
          <p:cNvSpPr>
            <a:spLocks noGrp="1"/>
          </p:cNvSpPr>
          <p:nvPr>
            <p:ph type="title"/>
          </p:nvPr>
        </p:nvSpPr>
        <p:spPr/>
        <p:txBody>
          <a:bodyPr/>
          <a:lstStyle/>
          <a:p>
            <a:r>
              <a:rPr lang="fr-FR"/>
              <a:t>Modifiez le style du titre</a:t>
            </a:r>
            <a:endParaRPr lang="fr-DZ"/>
          </a:p>
        </p:txBody>
      </p:sp>
      <p:sp>
        <p:nvSpPr>
          <p:cNvPr id="3" name="Espace réservé du contenu 2">
            <a:extLst>
              <a:ext uri="{FF2B5EF4-FFF2-40B4-BE49-F238E27FC236}">
                <a16:creationId xmlns:a16="http://schemas.microsoft.com/office/drawing/2014/main" id="{1CF6FE26-6077-9659-99E2-F7BD7E557FF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u contenu 3">
            <a:extLst>
              <a:ext uri="{FF2B5EF4-FFF2-40B4-BE49-F238E27FC236}">
                <a16:creationId xmlns:a16="http://schemas.microsoft.com/office/drawing/2014/main" id="{8E418BF4-EB8F-9009-43F4-34C83E8AEB9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5" name="Espace réservé de la date 4">
            <a:extLst>
              <a:ext uri="{FF2B5EF4-FFF2-40B4-BE49-F238E27FC236}">
                <a16:creationId xmlns:a16="http://schemas.microsoft.com/office/drawing/2014/main" id="{D3A9602E-C14F-244B-FAFB-5A4EBDE122F2}"/>
              </a:ext>
            </a:extLst>
          </p:cNvPr>
          <p:cNvSpPr>
            <a:spLocks noGrp="1"/>
          </p:cNvSpPr>
          <p:nvPr>
            <p:ph type="dt" sz="half" idx="10"/>
          </p:nvPr>
        </p:nvSpPr>
        <p:spPr/>
        <p:txBody>
          <a:bodyPr/>
          <a:lstStyle/>
          <a:p>
            <a:endParaRPr lang="fr-DZ"/>
          </a:p>
        </p:txBody>
      </p:sp>
      <p:sp>
        <p:nvSpPr>
          <p:cNvPr id="6" name="Espace réservé du pied de page 5">
            <a:extLst>
              <a:ext uri="{FF2B5EF4-FFF2-40B4-BE49-F238E27FC236}">
                <a16:creationId xmlns:a16="http://schemas.microsoft.com/office/drawing/2014/main" id="{2EA7DFBB-D486-D547-1F59-EB5C1E985C2B}"/>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D7FA53C8-A362-7504-72D1-615E725A914F}"/>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26031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8A4A2-EF58-2153-A2C1-6F3901712E5F}"/>
              </a:ext>
            </a:extLst>
          </p:cNvPr>
          <p:cNvSpPr>
            <a:spLocks noGrp="1"/>
          </p:cNvSpPr>
          <p:nvPr>
            <p:ph type="title"/>
          </p:nvPr>
        </p:nvSpPr>
        <p:spPr>
          <a:xfrm>
            <a:off x="839788" y="365125"/>
            <a:ext cx="10515600" cy="1325563"/>
          </a:xfrm>
        </p:spPr>
        <p:txBody>
          <a:bodyPr/>
          <a:lstStyle/>
          <a:p>
            <a:r>
              <a:rPr lang="fr-FR"/>
              <a:t>Modifiez le style du titre</a:t>
            </a:r>
            <a:endParaRPr lang="fr-DZ"/>
          </a:p>
        </p:txBody>
      </p:sp>
      <p:sp>
        <p:nvSpPr>
          <p:cNvPr id="3" name="Espace réservé du texte 2">
            <a:extLst>
              <a:ext uri="{FF2B5EF4-FFF2-40B4-BE49-F238E27FC236}">
                <a16:creationId xmlns:a16="http://schemas.microsoft.com/office/drawing/2014/main" id="{86295EDA-BB05-B4E1-98A1-1C765AA71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065BA4A-5249-1997-970E-C8A988DEBC6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5" name="Espace réservé du texte 4">
            <a:extLst>
              <a:ext uri="{FF2B5EF4-FFF2-40B4-BE49-F238E27FC236}">
                <a16:creationId xmlns:a16="http://schemas.microsoft.com/office/drawing/2014/main" id="{6579DEF3-E073-67CD-0DE0-D2050481A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ED92609-8765-8286-8B3B-09FFD9AB7E2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7" name="Espace réservé de la date 6">
            <a:extLst>
              <a:ext uri="{FF2B5EF4-FFF2-40B4-BE49-F238E27FC236}">
                <a16:creationId xmlns:a16="http://schemas.microsoft.com/office/drawing/2014/main" id="{E04C27BB-8353-420D-AEEE-8E716099E1AD}"/>
              </a:ext>
            </a:extLst>
          </p:cNvPr>
          <p:cNvSpPr>
            <a:spLocks noGrp="1"/>
          </p:cNvSpPr>
          <p:nvPr>
            <p:ph type="dt" sz="half" idx="10"/>
          </p:nvPr>
        </p:nvSpPr>
        <p:spPr/>
        <p:txBody>
          <a:bodyPr/>
          <a:lstStyle/>
          <a:p>
            <a:endParaRPr lang="fr-DZ"/>
          </a:p>
        </p:txBody>
      </p:sp>
      <p:sp>
        <p:nvSpPr>
          <p:cNvPr id="8" name="Espace réservé du pied de page 7">
            <a:extLst>
              <a:ext uri="{FF2B5EF4-FFF2-40B4-BE49-F238E27FC236}">
                <a16:creationId xmlns:a16="http://schemas.microsoft.com/office/drawing/2014/main" id="{E6C49487-AE2E-6C7B-5A32-24F120E78112}"/>
              </a:ext>
            </a:extLst>
          </p:cNvPr>
          <p:cNvSpPr>
            <a:spLocks noGrp="1"/>
          </p:cNvSpPr>
          <p:nvPr>
            <p:ph type="ftr" sz="quarter" idx="11"/>
          </p:nvPr>
        </p:nvSpPr>
        <p:spPr/>
        <p:txBody>
          <a:bodyPr/>
          <a:lstStyle/>
          <a:p>
            <a:endParaRPr lang="fr-DZ"/>
          </a:p>
        </p:txBody>
      </p:sp>
      <p:sp>
        <p:nvSpPr>
          <p:cNvPr id="9" name="Espace réservé du numéro de diapositive 8">
            <a:extLst>
              <a:ext uri="{FF2B5EF4-FFF2-40B4-BE49-F238E27FC236}">
                <a16:creationId xmlns:a16="http://schemas.microsoft.com/office/drawing/2014/main" id="{244C34FB-D425-D4D9-FDDA-1DF285C1642A}"/>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33636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2C66B2-7B76-338F-8F58-AB33B3E7DE48}"/>
              </a:ext>
            </a:extLst>
          </p:cNvPr>
          <p:cNvSpPr>
            <a:spLocks noGrp="1"/>
          </p:cNvSpPr>
          <p:nvPr>
            <p:ph type="title"/>
          </p:nvPr>
        </p:nvSpPr>
        <p:spPr/>
        <p:txBody>
          <a:bodyPr/>
          <a:lstStyle/>
          <a:p>
            <a:r>
              <a:rPr lang="fr-FR"/>
              <a:t>Modifiez le style du titre</a:t>
            </a:r>
            <a:endParaRPr lang="fr-DZ"/>
          </a:p>
        </p:txBody>
      </p:sp>
      <p:sp>
        <p:nvSpPr>
          <p:cNvPr id="3" name="Espace réservé de la date 2">
            <a:extLst>
              <a:ext uri="{FF2B5EF4-FFF2-40B4-BE49-F238E27FC236}">
                <a16:creationId xmlns:a16="http://schemas.microsoft.com/office/drawing/2014/main" id="{C9F6031C-E38A-425A-7BEC-F9E2A1F0562C}"/>
              </a:ext>
            </a:extLst>
          </p:cNvPr>
          <p:cNvSpPr>
            <a:spLocks noGrp="1"/>
          </p:cNvSpPr>
          <p:nvPr>
            <p:ph type="dt" sz="half" idx="10"/>
          </p:nvPr>
        </p:nvSpPr>
        <p:spPr/>
        <p:txBody>
          <a:bodyPr/>
          <a:lstStyle/>
          <a:p>
            <a:endParaRPr lang="fr-DZ"/>
          </a:p>
        </p:txBody>
      </p:sp>
      <p:sp>
        <p:nvSpPr>
          <p:cNvPr id="4" name="Espace réservé du pied de page 3">
            <a:extLst>
              <a:ext uri="{FF2B5EF4-FFF2-40B4-BE49-F238E27FC236}">
                <a16:creationId xmlns:a16="http://schemas.microsoft.com/office/drawing/2014/main" id="{FCEF7F7F-A0A3-F9B4-7DE9-A08FEF341EED}"/>
              </a:ext>
            </a:extLst>
          </p:cNvPr>
          <p:cNvSpPr>
            <a:spLocks noGrp="1"/>
          </p:cNvSpPr>
          <p:nvPr>
            <p:ph type="ftr" sz="quarter" idx="11"/>
          </p:nvPr>
        </p:nvSpPr>
        <p:spPr/>
        <p:txBody>
          <a:bodyPr/>
          <a:lstStyle/>
          <a:p>
            <a:endParaRPr lang="fr-DZ"/>
          </a:p>
        </p:txBody>
      </p:sp>
      <p:sp>
        <p:nvSpPr>
          <p:cNvPr id="5" name="Espace réservé du numéro de diapositive 4">
            <a:extLst>
              <a:ext uri="{FF2B5EF4-FFF2-40B4-BE49-F238E27FC236}">
                <a16:creationId xmlns:a16="http://schemas.microsoft.com/office/drawing/2014/main" id="{BF550EFB-B94D-3146-0323-C850C79FCD8D}"/>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255294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E3F943C-A273-4758-709A-A3F53D6404A4}"/>
              </a:ext>
            </a:extLst>
          </p:cNvPr>
          <p:cNvSpPr>
            <a:spLocks noGrp="1"/>
          </p:cNvSpPr>
          <p:nvPr>
            <p:ph type="dt" sz="half" idx="10"/>
          </p:nvPr>
        </p:nvSpPr>
        <p:spPr/>
        <p:txBody>
          <a:bodyPr/>
          <a:lstStyle/>
          <a:p>
            <a:endParaRPr lang="fr-DZ"/>
          </a:p>
        </p:txBody>
      </p:sp>
      <p:sp>
        <p:nvSpPr>
          <p:cNvPr id="3" name="Espace réservé du pied de page 2">
            <a:extLst>
              <a:ext uri="{FF2B5EF4-FFF2-40B4-BE49-F238E27FC236}">
                <a16:creationId xmlns:a16="http://schemas.microsoft.com/office/drawing/2014/main" id="{61D96B62-B659-7326-6900-BC2D826F0D4C}"/>
              </a:ext>
            </a:extLst>
          </p:cNvPr>
          <p:cNvSpPr>
            <a:spLocks noGrp="1"/>
          </p:cNvSpPr>
          <p:nvPr>
            <p:ph type="ftr" sz="quarter" idx="11"/>
          </p:nvPr>
        </p:nvSpPr>
        <p:spPr/>
        <p:txBody>
          <a:bodyPr/>
          <a:lstStyle/>
          <a:p>
            <a:endParaRPr lang="fr-DZ"/>
          </a:p>
        </p:txBody>
      </p:sp>
      <p:sp>
        <p:nvSpPr>
          <p:cNvPr id="4" name="Espace réservé du numéro de diapositive 3">
            <a:extLst>
              <a:ext uri="{FF2B5EF4-FFF2-40B4-BE49-F238E27FC236}">
                <a16:creationId xmlns:a16="http://schemas.microsoft.com/office/drawing/2014/main" id="{BA9B0485-6D2A-4558-FBD6-01F5D9FFFDBB}"/>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282412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1ED0E4-0619-EB2D-F03F-4E073595C65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DZ"/>
          </a:p>
        </p:txBody>
      </p:sp>
      <p:sp>
        <p:nvSpPr>
          <p:cNvPr id="3" name="Espace réservé du contenu 2">
            <a:extLst>
              <a:ext uri="{FF2B5EF4-FFF2-40B4-BE49-F238E27FC236}">
                <a16:creationId xmlns:a16="http://schemas.microsoft.com/office/drawing/2014/main" id="{571C4E34-A45A-2DA0-E451-AACEB353F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u texte 3">
            <a:extLst>
              <a:ext uri="{FF2B5EF4-FFF2-40B4-BE49-F238E27FC236}">
                <a16:creationId xmlns:a16="http://schemas.microsoft.com/office/drawing/2014/main" id="{FB16889D-189A-DA13-6BBB-7BAADFD75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FD22D4A-D54F-CABD-5E6E-024B79AFEDB9}"/>
              </a:ext>
            </a:extLst>
          </p:cNvPr>
          <p:cNvSpPr>
            <a:spLocks noGrp="1"/>
          </p:cNvSpPr>
          <p:nvPr>
            <p:ph type="dt" sz="half" idx="10"/>
          </p:nvPr>
        </p:nvSpPr>
        <p:spPr/>
        <p:txBody>
          <a:bodyPr/>
          <a:lstStyle/>
          <a:p>
            <a:endParaRPr lang="fr-DZ"/>
          </a:p>
        </p:txBody>
      </p:sp>
      <p:sp>
        <p:nvSpPr>
          <p:cNvPr id="6" name="Espace réservé du pied de page 5">
            <a:extLst>
              <a:ext uri="{FF2B5EF4-FFF2-40B4-BE49-F238E27FC236}">
                <a16:creationId xmlns:a16="http://schemas.microsoft.com/office/drawing/2014/main" id="{46C3FB19-291C-64B2-E837-35D5A5CE2351}"/>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AA659C1F-2120-461A-483E-76097B642F71}"/>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20070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0058C-02E9-E16C-4CA9-B920073DA85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DZ"/>
          </a:p>
        </p:txBody>
      </p:sp>
      <p:sp>
        <p:nvSpPr>
          <p:cNvPr id="3" name="Espace réservé pour une image  2">
            <a:extLst>
              <a:ext uri="{FF2B5EF4-FFF2-40B4-BE49-F238E27FC236}">
                <a16:creationId xmlns:a16="http://schemas.microsoft.com/office/drawing/2014/main" id="{96F3760A-B5A7-8C47-B3BF-A80E853C1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DZ"/>
          </a:p>
        </p:txBody>
      </p:sp>
      <p:sp>
        <p:nvSpPr>
          <p:cNvPr id="4" name="Espace réservé du texte 3">
            <a:extLst>
              <a:ext uri="{FF2B5EF4-FFF2-40B4-BE49-F238E27FC236}">
                <a16:creationId xmlns:a16="http://schemas.microsoft.com/office/drawing/2014/main" id="{0F794B6C-96E4-C0EB-FA1F-31BCEFAD1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E72B463-D8FA-C568-C750-392FEFE8D44A}"/>
              </a:ext>
            </a:extLst>
          </p:cNvPr>
          <p:cNvSpPr>
            <a:spLocks noGrp="1"/>
          </p:cNvSpPr>
          <p:nvPr>
            <p:ph type="dt" sz="half" idx="10"/>
          </p:nvPr>
        </p:nvSpPr>
        <p:spPr/>
        <p:txBody>
          <a:bodyPr/>
          <a:lstStyle/>
          <a:p>
            <a:endParaRPr lang="fr-DZ"/>
          </a:p>
        </p:txBody>
      </p:sp>
      <p:sp>
        <p:nvSpPr>
          <p:cNvPr id="6" name="Espace réservé du pied de page 5">
            <a:extLst>
              <a:ext uri="{FF2B5EF4-FFF2-40B4-BE49-F238E27FC236}">
                <a16:creationId xmlns:a16="http://schemas.microsoft.com/office/drawing/2014/main" id="{C2BD1828-9396-BD0C-2BB1-E2EDAC8A602E}"/>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66E04330-D0C7-8BE9-4E63-261BA331A23D}"/>
              </a:ext>
            </a:extLst>
          </p:cNvPr>
          <p:cNvSpPr>
            <a:spLocks noGrp="1"/>
          </p:cNvSpPr>
          <p:nvPr>
            <p:ph type="sldNum" sz="quarter" idx="12"/>
          </p:nvPr>
        </p:nvSpPr>
        <p:spPr/>
        <p:txBody>
          <a:bodyPr/>
          <a:lstStyle/>
          <a:p>
            <a:fld id="{DA5454A3-9489-4D7C-837F-E47B20186A39}" type="slidenum">
              <a:rPr lang="fr-DZ" smtClean="0"/>
              <a:t>‹N°›</a:t>
            </a:fld>
            <a:endParaRPr lang="fr-DZ"/>
          </a:p>
        </p:txBody>
      </p:sp>
    </p:spTree>
    <p:extLst>
      <p:ext uri="{BB962C8B-B14F-4D97-AF65-F5344CB8AC3E}">
        <p14:creationId xmlns:p14="http://schemas.microsoft.com/office/powerpoint/2010/main" val="250022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0A0A1CB-9A64-60F7-9F57-292647D94D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DZ"/>
          </a:p>
        </p:txBody>
      </p:sp>
      <p:sp>
        <p:nvSpPr>
          <p:cNvPr id="3" name="Espace réservé du texte 2">
            <a:extLst>
              <a:ext uri="{FF2B5EF4-FFF2-40B4-BE49-F238E27FC236}">
                <a16:creationId xmlns:a16="http://schemas.microsoft.com/office/drawing/2014/main" id="{C572184B-92C1-92B5-5A90-368C8AF26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76027A75-A1BA-4569-5612-A3F429F68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DZ"/>
          </a:p>
        </p:txBody>
      </p:sp>
      <p:sp>
        <p:nvSpPr>
          <p:cNvPr id="5" name="Espace réservé du pied de page 4">
            <a:extLst>
              <a:ext uri="{FF2B5EF4-FFF2-40B4-BE49-F238E27FC236}">
                <a16:creationId xmlns:a16="http://schemas.microsoft.com/office/drawing/2014/main" id="{18F49568-CC75-A1ED-3309-ABCC5A5FA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DZ"/>
          </a:p>
        </p:txBody>
      </p:sp>
      <p:sp>
        <p:nvSpPr>
          <p:cNvPr id="6" name="Espace réservé du numéro de diapositive 5">
            <a:extLst>
              <a:ext uri="{FF2B5EF4-FFF2-40B4-BE49-F238E27FC236}">
                <a16:creationId xmlns:a16="http://schemas.microsoft.com/office/drawing/2014/main" id="{AC1F6656-DC4F-01B3-7077-8BE568E78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454A3-9489-4D7C-837F-E47B20186A39}" type="slidenum">
              <a:rPr lang="fr-DZ" smtClean="0"/>
              <a:t>‹N°›</a:t>
            </a:fld>
            <a:endParaRPr lang="fr-DZ"/>
          </a:p>
        </p:txBody>
      </p:sp>
    </p:spTree>
    <p:extLst>
      <p:ext uri="{BB962C8B-B14F-4D97-AF65-F5344CB8AC3E}">
        <p14:creationId xmlns:p14="http://schemas.microsoft.com/office/powerpoint/2010/main" val="198141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Triangle%20de%20liquidation%20exemple.xlsx" TargetMode="External"/><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11" Type="http://schemas.openxmlformats.org/officeDocument/2006/relationships/image" Target="../media/image24.pn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12.jp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12.jpg"/><Relationship Id="rId4" Type="http://schemas.openxmlformats.org/officeDocument/2006/relationships/image" Target="../media/image2.svg"/></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12.jpg"/><Relationship Id="rId4" Type="http://schemas.openxmlformats.org/officeDocument/2006/relationships/image" Target="../media/image2.svg"/><Relationship Id="rId9"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60017" y="4149080"/>
            <a:ext cx="184731" cy="66941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3750" b="1" i="0" u="none" strike="noStrike" kern="1200" cap="none" spc="0" normalizeH="0" baseline="0" noProof="0" dirty="0">
              <a:ln>
                <a:noFill/>
              </a:ln>
              <a:solidFill>
                <a:prstClr val="black"/>
              </a:solidFill>
              <a:effectLst/>
              <a:uLnTx/>
              <a:uFillTx/>
              <a:latin typeface="Montserrat" panose="00000500000000000000" pitchFamily="50" charset="0"/>
              <a:ea typeface="+mn-ea"/>
              <a:cs typeface="+mn-cs"/>
            </a:endParaRPr>
          </a:p>
        </p:txBody>
      </p:sp>
      <p:sp>
        <p:nvSpPr>
          <p:cNvPr id="5" name="Rectangle 4">
            <a:extLst>
              <a:ext uri="{FF2B5EF4-FFF2-40B4-BE49-F238E27FC236}">
                <a16:creationId xmlns:a16="http://schemas.microsoft.com/office/drawing/2014/main" id="{DEDF8A5C-6210-DC47-9FD2-BB024214BF73}"/>
              </a:ext>
            </a:extLst>
          </p:cNvPr>
          <p:cNvSpPr/>
          <p:nvPr/>
        </p:nvSpPr>
        <p:spPr bwMode="auto">
          <a:xfrm>
            <a:off x="-10988" y="6241209"/>
            <a:ext cx="12202988" cy="623248"/>
          </a:xfrm>
          <a:prstGeom prst="rect">
            <a:avLst/>
          </a:prstGeom>
          <a:gradFill>
            <a:gsLst>
              <a:gs pos="1000">
                <a:srgbClr val="1B5DD0"/>
              </a:gs>
              <a:gs pos="100000">
                <a:srgbClr val="189B55"/>
              </a:gs>
            </a:gsLst>
            <a:lin ang="19200000" scaled="0"/>
          </a:gradFill>
          <a:ln>
            <a:noFill/>
          </a:ln>
        </p:spPr>
        <p:txBody>
          <a:bodyPr vert="horz" wrap="square" lIns="45720" tIns="22860" rIns="45720" bIns="2286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9693785" y="6414333"/>
            <a:ext cx="2292615" cy="55399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500" b="1" i="0" u="none" strike="noStrike" kern="1200" cap="none" spc="300" normalizeH="0" baseline="0" noProof="0" dirty="0">
                <a:ln>
                  <a:noFill/>
                </a:ln>
                <a:solidFill>
                  <a:prstClr val="white"/>
                </a:solidFill>
                <a:effectLst/>
                <a:uLnTx/>
                <a:uFillTx/>
                <a:latin typeface="Montserrat" pitchFamily="2" charset="77"/>
                <a:ea typeface="+mn-ea"/>
                <a:cs typeface="+mn-cs"/>
              </a:rPr>
              <a:t>20 </a:t>
            </a:r>
            <a:r>
              <a:rPr lang="fr-FR" sz="1500" b="1" spc="300" dirty="0">
                <a:solidFill>
                  <a:prstClr val="white"/>
                </a:solidFill>
                <a:latin typeface="Montserrat" pitchFamily="2" charset="77"/>
              </a:rPr>
              <a:t>Février</a:t>
            </a:r>
            <a:r>
              <a:rPr kumimoji="0" lang="fr-FR" sz="1500" b="1" i="0" u="none" strike="noStrike" kern="1200" cap="none" spc="300" normalizeH="0" baseline="0" noProof="0" dirty="0">
                <a:ln>
                  <a:noFill/>
                </a:ln>
                <a:solidFill>
                  <a:prstClr val="white"/>
                </a:solidFill>
                <a:effectLst/>
                <a:uLnTx/>
                <a:uFillTx/>
                <a:latin typeface="Montserrat" pitchFamily="2" charset="77"/>
                <a:ea typeface="+mn-ea"/>
                <a:cs typeface="+mn-cs"/>
              </a:rPr>
              <a:t> 2025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500" b="1" i="0" u="none" strike="noStrike" kern="1200" cap="none" spc="300" normalizeH="0" baseline="0" noProof="0" dirty="0">
              <a:ln>
                <a:noFill/>
              </a:ln>
              <a:solidFill>
                <a:prstClr val="white"/>
              </a:solidFill>
              <a:effectLst/>
              <a:uLnTx/>
              <a:uFillTx/>
              <a:latin typeface="Montserrat" pitchFamily="2" charset="77"/>
              <a:ea typeface="+mn-ea"/>
              <a:cs typeface="+mn-cs"/>
            </a:endParaRPr>
          </a:p>
        </p:txBody>
      </p:sp>
      <p:pic>
        <p:nvPicPr>
          <p:cNvPr id="6" name="Graphique 5">
            <a:extLst>
              <a:ext uri="{FF2B5EF4-FFF2-40B4-BE49-F238E27FC236}">
                <a16:creationId xmlns:a16="http://schemas.microsoft.com/office/drawing/2014/main" id="{AB0BAF4D-549A-463E-8A46-D8A298E3E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88" y="-1619"/>
            <a:ext cx="12202988" cy="623248"/>
          </a:xfrm>
          <a:prstGeom prst="rect">
            <a:avLst/>
          </a:prstGeom>
        </p:spPr>
      </p:pic>
      <p:pic>
        <p:nvPicPr>
          <p:cNvPr id="60" name="Graphique 59">
            <a:extLst>
              <a:ext uri="{FF2B5EF4-FFF2-40B4-BE49-F238E27FC236}">
                <a16:creationId xmlns:a16="http://schemas.microsoft.com/office/drawing/2014/main" id="{D92CCA40-8BB9-4431-8917-A87BC02B90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856" y="200932"/>
            <a:ext cx="1036800" cy="288000"/>
          </a:xfrm>
          <a:prstGeom prst="rect">
            <a:avLst/>
          </a:prstGeom>
        </p:spPr>
      </p:pic>
      <p:pic>
        <p:nvPicPr>
          <p:cNvPr id="9" name="Graphique 3">
            <a:extLst>
              <a:ext uri="{FF2B5EF4-FFF2-40B4-BE49-F238E27FC236}">
                <a16:creationId xmlns:a16="http://schemas.microsoft.com/office/drawing/2014/main" id="{5D676B3B-AE91-463B-93BB-556020BC92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1344" y="200933"/>
            <a:ext cx="2266106" cy="288000"/>
          </a:xfrm>
          <a:prstGeom prst="rect">
            <a:avLst/>
          </a:prstGeom>
        </p:spPr>
      </p:pic>
      <p:pic>
        <p:nvPicPr>
          <p:cNvPr id="11" name="Image 10">
            <a:extLst>
              <a:ext uri="{FF2B5EF4-FFF2-40B4-BE49-F238E27FC236}">
                <a16:creationId xmlns:a16="http://schemas.microsoft.com/office/drawing/2014/main" id="{1D155FD6-26E0-40D0-8164-16341AD837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69237" y="1206000"/>
            <a:ext cx="4453525" cy="4446000"/>
          </a:xfrm>
          <a:prstGeom prst="rect">
            <a:avLst/>
          </a:prstGeom>
        </p:spPr>
      </p:pic>
      <p:sp>
        <p:nvSpPr>
          <p:cNvPr id="7" name="ZoneTexte 6">
            <a:extLst>
              <a:ext uri="{FF2B5EF4-FFF2-40B4-BE49-F238E27FC236}">
                <a16:creationId xmlns:a16="http://schemas.microsoft.com/office/drawing/2014/main" id="{BF77E019-AAD4-3832-003C-5583603A78BC}"/>
              </a:ext>
            </a:extLst>
          </p:cNvPr>
          <p:cNvSpPr txBox="1"/>
          <p:nvPr/>
        </p:nvSpPr>
        <p:spPr>
          <a:xfrm>
            <a:off x="191344" y="6383556"/>
            <a:ext cx="6100232" cy="338554"/>
          </a:xfrm>
          <a:prstGeom prst="rect">
            <a:avLst/>
          </a:prstGeom>
          <a:noFill/>
        </p:spPr>
        <p:txBody>
          <a:bodyPr wrap="square">
            <a:spAutoFit/>
          </a:bodyPr>
          <a:lstStyle/>
          <a:p>
            <a:r>
              <a:rPr lang="fr-DZ" sz="1600" b="1" spc="300" dirty="0">
                <a:solidFill>
                  <a:prstClr val="white"/>
                </a:solidFill>
                <a:latin typeface="Montserrat" pitchFamily="2" charset="77"/>
              </a:rPr>
              <a:t>Hackathon MATHURANCE</a:t>
            </a:r>
          </a:p>
        </p:txBody>
      </p:sp>
    </p:spTree>
    <p:extLst>
      <p:ext uri="{BB962C8B-B14F-4D97-AF65-F5344CB8AC3E}">
        <p14:creationId xmlns:p14="http://schemas.microsoft.com/office/powerpoint/2010/main" val="317845891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9651D-7420-CB89-4B15-B3AFB22061F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8C1EDB9-AAD0-6427-6312-FC71B0C2E002}"/>
              </a:ext>
            </a:extLst>
          </p:cNvPr>
          <p:cNvSpPr/>
          <p:nvPr/>
        </p:nvSpPr>
        <p:spPr bwMode="auto">
          <a:xfrm>
            <a:off x="-19881" y="-1"/>
            <a:ext cx="485230" cy="6858001"/>
          </a:xfrm>
          <a:prstGeom prst="rect">
            <a:avLst/>
          </a:prstGeom>
          <a:gradFill>
            <a:gsLst>
              <a:gs pos="1000">
                <a:srgbClr val="1B5DD0"/>
              </a:gs>
              <a:gs pos="100000">
                <a:srgbClr val="189B55"/>
              </a:gs>
            </a:gsLst>
            <a:lin ang="19200000" scaled="0"/>
          </a:gra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1" name="Image 10">
            <a:extLst>
              <a:ext uri="{FF2B5EF4-FFF2-40B4-BE49-F238E27FC236}">
                <a16:creationId xmlns:a16="http://schemas.microsoft.com/office/drawing/2014/main" id="{738B33A5-D4CC-ACB5-68A3-138E12836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62" y="424742"/>
            <a:ext cx="524105" cy="460164"/>
          </a:xfrm>
          <a:prstGeom prst="rect">
            <a:avLst/>
          </a:prstGeom>
        </p:spPr>
      </p:pic>
      <p:pic>
        <p:nvPicPr>
          <p:cNvPr id="12" name="Graphique 11">
            <a:extLst>
              <a:ext uri="{FF2B5EF4-FFF2-40B4-BE49-F238E27FC236}">
                <a16:creationId xmlns:a16="http://schemas.microsoft.com/office/drawing/2014/main" id="{A59DE545-715F-E9A9-675D-194FB5298A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1048627" y="5551474"/>
            <a:ext cx="2437210" cy="175842"/>
          </a:xfrm>
          <a:prstGeom prst="rect">
            <a:avLst/>
          </a:prstGeom>
        </p:spPr>
      </p:pic>
      <p:cxnSp>
        <p:nvCxnSpPr>
          <p:cNvPr id="4" name="Connecteur droit 3">
            <a:extLst>
              <a:ext uri="{FF2B5EF4-FFF2-40B4-BE49-F238E27FC236}">
                <a16:creationId xmlns:a16="http://schemas.microsoft.com/office/drawing/2014/main" id="{1CEB8D4A-B0B4-0F71-92DF-F25733524062}"/>
              </a:ext>
            </a:extLst>
          </p:cNvPr>
          <p:cNvCxnSpPr>
            <a:cxnSpLocks/>
          </p:cNvCxnSpPr>
          <p:nvPr/>
        </p:nvCxnSpPr>
        <p:spPr>
          <a:xfrm>
            <a:off x="1099220" y="1163782"/>
            <a:ext cx="101566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1931090-4183-860C-6FC6-98D0C713F578}"/>
              </a:ext>
            </a:extLst>
          </p:cNvPr>
          <p:cNvSpPr txBox="1"/>
          <p:nvPr/>
        </p:nvSpPr>
        <p:spPr>
          <a:xfrm>
            <a:off x="1099220" y="483238"/>
            <a:ext cx="6140244" cy="523220"/>
          </a:xfrm>
          <a:prstGeom prst="rect">
            <a:avLst/>
          </a:prstGeom>
          <a:noFill/>
        </p:spPr>
        <p:txBody>
          <a:bodyPr wrap="square">
            <a:spAutoFit/>
          </a:bodyPr>
          <a:lstStyle>
            <a:defPPr>
              <a:defRPr lang="fr-DZ"/>
            </a:defPPr>
            <a:lvl1pPr>
              <a:defRPr sz="3200" b="1">
                <a:solidFill>
                  <a:schemeClr val="accent6">
                    <a:lumMod val="75000"/>
                  </a:schemeClr>
                </a:solidFill>
                <a:latin typeface="Segoe UI" panose="020B0502040204020203" pitchFamily="34" charset="0"/>
                <a:cs typeface="Segoe UI" panose="020B0502040204020203" pitchFamily="34" charset="0"/>
              </a:defRPr>
            </a:lvl1pPr>
          </a:lstStyle>
          <a:p>
            <a:r>
              <a:rPr lang="fr-FR" dirty="0"/>
              <a:t>Création du triangle</a:t>
            </a:r>
            <a:endParaRPr lang="fr-DZ" dirty="0"/>
          </a:p>
        </p:txBody>
      </p:sp>
      <p:sp>
        <p:nvSpPr>
          <p:cNvPr id="8" name="Rectangle : coins arrondis 7">
            <a:extLst>
              <a:ext uri="{FF2B5EF4-FFF2-40B4-BE49-F238E27FC236}">
                <a16:creationId xmlns:a16="http://schemas.microsoft.com/office/drawing/2014/main" id="{44128238-3125-6BAB-6565-7810A25FB7DE}"/>
              </a:ext>
            </a:extLst>
          </p:cNvPr>
          <p:cNvSpPr/>
          <p:nvPr/>
        </p:nvSpPr>
        <p:spPr>
          <a:xfrm>
            <a:off x="1258850" y="1673768"/>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a:p>
        </p:txBody>
      </p:sp>
      <p:sp>
        <p:nvSpPr>
          <p:cNvPr id="2" name="ZoneTexte 1">
            <a:extLst>
              <a:ext uri="{FF2B5EF4-FFF2-40B4-BE49-F238E27FC236}">
                <a16:creationId xmlns:a16="http://schemas.microsoft.com/office/drawing/2014/main" id="{078EBAE7-4D6F-AEE4-9CF8-5609B380894B}"/>
              </a:ext>
            </a:extLst>
          </p:cNvPr>
          <p:cNvSpPr txBox="1"/>
          <p:nvPr/>
        </p:nvSpPr>
        <p:spPr>
          <a:xfrm>
            <a:off x="1791714" y="1478432"/>
            <a:ext cx="10156609" cy="4467057"/>
          </a:xfrm>
          <a:prstGeom prst="rect">
            <a:avLst/>
          </a:prstGeom>
          <a:noFill/>
        </p:spPr>
        <p:txBody>
          <a:bodyPr wrap="square" rtlCol="0">
            <a:spAutoFit/>
          </a:bodyPr>
          <a:lstStyle/>
          <a:p>
            <a:pPr>
              <a:lnSpc>
                <a:spcPct val="150000"/>
              </a:lnSpc>
            </a:pPr>
            <a:r>
              <a:rPr lang="fr-FR" sz="2400" b="1" dirty="0"/>
              <a:t>Exemple sous Excel:</a:t>
            </a:r>
          </a:p>
          <a:p>
            <a:pPr marL="733425" lvl="0" indent="-285750" fontAlgn="base">
              <a:lnSpc>
                <a:spcPct val="150000"/>
              </a:lnSpc>
              <a:spcBef>
                <a:spcPct val="0"/>
              </a:spcBef>
              <a:spcAft>
                <a:spcPct val="0"/>
              </a:spcAft>
              <a:buFont typeface="Wingdings" panose="05000000000000000000" pitchFamily="2" charset="2"/>
              <a:buChar char="ü"/>
            </a:pPr>
            <a:r>
              <a:rPr lang="fr-DZ" altLang="fr-DZ" sz="2400" dirty="0"/>
              <a:t>Créer des colonnes supplémentaires</a:t>
            </a:r>
            <a:r>
              <a:rPr lang="fr-FR" altLang="fr-DZ" sz="2400" dirty="0"/>
              <a:t>;</a:t>
            </a:r>
            <a:endParaRPr lang="fr-DZ" altLang="fr-DZ" sz="2400" dirty="0"/>
          </a:p>
          <a:p>
            <a:pPr marL="733425" lvl="0" indent="-285750" fontAlgn="base">
              <a:lnSpc>
                <a:spcPct val="150000"/>
              </a:lnSpc>
              <a:spcBef>
                <a:spcPct val="0"/>
              </a:spcBef>
              <a:spcAft>
                <a:spcPct val="0"/>
              </a:spcAft>
              <a:buFont typeface="Wingdings" panose="05000000000000000000" pitchFamily="2" charset="2"/>
              <a:buChar char="ü"/>
            </a:pPr>
            <a:r>
              <a:rPr lang="fr-DZ" altLang="fr-DZ" sz="2400" dirty="0"/>
              <a:t>Tableau croisé dynamique</a:t>
            </a:r>
            <a:r>
              <a:rPr lang="fr-FR" altLang="fr-DZ" sz="2400" dirty="0"/>
              <a:t>;</a:t>
            </a:r>
            <a:endParaRPr lang="fr-DZ" altLang="fr-DZ" sz="2400" dirty="0"/>
          </a:p>
          <a:p>
            <a:pPr marL="733425" lvl="0" indent="-285750" fontAlgn="base">
              <a:lnSpc>
                <a:spcPct val="150000"/>
              </a:lnSpc>
              <a:spcBef>
                <a:spcPct val="0"/>
              </a:spcBef>
              <a:spcAft>
                <a:spcPct val="0"/>
              </a:spcAft>
              <a:buFont typeface="Wingdings" panose="05000000000000000000" pitchFamily="2" charset="2"/>
              <a:buChar char="ü"/>
            </a:pPr>
            <a:r>
              <a:rPr lang="fr-DZ" altLang="fr-DZ" sz="2400" dirty="0"/>
              <a:t>Calcul des montants cumulés</a:t>
            </a:r>
            <a:r>
              <a:rPr lang="fr-FR" altLang="fr-DZ" sz="2400" dirty="0"/>
              <a:t>.</a:t>
            </a:r>
          </a:p>
          <a:p>
            <a:pPr marL="447675" lvl="0" fontAlgn="base">
              <a:lnSpc>
                <a:spcPct val="150000"/>
              </a:lnSpc>
              <a:spcBef>
                <a:spcPct val="0"/>
              </a:spcBef>
              <a:spcAft>
                <a:spcPct val="0"/>
              </a:spcAft>
            </a:pPr>
            <a:r>
              <a:rPr lang="fr-FR" altLang="fr-DZ" sz="2400" dirty="0">
                <a:hlinkClick r:id="rId6" action="ppaction://hlinkfile"/>
              </a:rPr>
              <a:t>Triangle de liquidation exemple.xlsx</a:t>
            </a:r>
            <a:endParaRPr lang="fr-FR" altLang="fr-DZ" sz="2400" dirty="0"/>
          </a:p>
          <a:p>
            <a:pPr>
              <a:lnSpc>
                <a:spcPct val="150000"/>
              </a:lnSpc>
            </a:pPr>
            <a:endParaRPr lang="fr-FR" sz="2400" b="1" dirty="0"/>
          </a:p>
          <a:p>
            <a:pPr>
              <a:lnSpc>
                <a:spcPct val="150000"/>
              </a:lnSpc>
            </a:pPr>
            <a:endParaRPr lang="fr-FR" sz="2400" b="1" dirty="0"/>
          </a:p>
          <a:p>
            <a:pPr>
              <a:lnSpc>
                <a:spcPct val="150000"/>
              </a:lnSpc>
            </a:pPr>
            <a:endParaRPr lang="fr-DZ" sz="2400" b="1" dirty="0"/>
          </a:p>
        </p:txBody>
      </p:sp>
      <p:sp>
        <p:nvSpPr>
          <p:cNvPr id="9" name="Espace réservé du numéro de diapositive 8">
            <a:extLst>
              <a:ext uri="{FF2B5EF4-FFF2-40B4-BE49-F238E27FC236}">
                <a16:creationId xmlns:a16="http://schemas.microsoft.com/office/drawing/2014/main" id="{9ED93D98-DA64-C61E-4B26-74333058189B}"/>
              </a:ext>
            </a:extLst>
          </p:cNvPr>
          <p:cNvSpPr>
            <a:spLocks noGrp="1"/>
          </p:cNvSpPr>
          <p:nvPr>
            <p:ph type="sldNum" sz="quarter" idx="12"/>
          </p:nvPr>
        </p:nvSpPr>
        <p:spPr/>
        <p:txBody>
          <a:bodyPr vert="horz" lIns="91440" tIns="45720" rIns="91440" bIns="45720" rtlCol="0" anchor="ctr"/>
          <a:lstStyle/>
          <a:p>
            <a:fld id="{DA5454A3-9489-4D7C-837F-E47B20186A39}" type="slidenum">
              <a:rPr lang="fr-DZ" sz="1800" b="1">
                <a:solidFill>
                  <a:schemeClr val="tx1"/>
                </a:solidFill>
              </a:rPr>
              <a:pPr/>
              <a:t>10</a:t>
            </a:fld>
            <a:endParaRPr lang="fr-DZ" sz="1800" b="1">
              <a:solidFill>
                <a:schemeClr val="tx1"/>
              </a:solidFill>
            </a:endParaRPr>
          </a:p>
        </p:txBody>
      </p:sp>
      <p:pic>
        <p:nvPicPr>
          <p:cNvPr id="13" name="Image 12">
            <a:extLst>
              <a:ext uri="{FF2B5EF4-FFF2-40B4-BE49-F238E27FC236}">
                <a16:creationId xmlns:a16="http://schemas.microsoft.com/office/drawing/2014/main" id="{E42FDB34-D6B8-939D-B091-034CB911CB84}"/>
              </a:ext>
            </a:extLst>
          </p:cNvPr>
          <p:cNvPicPr>
            <a:picLocks noChangeAspect="1"/>
          </p:cNvPicPr>
          <p:nvPr/>
        </p:nvPicPr>
        <p:blipFill rotWithShape="1">
          <a:blip r:embed="rId7">
            <a:extLst>
              <a:ext uri="{28A0092B-C50C-407E-A947-70E740481C1C}">
                <a14:useLocalDpi xmlns:a14="http://schemas.microsoft.com/office/drawing/2010/main" val="0"/>
              </a:ext>
            </a:extLst>
          </a:blip>
          <a:srcRect b="24482"/>
          <a:stretch/>
        </p:blipFill>
        <p:spPr>
          <a:xfrm>
            <a:off x="536430" y="6360194"/>
            <a:ext cx="483940" cy="357435"/>
          </a:xfrm>
          <a:prstGeom prst="rect">
            <a:avLst/>
          </a:prstGeom>
        </p:spPr>
      </p:pic>
      <p:sp>
        <p:nvSpPr>
          <p:cNvPr id="14" name="Espace réservé de la date 3">
            <a:extLst>
              <a:ext uri="{FF2B5EF4-FFF2-40B4-BE49-F238E27FC236}">
                <a16:creationId xmlns:a16="http://schemas.microsoft.com/office/drawing/2014/main" id="{4280B091-3E71-EA68-4BB0-E3B1C097FCFD}"/>
              </a:ext>
            </a:extLst>
          </p:cNvPr>
          <p:cNvSpPr txBox="1">
            <a:spLocks/>
          </p:cNvSpPr>
          <p:nvPr/>
        </p:nvSpPr>
        <p:spPr>
          <a:xfrm>
            <a:off x="946197" y="6462354"/>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Tree>
    <p:extLst>
      <p:ext uri="{BB962C8B-B14F-4D97-AF65-F5344CB8AC3E}">
        <p14:creationId xmlns:p14="http://schemas.microsoft.com/office/powerpoint/2010/main" val="215751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7FFCA-0924-9FDE-D11D-B2EC88E0034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B6E5FAA-BD5B-4EEC-781A-48F5019FBEC7}"/>
              </a:ext>
            </a:extLst>
          </p:cNvPr>
          <p:cNvSpPr/>
          <p:nvPr/>
        </p:nvSpPr>
        <p:spPr bwMode="auto">
          <a:xfrm>
            <a:off x="1249633" y="1194813"/>
            <a:ext cx="9692734" cy="4468375"/>
          </a:xfrm>
          <a:prstGeom prst="rect">
            <a:avLst/>
          </a:prstGeom>
          <a:solidFill>
            <a:schemeClr val="bg1"/>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12" name="Rectangle 11">
            <a:extLst>
              <a:ext uri="{FF2B5EF4-FFF2-40B4-BE49-F238E27FC236}">
                <a16:creationId xmlns:a16="http://schemas.microsoft.com/office/drawing/2014/main" id="{13DB2BB7-96DF-1DC3-C516-96A52A728DCD}"/>
              </a:ext>
            </a:extLst>
          </p:cNvPr>
          <p:cNvSpPr/>
          <p:nvPr/>
        </p:nvSpPr>
        <p:spPr bwMode="auto">
          <a:xfrm>
            <a:off x="-10988" y="-99392"/>
            <a:ext cx="12202988" cy="6963849"/>
          </a:xfrm>
          <a:prstGeom prst="rect">
            <a:avLst/>
          </a:prstGeom>
          <a:gradFill>
            <a:gsLst>
              <a:gs pos="1000">
                <a:srgbClr val="1B5DD0"/>
              </a:gs>
              <a:gs pos="100000">
                <a:srgbClr val="189B55"/>
              </a:gs>
            </a:gsLst>
            <a:lin ang="19200000" scaled="0"/>
          </a:gradFill>
          <a:ln>
            <a:noFill/>
          </a:ln>
        </p:spPr>
        <p:txBody>
          <a:bodyPr vert="horz" wrap="square" lIns="45720" tIns="22860" rIns="45720" bIns="22860" numCol="1" rtlCol="0" anchor="t" anchorCtr="0" compatLnSpc="1">
            <a:prstTxWarp prst="textNoShape">
              <a:avLst/>
            </a:prstTxWarp>
          </a:bodyPr>
          <a:lstStyle/>
          <a:p>
            <a:pPr algn="ctr"/>
            <a:endParaRPr lang="fr-FR" sz="900"/>
          </a:p>
        </p:txBody>
      </p:sp>
      <p:sp>
        <p:nvSpPr>
          <p:cNvPr id="14" name="Rectangle 13">
            <a:extLst>
              <a:ext uri="{FF2B5EF4-FFF2-40B4-BE49-F238E27FC236}">
                <a16:creationId xmlns:a16="http://schemas.microsoft.com/office/drawing/2014/main" id="{49530FAA-7914-0A8B-3664-0872E4A498BA}"/>
              </a:ext>
            </a:extLst>
          </p:cNvPr>
          <p:cNvSpPr/>
          <p:nvPr/>
        </p:nvSpPr>
        <p:spPr bwMode="auto">
          <a:xfrm>
            <a:off x="1361943" y="1148344"/>
            <a:ext cx="9692734" cy="4468375"/>
          </a:xfrm>
          <a:prstGeom prst="rect">
            <a:avLst/>
          </a:prstGeom>
          <a:solidFill>
            <a:schemeClr val="bg1"/>
          </a:solidFill>
          <a:ln>
            <a:noFill/>
          </a:ln>
        </p:spPr>
        <p:txBody>
          <a:bodyPr vert="horz" wrap="square" lIns="45720" tIns="22860" rIns="45720" bIns="22860" numCol="1" rtlCol="0" anchor="t" anchorCtr="0" compatLnSpc="1">
            <a:prstTxWarp prst="textNoShape">
              <a:avLst/>
            </a:prstTxWarp>
          </a:bodyPr>
          <a:lstStyle/>
          <a:p>
            <a:pPr algn="ctr"/>
            <a:endParaRPr lang="id-ID" sz="900" dirty="0"/>
          </a:p>
        </p:txBody>
      </p:sp>
      <p:sp>
        <p:nvSpPr>
          <p:cNvPr id="18" name="Rectangle 17">
            <a:extLst>
              <a:ext uri="{FF2B5EF4-FFF2-40B4-BE49-F238E27FC236}">
                <a16:creationId xmlns:a16="http://schemas.microsoft.com/office/drawing/2014/main" id="{BA8E0F82-A3EF-E906-40D8-171ADE50BC06}"/>
              </a:ext>
            </a:extLst>
          </p:cNvPr>
          <p:cNvSpPr/>
          <p:nvPr/>
        </p:nvSpPr>
        <p:spPr>
          <a:xfrm>
            <a:off x="2747628" y="3861048"/>
            <a:ext cx="6732748" cy="1335961"/>
          </a:xfrm>
          <a:prstGeom prst="rect">
            <a:avLst/>
          </a:prstGeom>
        </p:spPr>
        <p:txBody>
          <a:bodyPr wrap="square">
            <a:noAutofit/>
          </a:bodyPr>
          <a:lstStyle/>
          <a:p>
            <a:pPr algn="ctr">
              <a:lnSpc>
                <a:spcPct val="150000"/>
              </a:lnSpc>
            </a:pPr>
            <a:endParaRPr lang="en-US" sz="1000" i="1" dirty="0">
              <a:latin typeface="Montserrat" pitchFamily="2" charset="77"/>
              <a:ea typeface="Open Sans Light" panose="020B0306030504020204" pitchFamily="34" charset="0"/>
              <a:cs typeface="Open Sans Light" panose="020B0306030504020204" pitchFamily="34" charset="0"/>
            </a:endParaRPr>
          </a:p>
        </p:txBody>
      </p:sp>
      <p:pic>
        <p:nvPicPr>
          <p:cNvPr id="7" name="Image 6">
            <a:extLst>
              <a:ext uri="{FF2B5EF4-FFF2-40B4-BE49-F238E27FC236}">
                <a16:creationId xmlns:a16="http://schemas.microsoft.com/office/drawing/2014/main" id="{DDA79183-1652-241E-ECA1-1076071F4C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4677" y="188640"/>
            <a:ext cx="953539" cy="833696"/>
          </a:xfrm>
          <a:prstGeom prst="rect">
            <a:avLst/>
          </a:prstGeom>
        </p:spPr>
      </p:pic>
      <p:sp>
        <p:nvSpPr>
          <p:cNvPr id="4" name="ZoneTexte 3">
            <a:extLst>
              <a:ext uri="{FF2B5EF4-FFF2-40B4-BE49-F238E27FC236}">
                <a16:creationId xmlns:a16="http://schemas.microsoft.com/office/drawing/2014/main" id="{C003B80C-C127-4B4B-5521-50716C4AD990}"/>
              </a:ext>
            </a:extLst>
          </p:cNvPr>
          <p:cNvSpPr txBox="1"/>
          <p:nvPr/>
        </p:nvSpPr>
        <p:spPr>
          <a:xfrm>
            <a:off x="3040935" y="3059365"/>
            <a:ext cx="6099142" cy="646331"/>
          </a:xfrm>
          <a:prstGeom prst="rect">
            <a:avLst/>
          </a:prstGeom>
          <a:noFill/>
        </p:spPr>
        <p:txBody>
          <a:bodyPr wrap="square">
            <a:spAutoFit/>
          </a:bodyPr>
          <a:lstStyle/>
          <a:p>
            <a:pPr marL="742950" indent="-742950" algn="ctr">
              <a:buClr>
                <a:schemeClr val="accent1"/>
              </a:buClr>
              <a:buFont typeface="+mj-lt"/>
              <a:buAutoNum type="arabicPeriod" startAt="2"/>
            </a:pPr>
            <a:r>
              <a:rPr lang="fr-FR" sz="3600" b="1" i="1" dirty="0"/>
              <a:t>La méthode Chain-Ladder</a:t>
            </a:r>
          </a:p>
        </p:txBody>
      </p:sp>
    </p:spTree>
    <p:extLst>
      <p:ext uri="{BB962C8B-B14F-4D97-AF65-F5344CB8AC3E}">
        <p14:creationId xmlns:p14="http://schemas.microsoft.com/office/powerpoint/2010/main" val="187742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EE5E9-ACBD-0311-7C63-8279CDAE622E}"/>
            </a:ext>
          </a:extLst>
        </p:cNvPr>
        <p:cNvGrpSpPr/>
        <p:nvPr/>
      </p:nvGrpSpPr>
      <p:grpSpPr>
        <a:xfrm>
          <a:off x="0" y="0"/>
          <a:ext cx="0" cy="0"/>
          <a:chOff x="0" y="0"/>
          <a:chExt cx="0" cy="0"/>
        </a:xfrm>
      </p:grpSpPr>
      <p:pic>
        <p:nvPicPr>
          <p:cNvPr id="16" name="Image 15">
            <a:extLst>
              <a:ext uri="{FF2B5EF4-FFF2-40B4-BE49-F238E27FC236}">
                <a16:creationId xmlns:a16="http://schemas.microsoft.com/office/drawing/2014/main" id="{03A354AC-DA3C-D71E-D6DC-5346C455C5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4" y="449860"/>
            <a:ext cx="580100" cy="506303"/>
          </a:xfrm>
          <a:prstGeom prst="rect">
            <a:avLst/>
          </a:prstGeom>
        </p:spPr>
      </p:pic>
      <p:pic>
        <p:nvPicPr>
          <p:cNvPr id="28" name="Graphique 27">
            <a:extLst>
              <a:ext uri="{FF2B5EF4-FFF2-40B4-BE49-F238E27FC236}">
                <a16:creationId xmlns:a16="http://schemas.microsoft.com/office/drawing/2014/main" id="{0F17774B-1809-5A51-9977-DD2D689603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58" y="263"/>
            <a:ext cx="12193200" cy="1349789"/>
          </a:xfrm>
          <a:prstGeom prst="rect">
            <a:avLst/>
          </a:prstGeom>
        </p:spPr>
      </p:pic>
      <p:pic>
        <p:nvPicPr>
          <p:cNvPr id="24" name="Image 23">
            <a:extLst>
              <a:ext uri="{FF2B5EF4-FFF2-40B4-BE49-F238E27FC236}">
                <a16:creationId xmlns:a16="http://schemas.microsoft.com/office/drawing/2014/main" id="{6B3603B2-3915-DB96-A9E9-F4AD1890BD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sp>
        <p:nvSpPr>
          <p:cNvPr id="5" name="ZoneTexte 4">
            <a:extLst>
              <a:ext uri="{FF2B5EF4-FFF2-40B4-BE49-F238E27FC236}">
                <a16:creationId xmlns:a16="http://schemas.microsoft.com/office/drawing/2014/main" id="{CF261A5E-3735-F155-C844-2295D5501A9F}"/>
              </a:ext>
            </a:extLst>
          </p:cNvPr>
          <p:cNvSpPr txBox="1"/>
          <p:nvPr/>
        </p:nvSpPr>
        <p:spPr>
          <a:xfrm>
            <a:off x="404894" y="1483186"/>
            <a:ext cx="7573246" cy="4315027"/>
          </a:xfrm>
          <a:prstGeom prst="rect">
            <a:avLst/>
          </a:prstGeom>
          <a:solidFill>
            <a:schemeClr val="accent5">
              <a:lumMod val="20000"/>
              <a:lumOff val="80000"/>
            </a:schemeClr>
          </a:solidFill>
        </p:spPr>
        <p:txBody>
          <a:bodyPr wrap="square">
            <a:spAutoFit/>
          </a:bodyPr>
          <a:lstStyle/>
          <a:p>
            <a:pPr algn="just">
              <a:lnSpc>
                <a:spcPct val="200000"/>
              </a:lnSpc>
            </a:pPr>
            <a:r>
              <a:rPr lang="fr-FR" sz="2000" b="1" dirty="0">
                <a:effectLst/>
                <a:latin typeface="Calibri" panose="020F0502020204030204" pitchFamily="34" charset="0"/>
                <a:ea typeface="Calibri" panose="020F0502020204030204" pitchFamily="34" charset="0"/>
                <a:cs typeface="Arial" panose="020B0604020202020204" pitchFamily="34" charset="0"/>
              </a:rPr>
              <a:t>Les provisions pour sinistres, et en particulier la provision IBNR, sont un élément significatif du bilan d’une entreprise d’assurance ou de réassurance, surtout lorsque les risques souscrits présentent un développement long (comme c'est le cas pour la RC AUTO). Une gestion rigoureuse de ces provisions est essentielle pour assurer la stabilité financière de l'entreprise et garantir sa capacité à honorer ses engagements futurs.</a:t>
            </a:r>
            <a:endParaRPr lang="fr-DZ" sz="2000" b="1" dirty="0"/>
          </a:p>
        </p:txBody>
      </p:sp>
      <p:graphicFrame>
        <p:nvGraphicFramePr>
          <p:cNvPr id="8" name="Tableau 7">
            <a:extLst>
              <a:ext uri="{FF2B5EF4-FFF2-40B4-BE49-F238E27FC236}">
                <a16:creationId xmlns:a16="http://schemas.microsoft.com/office/drawing/2014/main" id="{22AA268A-3B60-ABDC-1225-26B0659FC09A}"/>
              </a:ext>
            </a:extLst>
          </p:cNvPr>
          <p:cNvGraphicFramePr>
            <a:graphicFrameLocks noGrp="1"/>
          </p:cNvGraphicFramePr>
          <p:nvPr/>
        </p:nvGraphicFramePr>
        <p:xfrm>
          <a:off x="8823781" y="2291311"/>
          <a:ext cx="2541130" cy="3970880"/>
        </p:xfrm>
        <a:graphic>
          <a:graphicData uri="http://schemas.openxmlformats.org/drawingml/2006/table">
            <a:tbl>
              <a:tblPr firstRow="1" bandRow="1">
                <a:tableStyleId>{C4B1156A-380E-4F78-BDF5-A606A8083BF9}</a:tableStyleId>
              </a:tblPr>
              <a:tblGrid>
                <a:gridCol w="2541130">
                  <a:extLst>
                    <a:ext uri="{9D8B030D-6E8A-4147-A177-3AD203B41FA5}">
                      <a16:colId xmlns:a16="http://schemas.microsoft.com/office/drawing/2014/main" val="2224396812"/>
                    </a:ext>
                  </a:extLst>
                </a:gridCol>
              </a:tblGrid>
              <a:tr h="1451286">
                <a:tc>
                  <a:txBody>
                    <a:bodyPr/>
                    <a:lstStyle/>
                    <a:p>
                      <a:pPr algn="ctr"/>
                      <a:r>
                        <a:rPr lang="fr-FR" sz="2400" b="1" i="0" kern="1200" dirty="0">
                          <a:solidFill>
                            <a:schemeClr val="dk1"/>
                          </a:solidFill>
                          <a:effectLst/>
                          <a:latin typeface="+mn-lt"/>
                          <a:ea typeface="+mn-ea"/>
                          <a:cs typeface="+mn-cs"/>
                        </a:rPr>
                        <a:t>IBNR </a:t>
                      </a:r>
                      <a:endParaRPr lang="fr-DZ"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550503099"/>
                  </a:ext>
                </a:extLst>
              </a:tr>
              <a:tr h="1627960">
                <a:tc>
                  <a:txBody>
                    <a:bodyPr/>
                    <a:lstStyle/>
                    <a:p>
                      <a:pPr algn="ctr"/>
                      <a:r>
                        <a:rPr lang="fr-FR" sz="2400" b="1" i="0" kern="1200" dirty="0">
                          <a:solidFill>
                            <a:schemeClr val="dk1"/>
                          </a:solidFill>
                          <a:effectLst/>
                          <a:latin typeface="+mn-lt"/>
                          <a:ea typeface="+mn-ea"/>
                          <a:cs typeface="+mn-cs"/>
                        </a:rPr>
                        <a:t>Provision D/D</a:t>
                      </a:r>
                      <a:endParaRPr lang="fr-DZ"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28973825"/>
                  </a:ext>
                </a:extLst>
              </a:tr>
              <a:tr h="891634">
                <a:tc>
                  <a:txBody>
                    <a:bodyPr/>
                    <a:lstStyle/>
                    <a:p>
                      <a:pPr algn="ctr"/>
                      <a:r>
                        <a:rPr lang="fr-FR" sz="2400" b="1" i="0" kern="1200" dirty="0">
                          <a:solidFill>
                            <a:schemeClr val="dk1"/>
                          </a:solidFill>
                          <a:effectLst/>
                          <a:latin typeface="+mn-lt"/>
                          <a:ea typeface="+mn-ea"/>
                          <a:cs typeface="+mn-cs"/>
                        </a:rPr>
                        <a:t>Paiements</a:t>
                      </a:r>
                      <a:endParaRPr lang="fr-DZ"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79784947"/>
                  </a:ext>
                </a:extLst>
              </a:tr>
            </a:tbl>
          </a:graphicData>
        </a:graphic>
      </p:graphicFrame>
      <p:sp>
        <p:nvSpPr>
          <p:cNvPr id="10" name="ZoneTexte 9">
            <a:extLst>
              <a:ext uri="{FF2B5EF4-FFF2-40B4-BE49-F238E27FC236}">
                <a16:creationId xmlns:a16="http://schemas.microsoft.com/office/drawing/2014/main" id="{0A9C40F4-983B-8103-E3D2-F231E11A8049}"/>
              </a:ext>
            </a:extLst>
          </p:cNvPr>
          <p:cNvSpPr txBox="1"/>
          <p:nvPr/>
        </p:nvSpPr>
        <p:spPr>
          <a:xfrm>
            <a:off x="7042536" y="1612866"/>
            <a:ext cx="6103620" cy="400110"/>
          </a:xfrm>
          <a:prstGeom prst="rect">
            <a:avLst/>
          </a:prstGeom>
          <a:noFill/>
        </p:spPr>
        <p:txBody>
          <a:bodyPr wrap="square">
            <a:spAutoFit/>
          </a:bodyPr>
          <a:lstStyle/>
          <a:p>
            <a:pPr algn="ctr"/>
            <a:r>
              <a:rPr lang="fr-FR" sz="2000" b="1" i="0" dirty="0">
                <a:solidFill>
                  <a:srgbClr val="000000"/>
                </a:solidFill>
                <a:effectLst/>
                <a:latin typeface="LiberationSans_8h_12"/>
              </a:rPr>
              <a:t>Décomposition de la charge ultime</a:t>
            </a:r>
            <a:endParaRPr lang="fr-DZ" sz="2000" b="1" dirty="0"/>
          </a:p>
        </p:txBody>
      </p:sp>
      <p:sp>
        <p:nvSpPr>
          <p:cNvPr id="12" name="ZoneTexte 11">
            <a:extLst>
              <a:ext uri="{FF2B5EF4-FFF2-40B4-BE49-F238E27FC236}">
                <a16:creationId xmlns:a16="http://schemas.microsoft.com/office/drawing/2014/main" id="{61FF1BAB-3F01-E87B-5381-79E4EF64A3D5}"/>
              </a:ext>
            </a:extLst>
          </p:cNvPr>
          <p:cNvSpPr txBox="1"/>
          <p:nvPr/>
        </p:nvSpPr>
        <p:spPr>
          <a:xfrm>
            <a:off x="1751263" y="351991"/>
            <a:ext cx="7573246" cy="646331"/>
          </a:xfrm>
          <a:prstGeom prst="rect">
            <a:avLst/>
          </a:prstGeom>
          <a:noFill/>
        </p:spPr>
        <p:txBody>
          <a:bodyPr wrap="square">
            <a:spAutoFit/>
          </a:bodyPr>
          <a:lstStyle/>
          <a:p>
            <a:pPr algn="ctr"/>
            <a:r>
              <a:rPr lang="fr-FR" sz="3600" b="1" dirty="0"/>
              <a:t>Généralités sur le Provisionnement</a:t>
            </a:r>
            <a:r>
              <a:rPr lang="fr-FR" dirty="0"/>
              <a:t> </a:t>
            </a:r>
            <a:endParaRPr lang="fr-DZ" dirty="0"/>
          </a:p>
        </p:txBody>
      </p:sp>
      <p:sp>
        <p:nvSpPr>
          <p:cNvPr id="66" name="ZoneTexte 65">
            <a:extLst>
              <a:ext uri="{FF2B5EF4-FFF2-40B4-BE49-F238E27FC236}">
                <a16:creationId xmlns:a16="http://schemas.microsoft.com/office/drawing/2014/main" id="{6E344FDD-AD3A-01C7-FE01-52539647AA3B}"/>
              </a:ext>
            </a:extLst>
          </p:cNvPr>
          <p:cNvSpPr txBox="1"/>
          <p:nvPr/>
        </p:nvSpPr>
        <p:spPr>
          <a:xfrm>
            <a:off x="694944" y="5918510"/>
            <a:ext cx="7894752" cy="369332"/>
          </a:xfrm>
          <a:prstGeom prst="rect">
            <a:avLst/>
          </a:prstGeom>
          <a:noFill/>
        </p:spPr>
        <p:txBody>
          <a:bodyPr wrap="square">
            <a:spAutoFit/>
          </a:bodyPr>
          <a:lstStyle/>
          <a:p>
            <a:r>
              <a:rPr lang="fr-FR" b="1" i="0" dirty="0">
                <a:solidFill>
                  <a:srgbClr val="000000"/>
                </a:solidFill>
                <a:effectLst/>
                <a:latin typeface="LiberationSans_8h_9"/>
              </a:rPr>
              <a:t>Charge ultime = Paiements + Provision D/D + IBNR</a:t>
            </a:r>
            <a:endParaRPr lang="fr-DZ" b="1" dirty="0"/>
          </a:p>
        </p:txBody>
      </p:sp>
      <p:pic>
        <p:nvPicPr>
          <p:cNvPr id="15" name="Image 14">
            <a:extLst>
              <a:ext uri="{FF2B5EF4-FFF2-40B4-BE49-F238E27FC236}">
                <a16:creationId xmlns:a16="http://schemas.microsoft.com/office/drawing/2014/main" id="{FF7D3C8C-477E-462C-825E-787112F18077}"/>
              </a:ext>
            </a:extLst>
          </p:cNvPr>
          <p:cNvPicPr>
            <a:picLocks noChangeAspect="1"/>
          </p:cNvPicPr>
          <p:nvPr/>
        </p:nvPicPr>
        <p:blipFill rotWithShape="1">
          <a:blip r:embed="rId7">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2" name="Espace réservé de la date 3">
            <a:extLst>
              <a:ext uri="{FF2B5EF4-FFF2-40B4-BE49-F238E27FC236}">
                <a16:creationId xmlns:a16="http://schemas.microsoft.com/office/drawing/2014/main" id="{E1999A94-E751-3EBB-E61E-30433B16A45B}"/>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3" name="Espace réservé du numéro de diapositive 4">
            <a:extLst>
              <a:ext uri="{FF2B5EF4-FFF2-40B4-BE49-F238E27FC236}">
                <a16:creationId xmlns:a16="http://schemas.microsoft.com/office/drawing/2014/main" id="{DA38D293-FE64-A7BB-D5C2-1196DBFECDC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12</a:t>
            </a:fld>
            <a:endParaRPr lang="fr-DZ" dirty="0"/>
          </a:p>
        </p:txBody>
      </p:sp>
    </p:spTree>
    <p:extLst>
      <p:ext uri="{BB962C8B-B14F-4D97-AF65-F5344CB8AC3E}">
        <p14:creationId xmlns:p14="http://schemas.microsoft.com/office/powerpoint/2010/main" val="16835592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87AD5-B0C2-5E3C-3BD3-085749969421}"/>
            </a:ext>
          </a:extLst>
        </p:cNvPr>
        <p:cNvGrpSpPr/>
        <p:nvPr/>
      </p:nvGrpSpPr>
      <p:grpSpPr>
        <a:xfrm>
          <a:off x="0" y="0"/>
          <a:ext cx="0" cy="0"/>
          <a:chOff x="0" y="0"/>
          <a:chExt cx="0" cy="0"/>
        </a:xfrm>
      </p:grpSpPr>
      <p:pic>
        <p:nvPicPr>
          <p:cNvPr id="16" name="Image 15">
            <a:extLst>
              <a:ext uri="{FF2B5EF4-FFF2-40B4-BE49-F238E27FC236}">
                <a16:creationId xmlns:a16="http://schemas.microsoft.com/office/drawing/2014/main" id="{EF519454-B607-A650-3FE0-F4AA74AF13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4" y="449860"/>
            <a:ext cx="580100" cy="506303"/>
          </a:xfrm>
          <a:prstGeom prst="rect">
            <a:avLst/>
          </a:prstGeom>
        </p:spPr>
      </p:pic>
      <p:pic>
        <p:nvPicPr>
          <p:cNvPr id="28" name="Graphique 27">
            <a:extLst>
              <a:ext uri="{FF2B5EF4-FFF2-40B4-BE49-F238E27FC236}">
                <a16:creationId xmlns:a16="http://schemas.microsoft.com/office/drawing/2014/main" id="{8548BC60-C9EE-9F6B-038A-9894251121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58" y="263"/>
            <a:ext cx="12193200" cy="1349789"/>
          </a:xfrm>
          <a:prstGeom prst="rect">
            <a:avLst/>
          </a:prstGeom>
        </p:spPr>
      </p:pic>
      <p:pic>
        <p:nvPicPr>
          <p:cNvPr id="24" name="Image 23">
            <a:extLst>
              <a:ext uri="{FF2B5EF4-FFF2-40B4-BE49-F238E27FC236}">
                <a16:creationId xmlns:a16="http://schemas.microsoft.com/office/drawing/2014/main" id="{F06AB47B-517F-051F-1917-90EF09D176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cxnSp>
        <p:nvCxnSpPr>
          <p:cNvPr id="3" name="Connecteur droit avec flèche 2">
            <a:extLst>
              <a:ext uri="{FF2B5EF4-FFF2-40B4-BE49-F238E27FC236}">
                <a16:creationId xmlns:a16="http://schemas.microsoft.com/office/drawing/2014/main" id="{6B491B79-5178-CDEA-4383-A40EDAA4B356}"/>
              </a:ext>
            </a:extLst>
          </p:cNvPr>
          <p:cNvCxnSpPr>
            <a:cxnSpLocks/>
          </p:cNvCxnSpPr>
          <p:nvPr/>
        </p:nvCxnSpPr>
        <p:spPr>
          <a:xfrm>
            <a:off x="1686730" y="2971800"/>
            <a:ext cx="9560390" cy="0"/>
          </a:xfrm>
          <a:prstGeom prst="straightConnector1">
            <a:avLst/>
          </a:prstGeom>
          <a:ln w="38100">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Connecteur droit 10">
            <a:extLst>
              <a:ext uri="{FF2B5EF4-FFF2-40B4-BE49-F238E27FC236}">
                <a16:creationId xmlns:a16="http://schemas.microsoft.com/office/drawing/2014/main" id="{B7DB142A-48DC-1442-38C9-D2461A1D42A2}"/>
              </a:ext>
            </a:extLst>
          </p:cNvPr>
          <p:cNvCxnSpPr>
            <a:cxnSpLocks/>
          </p:cNvCxnSpPr>
          <p:nvPr/>
        </p:nvCxnSpPr>
        <p:spPr>
          <a:xfrm>
            <a:off x="2068830" y="2674620"/>
            <a:ext cx="0" cy="594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D9B33C75-7E97-9C13-40BB-8E05D8AF14DE}"/>
              </a:ext>
            </a:extLst>
          </p:cNvPr>
          <p:cNvCxnSpPr>
            <a:cxnSpLocks/>
          </p:cNvCxnSpPr>
          <p:nvPr/>
        </p:nvCxnSpPr>
        <p:spPr>
          <a:xfrm>
            <a:off x="4407734" y="2674620"/>
            <a:ext cx="0" cy="594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42625E09-45EF-0077-7FFE-4164D8872F5C}"/>
              </a:ext>
            </a:extLst>
          </p:cNvPr>
          <p:cNvCxnSpPr>
            <a:cxnSpLocks/>
          </p:cNvCxnSpPr>
          <p:nvPr/>
        </p:nvCxnSpPr>
        <p:spPr>
          <a:xfrm>
            <a:off x="5907232" y="2674620"/>
            <a:ext cx="0" cy="594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966A3533-35EC-452B-7C53-1B405CBFB84B}"/>
              </a:ext>
            </a:extLst>
          </p:cNvPr>
          <p:cNvCxnSpPr>
            <a:cxnSpLocks/>
          </p:cNvCxnSpPr>
          <p:nvPr/>
        </p:nvCxnSpPr>
        <p:spPr>
          <a:xfrm>
            <a:off x="10359390" y="2680988"/>
            <a:ext cx="0" cy="594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4A9B0024-1A31-FF26-BBB2-11E5EB9361E6}"/>
              </a:ext>
            </a:extLst>
          </p:cNvPr>
          <p:cNvCxnSpPr>
            <a:cxnSpLocks/>
          </p:cNvCxnSpPr>
          <p:nvPr/>
        </p:nvCxnSpPr>
        <p:spPr>
          <a:xfrm flipV="1">
            <a:off x="10340338" y="1501853"/>
            <a:ext cx="0" cy="5943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4DA7C1F3-4CF8-8C32-2EA2-2B3E5A2EEABF}"/>
              </a:ext>
            </a:extLst>
          </p:cNvPr>
          <p:cNvCxnSpPr>
            <a:cxnSpLocks/>
          </p:cNvCxnSpPr>
          <p:nvPr/>
        </p:nvCxnSpPr>
        <p:spPr>
          <a:xfrm flipH="1">
            <a:off x="2082360" y="1466258"/>
            <a:ext cx="1" cy="5943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EC22AB52-DF66-8C39-F91D-A08A386EAF23}"/>
              </a:ext>
            </a:extLst>
          </p:cNvPr>
          <p:cNvSpPr txBox="1"/>
          <p:nvPr/>
        </p:nvSpPr>
        <p:spPr>
          <a:xfrm>
            <a:off x="3927674" y="2181467"/>
            <a:ext cx="960119" cy="338554"/>
          </a:xfrm>
          <a:prstGeom prst="rect">
            <a:avLst/>
          </a:prstGeom>
          <a:noFill/>
        </p:spPr>
        <p:txBody>
          <a:bodyPr wrap="square">
            <a:spAutoFit/>
          </a:bodyPr>
          <a:lstStyle/>
          <a:p>
            <a:pPr algn="ctr"/>
            <a:r>
              <a:rPr lang="fr-FR" sz="1600" b="1" i="0" dirty="0">
                <a:solidFill>
                  <a:srgbClr val="000000"/>
                </a:solidFill>
                <a:effectLst/>
                <a:latin typeface="LiberationSans_8h_10"/>
              </a:rPr>
              <a:t>Sinistre</a:t>
            </a:r>
            <a:endParaRPr lang="fr-DZ" b="1" dirty="0"/>
          </a:p>
        </p:txBody>
      </p:sp>
      <p:sp>
        <p:nvSpPr>
          <p:cNvPr id="39" name="ZoneTexte 38">
            <a:extLst>
              <a:ext uri="{FF2B5EF4-FFF2-40B4-BE49-F238E27FC236}">
                <a16:creationId xmlns:a16="http://schemas.microsoft.com/office/drawing/2014/main" id="{28DEA0A5-96B9-66BF-DF02-0380FEDE93E3}"/>
              </a:ext>
            </a:extLst>
          </p:cNvPr>
          <p:cNvSpPr txBox="1"/>
          <p:nvPr/>
        </p:nvSpPr>
        <p:spPr>
          <a:xfrm>
            <a:off x="1002225" y="2060618"/>
            <a:ext cx="2323905" cy="584775"/>
          </a:xfrm>
          <a:prstGeom prst="rect">
            <a:avLst/>
          </a:prstGeom>
          <a:noFill/>
        </p:spPr>
        <p:txBody>
          <a:bodyPr wrap="square">
            <a:spAutoFit/>
          </a:bodyPr>
          <a:lstStyle/>
          <a:p>
            <a:pPr algn="ctr"/>
            <a:r>
              <a:rPr lang="fr-FR" sz="1600" b="1" i="0" dirty="0">
                <a:solidFill>
                  <a:srgbClr val="000000"/>
                </a:solidFill>
                <a:effectLst/>
                <a:latin typeface="LiberationSans_8h_10"/>
              </a:rPr>
              <a:t>Souscription (Réception de la prime)</a:t>
            </a:r>
            <a:endParaRPr lang="fr-DZ" sz="1600" b="1" dirty="0"/>
          </a:p>
        </p:txBody>
      </p:sp>
      <p:sp>
        <p:nvSpPr>
          <p:cNvPr id="43" name="ZoneTexte 42">
            <a:extLst>
              <a:ext uri="{FF2B5EF4-FFF2-40B4-BE49-F238E27FC236}">
                <a16:creationId xmlns:a16="http://schemas.microsoft.com/office/drawing/2014/main" id="{9A4E0012-3095-703F-BAA2-060AEA15608E}"/>
              </a:ext>
            </a:extLst>
          </p:cNvPr>
          <p:cNvSpPr txBox="1"/>
          <p:nvPr/>
        </p:nvSpPr>
        <p:spPr>
          <a:xfrm>
            <a:off x="9290686" y="2208164"/>
            <a:ext cx="2137407" cy="338554"/>
          </a:xfrm>
          <a:prstGeom prst="rect">
            <a:avLst/>
          </a:prstGeom>
          <a:noFill/>
        </p:spPr>
        <p:txBody>
          <a:bodyPr wrap="square">
            <a:spAutoFit/>
          </a:bodyPr>
          <a:lstStyle/>
          <a:p>
            <a:pPr algn="ctr"/>
            <a:r>
              <a:rPr lang="fr-FR" sz="1600" b="1" i="0" dirty="0">
                <a:solidFill>
                  <a:srgbClr val="000000"/>
                </a:solidFill>
                <a:effectLst/>
                <a:latin typeface="LiberationSans_8h_10"/>
              </a:rPr>
              <a:t>Paiement du sinistre </a:t>
            </a:r>
            <a:endParaRPr lang="fr-DZ" sz="1600" b="1" dirty="0"/>
          </a:p>
        </p:txBody>
      </p:sp>
      <p:sp>
        <p:nvSpPr>
          <p:cNvPr id="45" name="ZoneTexte 44">
            <a:extLst>
              <a:ext uri="{FF2B5EF4-FFF2-40B4-BE49-F238E27FC236}">
                <a16:creationId xmlns:a16="http://schemas.microsoft.com/office/drawing/2014/main" id="{CFB738BB-75BE-69FB-C66E-AAF8351340CE}"/>
              </a:ext>
            </a:extLst>
          </p:cNvPr>
          <p:cNvSpPr txBox="1"/>
          <p:nvPr/>
        </p:nvSpPr>
        <p:spPr>
          <a:xfrm>
            <a:off x="4885373" y="2096213"/>
            <a:ext cx="2103120" cy="584775"/>
          </a:xfrm>
          <a:prstGeom prst="rect">
            <a:avLst/>
          </a:prstGeom>
          <a:noFill/>
        </p:spPr>
        <p:txBody>
          <a:bodyPr wrap="square">
            <a:spAutoFit/>
          </a:bodyPr>
          <a:lstStyle/>
          <a:p>
            <a:pPr algn="ctr"/>
            <a:r>
              <a:rPr lang="fr-FR" sz="1600" b="1" i="0" dirty="0">
                <a:solidFill>
                  <a:srgbClr val="000000"/>
                </a:solidFill>
                <a:effectLst/>
                <a:latin typeface="LiberationSans_8h_10"/>
              </a:rPr>
              <a:t>Déclaration du sinistre</a:t>
            </a:r>
          </a:p>
          <a:p>
            <a:pPr algn="ctr"/>
            <a:r>
              <a:rPr lang="fr-FR" sz="1600" b="1" dirty="0">
                <a:solidFill>
                  <a:srgbClr val="000000"/>
                </a:solidFill>
                <a:latin typeface="LiberationSans_8h_10"/>
              </a:rPr>
              <a:t>IBNER</a:t>
            </a:r>
            <a:endParaRPr lang="fr-DZ" sz="1600" b="1" dirty="0"/>
          </a:p>
        </p:txBody>
      </p:sp>
      <p:cxnSp>
        <p:nvCxnSpPr>
          <p:cNvPr id="46" name="Connecteur droit 45">
            <a:extLst>
              <a:ext uri="{FF2B5EF4-FFF2-40B4-BE49-F238E27FC236}">
                <a16:creationId xmlns:a16="http://schemas.microsoft.com/office/drawing/2014/main" id="{B7194980-C167-2C3D-9FCB-20E2BC10DE8C}"/>
              </a:ext>
            </a:extLst>
          </p:cNvPr>
          <p:cNvCxnSpPr>
            <a:cxnSpLocks/>
          </p:cNvCxnSpPr>
          <p:nvPr/>
        </p:nvCxnSpPr>
        <p:spPr>
          <a:xfrm>
            <a:off x="8357062" y="2680988"/>
            <a:ext cx="0" cy="5943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9BCD352F-23B4-C4AC-C5FC-7BA15B7E49ED}"/>
              </a:ext>
            </a:extLst>
          </p:cNvPr>
          <p:cNvSpPr txBox="1"/>
          <p:nvPr/>
        </p:nvSpPr>
        <p:spPr>
          <a:xfrm>
            <a:off x="7290239" y="2083478"/>
            <a:ext cx="2103120" cy="584775"/>
          </a:xfrm>
          <a:prstGeom prst="rect">
            <a:avLst/>
          </a:prstGeom>
          <a:noFill/>
        </p:spPr>
        <p:txBody>
          <a:bodyPr wrap="square">
            <a:spAutoFit/>
          </a:bodyPr>
          <a:lstStyle/>
          <a:p>
            <a:pPr algn="ctr"/>
            <a:r>
              <a:rPr lang="fr-FR" sz="1600" b="1" i="0" dirty="0">
                <a:solidFill>
                  <a:srgbClr val="000000"/>
                </a:solidFill>
                <a:effectLst/>
                <a:latin typeface="LiberationSans_8h_10"/>
              </a:rPr>
              <a:t>Déclaration du sinistre</a:t>
            </a:r>
          </a:p>
          <a:p>
            <a:pPr algn="ctr"/>
            <a:r>
              <a:rPr lang="fr-FR" sz="1600" b="1" dirty="0">
                <a:solidFill>
                  <a:srgbClr val="000000"/>
                </a:solidFill>
                <a:latin typeface="LiberationSans_8h_10"/>
              </a:rPr>
              <a:t>IBNYR</a:t>
            </a:r>
            <a:endParaRPr lang="fr-DZ" sz="1600" b="1" dirty="0"/>
          </a:p>
        </p:txBody>
      </p:sp>
      <p:cxnSp>
        <p:nvCxnSpPr>
          <p:cNvPr id="48" name="Connecteur droit avec flèche 47">
            <a:extLst>
              <a:ext uri="{FF2B5EF4-FFF2-40B4-BE49-F238E27FC236}">
                <a16:creationId xmlns:a16="http://schemas.microsoft.com/office/drawing/2014/main" id="{06DB6CC5-88D5-D350-B413-4531E311A7E3}"/>
              </a:ext>
            </a:extLst>
          </p:cNvPr>
          <p:cNvCxnSpPr>
            <a:cxnSpLocks/>
          </p:cNvCxnSpPr>
          <p:nvPr/>
        </p:nvCxnSpPr>
        <p:spPr>
          <a:xfrm flipH="1">
            <a:off x="7139364" y="2073893"/>
            <a:ext cx="1" cy="1732297"/>
          </a:xfrm>
          <a:prstGeom prst="straightConnector1">
            <a:avLst/>
          </a:prstGeom>
          <a:ln w="38100" cap="flat" cmpd="sng" algn="ctr">
            <a:solidFill>
              <a:srgbClr val="FF0000"/>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ZoneTexte 50">
            <a:extLst>
              <a:ext uri="{FF2B5EF4-FFF2-40B4-BE49-F238E27FC236}">
                <a16:creationId xmlns:a16="http://schemas.microsoft.com/office/drawing/2014/main" id="{B813778B-DF65-559A-018B-1B7315E41200}"/>
              </a:ext>
            </a:extLst>
          </p:cNvPr>
          <p:cNvSpPr txBox="1"/>
          <p:nvPr/>
        </p:nvSpPr>
        <p:spPr>
          <a:xfrm>
            <a:off x="6623975" y="3824496"/>
            <a:ext cx="1030777" cy="338554"/>
          </a:xfrm>
          <a:prstGeom prst="rect">
            <a:avLst/>
          </a:prstGeom>
          <a:noFill/>
        </p:spPr>
        <p:txBody>
          <a:bodyPr wrap="square">
            <a:spAutoFit/>
          </a:bodyPr>
          <a:lstStyle/>
          <a:p>
            <a:pPr algn="ctr"/>
            <a:r>
              <a:rPr lang="fr-FR" sz="1600" b="1" i="0" dirty="0">
                <a:solidFill>
                  <a:srgbClr val="000000"/>
                </a:solidFill>
                <a:effectLst/>
                <a:latin typeface="LiberationSans_8h_10"/>
              </a:rPr>
              <a:t>31/12/N</a:t>
            </a:r>
            <a:endParaRPr lang="fr-DZ" sz="1600" b="1" dirty="0"/>
          </a:p>
        </p:txBody>
      </p:sp>
      <p:cxnSp>
        <p:nvCxnSpPr>
          <p:cNvPr id="53" name="Connecteur droit avec flèche 52">
            <a:extLst>
              <a:ext uri="{FF2B5EF4-FFF2-40B4-BE49-F238E27FC236}">
                <a16:creationId xmlns:a16="http://schemas.microsoft.com/office/drawing/2014/main" id="{359AE903-87B7-67E4-4926-DC896FCFA915}"/>
              </a:ext>
            </a:extLst>
          </p:cNvPr>
          <p:cNvCxnSpPr>
            <a:cxnSpLocks/>
          </p:cNvCxnSpPr>
          <p:nvPr/>
        </p:nvCxnSpPr>
        <p:spPr>
          <a:xfrm flipH="1">
            <a:off x="2068830" y="3527464"/>
            <a:ext cx="2338903"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6D9FAFCE-3C74-F0A6-49A0-AB63AB19F186}"/>
              </a:ext>
            </a:extLst>
          </p:cNvPr>
          <p:cNvSpPr txBox="1"/>
          <p:nvPr/>
        </p:nvSpPr>
        <p:spPr>
          <a:xfrm>
            <a:off x="1817375" y="3666382"/>
            <a:ext cx="3211254" cy="338554"/>
          </a:xfrm>
          <a:prstGeom prst="rect">
            <a:avLst/>
          </a:prstGeom>
          <a:noFill/>
        </p:spPr>
        <p:txBody>
          <a:bodyPr wrap="square">
            <a:spAutoFit/>
          </a:bodyPr>
          <a:lstStyle/>
          <a:p>
            <a:r>
              <a:rPr lang="fr-FR" sz="1600" b="1" i="0" dirty="0">
                <a:solidFill>
                  <a:srgbClr val="000000"/>
                </a:solidFill>
                <a:effectLst/>
                <a:latin typeface="LiberationSans_8h_10"/>
              </a:rPr>
              <a:t>Délai de survenance du sinistre </a:t>
            </a:r>
            <a:endParaRPr lang="fr-DZ" sz="1600" b="1" dirty="0"/>
          </a:p>
        </p:txBody>
      </p:sp>
      <p:sp>
        <p:nvSpPr>
          <p:cNvPr id="62" name="ZoneTexte 61">
            <a:extLst>
              <a:ext uri="{FF2B5EF4-FFF2-40B4-BE49-F238E27FC236}">
                <a16:creationId xmlns:a16="http://schemas.microsoft.com/office/drawing/2014/main" id="{CE5DD607-2CDD-7876-4D80-F62071A92856}"/>
              </a:ext>
            </a:extLst>
          </p:cNvPr>
          <p:cNvSpPr txBox="1"/>
          <p:nvPr/>
        </p:nvSpPr>
        <p:spPr>
          <a:xfrm>
            <a:off x="371192" y="4577040"/>
            <a:ext cx="6103620" cy="369332"/>
          </a:xfrm>
          <a:prstGeom prst="rect">
            <a:avLst/>
          </a:prstGeom>
          <a:noFill/>
        </p:spPr>
        <p:txBody>
          <a:bodyPr wrap="square">
            <a:spAutoFit/>
          </a:bodyPr>
          <a:lstStyle/>
          <a:p>
            <a:r>
              <a:rPr lang="en-US" b="0" i="0" dirty="0">
                <a:solidFill>
                  <a:srgbClr val="000000"/>
                </a:solidFill>
                <a:effectLst/>
                <a:latin typeface="LiberationSans_8h_10"/>
              </a:rPr>
              <a:t>IBNER : </a:t>
            </a:r>
            <a:r>
              <a:rPr lang="en-US" b="0" i="0" dirty="0" err="1">
                <a:solidFill>
                  <a:srgbClr val="000000"/>
                </a:solidFill>
                <a:effectLst/>
                <a:latin typeface="LiberationSans_8h_10"/>
              </a:rPr>
              <a:t>Incured</a:t>
            </a:r>
            <a:r>
              <a:rPr lang="en-US" b="0" i="0" dirty="0">
                <a:solidFill>
                  <a:srgbClr val="000000"/>
                </a:solidFill>
                <a:effectLst/>
                <a:latin typeface="LiberationSans_8h_10"/>
              </a:rPr>
              <a:t> But Not Enough Reported </a:t>
            </a:r>
            <a:endParaRPr lang="fr-DZ" dirty="0"/>
          </a:p>
        </p:txBody>
      </p:sp>
      <p:sp>
        <p:nvSpPr>
          <p:cNvPr id="64" name="ZoneTexte 63">
            <a:extLst>
              <a:ext uri="{FF2B5EF4-FFF2-40B4-BE49-F238E27FC236}">
                <a16:creationId xmlns:a16="http://schemas.microsoft.com/office/drawing/2014/main" id="{4D9393EC-0E5B-F1FA-9269-8A3921E3ED27}"/>
              </a:ext>
            </a:extLst>
          </p:cNvPr>
          <p:cNvSpPr txBox="1"/>
          <p:nvPr/>
        </p:nvSpPr>
        <p:spPr>
          <a:xfrm>
            <a:off x="363305" y="4935209"/>
            <a:ext cx="6103620" cy="369332"/>
          </a:xfrm>
          <a:prstGeom prst="rect">
            <a:avLst/>
          </a:prstGeom>
          <a:noFill/>
        </p:spPr>
        <p:txBody>
          <a:bodyPr wrap="square">
            <a:spAutoFit/>
          </a:bodyPr>
          <a:lstStyle/>
          <a:p>
            <a:r>
              <a:rPr lang="en-US" b="0" i="0" dirty="0">
                <a:solidFill>
                  <a:srgbClr val="000000"/>
                </a:solidFill>
                <a:effectLst/>
                <a:latin typeface="LiberationSans_8h_10"/>
              </a:rPr>
              <a:t>IBNYR : </a:t>
            </a:r>
            <a:r>
              <a:rPr lang="en-US" b="0" i="0" dirty="0" err="1">
                <a:solidFill>
                  <a:srgbClr val="000000"/>
                </a:solidFill>
                <a:effectLst/>
                <a:latin typeface="LiberationSans_8h_10"/>
              </a:rPr>
              <a:t>Incured</a:t>
            </a:r>
            <a:r>
              <a:rPr lang="en-US" b="0" i="0" dirty="0">
                <a:solidFill>
                  <a:srgbClr val="000000"/>
                </a:solidFill>
                <a:effectLst/>
                <a:latin typeface="LiberationSans_8h_10"/>
              </a:rPr>
              <a:t> But Not Yet Reported </a:t>
            </a:r>
            <a:endParaRPr lang="fr-DZ" dirty="0"/>
          </a:p>
        </p:txBody>
      </p:sp>
      <p:sp>
        <p:nvSpPr>
          <p:cNvPr id="68" name="ZoneTexte 67">
            <a:extLst>
              <a:ext uri="{FF2B5EF4-FFF2-40B4-BE49-F238E27FC236}">
                <a16:creationId xmlns:a16="http://schemas.microsoft.com/office/drawing/2014/main" id="{DEFA770A-2C57-C1B9-1E88-C26958B1FADC}"/>
              </a:ext>
            </a:extLst>
          </p:cNvPr>
          <p:cNvSpPr txBox="1"/>
          <p:nvPr/>
        </p:nvSpPr>
        <p:spPr>
          <a:xfrm>
            <a:off x="6787516" y="4678833"/>
            <a:ext cx="6103620" cy="369332"/>
          </a:xfrm>
          <a:prstGeom prst="rect">
            <a:avLst/>
          </a:prstGeom>
          <a:noFill/>
        </p:spPr>
        <p:txBody>
          <a:bodyPr wrap="square">
            <a:spAutoFit/>
          </a:bodyPr>
          <a:lstStyle/>
          <a:p>
            <a:r>
              <a:rPr lang="fr-FR" b="1" i="0" dirty="0">
                <a:solidFill>
                  <a:srgbClr val="000000"/>
                </a:solidFill>
                <a:effectLst/>
                <a:latin typeface="LiberationSans_8h_9"/>
              </a:rPr>
              <a:t>IBNR = </a:t>
            </a:r>
            <a:r>
              <a:rPr lang="en-US" b="1" i="0" dirty="0">
                <a:solidFill>
                  <a:srgbClr val="000000"/>
                </a:solidFill>
                <a:effectLst/>
                <a:latin typeface="LiberationSans_8h_10"/>
              </a:rPr>
              <a:t>IBNER + IBNYR</a:t>
            </a:r>
            <a:r>
              <a:rPr lang="fr-FR" b="1" i="0" dirty="0">
                <a:solidFill>
                  <a:srgbClr val="000000"/>
                </a:solidFill>
                <a:effectLst/>
                <a:latin typeface="LiberationSans_8h_9"/>
              </a:rPr>
              <a:t> </a:t>
            </a:r>
            <a:endParaRPr lang="fr-DZ" b="1" dirty="0"/>
          </a:p>
        </p:txBody>
      </p:sp>
      <p:sp>
        <p:nvSpPr>
          <p:cNvPr id="70" name="ZoneTexte 69">
            <a:extLst>
              <a:ext uri="{FF2B5EF4-FFF2-40B4-BE49-F238E27FC236}">
                <a16:creationId xmlns:a16="http://schemas.microsoft.com/office/drawing/2014/main" id="{C6E2CCD9-B4EA-100A-05CA-CB479E49E371}"/>
              </a:ext>
            </a:extLst>
          </p:cNvPr>
          <p:cNvSpPr txBox="1"/>
          <p:nvPr/>
        </p:nvSpPr>
        <p:spPr>
          <a:xfrm>
            <a:off x="163612" y="4178439"/>
            <a:ext cx="6103620" cy="369332"/>
          </a:xfrm>
          <a:prstGeom prst="rect">
            <a:avLst/>
          </a:prstGeom>
          <a:noFill/>
        </p:spPr>
        <p:txBody>
          <a:bodyPr wrap="square">
            <a:spAutoFit/>
          </a:bodyPr>
          <a:lstStyle/>
          <a:p>
            <a:r>
              <a:rPr lang="fr-FR" b="0" i="0" dirty="0">
                <a:solidFill>
                  <a:srgbClr val="000000"/>
                </a:solidFill>
                <a:effectLst/>
                <a:latin typeface="LiberationSans_8h_9"/>
              </a:rPr>
              <a:t>On différencie deux types de </a:t>
            </a:r>
            <a:r>
              <a:rPr lang="fr-FR" b="0" i="0">
                <a:solidFill>
                  <a:srgbClr val="000000"/>
                </a:solidFill>
                <a:effectLst/>
                <a:latin typeface="LiberationSans_8h_9"/>
              </a:rPr>
              <a:t>provisions IBNR </a:t>
            </a:r>
            <a:r>
              <a:rPr lang="fr-FR" b="0" i="0" dirty="0">
                <a:solidFill>
                  <a:srgbClr val="000000"/>
                </a:solidFill>
                <a:effectLst/>
                <a:latin typeface="LiberationSans_8h_9"/>
              </a:rPr>
              <a:t>: </a:t>
            </a:r>
            <a:endParaRPr lang="fr-DZ" dirty="0"/>
          </a:p>
        </p:txBody>
      </p:sp>
      <p:sp>
        <p:nvSpPr>
          <p:cNvPr id="71" name="Rectangle 70">
            <a:extLst>
              <a:ext uri="{FF2B5EF4-FFF2-40B4-BE49-F238E27FC236}">
                <a16:creationId xmlns:a16="http://schemas.microsoft.com/office/drawing/2014/main" id="{41CE73FD-942C-BAE6-0D93-4A77D1B1AEA8}"/>
              </a:ext>
            </a:extLst>
          </p:cNvPr>
          <p:cNvSpPr/>
          <p:nvPr/>
        </p:nvSpPr>
        <p:spPr bwMode="auto">
          <a:xfrm rot="16200000">
            <a:off x="5587189" y="-1083508"/>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solidFill>
                  <a:schemeClr val="bg1"/>
                </a:solidFill>
              </a:rPr>
              <a:t>IBNR :</a:t>
            </a:r>
          </a:p>
          <a:p>
            <a:pPr algn="ctr"/>
            <a:endParaRPr lang="fr-FR" sz="2000" b="1" dirty="0">
              <a:solidFill>
                <a:schemeClr val="bg1"/>
              </a:solidFill>
            </a:endParaRPr>
          </a:p>
        </p:txBody>
      </p:sp>
      <p:sp>
        <p:nvSpPr>
          <p:cNvPr id="73" name="ZoneTexte 72">
            <a:extLst>
              <a:ext uri="{FF2B5EF4-FFF2-40B4-BE49-F238E27FC236}">
                <a16:creationId xmlns:a16="http://schemas.microsoft.com/office/drawing/2014/main" id="{8398E4EE-C1BA-3231-C617-D2AD9FB1CE7B}"/>
              </a:ext>
            </a:extLst>
          </p:cNvPr>
          <p:cNvSpPr txBox="1"/>
          <p:nvPr/>
        </p:nvSpPr>
        <p:spPr>
          <a:xfrm>
            <a:off x="251460" y="5866884"/>
            <a:ext cx="9587866" cy="392159"/>
          </a:xfrm>
          <a:prstGeom prst="rect">
            <a:avLst/>
          </a:prstGeom>
          <a:noFill/>
        </p:spPr>
        <p:txBody>
          <a:bodyPr wrap="square">
            <a:spAutoFit/>
          </a:bodyPr>
          <a:lstStyle/>
          <a:p>
            <a:pPr>
              <a:lnSpc>
                <a:spcPct val="115000"/>
              </a:lnSpc>
              <a:spcAft>
                <a:spcPts val="1000"/>
              </a:spcAft>
              <a:tabLst>
                <a:tab pos="975360" algn="l"/>
              </a:tabLst>
            </a:pPr>
            <a:r>
              <a:rPr lang="fr-FR" sz="1800" dirty="0">
                <a:effectLst/>
                <a:latin typeface="Calibri" panose="020F0502020204030204" pitchFamily="34" charset="0"/>
                <a:ea typeface="Times New Roman" panose="02020603050405020304" pitchFamily="18" charset="0"/>
                <a:cs typeface="Arial" panose="020B0604020202020204" pitchFamily="34" charset="0"/>
              </a:rPr>
              <a:t>Ainsi, la PSAP s’exprime comme suit :                      </a:t>
            </a:r>
            <a:r>
              <a:rPr lang="en-US" sz="1800" b="1" dirty="0">
                <a:effectLst/>
                <a:latin typeface="Calibri" panose="020F0502020204030204" pitchFamily="34" charset="0"/>
                <a:ea typeface="Times New Roman" panose="02020603050405020304" pitchFamily="18" charset="0"/>
                <a:cs typeface="Arial" panose="020B0604020202020204" pitchFamily="34" charset="0"/>
              </a:rPr>
              <a:t>PSAP = PROVISION D/D + IBNR</a:t>
            </a:r>
            <a:endParaRPr lang="fr-DZ" sz="18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33" name="Image 32">
            <a:extLst>
              <a:ext uri="{FF2B5EF4-FFF2-40B4-BE49-F238E27FC236}">
                <a16:creationId xmlns:a16="http://schemas.microsoft.com/office/drawing/2014/main" id="{E39AF21F-8642-4052-A329-EC9439957B1C}"/>
              </a:ext>
            </a:extLst>
          </p:cNvPr>
          <p:cNvPicPr>
            <a:picLocks noChangeAspect="1"/>
          </p:cNvPicPr>
          <p:nvPr/>
        </p:nvPicPr>
        <p:blipFill rotWithShape="1">
          <a:blip r:embed="rId7">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2" name="Espace réservé de la date 3">
            <a:extLst>
              <a:ext uri="{FF2B5EF4-FFF2-40B4-BE49-F238E27FC236}">
                <a16:creationId xmlns:a16="http://schemas.microsoft.com/office/drawing/2014/main" id="{9C928434-C188-32C7-2C0F-C28B99A495C8}"/>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4" name="ZoneTexte 3">
            <a:extLst>
              <a:ext uri="{FF2B5EF4-FFF2-40B4-BE49-F238E27FC236}">
                <a16:creationId xmlns:a16="http://schemas.microsoft.com/office/drawing/2014/main" id="{886ABE70-5A2A-566E-C23C-8EBAAFE6C58C}"/>
              </a:ext>
            </a:extLst>
          </p:cNvPr>
          <p:cNvSpPr txBox="1"/>
          <p:nvPr/>
        </p:nvSpPr>
        <p:spPr>
          <a:xfrm>
            <a:off x="1751263" y="351991"/>
            <a:ext cx="7573246" cy="646331"/>
          </a:xfrm>
          <a:prstGeom prst="rect">
            <a:avLst/>
          </a:prstGeom>
          <a:noFill/>
        </p:spPr>
        <p:txBody>
          <a:bodyPr wrap="square">
            <a:spAutoFit/>
          </a:bodyPr>
          <a:lstStyle/>
          <a:p>
            <a:pPr algn="ctr"/>
            <a:r>
              <a:rPr lang="fr-FR" sz="3600" b="1" dirty="0"/>
              <a:t>Généralités sur le Provisionnement</a:t>
            </a:r>
            <a:r>
              <a:rPr lang="fr-FR" dirty="0"/>
              <a:t> </a:t>
            </a:r>
            <a:endParaRPr lang="fr-DZ" dirty="0"/>
          </a:p>
        </p:txBody>
      </p:sp>
      <p:sp>
        <p:nvSpPr>
          <p:cNvPr id="5" name="Espace réservé du numéro de diapositive 4">
            <a:extLst>
              <a:ext uri="{FF2B5EF4-FFF2-40B4-BE49-F238E27FC236}">
                <a16:creationId xmlns:a16="http://schemas.microsoft.com/office/drawing/2014/main" id="{7B2E43E0-FE74-DDA7-4A5A-2BB8A7BE5CE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13</a:t>
            </a:fld>
            <a:endParaRPr lang="fr-DZ" dirty="0"/>
          </a:p>
        </p:txBody>
      </p:sp>
    </p:spTree>
    <p:extLst>
      <p:ext uri="{BB962C8B-B14F-4D97-AF65-F5344CB8AC3E}">
        <p14:creationId xmlns:p14="http://schemas.microsoft.com/office/powerpoint/2010/main" val="322486460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que 9">
            <a:extLst>
              <a:ext uri="{FF2B5EF4-FFF2-40B4-BE49-F238E27FC236}">
                <a16:creationId xmlns:a16="http://schemas.microsoft.com/office/drawing/2014/main" id="{8A884E08-AB79-495F-9EC8-A5299314AD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6AAA79A3-638C-466C-B3F9-ED4B7C1851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sp>
        <p:nvSpPr>
          <p:cNvPr id="32" name="Rectangle : coins arrondis 31">
            <a:extLst>
              <a:ext uri="{FF2B5EF4-FFF2-40B4-BE49-F238E27FC236}">
                <a16:creationId xmlns:a16="http://schemas.microsoft.com/office/drawing/2014/main" id="{202F9F8E-9ADA-51BC-10F6-587FE9A28C21}"/>
              </a:ext>
            </a:extLst>
          </p:cNvPr>
          <p:cNvSpPr/>
          <p:nvPr/>
        </p:nvSpPr>
        <p:spPr>
          <a:xfrm>
            <a:off x="869915" y="1856863"/>
            <a:ext cx="10266218" cy="1349789"/>
          </a:xfrm>
          <a:prstGeom prst="roundRect">
            <a:avLst/>
          </a:prstGeom>
          <a:ln w="28575">
            <a:solidFill>
              <a:srgbClr val="1D71B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fr-FR" sz="2400" b="1" dirty="0">
                <a:effectLst/>
                <a:latin typeface="Calibri" panose="020F0502020204030204" pitchFamily="34" charset="0"/>
                <a:ea typeface="Calibri" panose="020F0502020204030204" pitchFamily="34" charset="0"/>
                <a:cs typeface="Arial" panose="020B0604020202020204" pitchFamily="34" charset="0"/>
              </a:rPr>
              <a:t>Les analyses de boni mali d’un exercice à l’autre permettent de visualiser l’écoulement des provisions constituées au 31/12/N au cours de l’année N+1. </a:t>
            </a:r>
            <a:endParaRPr lang="fr-DZ" sz="24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A1946082-B104-3553-62AE-2C479ED2D077}"/>
              </a:ext>
            </a:extLst>
          </p:cNvPr>
          <p:cNvSpPr/>
          <p:nvPr/>
        </p:nvSpPr>
        <p:spPr bwMode="auto">
          <a:xfrm rot="16200000">
            <a:off x="5587189" y="-1083508"/>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solidFill>
                  <a:schemeClr val="bg1"/>
                </a:solidFill>
              </a:rPr>
              <a:t>Analyse des Boni et Mali :</a:t>
            </a:r>
          </a:p>
          <a:p>
            <a:pPr algn="ctr"/>
            <a:endParaRPr lang="fr-FR" sz="2000" b="1" dirty="0">
              <a:solidFill>
                <a:schemeClr val="bg1"/>
              </a:solidFill>
            </a:endParaRPr>
          </a:p>
        </p:txBody>
      </p:sp>
      <p:pic>
        <p:nvPicPr>
          <p:cNvPr id="19" name="Image 18">
            <a:extLst>
              <a:ext uri="{FF2B5EF4-FFF2-40B4-BE49-F238E27FC236}">
                <a16:creationId xmlns:a16="http://schemas.microsoft.com/office/drawing/2014/main" id="{3CCC1668-B852-40CE-A635-E37487E322AD}"/>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2" name="Espace réservé de la date 3">
            <a:extLst>
              <a:ext uri="{FF2B5EF4-FFF2-40B4-BE49-F238E27FC236}">
                <a16:creationId xmlns:a16="http://schemas.microsoft.com/office/drawing/2014/main" id="{8D2A7589-F915-E913-D5F6-CA7C55281A76}"/>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4" name="ZoneTexte 3">
            <a:extLst>
              <a:ext uri="{FF2B5EF4-FFF2-40B4-BE49-F238E27FC236}">
                <a16:creationId xmlns:a16="http://schemas.microsoft.com/office/drawing/2014/main" id="{070DA337-DBBC-326C-17F4-1FDD17F10F21}"/>
              </a:ext>
            </a:extLst>
          </p:cNvPr>
          <p:cNvSpPr txBox="1"/>
          <p:nvPr/>
        </p:nvSpPr>
        <p:spPr>
          <a:xfrm>
            <a:off x="1751263" y="351991"/>
            <a:ext cx="7573246" cy="646331"/>
          </a:xfrm>
          <a:prstGeom prst="rect">
            <a:avLst/>
          </a:prstGeom>
          <a:noFill/>
        </p:spPr>
        <p:txBody>
          <a:bodyPr wrap="square">
            <a:spAutoFit/>
          </a:bodyPr>
          <a:lstStyle/>
          <a:p>
            <a:pPr algn="ctr"/>
            <a:r>
              <a:rPr lang="fr-FR" sz="3600" b="1" dirty="0"/>
              <a:t>Généralités sur le Provisionnement</a:t>
            </a:r>
            <a:r>
              <a:rPr lang="fr-FR" dirty="0"/>
              <a:t> </a:t>
            </a:r>
            <a:endParaRPr lang="fr-DZ" dirty="0"/>
          </a:p>
        </p:txBody>
      </p:sp>
      <p:sp>
        <p:nvSpPr>
          <p:cNvPr id="5" name="Espace réservé du numéro de diapositive 4">
            <a:extLst>
              <a:ext uri="{FF2B5EF4-FFF2-40B4-BE49-F238E27FC236}">
                <a16:creationId xmlns:a16="http://schemas.microsoft.com/office/drawing/2014/main" id="{53F1BC76-903E-1765-EE09-54CA667EBBE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14</a:t>
            </a:fld>
            <a:endParaRPr lang="fr-DZ" dirty="0"/>
          </a:p>
        </p:txBody>
      </p:sp>
      <p:graphicFrame>
        <p:nvGraphicFramePr>
          <p:cNvPr id="15" name="Tableau 14">
            <a:extLst>
              <a:ext uri="{FF2B5EF4-FFF2-40B4-BE49-F238E27FC236}">
                <a16:creationId xmlns:a16="http://schemas.microsoft.com/office/drawing/2014/main" id="{E527F777-4903-DB08-8918-F8F83A89B968}"/>
              </a:ext>
            </a:extLst>
          </p:cNvPr>
          <p:cNvGraphicFramePr>
            <a:graphicFrameLocks noGrp="1"/>
          </p:cNvGraphicFramePr>
          <p:nvPr>
            <p:extLst>
              <p:ext uri="{D42A27DB-BD31-4B8C-83A1-F6EECF244321}">
                <p14:modId xmlns:p14="http://schemas.microsoft.com/office/powerpoint/2010/main" val="661466092"/>
              </p:ext>
            </p:extLst>
          </p:nvPr>
        </p:nvGraphicFramePr>
        <p:xfrm>
          <a:off x="500424" y="3651349"/>
          <a:ext cx="10819860" cy="2194576"/>
        </p:xfrm>
        <a:graphic>
          <a:graphicData uri="http://schemas.openxmlformats.org/drawingml/2006/table">
            <a:tbl>
              <a:tblPr firstRow="1" bandRow="1">
                <a:tableStyleId>{5C22544A-7EE6-4342-B048-85BDC9FD1C3A}</a:tableStyleId>
              </a:tblPr>
              <a:tblGrid>
                <a:gridCol w="2163972">
                  <a:extLst>
                    <a:ext uri="{9D8B030D-6E8A-4147-A177-3AD203B41FA5}">
                      <a16:colId xmlns:a16="http://schemas.microsoft.com/office/drawing/2014/main" val="53198450"/>
                    </a:ext>
                  </a:extLst>
                </a:gridCol>
                <a:gridCol w="2163972">
                  <a:extLst>
                    <a:ext uri="{9D8B030D-6E8A-4147-A177-3AD203B41FA5}">
                      <a16:colId xmlns:a16="http://schemas.microsoft.com/office/drawing/2014/main" val="2488957241"/>
                    </a:ext>
                  </a:extLst>
                </a:gridCol>
                <a:gridCol w="2163972">
                  <a:extLst>
                    <a:ext uri="{9D8B030D-6E8A-4147-A177-3AD203B41FA5}">
                      <a16:colId xmlns:a16="http://schemas.microsoft.com/office/drawing/2014/main" val="3320163525"/>
                    </a:ext>
                  </a:extLst>
                </a:gridCol>
                <a:gridCol w="2163972">
                  <a:extLst>
                    <a:ext uri="{9D8B030D-6E8A-4147-A177-3AD203B41FA5}">
                      <a16:colId xmlns:a16="http://schemas.microsoft.com/office/drawing/2014/main" val="3742560312"/>
                    </a:ext>
                  </a:extLst>
                </a:gridCol>
                <a:gridCol w="2163972">
                  <a:extLst>
                    <a:ext uri="{9D8B030D-6E8A-4147-A177-3AD203B41FA5}">
                      <a16:colId xmlns:a16="http://schemas.microsoft.com/office/drawing/2014/main" val="2300921702"/>
                    </a:ext>
                  </a:extLst>
                </a:gridCol>
              </a:tblGrid>
              <a:tr h="892318">
                <a:tc>
                  <a:txBody>
                    <a:bodyPr/>
                    <a:lstStyle/>
                    <a:p>
                      <a:pPr algn="ctr"/>
                      <a:r>
                        <a:rPr lang="fr-FR" dirty="0"/>
                        <a:t>Exercice</a:t>
                      </a:r>
                      <a:endParaRPr lang="fr-DZ" dirty="0"/>
                    </a:p>
                  </a:txBody>
                  <a:tcPr anchor="ctr"/>
                </a:tc>
                <a:tc>
                  <a:txBody>
                    <a:bodyPr/>
                    <a:lstStyle/>
                    <a:p>
                      <a:pPr algn="ctr"/>
                      <a:r>
                        <a:rPr lang="fr-FR" dirty="0"/>
                        <a:t>Provision initiale estimée</a:t>
                      </a:r>
                      <a:endParaRPr lang="fr-DZ" dirty="0"/>
                    </a:p>
                  </a:txBody>
                  <a:tcPr anchor="ctr"/>
                </a:tc>
                <a:tc>
                  <a:txBody>
                    <a:bodyPr/>
                    <a:lstStyle/>
                    <a:p>
                      <a:pPr algn="ctr"/>
                      <a:r>
                        <a:rPr lang="fr-FR" dirty="0"/>
                        <a:t>Charge finale constatée</a:t>
                      </a:r>
                      <a:endParaRPr lang="fr-DZ" dirty="0"/>
                    </a:p>
                  </a:txBody>
                  <a:tcPr anchor="ctr"/>
                </a:tc>
                <a:tc>
                  <a:txBody>
                    <a:bodyPr/>
                    <a:lstStyle/>
                    <a:p>
                      <a:pPr algn="ctr"/>
                      <a:r>
                        <a:rPr lang="fr-FR" b="1" dirty="0"/>
                        <a:t>Boni/Mali</a:t>
                      </a:r>
                      <a:r>
                        <a:rPr lang="fr-FR" dirty="0"/>
                        <a:t> (Provision - Charge)</a:t>
                      </a:r>
                      <a:endParaRPr lang="fr-DZ" dirty="0"/>
                    </a:p>
                  </a:txBody>
                  <a:tcPr anchor="ctr"/>
                </a:tc>
                <a:tc>
                  <a:txBody>
                    <a:bodyPr/>
                    <a:lstStyle/>
                    <a:p>
                      <a:pPr algn="ctr"/>
                      <a:r>
                        <a:rPr lang="fr-FR" dirty="0"/>
                        <a:t>Interprétation</a:t>
                      </a:r>
                      <a:endParaRPr lang="fr-DZ" dirty="0"/>
                    </a:p>
                  </a:txBody>
                  <a:tcPr anchor="ctr"/>
                </a:tc>
                <a:extLst>
                  <a:ext uri="{0D108BD9-81ED-4DB2-BD59-A6C34878D82A}">
                    <a16:rowId xmlns:a16="http://schemas.microsoft.com/office/drawing/2014/main" val="4008485742"/>
                  </a:ext>
                </a:extLst>
              </a:tr>
              <a:tr h="662178">
                <a:tc>
                  <a:txBody>
                    <a:bodyPr/>
                    <a:lstStyle/>
                    <a:p>
                      <a:pPr algn="ctr"/>
                      <a:r>
                        <a:rPr lang="fr-FR" dirty="0"/>
                        <a:t>1</a:t>
                      </a:r>
                      <a:endParaRPr lang="fr-DZ" dirty="0"/>
                    </a:p>
                  </a:txBody>
                  <a:tcPr anchor="ctr"/>
                </a:tc>
                <a:tc>
                  <a:txBody>
                    <a:bodyPr/>
                    <a:lstStyle/>
                    <a:p>
                      <a:pPr algn="ctr"/>
                      <a:r>
                        <a:rPr lang="fr-DZ" dirty="0"/>
                        <a:t>10 000</a:t>
                      </a:r>
                    </a:p>
                  </a:txBody>
                  <a:tcPr anchor="ctr"/>
                </a:tc>
                <a:tc>
                  <a:txBody>
                    <a:bodyPr/>
                    <a:lstStyle/>
                    <a:p>
                      <a:pPr algn="ctr"/>
                      <a:r>
                        <a:rPr lang="fr-DZ" dirty="0"/>
                        <a:t>9 000</a:t>
                      </a:r>
                    </a:p>
                  </a:txBody>
                  <a:tcPr anchor="ctr"/>
                </a:tc>
                <a:tc>
                  <a:txBody>
                    <a:bodyPr/>
                    <a:lstStyle/>
                    <a:p>
                      <a:pPr algn="ctr"/>
                      <a:r>
                        <a:rPr lang="fr-FR" b="1" dirty="0"/>
                        <a:t>+1 000</a:t>
                      </a:r>
                      <a:r>
                        <a:rPr lang="fr-FR" dirty="0"/>
                        <a:t> (Boni)</a:t>
                      </a:r>
                      <a:endParaRPr lang="fr-DZ" dirty="0"/>
                    </a:p>
                  </a:txBody>
                  <a:tcPr anchor="ctr"/>
                </a:tc>
                <a:tc>
                  <a:txBody>
                    <a:bodyPr/>
                    <a:lstStyle/>
                    <a:p>
                      <a:pPr algn="ctr"/>
                      <a:r>
                        <a:rPr lang="fr-FR" dirty="0"/>
                        <a:t>Sur provisionnement</a:t>
                      </a:r>
                      <a:endParaRPr lang="fr-DZ" dirty="0"/>
                    </a:p>
                  </a:txBody>
                  <a:tcPr anchor="ctr"/>
                </a:tc>
                <a:extLst>
                  <a:ext uri="{0D108BD9-81ED-4DB2-BD59-A6C34878D82A}">
                    <a16:rowId xmlns:a16="http://schemas.microsoft.com/office/drawing/2014/main" val="2951128855"/>
                  </a:ext>
                </a:extLst>
              </a:tr>
              <a:tr h="628980">
                <a:tc>
                  <a:txBody>
                    <a:bodyPr/>
                    <a:lstStyle/>
                    <a:p>
                      <a:pPr algn="ctr"/>
                      <a:r>
                        <a:rPr lang="fr-FR" dirty="0"/>
                        <a:t>2</a:t>
                      </a:r>
                      <a:endParaRPr lang="fr-DZ" dirty="0"/>
                    </a:p>
                  </a:txBody>
                  <a:tcPr anchor="ctr"/>
                </a:tc>
                <a:tc>
                  <a:txBody>
                    <a:bodyPr/>
                    <a:lstStyle/>
                    <a:p>
                      <a:pPr algn="ctr"/>
                      <a:r>
                        <a:rPr lang="fr-DZ" dirty="0"/>
                        <a:t>12 000</a:t>
                      </a:r>
                    </a:p>
                  </a:txBody>
                  <a:tcPr anchor="ctr"/>
                </a:tc>
                <a:tc>
                  <a:txBody>
                    <a:bodyPr/>
                    <a:lstStyle/>
                    <a:p>
                      <a:pPr algn="ctr"/>
                      <a:r>
                        <a:rPr lang="fr-DZ" dirty="0"/>
                        <a:t>12 500</a:t>
                      </a:r>
                    </a:p>
                  </a:txBody>
                  <a:tcPr anchor="ctr"/>
                </a:tc>
                <a:tc>
                  <a:txBody>
                    <a:bodyPr/>
                    <a:lstStyle/>
                    <a:p>
                      <a:pPr algn="ctr"/>
                      <a:r>
                        <a:rPr lang="fr-FR" b="1" dirty="0"/>
                        <a:t>-500</a:t>
                      </a:r>
                      <a:r>
                        <a:rPr lang="fr-FR" dirty="0"/>
                        <a:t> (Mali)</a:t>
                      </a:r>
                      <a:endParaRPr lang="fr-DZ" dirty="0"/>
                    </a:p>
                  </a:txBody>
                  <a:tcPr anchor="ctr"/>
                </a:tc>
                <a:tc>
                  <a:txBody>
                    <a:bodyPr/>
                    <a:lstStyle/>
                    <a:p>
                      <a:pPr algn="ctr"/>
                      <a:r>
                        <a:rPr lang="fr-FR" dirty="0"/>
                        <a:t>Sous-provisionnement</a:t>
                      </a:r>
                      <a:endParaRPr lang="fr-DZ" dirty="0"/>
                    </a:p>
                  </a:txBody>
                  <a:tcPr anchor="ctr"/>
                </a:tc>
                <a:extLst>
                  <a:ext uri="{0D108BD9-81ED-4DB2-BD59-A6C34878D82A}">
                    <a16:rowId xmlns:a16="http://schemas.microsoft.com/office/drawing/2014/main" val="1427216629"/>
                  </a:ext>
                </a:extLst>
              </a:tr>
            </a:tbl>
          </a:graphicData>
        </a:graphic>
      </p:graphicFrame>
    </p:spTree>
    <p:extLst>
      <p:ext uri="{BB962C8B-B14F-4D97-AF65-F5344CB8AC3E}">
        <p14:creationId xmlns:p14="http://schemas.microsoft.com/office/powerpoint/2010/main" val="156857737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11563-B80D-6818-CC6F-D9230FEB9C89}"/>
            </a:ext>
          </a:extLst>
        </p:cNvPr>
        <p:cNvGrpSpPr/>
        <p:nvPr/>
      </p:nvGrpSpPr>
      <p:grpSpPr>
        <a:xfrm>
          <a:off x="0" y="0"/>
          <a:ext cx="0" cy="0"/>
          <a:chOff x="0" y="0"/>
          <a:chExt cx="0" cy="0"/>
        </a:xfrm>
      </p:grpSpPr>
      <p:pic>
        <p:nvPicPr>
          <p:cNvPr id="16" name="Image 15">
            <a:extLst>
              <a:ext uri="{FF2B5EF4-FFF2-40B4-BE49-F238E27FC236}">
                <a16:creationId xmlns:a16="http://schemas.microsoft.com/office/drawing/2014/main" id="{45C60C8B-8DB5-80B9-04E4-A3FA915879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4" y="449860"/>
            <a:ext cx="580100" cy="506303"/>
          </a:xfrm>
          <a:prstGeom prst="rect">
            <a:avLst/>
          </a:prstGeom>
        </p:spPr>
      </p:pic>
      <p:pic>
        <p:nvPicPr>
          <p:cNvPr id="28" name="Graphique 27">
            <a:extLst>
              <a:ext uri="{FF2B5EF4-FFF2-40B4-BE49-F238E27FC236}">
                <a16:creationId xmlns:a16="http://schemas.microsoft.com/office/drawing/2014/main" id="{BA9E3807-E577-8008-09A9-4523D0CE89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58" y="263"/>
            <a:ext cx="12193200" cy="1349789"/>
          </a:xfrm>
          <a:prstGeom prst="rect">
            <a:avLst/>
          </a:prstGeom>
        </p:spPr>
      </p:pic>
      <p:pic>
        <p:nvPicPr>
          <p:cNvPr id="24" name="Image 23">
            <a:extLst>
              <a:ext uri="{FF2B5EF4-FFF2-40B4-BE49-F238E27FC236}">
                <a16:creationId xmlns:a16="http://schemas.microsoft.com/office/drawing/2014/main" id="{577831A6-44AD-0532-3DFC-CFD49824AA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pic>
        <p:nvPicPr>
          <p:cNvPr id="2" name="Graphique 1">
            <a:extLst>
              <a:ext uri="{FF2B5EF4-FFF2-40B4-BE49-F238E27FC236}">
                <a16:creationId xmlns:a16="http://schemas.microsoft.com/office/drawing/2014/main" id="{BA7CB438-858B-5C5C-8056-4A0CA25415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8699" y="1729634"/>
            <a:ext cx="10494286" cy="4354630"/>
          </a:xfrm>
          <a:prstGeom prst="rect">
            <a:avLst/>
          </a:prstGeom>
        </p:spPr>
      </p:pic>
      <p:sp>
        <p:nvSpPr>
          <p:cNvPr id="3" name="ZoneTexte 2">
            <a:extLst>
              <a:ext uri="{FF2B5EF4-FFF2-40B4-BE49-F238E27FC236}">
                <a16:creationId xmlns:a16="http://schemas.microsoft.com/office/drawing/2014/main" id="{AED8F13E-37B3-80BA-A7F5-79FEB457F4D5}"/>
              </a:ext>
            </a:extLst>
          </p:cNvPr>
          <p:cNvSpPr txBox="1"/>
          <p:nvPr/>
        </p:nvSpPr>
        <p:spPr>
          <a:xfrm>
            <a:off x="1069168" y="1914453"/>
            <a:ext cx="10453817" cy="461665"/>
          </a:xfrm>
          <a:prstGeom prst="rect">
            <a:avLst/>
          </a:prstGeom>
          <a:noFill/>
        </p:spPr>
        <p:txBody>
          <a:bodyPr wrap="square">
            <a:spAutoFit/>
          </a:bodyPr>
          <a:lstStyle/>
          <a:p>
            <a:r>
              <a:rPr lang="fr-FR" sz="2400" b="1" dirty="0">
                <a:solidFill>
                  <a:schemeClr val="tx2"/>
                </a:solidFill>
              </a:rPr>
              <a:t>Quelle méthode doit utiliser un actuaire en fonction des données qu’il possède ?</a:t>
            </a:r>
            <a:endParaRPr lang="fr-DZ" sz="2400" b="1" dirty="0">
              <a:solidFill>
                <a:schemeClr val="tx2"/>
              </a:solidFill>
            </a:endParaRPr>
          </a:p>
        </p:txBody>
      </p:sp>
      <p:pic>
        <p:nvPicPr>
          <p:cNvPr id="6" name="Picture 4" descr="Une image contenant outil, cadre, clé, conception">
            <a:extLst>
              <a:ext uri="{FF2B5EF4-FFF2-40B4-BE49-F238E27FC236}">
                <a16:creationId xmlns:a16="http://schemas.microsoft.com/office/drawing/2014/main" id="{9E8ACB02-EB39-BBD9-B627-34E59A4FC9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1119" y="2872722"/>
            <a:ext cx="6700081" cy="2274465"/>
          </a:xfrm>
          <a:prstGeom prst="snip2DiagRect">
            <a:avLst>
              <a:gd name="adj1" fmla="val 0"/>
              <a:gd name="adj2" fmla="val 2320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ZoneTexte 8">
            <a:extLst>
              <a:ext uri="{FF2B5EF4-FFF2-40B4-BE49-F238E27FC236}">
                <a16:creationId xmlns:a16="http://schemas.microsoft.com/office/drawing/2014/main" id="{A0404613-5DCB-2E75-E00D-7761DB61CAD5}"/>
              </a:ext>
            </a:extLst>
          </p:cNvPr>
          <p:cNvSpPr txBox="1"/>
          <p:nvPr/>
        </p:nvSpPr>
        <p:spPr>
          <a:xfrm>
            <a:off x="4148901" y="3415662"/>
            <a:ext cx="4114989" cy="943660"/>
          </a:xfrm>
          <a:prstGeom prst="rect">
            <a:avLst/>
          </a:prstGeom>
          <a:noFill/>
        </p:spPr>
        <p:txBody>
          <a:bodyPr wrap="square">
            <a:spAutoFit/>
          </a:bodyPr>
          <a:lstStyle/>
          <a:p>
            <a:pPr algn="just"/>
            <a:r>
              <a:rPr lang="fr-FR" b="1" i="1" dirty="0"/>
              <a:t>« </a:t>
            </a:r>
            <a:r>
              <a:rPr lang="fr-FR" b="1" dirty="0"/>
              <a:t>Le provisionnement n'est pas un problème de modélisation complexe, mais un exercice de choix de modèle . </a:t>
            </a:r>
            <a:r>
              <a:rPr lang="fr-FR" b="1" i="1" dirty="0"/>
              <a:t>»</a:t>
            </a:r>
            <a:endParaRPr lang="fr-DZ" dirty="0"/>
          </a:p>
        </p:txBody>
      </p:sp>
      <p:sp>
        <p:nvSpPr>
          <p:cNvPr id="11" name="ZoneTexte 10">
            <a:extLst>
              <a:ext uri="{FF2B5EF4-FFF2-40B4-BE49-F238E27FC236}">
                <a16:creationId xmlns:a16="http://schemas.microsoft.com/office/drawing/2014/main" id="{2FFB98FE-9645-AC16-2CA7-0D53EF49C336}"/>
              </a:ext>
            </a:extLst>
          </p:cNvPr>
          <p:cNvSpPr txBox="1"/>
          <p:nvPr/>
        </p:nvSpPr>
        <p:spPr>
          <a:xfrm>
            <a:off x="6376596" y="4293757"/>
            <a:ext cx="3253622" cy="369332"/>
          </a:xfrm>
          <a:prstGeom prst="rect">
            <a:avLst/>
          </a:prstGeom>
          <a:noFill/>
        </p:spPr>
        <p:txBody>
          <a:bodyPr wrap="square">
            <a:spAutoFit/>
          </a:bodyPr>
          <a:lstStyle/>
          <a:p>
            <a:r>
              <a:rPr lang="fr-FR" b="1" dirty="0"/>
              <a:t>Hans </a:t>
            </a:r>
            <a:r>
              <a:rPr lang="fr-FR" b="1" dirty="0" err="1"/>
              <a:t>Bühlmann</a:t>
            </a:r>
            <a:r>
              <a:rPr lang="fr-FR" b="1" dirty="0"/>
              <a:t> </a:t>
            </a:r>
            <a:endParaRPr lang="fr-DZ" dirty="0"/>
          </a:p>
        </p:txBody>
      </p:sp>
      <p:pic>
        <p:nvPicPr>
          <p:cNvPr id="17" name="Image 16">
            <a:extLst>
              <a:ext uri="{FF2B5EF4-FFF2-40B4-BE49-F238E27FC236}">
                <a16:creationId xmlns:a16="http://schemas.microsoft.com/office/drawing/2014/main" id="{2D695BF0-E957-4A80-8550-FF89DF7FFE88}"/>
              </a:ext>
            </a:extLst>
          </p:cNvPr>
          <p:cNvPicPr>
            <a:picLocks noChangeAspect="1"/>
          </p:cNvPicPr>
          <p:nvPr/>
        </p:nvPicPr>
        <p:blipFill rotWithShape="1">
          <a:blip r:embed="rId8">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5" name="Espace réservé de la date 3">
            <a:extLst>
              <a:ext uri="{FF2B5EF4-FFF2-40B4-BE49-F238E27FC236}">
                <a16:creationId xmlns:a16="http://schemas.microsoft.com/office/drawing/2014/main" id="{870BE54B-31DE-1B58-E073-9FBD5A7D09E2}"/>
              </a:ext>
            </a:extLst>
          </p:cNvPr>
          <p:cNvSpPr txBox="1">
            <a:spLocks/>
          </p:cNvSpPr>
          <p:nvPr/>
        </p:nvSpPr>
        <p:spPr>
          <a:xfrm>
            <a:off x="607859" y="6478155"/>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8" name="ZoneTexte 7">
            <a:extLst>
              <a:ext uri="{FF2B5EF4-FFF2-40B4-BE49-F238E27FC236}">
                <a16:creationId xmlns:a16="http://schemas.microsoft.com/office/drawing/2014/main" id="{8033580A-FA56-5704-918E-1BCBB70D6AEE}"/>
              </a:ext>
            </a:extLst>
          </p:cNvPr>
          <p:cNvSpPr txBox="1"/>
          <p:nvPr/>
        </p:nvSpPr>
        <p:spPr>
          <a:xfrm>
            <a:off x="1751263" y="351991"/>
            <a:ext cx="7573246" cy="646331"/>
          </a:xfrm>
          <a:prstGeom prst="rect">
            <a:avLst/>
          </a:prstGeom>
          <a:noFill/>
        </p:spPr>
        <p:txBody>
          <a:bodyPr wrap="square">
            <a:spAutoFit/>
          </a:bodyPr>
          <a:lstStyle/>
          <a:p>
            <a:pPr algn="ctr"/>
            <a:r>
              <a:rPr lang="fr-FR" sz="3600" b="1" dirty="0"/>
              <a:t>Généralités sur le Provisionnement</a:t>
            </a:r>
            <a:r>
              <a:rPr lang="fr-FR" dirty="0"/>
              <a:t> </a:t>
            </a:r>
            <a:endParaRPr lang="fr-DZ" dirty="0"/>
          </a:p>
        </p:txBody>
      </p:sp>
      <p:sp>
        <p:nvSpPr>
          <p:cNvPr id="10" name="Espace réservé du numéro de diapositive 4">
            <a:extLst>
              <a:ext uri="{FF2B5EF4-FFF2-40B4-BE49-F238E27FC236}">
                <a16:creationId xmlns:a16="http://schemas.microsoft.com/office/drawing/2014/main" id="{71EE358C-4D0F-A1EB-138C-F41E4158C2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15</a:t>
            </a:fld>
            <a:endParaRPr lang="fr-DZ" dirty="0"/>
          </a:p>
        </p:txBody>
      </p:sp>
    </p:spTree>
    <p:extLst>
      <p:ext uri="{BB962C8B-B14F-4D97-AF65-F5344CB8AC3E}">
        <p14:creationId xmlns:p14="http://schemas.microsoft.com/office/powerpoint/2010/main" val="162140189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que 9">
            <a:extLst>
              <a:ext uri="{FF2B5EF4-FFF2-40B4-BE49-F238E27FC236}">
                <a16:creationId xmlns:a16="http://schemas.microsoft.com/office/drawing/2014/main" id="{8A884E08-AB79-495F-9EC8-A5299314AD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6AAA79A3-638C-466C-B3F9-ED4B7C1851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sp>
        <p:nvSpPr>
          <p:cNvPr id="12" name="Rectangle 11">
            <a:extLst>
              <a:ext uri="{FF2B5EF4-FFF2-40B4-BE49-F238E27FC236}">
                <a16:creationId xmlns:a16="http://schemas.microsoft.com/office/drawing/2014/main" id="{F4CFF4DB-ACCB-4EB6-9B57-82F0A4EC72C9}"/>
              </a:ext>
            </a:extLst>
          </p:cNvPr>
          <p:cNvSpPr/>
          <p:nvPr/>
        </p:nvSpPr>
        <p:spPr>
          <a:xfrm>
            <a:off x="2741391" y="351728"/>
            <a:ext cx="5909182" cy="1200329"/>
          </a:xfrm>
          <a:prstGeom prst="rect">
            <a:avLst/>
          </a:prstGeom>
        </p:spPr>
        <p:txBody>
          <a:bodyPr wrap="none">
            <a:spAutoFit/>
          </a:bodyPr>
          <a:lstStyle/>
          <a:p>
            <a:pPr algn="ctr"/>
            <a:r>
              <a:rPr lang="fr-FR" sz="3600" b="1" dirty="0"/>
              <a:t>Le cadre réglementaire actuel</a:t>
            </a:r>
          </a:p>
          <a:p>
            <a:pPr algn="ctr"/>
            <a:r>
              <a:rPr lang="fr-FR" sz="3600" b="1" dirty="0"/>
              <a:t>	</a:t>
            </a:r>
          </a:p>
        </p:txBody>
      </p:sp>
      <p:sp>
        <p:nvSpPr>
          <p:cNvPr id="5" name="ZoneTexte 4">
            <a:extLst>
              <a:ext uri="{FF2B5EF4-FFF2-40B4-BE49-F238E27FC236}">
                <a16:creationId xmlns:a16="http://schemas.microsoft.com/office/drawing/2014/main" id="{FAF0B5CD-7CF6-B716-92A7-47B2A7A3D099}"/>
              </a:ext>
            </a:extLst>
          </p:cNvPr>
          <p:cNvSpPr txBox="1"/>
          <p:nvPr/>
        </p:nvSpPr>
        <p:spPr>
          <a:xfrm>
            <a:off x="760592" y="2357150"/>
            <a:ext cx="10798629" cy="2741263"/>
          </a:xfrm>
          <a:prstGeom prst="rect">
            <a:avLst/>
          </a:prstGeom>
          <a:noFill/>
        </p:spPr>
        <p:txBody>
          <a:bodyPr wrap="square">
            <a:spAutoFit/>
          </a:bodyPr>
          <a:lstStyle/>
          <a:p>
            <a:pPr marL="800100" lvl="1" indent="-342900">
              <a:lnSpc>
                <a:spcPct val="150000"/>
              </a:lnSpc>
              <a:buFont typeface="+mj-lt"/>
              <a:buAutoNum type="arabicPeriod"/>
            </a:pPr>
            <a:r>
              <a:rPr lang="fr-FR" sz="2400" b="1" dirty="0"/>
              <a:t>Méthode Dossier par Dossier</a:t>
            </a:r>
            <a:endParaRPr lang="fr-FR" sz="2400" dirty="0"/>
          </a:p>
          <a:p>
            <a:pPr marL="800100" lvl="1" indent="-342900">
              <a:lnSpc>
                <a:spcPct val="150000"/>
              </a:lnSpc>
              <a:buFont typeface="+mj-lt"/>
              <a:buAutoNum type="arabicPeriod"/>
            </a:pPr>
            <a:r>
              <a:rPr lang="fr-FR" sz="2400" b="1" dirty="0"/>
              <a:t>Méthode du Coût Moyen</a:t>
            </a:r>
          </a:p>
          <a:p>
            <a:pPr marL="800100" lvl="1" indent="-342900">
              <a:lnSpc>
                <a:spcPct val="150000"/>
              </a:lnSpc>
              <a:buFont typeface="+mj-lt"/>
              <a:buAutoNum type="arabicPeriod"/>
            </a:pPr>
            <a:r>
              <a:rPr lang="fr-FR" sz="2400" b="1" dirty="0"/>
              <a:t>Méthode des cadences</a:t>
            </a:r>
          </a:p>
          <a:p>
            <a:pPr marL="800100" lvl="1" indent="-342900">
              <a:lnSpc>
                <a:spcPct val="150000"/>
              </a:lnSpc>
              <a:buFont typeface="+mj-lt"/>
              <a:buAutoNum type="arabicPeriod"/>
            </a:pPr>
            <a:r>
              <a:rPr lang="fr-FR" sz="2400" b="1" dirty="0"/>
              <a:t>Méthode de blocage des primes </a:t>
            </a:r>
          </a:p>
          <a:p>
            <a:pPr marR="32385" algn="just">
              <a:lnSpc>
                <a:spcPct val="105000"/>
              </a:lnSpc>
              <a:spcBef>
                <a:spcPts val="1200"/>
              </a:spcBef>
              <a:spcAft>
                <a:spcPts val="1000"/>
              </a:spcAft>
            </a:pPr>
            <a:endParaRPr lang="fr-DZ" b="1" dirty="0">
              <a:latin typeface="Calibri" panose="020F0502020204030204" pitchFamily="34" charset="0"/>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D663BBB-8A20-3D7E-F039-76DD4B193FA6}"/>
              </a:ext>
            </a:extLst>
          </p:cNvPr>
          <p:cNvSpPr/>
          <p:nvPr/>
        </p:nvSpPr>
        <p:spPr bwMode="auto">
          <a:xfrm rot="16200000">
            <a:off x="5587189" y="-1083508"/>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Méthodes Réglementaires Automobile  </a:t>
            </a:r>
            <a:r>
              <a:rPr lang="fr-FR" sz="2000" b="1" dirty="0">
                <a:solidFill>
                  <a:schemeClr val="bg1"/>
                </a:solidFill>
              </a:rPr>
              <a:t>:</a:t>
            </a:r>
          </a:p>
          <a:p>
            <a:pPr algn="ctr"/>
            <a:endParaRPr lang="fr-FR" sz="2000" b="1" dirty="0">
              <a:solidFill>
                <a:schemeClr val="bg1"/>
              </a:solidFill>
            </a:endParaRPr>
          </a:p>
        </p:txBody>
      </p:sp>
      <p:pic>
        <p:nvPicPr>
          <p:cNvPr id="16" name="Image 15">
            <a:extLst>
              <a:ext uri="{FF2B5EF4-FFF2-40B4-BE49-F238E27FC236}">
                <a16:creationId xmlns:a16="http://schemas.microsoft.com/office/drawing/2014/main" id="{8FE6C0B0-7692-409A-BED0-1F3D2DD6EA82}"/>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3" name="Espace réservé de la date 3">
            <a:extLst>
              <a:ext uri="{FF2B5EF4-FFF2-40B4-BE49-F238E27FC236}">
                <a16:creationId xmlns:a16="http://schemas.microsoft.com/office/drawing/2014/main" id="{09217F1B-AF56-7F02-BFC3-C82B59E1D0A0}"/>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4" name="Espace réservé du numéro de diapositive 4">
            <a:extLst>
              <a:ext uri="{FF2B5EF4-FFF2-40B4-BE49-F238E27FC236}">
                <a16:creationId xmlns:a16="http://schemas.microsoft.com/office/drawing/2014/main" id="{7CCE0B8F-01E9-54BF-6BEA-F7C8C7AF9CC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16</a:t>
            </a:fld>
            <a:endParaRPr lang="fr-DZ" dirty="0"/>
          </a:p>
        </p:txBody>
      </p:sp>
    </p:spTree>
    <p:extLst>
      <p:ext uri="{BB962C8B-B14F-4D97-AF65-F5344CB8AC3E}">
        <p14:creationId xmlns:p14="http://schemas.microsoft.com/office/powerpoint/2010/main" val="3681759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que 9">
            <a:extLst>
              <a:ext uri="{FF2B5EF4-FFF2-40B4-BE49-F238E27FC236}">
                <a16:creationId xmlns:a16="http://schemas.microsoft.com/office/drawing/2014/main" id="{8A884E08-AB79-495F-9EC8-A5299314AD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6AAA79A3-638C-466C-B3F9-ED4B7C1851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sp>
        <p:nvSpPr>
          <p:cNvPr id="6" name="ZoneTexte 5">
            <a:extLst>
              <a:ext uri="{FF2B5EF4-FFF2-40B4-BE49-F238E27FC236}">
                <a16:creationId xmlns:a16="http://schemas.microsoft.com/office/drawing/2014/main" id="{8174041D-FA59-CA95-ADB6-4C23D90B21F5}"/>
              </a:ext>
            </a:extLst>
          </p:cNvPr>
          <p:cNvSpPr txBox="1"/>
          <p:nvPr/>
        </p:nvSpPr>
        <p:spPr>
          <a:xfrm>
            <a:off x="240551" y="1462906"/>
            <a:ext cx="11343590" cy="4793876"/>
          </a:xfrm>
          <a:prstGeom prst="rect">
            <a:avLst/>
          </a:prstGeom>
          <a:noFill/>
        </p:spPr>
        <p:txBody>
          <a:bodyPr wrap="square">
            <a:spAutoFit/>
          </a:bodyPr>
          <a:lstStyle/>
          <a:p>
            <a:pPr algn="just">
              <a:lnSpc>
                <a:spcPct val="115000"/>
              </a:lnSpc>
              <a:spcAft>
                <a:spcPts val="1000"/>
              </a:spcAft>
            </a:pPr>
            <a:r>
              <a:rPr lang="fr-FR" dirty="0">
                <a:effectLst/>
                <a:latin typeface="Calibri" panose="020F0502020204030204" pitchFamily="34" charset="0"/>
                <a:ea typeface="Calibri" panose="020F0502020204030204" pitchFamily="34" charset="0"/>
                <a:cs typeface="Calibri" panose="020F0502020204030204" pitchFamily="34" charset="0"/>
              </a:rPr>
              <a:t>La méthode du Chain Ladder est la plus couramment utilisée pour sa simplicité de mise en œuvre, les paramètres intervenants sont facilement estimables et possèdent une interprétation claire. En plus de ça, cette méthode ne fait aucune hypothèse quant à la loi que peuvent suivre les coûts des sinistres ou leur fréquence.</a:t>
            </a:r>
            <a:endParaRPr lang="fr-FR" dirty="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fr-FR" dirty="0">
                <a:effectLst/>
                <a:latin typeface="Calibri" panose="020F0502020204030204" pitchFamily="34" charset="0"/>
                <a:ea typeface="Calibri" panose="020F0502020204030204" pitchFamily="34" charset="0"/>
                <a:cs typeface="Calibri" panose="020F0502020204030204" pitchFamily="34" charset="0"/>
              </a:rPr>
              <a:t>Cette méthode présente l'avantage de s'appliquer à des triangles de toute nature, en particulier ceux de paiement cumulé ou de charges. </a:t>
            </a:r>
          </a:p>
          <a:p>
            <a:pPr algn="just">
              <a:lnSpc>
                <a:spcPct val="115000"/>
              </a:lnSpc>
              <a:spcAft>
                <a:spcPts val="1000"/>
              </a:spcAft>
            </a:pPr>
            <a:r>
              <a:rPr lang="fr-FR" dirty="0">
                <a:effectLst/>
                <a:latin typeface="Calibri" panose="020F0502020204030204" pitchFamily="34" charset="0"/>
                <a:ea typeface="Calibri" panose="020F0502020204030204" pitchFamily="34" charset="0"/>
                <a:cs typeface="Calibri" panose="020F0502020204030204" pitchFamily="34" charset="0"/>
              </a:rPr>
              <a:t>La méthode Chain Ladder est fondée sur l'utilisation de Link-ratios, encore appelés "coefficients de passage " ou " Facteurs de développement", entre les différentes années de développement. </a:t>
            </a:r>
          </a:p>
          <a:p>
            <a:pPr algn="just">
              <a:lnSpc>
                <a:spcPct val="115000"/>
              </a:lnSpc>
              <a:spcAft>
                <a:spcPts val="1000"/>
              </a:spcAft>
            </a:pPr>
            <a:r>
              <a:rPr lang="fr-FR" dirty="0">
                <a:effectLst/>
                <a:latin typeface="Calibri" panose="020F0502020204030204" pitchFamily="34" charset="0"/>
                <a:ea typeface="Calibri" panose="020F0502020204030204" pitchFamily="34" charset="0"/>
                <a:cs typeface="Calibri" panose="020F0502020204030204" pitchFamily="34" charset="0"/>
              </a:rPr>
              <a:t>Cette méthode s'appuie sur  deux hypothèses principales :</a:t>
            </a:r>
            <a:endParaRPr lang="fr-DZ" dirty="0">
              <a:effectLst/>
              <a:latin typeface="Calibri" panose="020F0502020204030204" pitchFamily="34" charset="0"/>
              <a:ea typeface="Calibri" panose="020F0502020204030204" pitchFamily="34" charset="0"/>
              <a:cs typeface="Arial" panose="020B0604020202020204" pitchFamily="34" charset="0"/>
            </a:endParaRPr>
          </a:p>
          <a:p>
            <a:pPr marL="449580" algn="just">
              <a:lnSpc>
                <a:spcPct val="115000"/>
              </a:lnSpc>
              <a:spcAft>
                <a:spcPts val="1000"/>
              </a:spcAft>
            </a:pPr>
            <a:r>
              <a:rPr lang="fr-FR" dirty="0">
                <a:effectLst/>
                <a:latin typeface="Calibri" panose="020F0502020204030204" pitchFamily="34" charset="0"/>
                <a:ea typeface="Calibri" panose="020F0502020204030204" pitchFamily="34" charset="0"/>
                <a:cs typeface="Calibri" panose="020F0502020204030204" pitchFamily="34" charset="0"/>
              </a:rPr>
              <a:t>H1 : L'indépendance entre les années de survenance ,</a:t>
            </a:r>
            <a:endParaRPr lang="fr-DZ" dirty="0">
              <a:effectLst/>
              <a:latin typeface="Calibri" panose="020F0502020204030204" pitchFamily="34" charset="0"/>
              <a:ea typeface="Calibri" panose="020F0502020204030204" pitchFamily="34" charset="0"/>
              <a:cs typeface="Arial" panose="020B0604020202020204" pitchFamily="34" charset="0"/>
            </a:endParaRPr>
          </a:p>
          <a:p>
            <a:pPr marL="449580" algn="just">
              <a:lnSpc>
                <a:spcPct val="115000"/>
              </a:lnSpc>
              <a:spcAft>
                <a:spcPts val="1000"/>
              </a:spcAft>
            </a:pPr>
            <a:r>
              <a:rPr lang="fr-FR" dirty="0">
                <a:effectLst/>
                <a:latin typeface="Calibri" panose="020F0502020204030204" pitchFamily="34" charset="0"/>
                <a:ea typeface="Calibri" panose="020F0502020204030204" pitchFamily="34" charset="0"/>
                <a:cs typeface="Calibri" panose="020F0502020204030204" pitchFamily="34" charset="0"/>
              </a:rPr>
              <a:t>H2 : Stabilité des facteurs de développement .</a:t>
            </a:r>
          </a:p>
          <a:p>
            <a:pPr algn="just">
              <a:lnSpc>
                <a:spcPct val="115000"/>
              </a:lnSpc>
              <a:spcAft>
                <a:spcPts val="1000"/>
              </a:spcAft>
            </a:pPr>
            <a:endParaRPr lang="fr-FR"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endParaRPr lang="fr-FR" dirty="0">
              <a:latin typeface="Calibri" panose="020F0502020204030204" pitchFamily="34" charset="0"/>
              <a:ea typeface="Calibri" panose="020F0502020204030204" pitchFamily="34" charset="0"/>
              <a:cs typeface="Calibri" panose="020F0502020204030204" pitchFamily="34" charset="0"/>
            </a:endParaRPr>
          </a:p>
        </p:txBody>
      </p:sp>
      <p:pic>
        <p:nvPicPr>
          <p:cNvPr id="12" name="Image 11">
            <a:extLst>
              <a:ext uri="{FF2B5EF4-FFF2-40B4-BE49-F238E27FC236}">
                <a16:creationId xmlns:a16="http://schemas.microsoft.com/office/drawing/2014/main" id="{15EC72AE-88F5-4806-845E-3FB2F84F9CA6}"/>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3" name="Espace réservé de la date 3">
            <a:extLst>
              <a:ext uri="{FF2B5EF4-FFF2-40B4-BE49-F238E27FC236}">
                <a16:creationId xmlns:a16="http://schemas.microsoft.com/office/drawing/2014/main" id="{B2A4BB31-A2D9-777D-A8FA-D0A344B27FD7}"/>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7" name="Rectangle 6">
            <a:extLst>
              <a:ext uri="{FF2B5EF4-FFF2-40B4-BE49-F238E27FC236}">
                <a16:creationId xmlns:a16="http://schemas.microsoft.com/office/drawing/2014/main" id="{955D099B-28D4-96CC-487C-71AF337FF75A}"/>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sp>
        <p:nvSpPr>
          <p:cNvPr id="8" name="Espace réservé du numéro de diapositive 4">
            <a:extLst>
              <a:ext uri="{FF2B5EF4-FFF2-40B4-BE49-F238E27FC236}">
                <a16:creationId xmlns:a16="http://schemas.microsoft.com/office/drawing/2014/main" id="{C22FC8CA-F45C-AEC1-C86D-7D0C2E0762D8}"/>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17</a:t>
            </a:fld>
            <a:endParaRPr lang="fr-DZ" dirty="0"/>
          </a:p>
        </p:txBody>
      </p:sp>
    </p:spTree>
    <p:extLst>
      <p:ext uri="{BB962C8B-B14F-4D97-AF65-F5344CB8AC3E}">
        <p14:creationId xmlns:p14="http://schemas.microsoft.com/office/powerpoint/2010/main" val="399749450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07E39-D343-835C-48F4-4F58280DADB5}"/>
            </a:ext>
          </a:extLst>
        </p:cNvPr>
        <p:cNvGrpSpPr/>
        <p:nvPr/>
      </p:nvGrpSpPr>
      <p:grpSpPr>
        <a:xfrm>
          <a:off x="0" y="0"/>
          <a:ext cx="0" cy="0"/>
          <a:chOff x="0" y="0"/>
          <a:chExt cx="0" cy="0"/>
        </a:xfrm>
      </p:grpSpPr>
      <p:pic>
        <p:nvPicPr>
          <p:cNvPr id="10" name="Graphique 9">
            <a:extLst>
              <a:ext uri="{FF2B5EF4-FFF2-40B4-BE49-F238E27FC236}">
                <a16:creationId xmlns:a16="http://schemas.microsoft.com/office/drawing/2014/main" id="{3268BC55-8323-5CCD-CA32-17CCB88FD1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499B058F-27B3-EFB9-1BD1-BD2FE0299C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pic>
        <p:nvPicPr>
          <p:cNvPr id="12" name="Image 11">
            <a:extLst>
              <a:ext uri="{FF2B5EF4-FFF2-40B4-BE49-F238E27FC236}">
                <a16:creationId xmlns:a16="http://schemas.microsoft.com/office/drawing/2014/main" id="{DFBBA967-53D0-79B3-23E6-77A29E773CF0}"/>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5" name="Espace réservé de la date 3">
            <a:extLst>
              <a:ext uri="{FF2B5EF4-FFF2-40B4-BE49-F238E27FC236}">
                <a16:creationId xmlns:a16="http://schemas.microsoft.com/office/drawing/2014/main" id="{88EF117D-70EC-00A9-32DA-9D3EF7516D43}"/>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8" name="ZoneTexte 7">
            <a:extLst>
              <a:ext uri="{FF2B5EF4-FFF2-40B4-BE49-F238E27FC236}">
                <a16:creationId xmlns:a16="http://schemas.microsoft.com/office/drawing/2014/main" id="{ABC33562-DEF0-8F17-5D8D-E58CC7B139AA}"/>
              </a:ext>
            </a:extLst>
          </p:cNvPr>
          <p:cNvSpPr txBox="1"/>
          <p:nvPr/>
        </p:nvSpPr>
        <p:spPr>
          <a:xfrm>
            <a:off x="268716" y="1491855"/>
            <a:ext cx="6101542" cy="369332"/>
          </a:xfrm>
          <a:prstGeom prst="rect">
            <a:avLst/>
          </a:prstGeom>
          <a:noFill/>
        </p:spPr>
        <p:txBody>
          <a:bodyPr wrap="square">
            <a:spAutoFit/>
          </a:bodyPr>
          <a:lstStyle/>
          <a:p>
            <a:r>
              <a:rPr lang="fr-FR" b="1" dirty="0"/>
              <a:t>Estimation des provisions par le modèle Chain-Ladder :</a:t>
            </a:r>
            <a:endParaRPr lang="fr-DZ" b="1" dirty="0"/>
          </a:p>
        </p:txBody>
      </p:sp>
      <p:pic>
        <p:nvPicPr>
          <p:cNvPr id="13" name="Image 12">
            <a:extLst>
              <a:ext uri="{FF2B5EF4-FFF2-40B4-BE49-F238E27FC236}">
                <a16:creationId xmlns:a16="http://schemas.microsoft.com/office/drawing/2014/main" id="{E9B5203D-3A6C-5BC2-AF84-2477B0FD14F5}"/>
              </a:ext>
            </a:extLst>
          </p:cNvPr>
          <p:cNvPicPr>
            <a:picLocks noChangeAspect="1"/>
          </p:cNvPicPr>
          <p:nvPr/>
        </p:nvPicPr>
        <p:blipFill>
          <a:blip r:embed="rId7"/>
          <a:stretch>
            <a:fillRect/>
          </a:stretch>
        </p:blipFill>
        <p:spPr>
          <a:xfrm>
            <a:off x="1380626" y="2062372"/>
            <a:ext cx="8215072" cy="4378268"/>
          </a:xfrm>
          <a:prstGeom prst="rect">
            <a:avLst/>
          </a:prstGeom>
        </p:spPr>
      </p:pic>
      <p:sp>
        <p:nvSpPr>
          <p:cNvPr id="16" name="Rectangle 15">
            <a:extLst>
              <a:ext uri="{FF2B5EF4-FFF2-40B4-BE49-F238E27FC236}">
                <a16:creationId xmlns:a16="http://schemas.microsoft.com/office/drawing/2014/main" id="{1E4C08A7-CCBE-1FBE-DF2B-0DE69FB89717}"/>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sp>
        <p:nvSpPr>
          <p:cNvPr id="17" name="Espace réservé du numéro de diapositive 4">
            <a:extLst>
              <a:ext uri="{FF2B5EF4-FFF2-40B4-BE49-F238E27FC236}">
                <a16:creationId xmlns:a16="http://schemas.microsoft.com/office/drawing/2014/main" id="{BE4F3CED-6269-B387-8BBB-AF38CAC73C6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18</a:t>
            </a:fld>
            <a:endParaRPr lang="fr-DZ" dirty="0"/>
          </a:p>
        </p:txBody>
      </p:sp>
    </p:spTree>
    <p:extLst>
      <p:ext uri="{BB962C8B-B14F-4D97-AF65-F5344CB8AC3E}">
        <p14:creationId xmlns:p14="http://schemas.microsoft.com/office/powerpoint/2010/main" val="67912098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09C34-BF70-6C92-6CD8-41570B82D43D}"/>
            </a:ext>
          </a:extLst>
        </p:cNvPr>
        <p:cNvGrpSpPr/>
        <p:nvPr/>
      </p:nvGrpSpPr>
      <p:grpSpPr>
        <a:xfrm>
          <a:off x="0" y="0"/>
          <a:ext cx="0" cy="0"/>
          <a:chOff x="0" y="0"/>
          <a:chExt cx="0" cy="0"/>
        </a:xfrm>
      </p:grpSpPr>
      <p:pic>
        <p:nvPicPr>
          <p:cNvPr id="10" name="Graphique 9">
            <a:extLst>
              <a:ext uri="{FF2B5EF4-FFF2-40B4-BE49-F238E27FC236}">
                <a16:creationId xmlns:a16="http://schemas.microsoft.com/office/drawing/2014/main" id="{D6D80F0B-BD76-3823-BAE2-C84296C33B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E044B96F-978C-018F-3979-6422301E5A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sp>
        <p:nvSpPr>
          <p:cNvPr id="3" name="Rectangle 2">
            <a:extLst>
              <a:ext uri="{FF2B5EF4-FFF2-40B4-BE49-F238E27FC236}">
                <a16:creationId xmlns:a16="http://schemas.microsoft.com/office/drawing/2014/main" id="{B17129F3-241B-969E-BCA5-1AAADF581AA4}"/>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pic>
        <p:nvPicPr>
          <p:cNvPr id="12" name="Image 11">
            <a:extLst>
              <a:ext uri="{FF2B5EF4-FFF2-40B4-BE49-F238E27FC236}">
                <a16:creationId xmlns:a16="http://schemas.microsoft.com/office/drawing/2014/main" id="{8C97ED16-70C1-A43C-F1FC-D37E71EDCC41}"/>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5" name="Espace réservé de la date 3">
            <a:extLst>
              <a:ext uri="{FF2B5EF4-FFF2-40B4-BE49-F238E27FC236}">
                <a16:creationId xmlns:a16="http://schemas.microsoft.com/office/drawing/2014/main" id="{470DE776-FB3B-D55A-D418-D407DAE1B52A}"/>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8" name="ZoneTexte 7">
            <a:extLst>
              <a:ext uri="{FF2B5EF4-FFF2-40B4-BE49-F238E27FC236}">
                <a16:creationId xmlns:a16="http://schemas.microsoft.com/office/drawing/2014/main" id="{3B20ED3D-233E-8170-073B-63CEB009D4F3}"/>
              </a:ext>
            </a:extLst>
          </p:cNvPr>
          <p:cNvSpPr txBox="1"/>
          <p:nvPr/>
        </p:nvSpPr>
        <p:spPr>
          <a:xfrm>
            <a:off x="342460" y="1462906"/>
            <a:ext cx="6101542" cy="369332"/>
          </a:xfrm>
          <a:prstGeom prst="rect">
            <a:avLst/>
          </a:prstGeom>
          <a:noFill/>
        </p:spPr>
        <p:txBody>
          <a:bodyPr wrap="square">
            <a:spAutoFit/>
          </a:bodyPr>
          <a:lstStyle/>
          <a:p>
            <a:r>
              <a:rPr lang="fr-FR" b="1" dirty="0"/>
              <a:t>Estimation des provisions par le modèle Chain-Ladder :</a:t>
            </a:r>
            <a:endParaRPr lang="fr-DZ" b="1" dirty="0"/>
          </a:p>
        </p:txBody>
      </p:sp>
      <p:pic>
        <p:nvPicPr>
          <p:cNvPr id="6" name="Image 5">
            <a:extLst>
              <a:ext uri="{FF2B5EF4-FFF2-40B4-BE49-F238E27FC236}">
                <a16:creationId xmlns:a16="http://schemas.microsoft.com/office/drawing/2014/main" id="{6C3885FA-4273-5033-5C19-8F48049DBCDD}"/>
              </a:ext>
            </a:extLst>
          </p:cNvPr>
          <p:cNvPicPr>
            <a:picLocks noChangeAspect="1"/>
          </p:cNvPicPr>
          <p:nvPr/>
        </p:nvPicPr>
        <p:blipFill>
          <a:blip r:embed="rId7"/>
          <a:stretch>
            <a:fillRect/>
          </a:stretch>
        </p:blipFill>
        <p:spPr>
          <a:xfrm>
            <a:off x="1542720" y="2029334"/>
            <a:ext cx="8306520" cy="4519707"/>
          </a:xfrm>
          <a:prstGeom prst="rect">
            <a:avLst/>
          </a:prstGeom>
        </p:spPr>
      </p:pic>
      <p:sp>
        <p:nvSpPr>
          <p:cNvPr id="9" name="Espace réservé du numéro de diapositive 4">
            <a:extLst>
              <a:ext uri="{FF2B5EF4-FFF2-40B4-BE49-F238E27FC236}">
                <a16:creationId xmlns:a16="http://schemas.microsoft.com/office/drawing/2014/main" id="{C36D72FE-EA2E-F312-B7C1-A33B91EC5D8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19</a:t>
            </a:fld>
            <a:endParaRPr lang="fr-DZ" dirty="0"/>
          </a:p>
        </p:txBody>
      </p:sp>
    </p:spTree>
    <p:extLst>
      <p:ext uri="{BB962C8B-B14F-4D97-AF65-F5344CB8AC3E}">
        <p14:creationId xmlns:p14="http://schemas.microsoft.com/office/powerpoint/2010/main" val="11223845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889984-A2FE-40ED-8AB4-6682C045EFB0}"/>
              </a:ext>
            </a:extLst>
          </p:cNvPr>
          <p:cNvSpPr/>
          <p:nvPr/>
        </p:nvSpPr>
        <p:spPr>
          <a:xfrm>
            <a:off x="1203857" y="5470131"/>
            <a:ext cx="2104610" cy="584775"/>
          </a:xfrm>
          <a:prstGeom prst="rect">
            <a:avLst/>
          </a:prstGeom>
        </p:spPr>
        <p:txBody>
          <a:bodyPr wrap="square">
            <a:spAutoFit/>
          </a:bodyPr>
          <a:lstStyle/>
          <a:p>
            <a:endParaRPr lang="fr-FR" sz="1400" dirty="0">
              <a:solidFill>
                <a:schemeClr val="tx2"/>
              </a:solidFill>
              <a:latin typeface="Calibri" panose="020F0502020204030204" pitchFamily="34" charset="0"/>
            </a:endParaRPr>
          </a:p>
          <a:p>
            <a:r>
              <a:rPr lang="fr-FR" sz="1400" b="1" dirty="0">
                <a:solidFill>
                  <a:schemeClr val="tx2"/>
                </a:solidFill>
                <a:latin typeface="Calibri" panose="020F0502020204030204" pitchFamily="34" charset="0"/>
              </a:rPr>
              <a:t> </a:t>
            </a:r>
            <a:r>
              <a:rPr lang="fr-FR" b="1" dirty="0">
                <a:solidFill>
                  <a:schemeClr val="tx2"/>
                </a:solidFill>
                <a:latin typeface="Calibri" panose="020F0502020204030204" pitchFamily="34" charset="0"/>
              </a:rPr>
              <a:t> M. Kamel DEBICHE</a:t>
            </a:r>
            <a:endParaRPr lang="fr-FR" b="1" dirty="0">
              <a:solidFill>
                <a:schemeClr val="tx2"/>
              </a:solidFill>
            </a:endParaRPr>
          </a:p>
        </p:txBody>
      </p:sp>
      <p:pic>
        <p:nvPicPr>
          <p:cNvPr id="2" name="Graphique 1">
            <a:extLst>
              <a:ext uri="{FF2B5EF4-FFF2-40B4-BE49-F238E27FC236}">
                <a16:creationId xmlns:a16="http://schemas.microsoft.com/office/drawing/2014/main" id="{E7F3A4A8-2305-38F4-A9F0-25385EAE7ADB}"/>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2192000" cy="1167788"/>
          </a:xfrm>
          <a:prstGeom prst="rect">
            <a:avLst/>
          </a:prstGeom>
        </p:spPr>
      </p:pic>
      <p:sp>
        <p:nvSpPr>
          <p:cNvPr id="3" name="Rectangle 2">
            <a:extLst>
              <a:ext uri="{FF2B5EF4-FFF2-40B4-BE49-F238E27FC236}">
                <a16:creationId xmlns:a16="http://schemas.microsoft.com/office/drawing/2014/main" id="{44705D20-394B-C46E-DB43-FA7A54C35038}"/>
              </a:ext>
            </a:extLst>
          </p:cNvPr>
          <p:cNvSpPr/>
          <p:nvPr/>
        </p:nvSpPr>
        <p:spPr>
          <a:xfrm>
            <a:off x="9998196" y="6416751"/>
            <a:ext cx="2012414" cy="369332"/>
          </a:xfrm>
          <a:prstGeom prst="rect">
            <a:avLst/>
          </a:prstGeom>
        </p:spPr>
        <p:txBody>
          <a:bodyPr wrap="square">
            <a:spAutoFit/>
          </a:bodyPr>
          <a:lstStyle/>
          <a:p>
            <a:pPr algn="r"/>
            <a:r>
              <a:rPr lang="fr-FR" b="1" dirty="0">
                <a:ln>
                  <a:solidFill>
                    <a:schemeClr val="tx1">
                      <a:lumMod val="25000"/>
                      <a:lumOff val="75000"/>
                    </a:schemeClr>
                  </a:solidFill>
                </a:ln>
                <a:solidFill>
                  <a:srgbClr val="19C5D7"/>
                </a:solidFill>
                <a:effectLst>
                  <a:outerShdw blurRad="38100" dist="38100" dir="2700000" algn="tl">
                    <a:srgbClr val="000000"/>
                  </a:outerShdw>
                </a:effectLst>
              </a:rPr>
              <a:t>20 Février 2025</a:t>
            </a:r>
          </a:p>
        </p:txBody>
      </p:sp>
      <p:sp>
        <p:nvSpPr>
          <p:cNvPr id="5" name="TextBox 1">
            <a:extLst>
              <a:ext uri="{FF2B5EF4-FFF2-40B4-BE49-F238E27FC236}">
                <a16:creationId xmlns:a16="http://schemas.microsoft.com/office/drawing/2014/main" id="{9FEEC309-CD0E-041A-D64C-A8FC96F60B4D}"/>
              </a:ext>
            </a:extLst>
          </p:cNvPr>
          <p:cNvSpPr txBox="1"/>
          <p:nvPr/>
        </p:nvSpPr>
        <p:spPr>
          <a:xfrm>
            <a:off x="193963" y="1419247"/>
            <a:ext cx="11804071"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defPPr>
              <a:defRPr lang="en-US"/>
            </a:defPPr>
            <a:lvl1pPr defTabSz="2438339">
              <a:defRPr sz="9600" b="1">
                <a:solidFill>
                  <a:schemeClr val="accent3">
                    <a:shade val="75000"/>
                  </a:schemeClr>
                </a:solidFill>
                <a:effectLst>
                  <a:outerShdw blurRad="38100" dist="38100" dir="2700000" algn="tl">
                    <a:srgbClr val="000000"/>
                  </a:outerShdw>
                </a:effectLst>
              </a:defRPr>
            </a:lvl1pPr>
            <a:lvl2pPr marL="1219170" defTabSz="2438339">
              <a:defRPr sz="4800">
                <a:solidFill>
                  <a:schemeClr val="dk1"/>
                </a:solidFill>
              </a:defRPr>
            </a:lvl2pPr>
            <a:lvl3pPr marL="2438339" defTabSz="2438339">
              <a:defRPr sz="4800">
                <a:solidFill>
                  <a:schemeClr val="dk1"/>
                </a:solidFill>
              </a:defRPr>
            </a:lvl3pPr>
            <a:lvl4pPr marL="3657509" defTabSz="2438339">
              <a:defRPr sz="4800">
                <a:solidFill>
                  <a:schemeClr val="dk1"/>
                </a:solidFill>
              </a:defRPr>
            </a:lvl4pPr>
            <a:lvl5pPr marL="4876678" defTabSz="2438339">
              <a:defRPr sz="4800">
                <a:solidFill>
                  <a:schemeClr val="dk1"/>
                </a:solidFill>
              </a:defRPr>
            </a:lvl5pPr>
            <a:lvl6pPr marL="6095848" defTabSz="2438339">
              <a:defRPr sz="4800">
                <a:solidFill>
                  <a:schemeClr val="dk1"/>
                </a:solidFill>
              </a:defRPr>
            </a:lvl6pPr>
            <a:lvl7pPr marL="7315017" defTabSz="2438339">
              <a:defRPr sz="4800">
                <a:solidFill>
                  <a:schemeClr val="dk1"/>
                </a:solidFill>
              </a:defRPr>
            </a:lvl7pPr>
            <a:lvl8pPr marL="8534187" defTabSz="2438339">
              <a:defRPr sz="4800">
                <a:solidFill>
                  <a:schemeClr val="dk1"/>
                </a:solidFill>
              </a:defRPr>
            </a:lvl8pPr>
            <a:lvl9pPr marL="9753356" defTabSz="2438339">
              <a:defRPr sz="4800">
                <a:solidFill>
                  <a:schemeClr val="dk1"/>
                </a:solidFill>
              </a:defRPr>
            </a:lvl9pPr>
          </a:lstStyle>
          <a:p>
            <a:pPr algn="ctr"/>
            <a:r>
              <a:rPr lang="fr-FR" sz="3600" i="1" dirty="0">
                <a:ln>
                  <a:solidFill>
                    <a:schemeClr val="tx1">
                      <a:lumMod val="25000"/>
                      <a:lumOff val="75000"/>
                    </a:schemeClr>
                  </a:solidFill>
                </a:ln>
                <a:solidFill>
                  <a:srgbClr val="19C5D7"/>
                </a:solidFill>
              </a:rPr>
              <a:t> Les provisions pour sinistres : La méthode Chain-Ladder</a:t>
            </a:r>
          </a:p>
          <a:p>
            <a:pPr algn="ctr"/>
            <a:endParaRPr lang="id-ID" sz="3600" i="1" dirty="0">
              <a:solidFill>
                <a:srgbClr val="19C5D7"/>
              </a:solidFill>
            </a:endParaRPr>
          </a:p>
        </p:txBody>
      </p:sp>
      <p:pic>
        <p:nvPicPr>
          <p:cNvPr id="6" name="Image 5">
            <a:extLst>
              <a:ext uri="{FF2B5EF4-FFF2-40B4-BE49-F238E27FC236}">
                <a16:creationId xmlns:a16="http://schemas.microsoft.com/office/drawing/2014/main" id="{275EA345-6A54-99D0-4DDE-4D7B78F38821}"/>
              </a:ext>
            </a:extLst>
          </p:cNvPr>
          <p:cNvPicPr>
            <a:picLocks noChangeAspect="1"/>
          </p:cNvPicPr>
          <p:nvPr/>
        </p:nvPicPr>
        <p:blipFill>
          <a:blip r:embed="rId5">
            <a:duotone>
              <a:schemeClr val="accent5">
                <a:shade val="45000"/>
                <a:satMod val="135000"/>
              </a:schemeClr>
              <a:prstClr val="white"/>
            </a:duotone>
          </a:blip>
          <a:stretch>
            <a:fillRect/>
          </a:stretch>
        </p:blipFill>
        <p:spPr>
          <a:xfrm>
            <a:off x="2868891" y="2389772"/>
            <a:ext cx="6454213" cy="2933958"/>
          </a:xfrm>
          <a:prstGeom prst="rect">
            <a:avLst/>
          </a:prstGeom>
          <a:ln>
            <a:noFill/>
          </a:ln>
          <a:effectLst>
            <a:outerShdw blurRad="292100" dist="139700" dir="2700000" algn="tl" rotWithShape="0">
              <a:srgbClr val="333333">
                <a:alpha val="65000"/>
              </a:srgbClr>
            </a:outerShdw>
          </a:effectLst>
        </p:spPr>
      </p:pic>
      <p:sp>
        <p:nvSpPr>
          <p:cNvPr id="8" name="ZoneTexte 7">
            <a:extLst>
              <a:ext uri="{FF2B5EF4-FFF2-40B4-BE49-F238E27FC236}">
                <a16:creationId xmlns:a16="http://schemas.microsoft.com/office/drawing/2014/main" id="{D2ED12A2-039B-7F3E-16A8-CD1B899169AD}"/>
              </a:ext>
            </a:extLst>
          </p:cNvPr>
          <p:cNvSpPr txBox="1"/>
          <p:nvPr/>
        </p:nvSpPr>
        <p:spPr>
          <a:xfrm>
            <a:off x="8345494" y="5685574"/>
            <a:ext cx="2642649" cy="369332"/>
          </a:xfrm>
          <a:prstGeom prst="rect">
            <a:avLst/>
          </a:prstGeom>
          <a:noFill/>
        </p:spPr>
        <p:txBody>
          <a:bodyPr wrap="square">
            <a:spAutoFit/>
          </a:bodyPr>
          <a:lstStyle/>
          <a:p>
            <a:r>
              <a:rPr lang="fr-FR" b="1" dirty="0">
                <a:solidFill>
                  <a:schemeClr val="tx2"/>
                </a:solidFill>
                <a:latin typeface="Calibri" panose="020F0502020204030204" pitchFamily="34" charset="0"/>
              </a:rPr>
              <a:t>Mme. </a:t>
            </a:r>
            <a:r>
              <a:rPr lang="fr-DZ" b="1" dirty="0">
                <a:solidFill>
                  <a:schemeClr val="tx2"/>
                </a:solidFill>
                <a:latin typeface="Calibri" panose="020F0502020204030204" pitchFamily="34" charset="0"/>
              </a:rPr>
              <a:t>Nawel KHELLOUF</a:t>
            </a:r>
          </a:p>
        </p:txBody>
      </p:sp>
      <p:sp>
        <p:nvSpPr>
          <p:cNvPr id="9" name="ZoneTexte 8">
            <a:extLst>
              <a:ext uri="{FF2B5EF4-FFF2-40B4-BE49-F238E27FC236}">
                <a16:creationId xmlns:a16="http://schemas.microsoft.com/office/drawing/2014/main" id="{BDFFCCB6-3812-A003-95D7-A03F2030C8C0}"/>
              </a:ext>
            </a:extLst>
          </p:cNvPr>
          <p:cNvSpPr txBox="1"/>
          <p:nvPr/>
        </p:nvSpPr>
        <p:spPr>
          <a:xfrm>
            <a:off x="181390" y="6416751"/>
            <a:ext cx="6100232" cy="369332"/>
          </a:xfrm>
          <a:prstGeom prst="rect">
            <a:avLst/>
          </a:prstGeom>
          <a:noFill/>
        </p:spPr>
        <p:txBody>
          <a:bodyPr wrap="square">
            <a:spAutoFit/>
          </a:bodyPr>
          <a:lstStyle/>
          <a:p>
            <a:r>
              <a:rPr lang="fr-DZ" b="1" dirty="0">
                <a:ln>
                  <a:solidFill>
                    <a:schemeClr val="tx1">
                      <a:lumMod val="25000"/>
                      <a:lumOff val="75000"/>
                    </a:schemeClr>
                  </a:solidFill>
                </a:ln>
                <a:solidFill>
                  <a:srgbClr val="19C5D7"/>
                </a:solidFill>
                <a:effectLst>
                  <a:outerShdw blurRad="38100" dist="38100" dir="2700000" algn="tl">
                    <a:srgbClr val="000000"/>
                  </a:outerShdw>
                </a:effectLst>
              </a:rPr>
              <a:t>Hackathon MATHURANCE</a:t>
            </a:r>
          </a:p>
        </p:txBody>
      </p:sp>
    </p:spTree>
    <p:extLst>
      <p:ext uri="{BB962C8B-B14F-4D97-AF65-F5344CB8AC3E}">
        <p14:creationId xmlns:p14="http://schemas.microsoft.com/office/powerpoint/2010/main" val="1947587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22F56-4320-1ED8-F634-149564F25546}"/>
            </a:ext>
          </a:extLst>
        </p:cNvPr>
        <p:cNvGrpSpPr/>
        <p:nvPr/>
      </p:nvGrpSpPr>
      <p:grpSpPr>
        <a:xfrm>
          <a:off x="0" y="0"/>
          <a:ext cx="0" cy="0"/>
          <a:chOff x="0" y="0"/>
          <a:chExt cx="0" cy="0"/>
        </a:xfrm>
      </p:grpSpPr>
      <p:pic>
        <p:nvPicPr>
          <p:cNvPr id="10" name="Graphique 9">
            <a:extLst>
              <a:ext uri="{FF2B5EF4-FFF2-40B4-BE49-F238E27FC236}">
                <a16:creationId xmlns:a16="http://schemas.microsoft.com/office/drawing/2014/main" id="{43C7328A-EF51-6C93-FD87-4C270BCC5B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9BD1BDF6-0F3C-FAE9-EA5C-18679776C1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pic>
        <p:nvPicPr>
          <p:cNvPr id="12" name="Image 11">
            <a:extLst>
              <a:ext uri="{FF2B5EF4-FFF2-40B4-BE49-F238E27FC236}">
                <a16:creationId xmlns:a16="http://schemas.microsoft.com/office/drawing/2014/main" id="{C066ECDB-BCBB-9669-23B9-5BE133E3822D}"/>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5" name="Espace réservé de la date 3">
            <a:extLst>
              <a:ext uri="{FF2B5EF4-FFF2-40B4-BE49-F238E27FC236}">
                <a16:creationId xmlns:a16="http://schemas.microsoft.com/office/drawing/2014/main" id="{664576E7-B2C9-17A8-1EBB-56BFE71FF7BE}"/>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7" name="ZoneTexte 6">
            <a:extLst>
              <a:ext uri="{FF2B5EF4-FFF2-40B4-BE49-F238E27FC236}">
                <a16:creationId xmlns:a16="http://schemas.microsoft.com/office/drawing/2014/main" id="{2F330C47-67EA-441E-0B5C-7EECF9C6723E}"/>
              </a:ext>
            </a:extLst>
          </p:cNvPr>
          <p:cNvSpPr txBox="1"/>
          <p:nvPr/>
        </p:nvSpPr>
        <p:spPr>
          <a:xfrm>
            <a:off x="607859" y="1719119"/>
            <a:ext cx="9234410" cy="646331"/>
          </a:xfrm>
          <a:prstGeom prst="rect">
            <a:avLst/>
          </a:prstGeom>
          <a:noFill/>
        </p:spPr>
        <p:txBody>
          <a:bodyPr wrap="square">
            <a:spAutoFit/>
          </a:bodyPr>
          <a:lstStyle/>
          <a:p>
            <a:r>
              <a:rPr lang="fr-FR" b="1" dirty="0"/>
              <a:t>Exemple : Application du modèle Chain-Ladder au triangle de </a:t>
            </a:r>
            <a:r>
              <a:rPr lang="fr-FR" b="1" dirty="0" err="1"/>
              <a:t>Nessi</a:t>
            </a:r>
            <a:r>
              <a:rPr lang="fr-FR" b="1" dirty="0"/>
              <a:t> &amp; </a:t>
            </a:r>
            <a:r>
              <a:rPr lang="fr-FR" b="1" dirty="0" err="1"/>
              <a:t>Partrat</a:t>
            </a:r>
            <a:endParaRPr lang="fr-FR" b="1" dirty="0"/>
          </a:p>
          <a:p>
            <a:endParaRPr lang="fr-DZ" b="1" dirty="0"/>
          </a:p>
        </p:txBody>
      </p:sp>
      <p:pic>
        <p:nvPicPr>
          <p:cNvPr id="13" name="Image 12">
            <a:extLst>
              <a:ext uri="{FF2B5EF4-FFF2-40B4-BE49-F238E27FC236}">
                <a16:creationId xmlns:a16="http://schemas.microsoft.com/office/drawing/2014/main" id="{C9A3D89A-172C-4BD1-6227-7F54F6F61385}"/>
              </a:ext>
            </a:extLst>
          </p:cNvPr>
          <p:cNvPicPr>
            <a:picLocks noChangeAspect="1"/>
          </p:cNvPicPr>
          <p:nvPr/>
        </p:nvPicPr>
        <p:blipFill>
          <a:blip r:embed="rId7"/>
          <a:stretch>
            <a:fillRect/>
          </a:stretch>
        </p:blipFill>
        <p:spPr>
          <a:xfrm>
            <a:off x="1897621" y="2089508"/>
            <a:ext cx="8321761" cy="4426743"/>
          </a:xfrm>
          <a:prstGeom prst="rect">
            <a:avLst/>
          </a:prstGeom>
        </p:spPr>
      </p:pic>
      <p:sp>
        <p:nvSpPr>
          <p:cNvPr id="15" name="Rectangle 14">
            <a:extLst>
              <a:ext uri="{FF2B5EF4-FFF2-40B4-BE49-F238E27FC236}">
                <a16:creationId xmlns:a16="http://schemas.microsoft.com/office/drawing/2014/main" id="{6B4AE0AB-0E47-5870-93C4-04B02928AB19}"/>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sp>
        <p:nvSpPr>
          <p:cNvPr id="16" name="Espace réservé du numéro de diapositive 4">
            <a:extLst>
              <a:ext uri="{FF2B5EF4-FFF2-40B4-BE49-F238E27FC236}">
                <a16:creationId xmlns:a16="http://schemas.microsoft.com/office/drawing/2014/main" id="{CCE2AC70-907A-6A21-83AB-7691CAD4B2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20</a:t>
            </a:fld>
            <a:endParaRPr lang="fr-DZ" dirty="0"/>
          </a:p>
        </p:txBody>
      </p:sp>
    </p:spTree>
    <p:extLst>
      <p:ext uri="{BB962C8B-B14F-4D97-AF65-F5344CB8AC3E}">
        <p14:creationId xmlns:p14="http://schemas.microsoft.com/office/powerpoint/2010/main" val="74774690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5D3DD-B040-17CA-9268-FFAEE4DDBD53}"/>
            </a:ext>
          </a:extLst>
        </p:cNvPr>
        <p:cNvGrpSpPr/>
        <p:nvPr/>
      </p:nvGrpSpPr>
      <p:grpSpPr>
        <a:xfrm>
          <a:off x="0" y="0"/>
          <a:ext cx="0" cy="0"/>
          <a:chOff x="0" y="0"/>
          <a:chExt cx="0" cy="0"/>
        </a:xfrm>
      </p:grpSpPr>
      <p:pic>
        <p:nvPicPr>
          <p:cNvPr id="10" name="Graphique 9">
            <a:extLst>
              <a:ext uri="{FF2B5EF4-FFF2-40B4-BE49-F238E27FC236}">
                <a16:creationId xmlns:a16="http://schemas.microsoft.com/office/drawing/2014/main" id="{096A550F-0CB1-4900-99E2-8463C2966E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89661C69-7D55-2F8C-F49D-BA1AD28A0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pic>
        <p:nvPicPr>
          <p:cNvPr id="12" name="Image 11">
            <a:extLst>
              <a:ext uri="{FF2B5EF4-FFF2-40B4-BE49-F238E27FC236}">
                <a16:creationId xmlns:a16="http://schemas.microsoft.com/office/drawing/2014/main" id="{95F6111C-E704-437F-2488-D2BDC08F061D}"/>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5" name="Espace réservé de la date 3">
            <a:extLst>
              <a:ext uri="{FF2B5EF4-FFF2-40B4-BE49-F238E27FC236}">
                <a16:creationId xmlns:a16="http://schemas.microsoft.com/office/drawing/2014/main" id="{7C82688F-4EEC-3D73-B953-A9C08D75C72D}"/>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7" name="ZoneTexte 6">
            <a:extLst>
              <a:ext uri="{FF2B5EF4-FFF2-40B4-BE49-F238E27FC236}">
                <a16:creationId xmlns:a16="http://schemas.microsoft.com/office/drawing/2014/main" id="{6BBAFBCA-D71F-5641-5E30-BB28E07ED8C4}"/>
              </a:ext>
            </a:extLst>
          </p:cNvPr>
          <p:cNvSpPr txBox="1"/>
          <p:nvPr/>
        </p:nvSpPr>
        <p:spPr>
          <a:xfrm>
            <a:off x="607859" y="1719119"/>
            <a:ext cx="9234410" cy="646331"/>
          </a:xfrm>
          <a:prstGeom prst="rect">
            <a:avLst/>
          </a:prstGeom>
          <a:noFill/>
        </p:spPr>
        <p:txBody>
          <a:bodyPr wrap="square">
            <a:spAutoFit/>
          </a:bodyPr>
          <a:lstStyle/>
          <a:p>
            <a:r>
              <a:rPr lang="fr-FR" b="1" dirty="0"/>
              <a:t>Exemple : Application du modèle Chain-Ladder au triangle de </a:t>
            </a:r>
            <a:r>
              <a:rPr lang="fr-FR" b="1" dirty="0" err="1"/>
              <a:t>Nessi</a:t>
            </a:r>
            <a:r>
              <a:rPr lang="fr-FR" b="1" dirty="0"/>
              <a:t> &amp; </a:t>
            </a:r>
            <a:r>
              <a:rPr lang="fr-FR" b="1" dirty="0" err="1"/>
              <a:t>Partrat</a:t>
            </a:r>
            <a:endParaRPr lang="fr-FR" b="1" dirty="0"/>
          </a:p>
          <a:p>
            <a:endParaRPr lang="fr-DZ" b="1" dirty="0"/>
          </a:p>
        </p:txBody>
      </p:sp>
      <p:pic>
        <p:nvPicPr>
          <p:cNvPr id="6" name="Image 5">
            <a:extLst>
              <a:ext uri="{FF2B5EF4-FFF2-40B4-BE49-F238E27FC236}">
                <a16:creationId xmlns:a16="http://schemas.microsoft.com/office/drawing/2014/main" id="{D67BACF4-5C7A-9899-65E8-0027C24C4F68}"/>
              </a:ext>
            </a:extLst>
          </p:cNvPr>
          <p:cNvPicPr>
            <a:picLocks noChangeAspect="1"/>
          </p:cNvPicPr>
          <p:nvPr/>
        </p:nvPicPr>
        <p:blipFill>
          <a:blip r:embed="rId7"/>
          <a:stretch>
            <a:fillRect/>
          </a:stretch>
        </p:blipFill>
        <p:spPr>
          <a:xfrm>
            <a:off x="1681927" y="2141675"/>
            <a:ext cx="8329382" cy="4332004"/>
          </a:xfrm>
          <a:prstGeom prst="rect">
            <a:avLst/>
          </a:prstGeom>
        </p:spPr>
      </p:pic>
      <p:sp>
        <p:nvSpPr>
          <p:cNvPr id="9" name="Rectangle 8">
            <a:extLst>
              <a:ext uri="{FF2B5EF4-FFF2-40B4-BE49-F238E27FC236}">
                <a16:creationId xmlns:a16="http://schemas.microsoft.com/office/drawing/2014/main" id="{2EC64A18-C45A-781C-6F47-B77B3B91D0CD}"/>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sp>
        <p:nvSpPr>
          <p:cNvPr id="14" name="Espace réservé du numéro de diapositive 4">
            <a:extLst>
              <a:ext uri="{FF2B5EF4-FFF2-40B4-BE49-F238E27FC236}">
                <a16:creationId xmlns:a16="http://schemas.microsoft.com/office/drawing/2014/main" id="{ACCF7124-6B05-C4B1-B367-1F6AF139DFF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21</a:t>
            </a:fld>
            <a:endParaRPr lang="fr-DZ" dirty="0"/>
          </a:p>
        </p:txBody>
      </p:sp>
    </p:spTree>
    <p:extLst>
      <p:ext uri="{BB962C8B-B14F-4D97-AF65-F5344CB8AC3E}">
        <p14:creationId xmlns:p14="http://schemas.microsoft.com/office/powerpoint/2010/main" val="143910122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50415-623C-25CE-4D5C-8D6D42380E46}"/>
            </a:ext>
          </a:extLst>
        </p:cNvPr>
        <p:cNvGrpSpPr/>
        <p:nvPr/>
      </p:nvGrpSpPr>
      <p:grpSpPr>
        <a:xfrm>
          <a:off x="0" y="0"/>
          <a:ext cx="0" cy="0"/>
          <a:chOff x="0" y="0"/>
          <a:chExt cx="0" cy="0"/>
        </a:xfrm>
      </p:grpSpPr>
      <p:pic>
        <p:nvPicPr>
          <p:cNvPr id="10" name="Graphique 9">
            <a:extLst>
              <a:ext uri="{FF2B5EF4-FFF2-40B4-BE49-F238E27FC236}">
                <a16:creationId xmlns:a16="http://schemas.microsoft.com/office/drawing/2014/main" id="{8E4182B2-2FB0-BEFC-674A-43AC021D04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055CB858-0E1D-EA7E-6A05-FBE72114E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pic>
        <p:nvPicPr>
          <p:cNvPr id="16" name="Image 15">
            <a:extLst>
              <a:ext uri="{FF2B5EF4-FFF2-40B4-BE49-F238E27FC236}">
                <a16:creationId xmlns:a16="http://schemas.microsoft.com/office/drawing/2014/main" id="{EF36C455-CADB-1D6E-A185-2D314143E788}"/>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215230" y="6359708"/>
            <a:ext cx="483940" cy="357435"/>
          </a:xfrm>
          <a:prstGeom prst="rect">
            <a:avLst/>
          </a:prstGeom>
        </p:spPr>
      </p:pic>
      <p:sp>
        <p:nvSpPr>
          <p:cNvPr id="5" name="ZoneTexte 4">
            <a:extLst>
              <a:ext uri="{FF2B5EF4-FFF2-40B4-BE49-F238E27FC236}">
                <a16:creationId xmlns:a16="http://schemas.microsoft.com/office/drawing/2014/main" id="{CCE2FB13-4A86-434F-4C7D-547A87E01F0B}"/>
              </a:ext>
            </a:extLst>
          </p:cNvPr>
          <p:cNvSpPr txBox="1"/>
          <p:nvPr/>
        </p:nvSpPr>
        <p:spPr>
          <a:xfrm>
            <a:off x="699169" y="2429963"/>
            <a:ext cx="10739143" cy="2585323"/>
          </a:xfrm>
          <a:prstGeom prst="rect">
            <a:avLst/>
          </a:prstGeom>
          <a:noFill/>
        </p:spPr>
        <p:txBody>
          <a:bodyPr wrap="square">
            <a:spAutoFit/>
          </a:bodyPr>
          <a:lstStyle/>
          <a:p>
            <a:r>
              <a:rPr lang="fr-FR" b="1" dirty="0"/>
              <a:t>Provision estimée selon le type de triangle (règlements cumulés ou des charges)</a:t>
            </a:r>
          </a:p>
          <a:p>
            <a:endParaRPr lang="fr-FR" dirty="0"/>
          </a:p>
          <a:p>
            <a:r>
              <a:rPr lang="fr-FR" dirty="0"/>
              <a:t>• </a:t>
            </a:r>
            <a:r>
              <a:rPr lang="fr-FR" b="1" dirty="0"/>
              <a:t>Etude des règlements cumulés :</a:t>
            </a:r>
          </a:p>
          <a:p>
            <a:pPr algn="ctr"/>
            <a:r>
              <a:rPr lang="fr-FR" dirty="0"/>
              <a:t>Provision estimée = Charge ultime estimée – Dernier règlement cumulé </a:t>
            </a:r>
          </a:p>
          <a:p>
            <a:pPr algn="ctr"/>
            <a:r>
              <a:rPr lang="fr-FR" dirty="0"/>
              <a:t>= IBNR + Provision D/D </a:t>
            </a:r>
          </a:p>
          <a:p>
            <a:endParaRPr lang="fr-FR" dirty="0"/>
          </a:p>
          <a:p>
            <a:r>
              <a:rPr lang="fr-FR" b="1" dirty="0"/>
              <a:t>• Etude des charges (règlements cumulés + provisions D/D estimées) :</a:t>
            </a:r>
          </a:p>
          <a:p>
            <a:pPr algn="ctr"/>
            <a:r>
              <a:rPr lang="fr-FR" dirty="0"/>
              <a:t>Provision estimée = Charge ultime estimée – Dernier charge connue </a:t>
            </a:r>
          </a:p>
          <a:p>
            <a:pPr algn="ctr"/>
            <a:r>
              <a:rPr lang="fr-FR" dirty="0"/>
              <a:t>= IBNR</a:t>
            </a:r>
            <a:endParaRPr lang="fr-DZ" dirty="0"/>
          </a:p>
        </p:txBody>
      </p:sp>
      <p:sp>
        <p:nvSpPr>
          <p:cNvPr id="8" name="Espace réservé de la date 3">
            <a:extLst>
              <a:ext uri="{FF2B5EF4-FFF2-40B4-BE49-F238E27FC236}">
                <a16:creationId xmlns:a16="http://schemas.microsoft.com/office/drawing/2014/main" id="{FB1FF3BE-BC64-9A63-1FC1-1F425385041D}"/>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6" name="Rectangle 5">
            <a:extLst>
              <a:ext uri="{FF2B5EF4-FFF2-40B4-BE49-F238E27FC236}">
                <a16:creationId xmlns:a16="http://schemas.microsoft.com/office/drawing/2014/main" id="{5B4D7AC7-FF94-8721-E778-B738F69A34F2}"/>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sp>
        <p:nvSpPr>
          <p:cNvPr id="9" name="Espace réservé du numéro de diapositive 4">
            <a:extLst>
              <a:ext uri="{FF2B5EF4-FFF2-40B4-BE49-F238E27FC236}">
                <a16:creationId xmlns:a16="http://schemas.microsoft.com/office/drawing/2014/main" id="{D32332CD-033C-0D67-3381-47505F1E12B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22</a:t>
            </a:fld>
            <a:endParaRPr lang="fr-DZ" dirty="0"/>
          </a:p>
        </p:txBody>
      </p:sp>
    </p:spTree>
    <p:extLst>
      <p:ext uri="{BB962C8B-B14F-4D97-AF65-F5344CB8AC3E}">
        <p14:creationId xmlns:p14="http://schemas.microsoft.com/office/powerpoint/2010/main" val="198604819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que 9">
            <a:extLst>
              <a:ext uri="{FF2B5EF4-FFF2-40B4-BE49-F238E27FC236}">
                <a16:creationId xmlns:a16="http://schemas.microsoft.com/office/drawing/2014/main" id="{8A884E08-AB79-495F-9EC8-A5299314AD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6AAA79A3-638C-466C-B3F9-ED4B7C1851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sp>
        <p:nvSpPr>
          <p:cNvPr id="5" name="ZoneTexte 4">
            <a:extLst>
              <a:ext uri="{FF2B5EF4-FFF2-40B4-BE49-F238E27FC236}">
                <a16:creationId xmlns:a16="http://schemas.microsoft.com/office/drawing/2014/main" id="{2C664EEA-2501-6442-6AE5-9C9893E1F7B2}"/>
              </a:ext>
            </a:extLst>
          </p:cNvPr>
          <p:cNvSpPr txBox="1"/>
          <p:nvPr/>
        </p:nvSpPr>
        <p:spPr>
          <a:xfrm>
            <a:off x="0" y="1349789"/>
            <a:ext cx="11559221" cy="2031325"/>
          </a:xfrm>
          <a:prstGeom prst="rect">
            <a:avLst/>
          </a:prstGeom>
          <a:noFill/>
        </p:spPr>
        <p:txBody>
          <a:bodyPr wrap="square">
            <a:spAutoFit/>
          </a:bodyPr>
          <a:lstStyle/>
          <a:p>
            <a:r>
              <a:rPr lang="fr-FR" dirty="0">
                <a:latin typeface="Calibri" panose="020F0502020204030204" pitchFamily="34" charset="0"/>
                <a:ea typeface="Calibri" panose="020F0502020204030204" pitchFamily="34" charset="0"/>
                <a:cs typeface="Arial" panose="020B0604020202020204" pitchFamily="34" charset="0"/>
              </a:rPr>
              <a:t>Numériquement, on peut utiliser la fonction </a:t>
            </a:r>
            <a:r>
              <a:rPr lang="fr-FR" dirty="0" err="1">
                <a:latin typeface="Calibri" panose="020F0502020204030204" pitchFamily="34" charset="0"/>
                <a:ea typeface="Calibri" panose="020F0502020204030204" pitchFamily="34" charset="0"/>
                <a:cs typeface="Arial" panose="020B0604020202020204" pitchFamily="34" charset="0"/>
              </a:rPr>
              <a:t>MackChainLadder</a:t>
            </a:r>
            <a:r>
              <a:rPr lang="fr-FR" dirty="0">
                <a:latin typeface="Calibri" panose="020F0502020204030204" pitchFamily="34" charset="0"/>
                <a:ea typeface="Calibri" panose="020F0502020204030204" pitchFamily="34" charset="0"/>
                <a:cs typeface="Arial" panose="020B0604020202020204" pitchFamily="34" charset="0"/>
              </a:rPr>
              <a:t> de </a:t>
            </a:r>
            <a:r>
              <a:rPr lang="fr-FR" dirty="0" err="1">
                <a:latin typeface="Calibri" panose="020F0502020204030204" pitchFamily="34" charset="0"/>
                <a:ea typeface="Calibri" panose="020F0502020204030204" pitchFamily="34" charset="0"/>
                <a:cs typeface="Arial" panose="020B0604020202020204" pitchFamily="34" charset="0"/>
              </a:rPr>
              <a:t>library</a:t>
            </a:r>
            <a:r>
              <a:rPr lang="fr-FR" dirty="0">
                <a:latin typeface="Calibri" panose="020F0502020204030204" pitchFamily="34" charset="0"/>
                <a:ea typeface="Calibri" panose="020F0502020204030204" pitchFamily="34" charset="0"/>
                <a:cs typeface="Arial" panose="020B0604020202020204" pitchFamily="34" charset="0"/>
              </a:rPr>
              <a:t>(</a:t>
            </a:r>
            <a:r>
              <a:rPr lang="fr-FR" dirty="0" err="1">
                <a:latin typeface="Calibri" panose="020F0502020204030204" pitchFamily="34" charset="0"/>
                <a:ea typeface="Calibri" panose="020F0502020204030204" pitchFamily="34" charset="0"/>
                <a:cs typeface="Arial" panose="020B0604020202020204" pitchFamily="34" charset="0"/>
              </a:rPr>
              <a:t>ChainLadder</a:t>
            </a:r>
            <a:r>
              <a:rPr lang="fr-FR" dirty="0">
                <a:latin typeface="Calibri" panose="020F0502020204030204" pitchFamily="34" charset="0"/>
                <a:ea typeface="Calibri" panose="020F0502020204030204" pitchFamily="34" charset="0"/>
                <a:cs typeface="Arial" panose="020B0604020202020204" pitchFamily="34" charset="0"/>
              </a:rPr>
              <a:t>) sur le logiciel R.</a:t>
            </a:r>
          </a:p>
          <a:p>
            <a:r>
              <a:rPr lang="fr-FR" dirty="0">
                <a:latin typeface="Calibri" panose="020F0502020204030204" pitchFamily="34" charset="0"/>
                <a:ea typeface="Calibri" panose="020F0502020204030204" pitchFamily="34" charset="0"/>
                <a:cs typeface="Arial" panose="020B0604020202020204" pitchFamily="34" charset="0"/>
              </a:rPr>
              <a:t>&gt; </a:t>
            </a:r>
            <a:r>
              <a:rPr lang="fr-FR" dirty="0" err="1">
                <a:latin typeface="Calibri" panose="020F0502020204030204" pitchFamily="34" charset="0"/>
                <a:ea typeface="Calibri" panose="020F0502020204030204" pitchFamily="34" charset="0"/>
                <a:cs typeface="Arial" panose="020B0604020202020204" pitchFamily="34" charset="0"/>
              </a:rPr>
              <a:t>library</a:t>
            </a:r>
            <a:r>
              <a:rPr lang="fr-FR" dirty="0">
                <a:latin typeface="Calibri" panose="020F0502020204030204" pitchFamily="34" charset="0"/>
                <a:ea typeface="Calibri" panose="020F0502020204030204" pitchFamily="34" charset="0"/>
                <a:cs typeface="Arial" panose="020B0604020202020204" pitchFamily="34" charset="0"/>
              </a:rPr>
              <a:t>(</a:t>
            </a:r>
            <a:r>
              <a:rPr lang="fr-FR" dirty="0" err="1">
                <a:latin typeface="Calibri" panose="020F0502020204030204" pitchFamily="34" charset="0"/>
                <a:ea typeface="Calibri" panose="020F0502020204030204" pitchFamily="34" charset="0"/>
                <a:cs typeface="Arial" panose="020B0604020202020204" pitchFamily="34" charset="0"/>
              </a:rPr>
              <a:t>ChainLadder</a:t>
            </a:r>
            <a:r>
              <a:rPr lang="fr-FR" dirty="0">
                <a:latin typeface="Calibri" panose="020F0502020204030204" pitchFamily="34" charset="0"/>
                <a:ea typeface="Calibri" panose="020F0502020204030204" pitchFamily="34" charset="0"/>
                <a:cs typeface="Arial" panose="020B0604020202020204" pitchFamily="34" charset="0"/>
              </a:rPr>
              <a:t>) </a:t>
            </a:r>
          </a:p>
          <a:p>
            <a:r>
              <a:rPr lang="fr-FR" dirty="0">
                <a:latin typeface="Calibri" panose="020F0502020204030204" pitchFamily="34" charset="0"/>
                <a:ea typeface="Calibri" panose="020F0502020204030204" pitchFamily="34" charset="0"/>
                <a:cs typeface="Arial" panose="020B0604020202020204" pitchFamily="34" charset="0"/>
              </a:rPr>
              <a:t>&gt; </a:t>
            </a:r>
            <a:r>
              <a:rPr lang="fr-FR" dirty="0" err="1">
                <a:latin typeface="Calibri" panose="020F0502020204030204" pitchFamily="34" charset="0"/>
                <a:ea typeface="Calibri" panose="020F0502020204030204" pitchFamily="34" charset="0"/>
                <a:cs typeface="Arial" panose="020B0604020202020204" pitchFamily="34" charset="0"/>
              </a:rPr>
              <a:t>mack</a:t>
            </a:r>
            <a:r>
              <a:rPr lang="fr-FR" dirty="0">
                <a:latin typeface="Calibri" panose="020F0502020204030204" pitchFamily="34" charset="0"/>
                <a:ea typeface="Calibri" panose="020F0502020204030204" pitchFamily="34" charset="0"/>
                <a:cs typeface="Arial" panose="020B0604020202020204" pitchFamily="34" charset="0"/>
              </a:rPr>
              <a:t> &lt;- </a:t>
            </a:r>
            <a:r>
              <a:rPr lang="fr-FR" dirty="0" err="1">
                <a:latin typeface="Calibri" panose="020F0502020204030204" pitchFamily="34" charset="0"/>
                <a:ea typeface="Calibri" panose="020F0502020204030204" pitchFamily="34" charset="0"/>
                <a:cs typeface="Arial" panose="020B0604020202020204" pitchFamily="34" charset="0"/>
              </a:rPr>
              <a:t>MackChainLadder</a:t>
            </a:r>
            <a:r>
              <a:rPr lang="fr-FR" dirty="0">
                <a:latin typeface="Calibri" panose="020F0502020204030204" pitchFamily="34" charset="0"/>
                <a:ea typeface="Calibri" panose="020F0502020204030204" pitchFamily="34" charset="0"/>
                <a:cs typeface="Arial" panose="020B0604020202020204" pitchFamily="34" charset="0"/>
              </a:rPr>
              <a:t>(Triangle)</a:t>
            </a:r>
          </a:p>
          <a:p>
            <a:r>
              <a:rPr lang="fr-FR" dirty="0">
                <a:latin typeface="Calibri" panose="020F0502020204030204" pitchFamily="34" charset="0"/>
                <a:ea typeface="Calibri" panose="020F0502020204030204" pitchFamily="34" charset="0"/>
                <a:cs typeface="Arial" panose="020B0604020202020204" pitchFamily="34" charset="0"/>
              </a:rPr>
              <a:t>&gt; </a:t>
            </a:r>
            <a:r>
              <a:rPr lang="fr-FR" dirty="0" err="1">
                <a:latin typeface="Calibri" panose="020F0502020204030204" pitchFamily="34" charset="0"/>
                <a:ea typeface="Calibri" panose="020F0502020204030204" pitchFamily="34" charset="0"/>
                <a:cs typeface="Arial" panose="020B0604020202020204" pitchFamily="34" charset="0"/>
              </a:rPr>
              <a:t>mack</a:t>
            </a:r>
            <a:endParaRPr lang="fr-FR" dirty="0">
              <a:latin typeface="Calibri" panose="020F0502020204030204" pitchFamily="34" charset="0"/>
              <a:ea typeface="Calibri" panose="020F0502020204030204" pitchFamily="34" charset="0"/>
              <a:cs typeface="Arial" panose="020B0604020202020204" pitchFamily="34" charset="0"/>
            </a:endParaRPr>
          </a:p>
          <a:p>
            <a:endParaRPr lang="fr-FR" dirty="0">
              <a:latin typeface="Calibri" panose="020F0502020204030204" pitchFamily="34" charset="0"/>
              <a:ea typeface="Calibri" panose="020F0502020204030204" pitchFamily="34" charset="0"/>
              <a:cs typeface="Arial" panose="020B0604020202020204" pitchFamily="34" charset="0"/>
            </a:endParaRP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DZ" dirty="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E9A8560-4B68-21AC-ADB5-789EC227E3FE}"/>
                  </a:ext>
                </a:extLst>
              </p:cNvPr>
              <p:cNvSpPr txBox="1"/>
              <p:nvPr/>
            </p:nvSpPr>
            <p:spPr>
              <a:xfrm>
                <a:off x="5751319" y="3025254"/>
                <a:ext cx="5905256" cy="1207767"/>
              </a:xfrm>
              <a:prstGeom prst="rect">
                <a:avLst/>
              </a:prstGeom>
              <a:noFill/>
            </p:spPr>
            <p:txBody>
              <a:bodyPr wrap="square">
                <a:spAutoFit/>
              </a:bodyPr>
              <a:lstStyle/>
              <a:p>
                <a:r>
                  <a:rPr lang="fr-DZ" dirty="0"/>
                  <a:t>On retrouve l’estimation du montant total de provisions </a:t>
                </a:r>
                <a14:m>
                  <m:oMath xmlns:m="http://schemas.openxmlformats.org/officeDocument/2006/math">
                    <m:acc>
                      <m:accPr>
                        <m:chr m:val="̂"/>
                        <m:ctrlPr>
                          <a:rPr lang="fr-DZ" sz="1800" b="1" i="1" smtClean="0">
                            <a:effectLst/>
                            <a:latin typeface="Cambria Math" panose="02040503050406030204" pitchFamily="18" charset="0"/>
                            <a:ea typeface="Calibri" panose="020F0502020204030204" pitchFamily="34" charset="0"/>
                            <a:cs typeface="Arial" panose="020B0604020202020204" pitchFamily="34" charset="0"/>
                          </a:rPr>
                        </m:ctrlPr>
                      </m:accPr>
                      <m:e>
                        <m:r>
                          <a:rPr lang="fr-FR" sz="1800" b="1" i="1">
                            <a:effectLst/>
                            <a:latin typeface="Cambria Math" panose="02040503050406030204" pitchFamily="18" charset="0"/>
                            <a:ea typeface="Calibri" panose="020F0502020204030204" pitchFamily="34" charset="0"/>
                            <a:cs typeface="Arial" panose="020B0604020202020204" pitchFamily="34" charset="0"/>
                          </a:rPr>
                          <m:t>𝑹</m:t>
                        </m:r>
                      </m:e>
                    </m:acc>
                    <m:r>
                      <a:rPr lang="fr-FR" sz="1800" b="0" i="0" smtClean="0">
                        <a:effectLst/>
                        <a:latin typeface="Cambria Math" panose="02040503050406030204" pitchFamily="18" charset="0"/>
                        <a:ea typeface="Calibri" panose="020F0502020204030204" pitchFamily="34" charset="0"/>
                        <a:cs typeface="Arial" panose="020B0604020202020204" pitchFamily="34" charset="0"/>
                      </a:rPr>
                      <m:t> ,</m:t>
                    </m:r>
                  </m:oMath>
                </a14:m>
                <a:r>
                  <a:rPr lang="fr-DZ" dirty="0"/>
                  <a:t> IBNR, qui vaut </a:t>
                </a:r>
                <a:r>
                  <a:rPr lang="fr-FR" dirty="0"/>
                  <a:t>52 135</a:t>
                </a:r>
                <a:r>
                  <a:rPr lang="fr-DZ" dirty="0"/>
                  <a:t>, ainsi que Mack S.E. qui vaut ici </a:t>
                </a:r>
                <a:r>
                  <a:rPr lang="fr-FR" dirty="0"/>
                  <a:t>26 909</a:t>
                </a:r>
                <a:r>
                  <a:rPr lang="fr-DZ" dirty="0"/>
                  <a:t>. Les informations par a</a:t>
                </a:r>
                <a:r>
                  <a:rPr lang="fr-FR" dirty="0"/>
                  <a:t>n</a:t>
                </a:r>
                <a:r>
                  <a:rPr lang="fr-DZ" dirty="0"/>
                  <a:t>n</a:t>
                </a:r>
                <a:r>
                  <a:rPr lang="fr-FR" dirty="0"/>
                  <a:t>é</a:t>
                </a:r>
                <a:r>
                  <a:rPr lang="fr-DZ" dirty="0"/>
                  <a:t>e de survenance i sont </a:t>
                </a:r>
                <a:r>
                  <a:rPr lang="fr-DZ" dirty="0" err="1"/>
                  <a:t>indiq</a:t>
                </a:r>
                <a:r>
                  <a:rPr lang="fr-FR" dirty="0" err="1"/>
                  <a:t>ué</a:t>
                </a:r>
                <a:r>
                  <a:rPr lang="fr-DZ" dirty="0"/>
                  <a:t>s dans la premier partie du tableau. </a:t>
                </a:r>
              </a:p>
            </p:txBody>
          </p:sp>
        </mc:Choice>
        <mc:Fallback xmlns="">
          <p:sp>
            <p:nvSpPr>
              <p:cNvPr id="7" name="ZoneTexte 6">
                <a:extLst>
                  <a:ext uri="{FF2B5EF4-FFF2-40B4-BE49-F238E27FC236}">
                    <a16:creationId xmlns:a16="http://schemas.microsoft.com/office/drawing/2014/main" id="{5E9A8560-4B68-21AC-ADB5-789EC227E3FE}"/>
                  </a:ext>
                </a:extLst>
              </p:cNvPr>
              <p:cNvSpPr txBox="1">
                <a:spLocks noRot="1" noChangeAspect="1" noMove="1" noResize="1" noEditPoints="1" noAdjustHandles="1" noChangeArrowheads="1" noChangeShapeType="1" noTextEdit="1"/>
              </p:cNvSpPr>
              <p:nvPr/>
            </p:nvSpPr>
            <p:spPr>
              <a:xfrm>
                <a:off x="5751319" y="3025254"/>
                <a:ext cx="5905256" cy="1207767"/>
              </a:xfrm>
              <a:prstGeom prst="rect">
                <a:avLst/>
              </a:prstGeom>
              <a:blipFill>
                <a:blip r:embed="rId10"/>
                <a:stretch>
                  <a:fillRect l="-826" t="-1515" r="-1032" b="-7071"/>
                </a:stretch>
              </a:blipFill>
            </p:spPr>
            <p:txBody>
              <a:bodyPr/>
              <a:lstStyle/>
              <a:p>
                <a:r>
                  <a:rPr lang="fr-DZ">
                    <a:noFill/>
                  </a:rPr>
                  <a:t> </a:t>
                </a:r>
              </a:p>
            </p:txBody>
          </p:sp>
        </mc:Fallback>
      </mc:AlternateContent>
      <p:pic>
        <p:nvPicPr>
          <p:cNvPr id="8" name="Image 7">
            <a:extLst>
              <a:ext uri="{FF2B5EF4-FFF2-40B4-BE49-F238E27FC236}">
                <a16:creationId xmlns:a16="http://schemas.microsoft.com/office/drawing/2014/main" id="{6D0BFF6C-279C-56D2-095C-8A0B1CFC85E3}"/>
              </a:ext>
            </a:extLst>
          </p:cNvPr>
          <p:cNvPicPr>
            <a:picLocks noChangeAspect="1"/>
          </p:cNvPicPr>
          <p:nvPr/>
        </p:nvPicPr>
        <p:blipFill>
          <a:blip r:embed="rId11"/>
          <a:stretch>
            <a:fillRect/>
          </a:stretch>
        </p:blipFill>
        <p:spPr>
          <a:xfrm>
            <a:off x="508386" y="2620878"/>
            <a:ext cx="4734548" cy="3376972"/>
          </a:xfrm>
          <a:prstGeom prst="rect">
            <a:avLst/>
          </a:prstGeom>
        </p:spPr>
      </p:pic>
      <p:sp>
        <p:nvSpPr>
          <p:cNvPr id="2" name="Rectangle 1">
            <a:extLst>
              <a:ext uri="{FF2B5EF4-FFF2-40B4-BE49-F238E27FC236}">
                <a16:creationId xmlns:a16="http://schemas.microsoft.com/office/drawing/2014/main" id="{BF4D56A0-0491-6CB9-931E-9B417101958D}"/>
              </a:ext>
            </a:extLst>
          </p:cNvPr>
          <p:cNvSpPr/>
          <p:nvPr/>
        </p:nvSpPr>
        <p:spPr>
          <a:xfrm>
            <a:off x="3282115" y="363945"/>
            <a:ext cx="4801314" cy="584775"/>
          </a:xfrm>
          <a:prstGeom prst="rect">
            <a:avLst/>
          </a:prstGeom>
        </p:spPr>
        <p:txBody>
          <a:bodyPr wrap="none">
            <a:spAutoFit/>
          </a:bodyPr>
          <a:lstStyle/>
          <a:p>
            <a:r>
              <a:rPr lang="fr-FR" sz="3200" b="1" dirty="0"/>
              <a:t>La méthode Chain-Ladder :	</a:t>
            </a:r>
          </a:p>
        </p:txBody>
      </p:sp>
      <p:sp>
        <p:nvSpPr>
          <p:cNvPr id="3" name="Rectangle 2">
            <a:extLst>
              <a:ext uri="{FF2B5EF4-FFF2-40B4-BE49-F238E27FC236}">
                <a16:creationId xmlns:a16="http://schemas.microsoft.com/office/drawing/2014/main" id="{856DF3C3-DDED-D95D-E37E-DF473A999AA8}"/>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sp>
        <p:nvSpPr>
          <p:cNvPr id="4" name="Espace réservé du numéro de diapositive 4">
            <a:extLst>
              <a:ext uri="{FF2B5EF4-FFF2-40B4-BE49-F238E27FC236}">
                <a16:creationId xmlns:a16="http://schemas.microsoft.com/office/drawing/2014/main" id="{BBF72B2E-3835-236A-9182-BE3D4BC3F0B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23</a:t>
            </a:fld>
            <a:endParaRPr lang="fr-DZ" dirty="0"/>
          </a:p>
        </p:txBody>
      </p:sp>
    </p:spTree>
    <p:extLst>
      <p:ext uri="{BB962C8B-B14F-4D97-AF65-F5344CB8AC3E}">
        <p14:creationId xmlns:p14="http://schemas.microsoft.com/office/powerpoint/2010/main" val="3925523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61221-6397-ABCD-BB58-7B76917EDBED}"/>
            </a:ext>
          </a:extLst>
        </p:cNvPr>
        <p:cNvGrpSpPr/>
        <p:nvPr/>
      </p:nvGrpSpPr>
      <p:grpSpPr>
        <a:xfrm>
          <a:off x="0" y="0"/>
          <a:ext cx="0" cy="0"/>
          <a:chOff x="0" y="0"/>
          <a:chExt cx="0" cy="0"/>
        </a:xfrm>
      </p:grpSpPr>
      <p:pic>
        <p:nvPicPr>
          <p:cNvPr id="10" name="Graphique 9">
            <a:extLst>
              <a:ext uri="{FF2B5EF4-FFF2-40B4-BE49-F238E27FC236}">
                <a16:creationId xmlns:a16="http://schemas.microsoft.com/office/drawing/2014/main" id="{D4730FC0-6B0E-14B2-6390-25AE3DD790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A58A1623-07D9-1996-5EE5-1C7D9A4D7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pic>
        <p:nvPicPr>
          <p:cNvPr id="20" name="Image 19">
            <a:extLst>
              <a:ext uri="{FF2B5EF4-FFF2-40B4-BE49-F238E27FC236}">
                <a16:creationId xmlns:a16="http://schemas.microsoft.com/office/drawing/2014/main" id="{42CEDF7A-8415-CEA0-AD9F-D01C22E71416}"/>
              </a:ext>
            </a:extLst>
          </p:cNvPr>
          <p:cNvPicPr>
            <a:picLocks noChangeAspect="1"/>
          </p:cNvPicPr>
          <p:nvPr/>
        </p:nvPicPr>
        <p:blipFill>
          <a:blip r:embed="rId6"/>
          <a:stretch>
            <a:fillRect/>
          </a:stretch>
        </p:blipFill>
        <p:spPr>
          <a:xfrm>
            <a:off x="2696951" y="3772617"/>
            <a:ext cx="6447049" cy="2514972"/>
          </a:xfrm>
          <a:prstGeom prst="rect">
            <a:avLst/>
          </a:prstGeom>
        </p:spPr>
      </p:pic>
      <p:sp>
        <p:nvSpPr>
          <p:cNvPr id="3" name="ZoneTexte 2">
            <a:extLst>
              <a:ext uri="{FF2B5EF4-FFF2-40B4-BE49-F238E27FC236}">
                <a16:creationId xmlns:a16="http://schemas.microsoft.com/office/drawing/2014/main" id="{14FB152A-B23B-A5BC-ABFF-2423C784E2A8}"/>
              </a:ext>
            </a:extLst>
          </p:cNvPr>
          <p:cNvSpPr txBox="1"/>
          <p:nvPr/>
        </p:nvSpPr>
        <p:spPr>
          <a:xfrm>
            <a:off x="276497" y="1708781"/>
            <a:ext cx="10609218" cy="369332"/>
          </a:xfrm>
          <a:prstGeom prst="rect">
            <a:avLst/>
          </a:prstGeom>
          <a:noFill/>
        </p:spPr>
        <p:txBody>
          <a:bodyPr wrap="square">
            <a:spAutoFit/>
          </a:bodyPr>
          <a:lstStyle/>
          <a:p>
            <a:r>
              <a:rPr lang="fr-FR" dirty="0"/>
              <a:t>Nous pouvons accéder aux facteurs de développement des sinistres et au triangle complet via :</a:t>
            </a:r>
            <a:endParaRPr lang="fr-DZ" dirty="0"/>
          </a:p>
        </p:txBody>
      </p:sp>
      <p:sp>
        <p:nvSpPr>
          <p:cNvPr id="5" name="ZoneTexte 4">
            <a:extLst>
              <a:ext uri="{FF2B5EF4-FFF2-40B4-BE49-F238E27FC236}">
                <a16:creationId xmlns:a16="http://schemas.microsoft.com/office/drawing/2014/main" id="{C6438AB1-EED5-438A-EAB7-16D33DD41618}"/>
              </a:ext>
            </a:extLst>
          </p:cNvPr>
          <p:cNvSpPr txBox="1"/>
          <p:nvPr/>
        </p:nvSpPr>
        <p:spPr>
          <a:xfrm>
            <a:off x="518063" y="2131978"/>
            <a:ext cx="612648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dirty="0">
                <a:latin typeface="Calibri" panose="020F0502020204030204" pitchFamily="34" charset="0"/>
                <a:ea typeface="Calibri" panose="020F0502020204030204" pitchFamily="34" charset="0"/>
                <a:cs typeface="Arial" panose="020B0604020202020204" pitchFamily="34" charset="0"/>
              </a:rPr>
              <a:t>&gt; </a:t>
            </a:r>
            <a:r>
              <a:rPr kumimoji="0" lang="fr-DZ" altLang="fr-DZ" sz="1800" b="0" i="0" u="none" strike="noStrike" cap="none" normalizeH="0" baseline="0" dirty="0" err="1">
                <a:ln>
                  <a:noFill/>
                </a:ln>
                <a:solidFill>
                  <a:srgbClr val="333333"/>
                </a:solidFill>
                <a:effectLst/>
                <a:latin typeface="Consolas" panose="020B0609020204030204" pitchFamily="49" charset="0"/>
              </a:rPr>
              <a:t>mack</a:t>
            </a:r>
            <a:r>
              <a:rPr kumimoji="0" lang="fr-DZ" altLang="fr-DZ" sz="1800" b="0" i="0" u="none" strike="noStrike" cap="none" normalizeH="0" baseline="0" dirty="0" err="1">
                <a:ln>
                  <a:noFill/>
                </a:ln>
                <a:solidFill>
                  <a:srgbClr val="4070A0"/>
                </a:solidFill>
                <a:effectLst/>
                <a:latin typeface="Consolas" panose="020B0609020204030204" pitchFamily="49" charset="0"/>
              </a:rPr>
              <a:t>$</a:t>
            </a:r>
            <a:r>
              <a:rPr kumimoji="0" lang="fr-DZ" altLang="fr-DZ" sz="1800" b="0" i="0" u="none" strike="noStrike" cap="none" normalizeH="0" baseline="0" dirty="0" err="1">
                <a:ln>
                  <a:noFill/>
                </a:ln>
                <a:solidFill>
                  <a:srgbClr val="333333"/>
                </a:solidFill>
                <a:effectLst/>
                <a:latin typeface="Consolas" panose="020B0609020204030204" pitchFamily="49" charset="0"/>
              </a:rPr>
              <a:t>f</a:t>
            </a:r>
            <a:r>
              <a:rPr kumimoji="0" lang="fr-DZ" altLang="fr-DZ" sz="1800" b="0" i="0" u="none" strike="noStrike" cap="none" normalizeH="0" baseline="0" dirty="0">
                <a:ln>
                  <a:noFill/>
                </a:ln>
                <a:solidFill>
                  <a:schemeClr val="tx1"/>
                </a:solidFill>
                <a:effectLst/>
              </a:rPr>
              <a:t> </a:t>
            </a:r>
            <a:endParaRPr kumimoji="0" lang="fr-DZ" altLang="fr-DZ" sz="4800" b="0" i="0" u="none" strike="noStrike" cap="none" normalizeH="0" baseline="0" dirty="0">
              <a:ln>
                <a:noFill/>
              </a:ln>
              <a:solidFill>
                <a:schemeClr val="tx1"/>
              </a:solidFill>
              <a:effectLst/>
              <a:latin typeface="Arial" panose="020B0604020202020204" pitchFamily="34" charset="0"/>
            </a:endParaRPr>
          </a:p>
        </p:txBody>
      </p:sp>
      <p:sp>
        <p:nvSpPr>
          <p:cNvPr id="8" name="ZoneTexte 7">
            <a:extLst>
              <a:ext uri="{FF2B5EF4-FFF2-40B4-BE49-F238E27FC236}">
                <a16:creationId xmlns:a16="http://schemas.microsoft.com/office/drawing/2014/main" id="{0257215A-F143-53FB-29DE-8C7BCA19A3D7}"/>
              </a:ext>
            </a:extLst>
          </p:cNvPr>
          <p:cNvSpPr txBox="1"/>
          <p:nvPr/>
        </p:nvSpPr>
        <p:spPr>
          <a:xfrm>
            <a:off x="522972" y="2717775"/>
            <a:ext cx="8993331"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DZ" altLang="fr-DZ" sz="1800" b="0" i="0" u="none" strike="noStrike" cap="none" normalizeH="0" baseline="0" dirty="0">
                <a:ln>
                  <a:noFill/>
                </a:ln>
                <a:solidFill>
                  <a:srgbClr val="333333"/>
                </a:solidFill>
                <a:effectLst/>
                <a:latin typeface="Consolas" panose="020B0609020204030204" pitchFamily="49" charset="0"/>
              </a:rPr>
              <a:t>[1] 2.999 1.624 1.271 1.172 1.113 1.042 1.033 1.017 1.009 1.000</a:t>
            </a:r>
            <a:r>
              <a:rPr kumimoji="0" lang="fr-DZ" altLang="fr-DZ" sz="1800" b="0" i="0" u="none" strike="noStrike" cap="none" normalizeH="0" baseline="0" dirty="0">
                <a:ln>
                  <a:noFill/>
                </a:ln>
                <a:solidFill>
                  <a:schemeClr val="tx1"/>
                </a:solidFill>
                <a:effectLst/>
              </a:rPr>
              <a:t> </a:t>
            </a:r>
            <a:endParaRPr kumimoji="0" lang="fr-DZ" altLang="fr-DZ" sz="4800" b="0" i="0" u="none" strike="noStrike" cap="none" normalizeH="0" baseline="0" dirty="0">
              <a:ln>
                <a:noFill/>
              </a:ln>
              <a:solidFill>
                <a:schemeClr val="tx1"/>
              </a:solidFill>
              <a:effectLst/>
              <a:latin typeface="Arial" panose="020B0604020202020204" pitchFamily="34" charset="0"/>
            </a:endParaRPr>
          </a:p>
        </p:txBody>
      </p:sp>
      <p:sp>
        <p:nvSpPr>
          <p:cNvPr id="19" name="ZoneTexte 18">
            <a:extLst>
              <a:ext uri="{FF2B5EF4-FFF2-40B4-BE49-F238E27FC236}">
                <a16:creationId xmlns:a16="http://schemas.microsoft.com/office/drawing/2014/main" id="{7774E30D-C3A3-989C-55A8-B535CDA15869}"/>
              </a:ext>
            </a:extLst>
          </p:cNvPr>
          <p:cNvSpPr txBox="1"/>
          <p:nvPr/>
        </p:nvSpPr>
        <p:spPr>
          <a:xfrm>
            <a:off x="518063" y="3303572"/>
            <a:ext cx="612648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dirty="0">
                <a:latin typeface="Calibri" panose="020F0502020204030204" pitchFamily="34" charset="0"/>
                <a:ea typeface="Calibri" panose="020F0502020204030204" pitchFamily="34" charset="0"/>
                <a:cs typeface="Arial" panose="020B0604020202020204" pitchFamily="34" charset="0"/>
              </a:rPr>
              <a:t>&gt; </a:t>
            </a:r>
            <a:r>
              <a:rPr kumimoji="0" lang="fr-DZ" altLang="fr-DZ" b="0" i="0" u="none" strike="noStrike" cap="none" normalizeH="0" baseline="0" dirty="0" err="1">
                <a:ln>
                  <a:noFill/>
                </a:ln>
                <a:solidFill>
                  <a:srgbClr val="333333"/>
                </a:solidFill>
                <a:effectLst/>
                <a:latin typeface="Consolas" panose="020B0609020204030204" pitchFamily="49" charset="0"/>
              </a:rPr>
              <a:t>mack</a:t>
            </a:r>
            <a:r>
              <a:rPr kumimoji="0" lang="fr-DZ" altLang="fr-DZ" b="0" i="0" u="none" strike="noStrike" cap="none" normalizeH="0" baseline="0" dirty="0" err="1">
                <a:ln>
                  <a:noFill/>
                </a:ln>
                <a:solidFill>
                  <a:srgbClr val="4070A0"/>
                </a:solidFill>
                <a:effectLst/>
                <a:latin typeface="Consolas" panose="020B0609020204030204" pitchFamily="49" charset="0"/>
              </a:rPr>
              <a:t>$</a:t>
            </a:r>
            <a:r>
              <a:rPr kumimoji="0" lang="fr-DZ" altLang="fr-DZ" b="0" i="0" u="none" strike="noStrike" cap="none" normalizeH="0" baseline="0" dirty="0" err="1">
                <a:ln>
                  <a:noFill/>
                </a:ln>
                <a:solidFill>
                  <a:srgbClr val="333333"/>
                </a:solidFill>
                <a:effectLst/>
                <a:latin typeface="Consolas" panose="020B0609020204030204" pitchFamily="49" charset="0"/>
              </a:rPr>
              <a:t>FullTriangle</a:t>
            </a:r>
            <a:r>
              <a:rPr kumimoji="0" lang="fr-DZ" altLang="fr-DZ" b="0" i="0" u="none" strike="noStrike" cap="none" normalizeH="0" baseline="0" dirty="0">
                <a:ln>
                  <a:noFill/>
                </a:ln>
                <a:solidFill>
                  <a:schemeClr val="tx1"/>
                </a:solidFill>
                <a:effectLst/>
              </a:rPr>
              <a:t> </a:t>
            </a:r>
            <a:endParaRPr kumimoji="0" lang="fr-DZ" altLang="fr-DZ" sz="4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170ED07-8130-C74F-2C14-901E4B4091A7}"/>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sp>
        <p:nvSpPr>
          <p:cNvPr id="4" name="Espace réservé du numéro de diapositive 4">
            <a:extLst>
              <a:ext uri="{FF2B5EF4-FFF2-40B4-BE49-F238E27FC236}">
                <a16:creationId xmlns:a16="http://schemas.microsoft.com/office/drawing/2014/main" id="{1B9FE49E-E22F-B3BF-15C8-796B2CE47D3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24</a:t>
            </a:fld>
            <a:endParaRPr lang="fr-DZ" dirty="0"/>
          </a:p>
        </p:txBody>
      </p:sp>
    </p:spTree>
    <p:extLst>
      <p:ext uri="{BB962C8B-B14F-4D97-AF65-F5344CB8AC3E}">
        <p14:creationId xmlns:p14="http://schemas.microsoft.com/office/powerpoint/2010/main" val="399778914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D0CC4-9BB9-CB10-DEE8-F1135304E64E}"/>
            </a:ext>
          </a:extLst>
        </p:cNvPr>
        <p:cNvGrpSpPr/>
        <p:nvPr/>
      </p:nvGrpSpPr>
      <p:grpSpPr>
        <a:xfrm>
          <a:off x="0" y="0"/>
          <a:ext cx="0" cy="0"/>
          <a:chOff x="0" y="0"/>
          <a:chExt cx="0" cy="0"/>
        </a:xfrm>
      </p:grpSpPr>
      <p:pic>
        <p:nvPicPr>
          <p:cNvPr id="10" name="Graphique 9">
            <a:extLst>
              <a:ext uri="{FF2B5EF4-FFF2-40B4-BE49-F238E27FC236}">
                <a16:creationId xmlns:a16="http://schemas.microsoft.com/office/drawing/2014/main" id="{3605FC13-CD75-B7A0-50D2-75F25CCBE4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F5B0718E-B686-9E8E-B609-7A3B3E671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pic>
        <p:nvPicPr>
          <p:cNvPr id="5" name="Image 4">
            <a:extLst>
              <a:ext uri="{FF2B5EF4-FFF2-40B4-BE49-F238E27FC236}">
                <a16:creationId xmlns:a16="http://schemas.microsoft.com/office/drawing/2014/main" id="{9E37B5CF-34D4-004E-93ED-1B32AD421750}"/>
              </a:ext>
            </a:extLst>
          </p:cNvPr>
          <p:cNvPicPr>
            <a:picLocks noChangeAspect="1"/>
          </p:cNvPicPr>
          <p:nvPr/>
        </p:nvPicPr>
        <p:blipFill>
          <a:blip r:embed="rId6"/>
          <a:stretch>
            <a:fillRect/>
          </a:stretch>
        </p:blipFill>
        <p:spPr>
          <a:xfrm>
            <a:off x="1181186" y="2998000"/>
            <a:ext cx="4787352" cy="2991735"/>
          </a:xfrm>
          <a:prstGeom prst="rect">
            <a:avLst/>
          </a:prstGeom>
        </p:spPr>
      </p:pic>
      <p:sp>
        <p:nvSpPr>
          <p:cNvPr id="8" name="ZoneTexte 7">
            <a:extLst>
              <a:ext uri="{FF2B5EF4-FFF2-40B4-BE49-F238E27FC236}">
                <a16:creationId xmlns:a16="http://schemas.microsoft.com/office/drawing/2014/main" id="{FD7DB734-7C2B-9805-033A-DB2C18B9A3E6}"/>
              </a:ext>
            </a:extLst>
          </p:cNvPr>
          <p:cNvSpPr txBox="1"/>
          <p:nvPr/>
        </p:nvSpPr>
        <p:spPr>
          <a:xfrm>
            <a:off x="512021" y="2072140"/>
            <a:ext cx="6799941" cy="369332"/>
          </a:xfrm>
          <a:prstGeom prst="rect">
            <a:avLst/>
          </a:prstGeom>
          <a:noFill/>
        </p:spPr>
        <p:txBody>
          <a:bodyPr wrap="square">
            <a:spAutoFit/>
          </a:bodyPr>
          <a:lstStyle/>
          <a:p>
            <a:r>
              <a:rPr lang="en-US" b="0" i="0" dirty="0">
                <a:solidFill>
                  <a:srgbClr val="000000"/>
                </a:solidFill>
                <a:effectLst/>
                <a:latin typeface="Open Sans" panose="020B0606030504020204" pitchFamily="34" charset="0"/>
              </a:rPr>
              <a:t> </a:t>
            </a:r>
            <a:r>
              <a:rPr lang="fr-FR" dirty="0"/>
              <a:t> Graphiques individuels pour chaque période d'origine </a:t>
            </a:r>
            <a:endParaRPr lang="fr-DZ" dirty="0"/>
          </a:p>
        </p:txBody>
      </p:sp>
      <p:pic>
        <p:nvPicPr>
          <p:cNvPr id="19" name="Image 18">
            <a:extLst>
              <a:ext uri="{FF2B5EF4-FFF2-40B4-BE49-F238E27FC236}">
                <a16:creationId xmlns:a16="http://schemas.microsoft.com/office/drawing/2014/main" id="{4ED61A35-7349-8919-082F-092CE23D4F79}"/>
              </a:ext>
            </a:extLst>
          </p:cNvPr>
          <p:cNvPicPr>
            <a:picLocks noChangeAspect="1"/>
          </p:cNvPicPr>
          <p:nvPr/>
        </p:nvPicPr>
        <p:blipFill>
          <a:blip r:embed="rId7"/>
          <a:stretch>
            <a:fillRect/>
          </a:stretch>
        </p:blipFill>
        <p:spPr>
          <a:xfrm>
            <a:off x="6702484" y="3159107"/>
            <a:ext cx="4788135" cy="2783285"/>
          </a:xfrm>
          <a:prstGeom prst="rect">
            <a:avLst/>
          </a:prstGeom>
        </p:spPr>
      </p:pic>
      <p:sp>
        <p:nvSpPr>
          <p:cNvPr id="6" name="ZoneTexte 5">
            <a:extLst>
              <a:ext uri="{FF2B5EF4-FFF2-40B4-BE49-F238E27FC236}">
                <a16:creationId xmlns:a16="http://schemas.microsoft.com/office/drawing/2014/main" id="{928EAB0F-C830-138C-0E73-0E8D507CE79C}"/>
              </a:ext>
            </a:extLst>
          </p:cNvPr>
          <p:cNvSpPr txBox="1"/>
          <p:nvPr/>
        </p:nvSpPr>
        <p:spPr>
          <a:xfrm>
            <a:off x="583475" y="1314334"/>
            <a:ext cx="9117874" cy="369332"/>
          </a:xfrm>
          <a:prstGeom prst="rect">
            <a:avLst/>
          </a:prstGeom>
          <a:noFill/>
        </p:spPr>
        <p:txBody>
          <a:bodyPr wrap="square">
            <a:spAutoFit/>
          </a:bodyPr>
          <a:lstStyle/>
          <a:p>
            <a:r>
              <a:rPr lang="fr-DZ" dirty="0"/>
              <a:t>On obtient également plusieurs graphiques en utilisant la fonction plot()</a:t>
            </a:r>
          </a:p>
        </p:txBody>
      </p:sp>
      <p:sp>
        <p:nvSpPr>
          <p:cNvPr id="9" name="ZoneTexte 8">
            <a:extLst>
              <a:ext uri="{FF2B5EF4-FFF2-40B4-BE49-F238E27FC236}">
                <a16:creationId xmlns:a16="http://schemas.microsoft.com/office/drawing/2014/main" id="{D70529E6-7BF4-D1DE-F75A-2749A77072BA}"/>
              </a:ext>
            </a:extLst>
          </p:cNvPr>
          <p:cNvSpPr txBox="1"/>
          <p:nvPr/>
        </p:nvSpPr>
        <p:spPr>
          <a:xfrm>
            <a:off x="436616" y="1721462"/>
            <a:ext cx="972747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DZ" altLang="fr-DZ" sz="1800" b="0" i="0" u="none" strike="noStrike" cap="none" normalizeH="0" baseline="0" dirty="0">
                <a:ln>
                  <a:noFill/>
                </a:ln>
                <a:solidFill>
                  <a:srgbClr val="06287E"/>
                </a:solidFill>
                <a:effectLst/>
                <a:latin typeface="Consolas" panose="020B0609020204030204" pitchFamily="49" charset="0"/>
              </a:rPr>
              <a:t>plot</a:t>
            </a:r>
            <a:r>
              <a:rPr kumimoji="0" lang="fr-DZ" altLang="fr-DZ" sz="1800" b="0" i="0" u="none" strike="noStrike" cap="none" normalizeH="0" baseline="0" dirty="0">
                <a:ln>
                  <a:noFill/>
                </a:ln>
                <a:solidFill>
                  <a:srgbClr val="333333"/>
                </a:solidFill>
                <a:effectLst/>
                <a:latin typeface="Consolas" panose="020B0609020204030204" pitchFamily="49" charset="0"/>
              </a:rPr>
              <a:t>(RAA</a:t>
            </a:r>
            <a:r>
              <a:rPr kumimoji="0" lang="fr-DZ" altLang="fr-DZ" sz="1800" b="0" i="0" u="none" strike="noStrike" cap="none" normalizeH="0" baseline="0" dirty="0">
                <a:ln>
                  <a:noFill/>
                </a:ln>
                <a:solidFill>
                  <a:srgbClr val="4070A0"/>
                </a:solidFill>
                <a:effectLst/>
                <a:latin typeface="Consolas" panose="020B0609020204030204" pitchFamily="49" charset="0"/>
              </a:rPr>
              <a:t>/</a:t>
            </a:r>
            <a:r>
              <a:rPr kumimoji="0" lang="fr-DZ" altLang="fr-DZ" sz="1800" b="0" i="0" u="none" strike="noStrike" cap="none" normalizeH="0" baseline="0" dirty="0">
                <a:ln>
                  <a:noFill/>
                </a:ln>
                <a:solidFill>
                  <a:srgbClr val="40A070"/>
                </a:solidFill>
                <a:effectLst/>
                <a:latin typeface="Consolas" panose="020B0609020204030204" pitchFamily="49" charset="0"/>
              </a:rPr>
              <a:t>1000</a:t>
            </a:r>
            <a:r>
              <a:rPr kumimoji="0" lang="fr-DZ" altLang="fr-DZ" sz="1800" b="0" i="0" u="none" strike="noStrike" cap="none" normalizeH="0" baseline="0" dirty="0">
                <a:ln>
                  <a:noFill/>
                </a:ln>
                <a:solidFill>
                  <a:srgbClr val="333333"/>
                </a:solidFill>
                <a:effectLst/>
                <a:latin typeface="Consolas" panose="020B0609020204030204" pitchFamily="49" charset="0"/>
              </a:rPr>
              <a:t>, </a:t>
            </a:r>
            <a:r>
              <a:rPr kumimoji="0" lang="fr-DZ" altLang="fr-DZ" sz="1800" b="0" i="0" u="none" strike="noStrike" cap="none" normalizeH="0" baseline="0" dirty="0">
                <a:ln>
                  <a:noFill/>
                </a:ln>
                <a:solidFill>
                  <a:srgbClr val="7D9029"/>
                </a:solidFill>
                <a:effectLst/>
                <a:latin typeface="Consolas" panose="020B0609020204030204" pitchFamily="49" charset="0"/>
              </a:rPr>
              <a:t>main =</a:t>
            </a:r>
            <a:r>
              <a:rPr kumimoji="0" lang="fr-DZ" altLang="fr-DZ" sz="1800" b="0" i="0" u="none" strike="noStrike" cap="none" normalizeH="0" baseline="0" dirty="0">
                <a:ln>
                  <a:noFill/>
                </a:ln>
                <a:solidFill>
                  <a:srgbClr val="333333"/>
                </a:solidFill>
                <a:effectLst/>
                <a:latin typeface="Consolas" panose="020B0609020204030204" pitchFamily="49" charset="0"/>
              </a:rPr>
              <a:t> </a:t>
            </a:r>
            <a:r>
              <a:rPr kumimoji="0" lang="fr-DZ" altLang="fr-DZ" sz="1800" b="0" i="0" u="none" strike="noStrike" cap="none" normalizeH="0" baseline="0" dirty="0">
                <a:ln>
                  <a:noFill/>
                </a:ln>
                <a:solidFill>
                  <a:srgbClr val="4070A0"/>
                </a:solidFill>
                <a:effectLst/>
                <a:latin typeface="Consolas" panose="020B0609020204030204" pitchFamily="49" charset="0"/>
              </a:rPr>
              <a:t>"Claims </a:t>
            </a:r>
            <a:r>
              <a:rPr kumimoji="0" lang="fr-DZ" altLang="fr-DZ" sz="1800" b="0" i="0" u="none" strike="noStrike" cap="none" normalizeH="0" baseline="0" dirty="0" err="1">
                <a:ln>
                  <a:noFill/>
                </a:ln>
                <a:solidFill>
                  <a:srgbClr val="4070A0"/>
                </a:solidFill>
                <a:effectLst/>
                <a:latin typeface="Consolas" panose="020B0609020204030204" pitchFamily="49" charset="0"/>
              </a:rPr>
              <a:t>development</a:t>
            </a:r>
            <a:r>
              <a:rPr kumimoji="0" lang="fr-DZ" altLang="fr-DZ" sz="1800" b="0" i="0" u="none" strike="noStrike" cap="none" normalizeH="0" baseline="0" dirty="0">
                <a:ln>
                  <a:noFill/>
                </a:ln>
                <a:solidFill>
                  <a:srgbClr val="4070A0"/>
                </a:solidFill>
                <a:effectLst/>
                <a:latin typeface="Consolas" panose="020B0609020204030204" pitchFamily="49" charset="0"/>
              </a:rPr>
              <a:t> by </a:t>
            </a:r>
            <a:r>
              <a:rPr kumimoji="0" lang="fr-DZ" altLang="fr-DZ" sz="1800" b="0" i="0" u="none" strike="noStrike" cap="none" normalizeH="0" baseline="0" dirty="0" err="1">
                <a:ln>
                  <a:noFill/>
                </a:ln>
                <a:solidFill>
                  <a:srgbClr val="4070A0"/>
                </a:solidFill>
                <a:effectLst/>
                <a:latin typeface="Consolas" panose="020B0609020204030204" pitchFamily="49" charset="0"/>
              </a:rPr>
              <a:t>origin</a:t>
            </a:r>
            <a:r>
              <a:rPr kumimoji="0" lang="fr-DZ" altLang="fr-DZ" sz="1800" b="0" i="0" u="none" strike="noStrike" cap="none" normalizeH="0" baseline="0" dirty="0">
                <a:ln>
                  <a:noFill/>
                </a:ln>
                <a:solidFill>
                  <a:srgbClr val="4070A0"/>
                </a:solidFill>
                <a:effectLst/>
                <a:latin typeface="Consolas" panose="020B0609020204030204" pitchFamily="49" charset="0"/>
              </a:rPr>
              <a:t> </a:t>
            </a:r>
            <a:r>
              <a:rPr kumimoji="0" lang="fr-DZ" altLang="fr-DZ" sz="1800" b="0" i="0" u="none" strike="noStrike" cap="none" normalizeH="0" baseline="0" dirty="0" err="1">
                <a:ln>
                  <a:noFill/>
                </a:ln>
                <a:solidFill>
                  <a:srgbClr val="4070A0"/>
                </a:solidFill>
                <a:effectLst/>
                <a:latin typeface="Consolas" panose="020B0609020204030204" pitchFamily="49" charset="0"/>
              </a:rPr>
              <a:t>year</a:t>
            </a:r>
            <a:r>
              <a:rPr kumimoji="0" lang="fr-DZ" altLang="fr-DZ" sz="1800" b="0" i="0" u="none" strike="noStrike" cap="none" normalizeH="0" baseline="0" dirty="0">
                <a:ln>
                  <a:noFill/>
                </a:ln>
                <a:solidFill>
                  <a:srgbClr val="4070A0"/>
                </a:solidFill>
                <a:effectLst/>
                <a:latin typeface="Consolas" panose="020B0609020204030204" pitchFamily="49" charset="0"/>
              </a:rPr>
              <a:t>"</a:t>
            </a:r>
            <a:r>
              <a:rPr kumimoji="0" lang="fr-DZ" altLang="fr-DZ" sz="1800" b="0" i="0" u="none" strike="noStrike" cap="none" normalizeH="0" baseline="0" dirty="0">
                <a:ln>
                  <a:noFill/>
                </a:ln>
                <a:solidFill>
                  <a:srgbClr val="333333"/>
                </a:solidFill>
                <a:effectLst/>
                <a:latin typeface="Consolas" panose="020B0609020204030204" pitchFamily="49" charset="0"/>
              </a:rPr>
              <a:t>)</a:t>
            </a:r>
            <a:r>
              <a:rPr kumimoji="0" lang="fr-DZ" altLang="fr-DZ" sz="1800" b="0" i="0" u="none" strike="noStrike" cap="none" normalizeH="0" baseline="0" dirty="0">
                <a:ln>
                  <a:noFill/>
                </a:ln>
                <a:solidFill>
                  <a:schemeClr val="tx1"/>
                </a:solidFill>
                <a:effectLst/>
              </a:rPr>
              <a:t> </a:t>
            </a:r>
            <a:endParaRPr kumimoji="0" lang="fr-DZ" altLang="fr-DZ" sz="4800" b="0" i="0" u="none" strike="noStrike" cap="none" normalizeH="0" baseline="0" dirty="0">
              <a:ln>
                <a:noFill/>
              </a:ln>
              <a:solidFill>
                <a:schemeClr val="tx1"/>
              </a:solidFill>
              <a:effectLst/>
              <a:latin typeface="Arial" panose="020B0604020202020204" pitchFamily="34" charset="0"/>
            </a:endParaRPr>
          </a:p>
        </p:txBody>
      </p:sp>
      <p:sp>
        <p:nvSpPr>
          <p:cNvPr id="4" name="ZoneTexte 3">
            <a:extLst>
              <a:ext uri="{FF2B5EF4-FFF2-40B4-BE49-F238E27FC236}">
                <a16:creationId xmlns:a16="http://schemas.microsoft.com/office/drawing/2014/main" id="{99719AF4-E768-B20B-77BA-D0D9BE2B92D2}"/>
              </a:ext>
            </a:extLst>
          </p:cNvPr>
          <p:cNvSpPr txBox="1"/>
          <p:nvPr/>
        </p:nvSpPr>
        <p:spPr>
          <a:xfrm>
            <a:off x="321080" y="2418102"/>
            <a:ext cx="1116875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DZ" altLang="fr-DZ" sz="1800" b="0" i="0" u="none" strike="noStrike" cap="none" normalizeH="0" baseline="0" dirty="0">
                <a:ln>
                  <a:noFill/>
                </a:ln>
                <a:solidFill>
                  <a:srgbClr val="06287E"/>
                </a:solidFill>
                <a:effectLst/>
                <a:latin typeface="Consolas" panose="020B0609020204030204" pitchFamily="49" charset="0"/>
              </a:rPr>
              <a:t>plot</a:t>
            </a:r>
            <a:r>
              <a:rPr kumimoji="0" lang="fr-DZ" altLang="fr-DZ" sz="1800" b="0" i="0" u="none" strike="noStrike" cap="none" normalizeH="0" baseline="0" dirty="0">
                <a:ln>
                  <a:noFill/>
                </a:ln>
                <a:solidFill>
                  <a:srgbClr val="333333"/>
                </a:solidFill>
                <a:effectLst/>
                <a:latin typeface="Consolas" panose="020B0609020204030204" pitchFamily="49" charset="0"/>
              </a:rPr>
              <a:t>(RAA</a:t>
            </a:r>
            <a:r>
              <a:rPr kumimoji="0" lang="fr-DZ" altLang="fr-DZ" sz="1800" b="0" i="0" u="none" strike="noStrike" cap="none" normalizeH="0" baseline="0" dirty="0">
                <a:ln>
                  <a:noFill/>
                </a:ln>
                <a:solidFill>
                  <a:srgbClr val="4070A0"/>
                </a:solidFill>
                <a:effectLst/>
                <a:latin typeface="Consolas" panose="020B0609020204030204" pitchFamily="49" charset="0"/>
              </a:rPr>
              <a:t>/</a:t>
            </a:r>
            <a:r>
              <a:rPr kumimoji="0" lang="fr-DZ" altLang="fr-DZ" sz="1800" b="0" i="0" u="none" strike="noStrike" cap="none" normalizeH="0" baseline="0" dirty="0">
                <a:ln>
                  <a:noFill/>
                </a:ln>
                <a:solidFill>
                  <a:srgbClr val="40A070"/>
                </a:solidFill>
                <a:effectLst/>
                <a:latin typeface="Consolas" panose="020B0609020204030204" pitchFamily="49" charset="0"/>
              </a:rPr>
              <a:t>1000</a:t>
            </a:r>
            <a:r>
              <a:rPr kumimoji="0" lang="fr-DZ" altLang="fr-DZ" sz="1800" b="0" i="0" u="none" strike="noStrike" cap="none" normalizeH="0" baseline="0" dirty="0">
                <a:ln>
                  <a:noFill/>
                </a:ln>
                <a:solidFill>
                  <a:srgbClr val="333333"/>
                </a:solidFill>
                <a:effectLst/>
                <a:latin typeface="Consolas" panose="020B0609020204030204" pitchFamily="49" charset="0"/>
              </a:rPr>
              <a:t>, </a:t>
            </a:r>
            <a:r>
              <a:rPr kumimoji="0" lang="fr-DZ" altLang="fr-DZ" sz="1800" b="0" i="0" u="none" strike="noStrike" cap="none" normalizeH="0" baseline="0" dirty="0" err="1">
                <a:ln>
                  <a:noFill/>
                </a:ln>
                <a:solidFill>
                  <a:srgbClr val="7D9029"/>
                </a:solidFill>
                <a:effectLst/>
                <a:latin typeface="Consolas" panose="020B0609020204030204" pitchFamily="49" charset="0"/>
              </a:rPr>
              <a:t>lattice</a:t>
            </a:r>
            <a:r>
              <a:rPr kumimoji="0" lang="fr-DZ" altLang="fr-DZ" sz="1800" b="0" i="0" u="none" strike="noStrike" cap="none" normalizeH="0" baseline="0" dirty="0">
                <a:ln>
                  <a:noFill/>
                </a:ln>
                <a:solidFill>
                  <a:srgbClr val="7D9029"/>
                </a:solidFill>
                <a:effectLst/>
                <a:latin typeface="Consolas" panose="020B0609020204030204" pitchFamily="49" charset="0"/>
              </a:rPr>
              <a:t>=</a:t>
            </a:r>
            <a:r>
              <a:rPr kumimoji="0" lang="fr-DZ" altLang="fr-DZ" sz="1800" b="0" i="0" u="none" strike="noStrike" cap="none" normalizeH="0" baseline="0" dirty="0">
                <a:ln>
                  <a:noFill/>
                </a:ln>
                <a:solidFill>
                  <a:srgbClr val="880000"/>
                </a:solidFill>
                <a:effectLst/>
                <a:latin typeface="Consolas" panose="020B0609020204030204" pitchFamily="49" charset="0"/>
              </a:rPr>
              <a:t>TRUE</a:t>
            </a:r>
            <a:r>
              <a:rPr kumimoji="0" lang="fr-DZ" altLang="fr-DZ" sz="1800" b="0" i="0" u="none" strike="noStrike" cap="none" normalizeH="0" baseline="0" dirty="0">
                <a:ln>
                  <a:noFill/>
                </a:ln>
                <a:solidFill>
                  <a:srgbClr val="333333"/>
                </a:solidFill>
                <a:effectLst/>
                <a:latin typeface="Consolas" panose="020B0609020204030204" pitchFamily="49" charset="0"/>
              </a:rPr>
              <a:t>, </a:t>
            </a:r>
            <a:r>
              <a:rPr lang="fr-FR" altLang="fr-DZ" dirty="0">
                <a:solidFill>
                  <a:srgbClr val="333333"/>
                </a:solidFill>
                <a:latin typeface="Consolas" panose="020B0609020204030204" pitchFamily="49" charset="0"/>
              </a:rPr>
              <a:t> </a:t>
            </a:r>
            <a:r>
              <a:rPr kumimoji="0" lang="fr-DZ" altLang="fr-DZ" sz="1800" b="0" i="0" u="none" strike="noStrike" cap="none" normalizeH="0" baseline="0" dirty="0">
                <a:ln>
                  <a:noFill/>
                </a:ln>
                <a:solidFill>
                  <a:srgbClr val="7D9029"/>
                </a:solidFill>
                <a:effectLst/>
                <a:latin typeface="Consolas" panose="020B0609020204030204" pitchFamily="49" charset="0"/>
              </a:rPr>
              <a:t>main =</a:t>
            </a:r>
            <a:r>
              <a:rPr kumimoji="0" lang="fr-DZ" altLang="fr-DZ" sz="1800" b="0" i="0" u="none" strike="noStrike" cap="none" normalizeH="0" baseline="0" dirty="0">
                <a:ln>
                  <a:noFill/>
                </a:ln>
                <a:solidFill>
                  <a:srgbClr val="333333"/>
                </a:solidFill>
                <a:effectLst/>
                <a:latin typeface="Consolas" panose="020B0609020204030204" pitchFamily="49" charset="0"/>
              </a:rPr>
              <a:t> </a:t>
            </a:r>
            <a:r>
              <a:rPr kumimoji="0" lang="fr-DZ" altLang="fr-DZ" sz="1800" b="0" i="0" u="none" strike="noStrike" cap="none" normalizeH="0" baseline="0" dirty="0">
                <a:ln>
                  <a:noFill/>
                </a:ln>
                <a:solidFill>
                  <a:srgbClr val="4070A0"/>
                </a:solidFill>
                <a:effectLst/>
                <a:latin typeface="Consolas" panose="020B0609020204030204" pitchFamily="49" charset="0"/>
              </a:rPr>
              <a:t>"Claims </a:t>
            </a:r>
            <a:r>
              <a:rPr kumimoji="0" lang="fr-DZ" altLang="fr-DZ" sz="1800" b="0" i="0" u="none" strike="noStrike" cap="none" normalizeH="0" baseline="0" dirty="0" err="1">
                <a:ln>
                  <a:noFill/>
                </a:ln>
                <a:solidFill>
                  <a:srgbClr val="4070A0"/>
                </a:solidFill>
                <a:effectLst/>
                <a:latin typeface="Consolas" panose="020B0609020204030204" pitchFamily="49" charset="0"/>
              </a:rPr>
              <a:t>development</a:t>
            </a:r>
            <a:r>
              <a:rPr kumimoji="0" lang="fr-DZ" altLang="fr-DZ" sz="1800" b="0" i="0" u="none" strike="noStrike" cap="none" normalizeH="0" baseline="0" dirty="0">
                <a:ln>
                  <a:noFill/>
                </a:ln>
                <a:solidFill>
                  <a:srgbClr val="4070A0"/>
                </a:solidFill>
                <a:effectLst/>
                <a:latin typeface="Consolas" panose="020B0609020204030204" pitchFamily="49" charset="0"/>
              </a:rPr>
              <a:t> by </a:t>
            </a:r>
            <a:r>
              <a:rPr kumimoji="0" lang="fr-DZ" altLang="fr-DZ" sz="1800" b="0" i="0" u="none" strike="noStrike" cap="none" normalizeH="0" baseline="0" dirty="0" err="1">
                <a:ln>
                  <a:noFill/>
                </a:ln>
                <a:solidFill>
                  <a:srgbClr val="4070A0"/>
                </a:solidFill>
                <a:effectLst/>
                <a:latin typeface="Consolas" panose="020B0609020204030204" pitchFamily="49" charset="0"/>
              </a:rPr>
              <a:t>origin</a:t>
            </a:r>
            <a:r>
              <a:rPr kumimoji="0" lang="fr-DZ" altLang="fr-DZ" sz="1800" b="0" i="0" u="none" strike="noStrike" cap="none" normalizeH="0" baseline="0" dirty="0">
                <a:ln>
                  <a:noFill/>
                </a:ln>
                <a:solidFill>
                  <a:srgbClr val="4070A0"/>
                </a:solidFill>
                <a:effectLst/>
                <a:latin typeface="Consolas" panose="020B0609020204030204" pitchFamily="49" charset="0"/>
              </a:rPr>
              <a:t> </a:t>
            </a:r>
            <a:r>
              <a:rPr kumimoji="0" lang="fr-DZ" altLang="fr-DZ" sz="1800" b="0" i="0" u="none" strike="noStrike" cap="none" normalizeH="0" baseline="0" dirty="0" err="1">
                <a:ln>
                  <a:noFill/>
                </a:ln>
                <a:solidFill>
                  <a:srgbClr val="4070A0"/>
                </a:solidFill>
                <a:effectLst/>
                <a:latin typeface="Consolas" panose="020B0609020204030204" pitchFamily="49" charset="0"/>
              </a:rPr>
              <a:t>year</a:t>
            </a:r>
            <a:r>
              <a:rPr kumimoji="0" lang="fr-DZ" altLang="fr-DZ" sz="1800" b="0" i="0" u="none" strike="noStrike" cap="none" normalizeH="0" baseline="0" dirty="0">
                <a:ln>
                  <a:noFill/>
                </a:ln>
                <a:solidFill>
                  <a:srgbClr val="4070A0"/>
                </a:solidFill>
                <a:effectLst/>
                <a:latin typeface="Consolas" panose="020B0609020204030204" pitchFamily="49" charset="0"/>
              </a:rPr>
              <a:t>"</a:t>
            </a:r>
            <a:r>
              <a:rPr kumimoji="0" lang="fr-DZ" altLang="fr-DZ" sz="1800" b="0" i="0" u="none" strike="noStrike" cap="none" normalizeH="0" baseline="0" dirty="0">
                <a:ln>
                  <a:noFill/>
                </a:ln>
                <a:solidFill>
                  <a:srgbClr val="333333"/>
                </a:solidFill>
                <a:effectLst/>
                <a:latin typeface="Consolas" panose="020B0609020204030204" pitchFamily="49" charset="0"/>
              </a:rPr>
              <a:t>)</a:t>
            </a:r>
            <a:r>
              <a:rPr kumimoji="0" lang="fr-DZ" altLang="fr-DZ" sz="1800" b="0" i="0" u="none" strike="noStrike" cap="none" normalizeH="0" baseline="0" dirty="0">
                <a:ln>
                  <a:noFill/>
                </a:ln>
                <a:solidFill>
                  <a:schemeClr val="tx1"/>
                </a:solidFill>
                <a:effectLst/>
              </a:rPr>
              <a:t> </a:t>
            </a:r>
            <a:endParaRPr kumimoji="0" lang="fr-DZ" altLang="fr-DZ" sz="4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CB667C34-FF52-8A2B-7EE7-98D41758D461}"/>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sp>
        <p:nvSpPr>
          <p:cNvPr id="17" name="Espace réservé du numéro de diapositive 4">
            <a:extLst>
              <a:ext uri="{FF2B5EF4-FFF2-40B4-BE49-F238E27FC236}">
                <a16:creationId xmlns:a16="http://schemas.microsoft.com/office/drawing/2014/main" id="{312E2DF6-BACB-D048-BFE0-AABF0DCDE91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25</a:t>
            </a:fld>
            <a:endParaRPr lang="fr-DZ" dirty="0"/>
          </a:p>
        </p:txBody>
      </p:sp>
    </p:spTree>
    <p:extLst>
      <p:ext uri="{BB962C8B-B14F-4D97-AF65-F5344CB8AC3E}">
        <p14:creationId xmlns:p14="http://schemas.microsoft.com/office/powerpoint/2010/main" val="218651485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B1854-0E1E-F68F-C4B7-51808EACADFE}"/>
            </a:ext>
          </a:extLst>
        </p:cNvPr>
        <p:cNvGrpSpPr/>
        <p:nvPr/>
      </p:nvGrpSpPr>
      <p:grpSpPr>
        <a:xfrm>
          <a:off x="0" y="0"/>
          <a:ext cx="0" cy="0"/>
          <a:chOff x="0" y="0"/>
          <a:chExt cx="0" cy="0"/>
        </a:xfrm>
      </p:grpSpPr>
      <p:pic>
        <p:nvPicPr>
          <p:cNvPr id="10" name="Graphique 9">
            <a:extLst>
              <a:ext uri="{FF2B5EF4-FFF2-40B4-BE49-F238E27FC236}">
                <a16:creationId xmlns:a16="http://schemas.microsoft.com/office/drawing/2014/main" id="{9E45150D-B148-F3D2-F94D-F49067EA5A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5" y="0"/>
            <a:ext cx="12193200" cy="1349789"/>
          </a:xfrm>
          <a:prstGeom prst="rect">
            <a:avLst/>
          </a:prstGeom>
        </p:spPr>
      </p:pic>
      <p:pic>
        <p:nvPicPr>
          <p:cNvPr id="11" name="Image 10">
            <a:extLst>
              <a:ext uri="{FF2B5EF4-FFF2-40B4-BE49-F238E27FC236}">
                <a16:creationId xmlns:a16="http://schemas.microsoft.com/office/drawing/2014/main" id="{57216506-2D76-8996-861E-C6D50D16CF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sp>
        <p:nvSpPr>
          <p:cNvPr id="3" name="ZoneTexte 2">
            <a:extLst>
              <a:ext uri="{FF2B5EF4-FFF2-40B4-BE49-F238E27FC236}">
                <a16:creationId xmlns:a16="http://schemas.microsoft.com/office/drawing/2014/main" id="{028540A3-DF8B-87A8-9915-FCCA6A27D0D1}"/>
              </a:ext>
            </a:extLst>
          </p:cNvPr>
          <p:cNvSpPr txBox="1"/>
          <p:nvPr/>
        </p:nvSpPr>
        <p:spPr>
          <a:xfrm>
            <a:off x="320414" y="1625050"/>
            <a:ext cx="9087889" cy="369332"/>
          </a:xfrm>
          <a:prstGeom prst="rect">
            <a:avLst/>
          </a:prstGeom>
          <a:noFill/>
        </p:spPr>
        <p:txBody>
          <a:bodyPr wrap="square">
            <a:spAutoFit/>
          </a:bodyPr>
          <a:lstStyle/>
          <a:p>
            <a:r>
              <a:rPr lang="fr-FR" b="1" dirty="0"/>
              <a:t>Exemples de Solutions Informatiques en Actuariat à l'International :</a:t>
            </a:r>
            <a:endParaRPr lang="fr-DZ" b="1" dirty="0"/>
          </a:p>
        </p:txBody>
      </p:sp>
      <p:sp>
        <p:nvSpPr>
          <p:cNvPr id="7" name="ZoneTexte 6">
            <a:extLst>
              <a:ext uri="{FF2B5EF4-FFF2-40B4-BE49-F238E27FC236}">
                <a16:creationId xmlns:a16="http://schemas.microsoft.com/office/drawing/2014/main" id="{84CB952D-EE24-C19D-E748-7E0F6BEF3C52}"/>
              </a:ext>
            </a:extLst>
          </p:cNvPr>
          <p:cNvSpPr txBox="1"/>
          <p:nvPr/>
        </p:nvSpPr>
        <p:spPr>
          <a:xfrm>
            <a:off x="320414" y="2072825"/>
            <a:ext cx="11238807" cy="646331"/>
          </a:xfrm>
          <a:prstGeom prst="rect">
            <a:avLst/>
          </a:prstGeom>
          <a:noFill/>
        </p:spPr>
        <p:txBody>
          <a:bodyPr wrap="square">
            <a:spAutoFit/>
          </a:bodyPr>
          <a:lstStyle/>
          <a:p>
            <a:r>
              <a:rPr lang="fr-FR" dirty="0"/>
              <a:t>Voici quelques exemples de solutions informatiques en actuariat qui optimisent le provisionnement et la gestion des risques, et inspirent l'innovation pour relever les défis actuels du secteur.</a:t>
            </a:r>
            <a:endParaRPr lang="fr-DZ" dirty="0"/>
          </a:p>
        </p:txBody>
      </p:sp>
      <p:pic>
        <p:nvPicPr>
          <p:cNvPr id="17" name="Image 16">
            <a:extLst>
              <a:ext uri="{FF2B5EF4-FFF2-40B4-BE49-F238E27FC236}">
                <a16:creationId xmlns:a16="http://schemas.microsoft.com/office/drawing/2014/main" id="{D094AEA8-6386-C02A-699E-000F2D14300E}"/>
              </a:ext>
            </a:extLst>
          </p:cNvPr>
          <p:cNvPicPr>
            <a:picLocks noChangeAspect="1"/>
          </p:cNvPicPr>
          <p:nvPr/>
        </p:nvPicPr>
        <p:blipFill>
          <a:blip r:embed="rId6"/>
          <a:stretch>
            <a:fillRect/>
          </a:stretch>
        </p:blipFill>
        <p:spPr>
          <a:xfrm>
            <a:off x="1455677" y="2934975"/>
            <a:ext cx="2834886" cy="1119310"/>
          </a:xfrm>
          <a:prstGeom prst="rect">
            <a:avLst/>
          </a:prstGeom>
        </p:spPr>
      </p:pic>
      <p:pic>
        <p:nvPicPr>
          <p:cNvPr id="20" name="Image 19">
            <a:extLst>
              <a:ext uri="{FF2B5EF4-FFF2-40B4-BE49-F238E27FC236}">
                <a16:creationId xmlns:a16="http://schemas.microsoft.com/office/drawing/2014/main" id="{618C2235-2164-3351-C7C4-8F9167B4E92F}"/>
              </a:ext>
            </a:extLst>
          </p:cNvPr>
          <p:cNvPicPr>
            <a:picLocks noChangeAspect="1"/>
          </p:cNvPicPr>
          <p:nvPr/>
        </p:nvPicPr>
        <p:blipFill>
          <a:blip r:embed="rId7"/>
          <a:stretch>
            <a:fillRect/>
          </a:stretch>
        </p:blipFill>
        <p:spPr>
          <a:xfrm>
            <a:off x="7107382" y="3014326"/>
            <a:ext cx="2618507" cy="960608"/>
          </a:xfrm>
          <a:prstGeom prst="rect">
            <a:avLst/>
          </a:prstGeom>
        </p:spPr>
      </p:pic>
      <p:pic>
        <p:nvPicPr>
          <p:cNvPr id="24" name="Image 23">
            <a:extLst>
              <a:ext uri="{FF2B5EF4-FFF2-40B4-BE49-F238E27FC236}">
                <a16:creationId xmlns:a16="http://schemas.microsoft.com/office/drawing/2014/main" id="{7FC49850-AB08-108C-1379-EBDAD6A534F6}"/>
              </a:ext>
            </a:extLst>
          </p:cNvPr>
          <p:cNvPicPr>
            <a:picLocks noChangeAspect="1"/>
          </p:cNvPicPr>
          <p:nvPr/>
        </p:nvPicPr>
        <p:blipFill>
          <a:blip r:embed="rId8"/>
          <a:stretch>
            <a:fillRect/>
          </a:stretch>
        </p:blipFill>
        <p:spPr>
          <a:xfrm>
            <a:off x="6595746" y="4781365"/>
            <a:ext cx="2157555" cy="904364"/>
          </a:xfrm>
          <a:prstGeom prst="rect">
            <a:avLst/>
          </a:prstGeom>
        </p:spPr>
      </p:pic>
      <p:pic>
        <p:nvPicPr>
          <p:cNvPr id="30" name="Image 29">
            <a:extLst>
              <a:ext uri="{FF2B5EF4-FFF2-40B4-BE49-F238E27FC236}">
                <a16:creationId xmlns:a16="http://schemas.microsoft.com/office/drawing/2014/main" id="{6FB8A634-0640-8360-501D-B80FBFC4F112}"/>
              </a:ext>
            </a:extLst>
          </p:cNvPr>
          <p:cNvPicPr>
            <a:picLocks noChangeAspect="1"/>
          </p:cNvPicPr>
          <p:nvPr/>
        </p:nvPicPr>
        <p:blipFill>
          <a:blip r:embed="rId9"/>
          <a:stretch>
            <a:fillRect/>
          </a:stretch>
        </p:blipFill>
        <p:spPr>
          <a:xfrm>
            <a:off x="2134862" y="4871565"/>
            <a:ext cx="2834886" cy="723963"/>
          </a:xfrm>
          <a:prstGeom prst="rect">
            <a:avLst/>
          </a:prstGeom>
        </p:spPr>
      </p:pic>
      <p:sp>
        <p:nvSpPr>
          <p:cNvPr id="32" name="Rectangle 31">
            <a:extLst>
              <a:ext uri="{FF2B5EF4-FFF2-40B4-BE49-F238E27FC236}">
                <a16:creationId xmlns:a16="http://schemas.microsoft.com/office/drawing/2014/main" id="{9C2B70F0-F3C3-510F-33CB-1FE2F019D0C2}"/>
              </a:ext>
            </a:extLst>
          </p:cNvPr>
          <p:cNvSpPr/>
          <p:nvPr/>
        </p:nvSpPr>
        <p:spPr bwMode="auto">
          <a:xfrm rot="16200000">
            <a:off x="5508013" y="-1706494"/>
            <a:ext cx="646331" cy="4875895"/>
          </a:xfrm>
          <a:prstGeom prst="rect">
            <a:avLst/>
          </a:prstGeom>
          <a:ln/>
        </p:spPr>
        <p:style>
          <a:lnRef idx="3">
            <a:schemeClr val="lt1"/>
          </a:lnRef>
          <a:fillRef idx="1">
            <a:schemeClr val="accent1"/>
          </a:fillRef>
          <a:effectRef idx="1">
            <a:schemeClr val="accent1"/>
          </a:effectRef>
          <a:fontRef idx="minor">
            <a:schemeClr val="lt1"/>
          </a:fontRef>
        </p:style>
        <p:txBody>
          <a:bodyPr vert="vert" wrap="square" lIns="91440" tIns="45720" rIns="91440" bIns="45720" numCol="1" rtlCol="0" anchor="t" anchorCtr="0" compatLnSpc="1">
            <a:prstTxWarp prst="textNoShape">
              <a:avLst/>
            </a:prstTxWarp>
          </a:bodyPr>
          <a:lstStyle/>
          <a:p>
            <a:pPr algn="ctr"/>
            <a:r>
              <a:rPr lang="fr-FR" sz="2000" b="1" dirty="0"/>
              <a:t>La méthode Chain-Ladder</a:t>
            </a:r>
          </a:p>
          <a:p>
            <a:pPr algn="ctr"/>
            <a:endParaRPr lang="fr-FR" sz="2000" b="1" dirty="0">
              <a:solidFill>
                <a:schemeClr val="bg1"/>
              </a:solidFill>
            </a:endParaRPr>
          </a:p>
        </p:txBody>
      </p:sp>
      <p:sp>
        <p:nvSpPr>
          <p:cNvPr id="33" name="Espace réservé du numéro de diapositive 4">
            <a:extLst>
              <a:ext uri="{FF2B5EF4-FFF2-40B4-BE49-F238E27FC236}">
                <a16:creationId xmlns:a16="http://schemas.microsoft.com/office/drawing/2014/main" id="{046D2114-76FB-5878-3C5E-C77F8CC48E0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fr-DZ"/>
            </a:defPPr>
            <a:lvl1pPr algn="r">
              <a:defRPr b="1"/>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A5454A3-9489-4D7C-837F-E47B20186A39}" type="slidenum">
              <a:rPr lang="fr-DZ"/>
              <a:pPr/>
              <a:t>26</a:t>
            </a:fld>
            <a:endParaRPr lang="fr-DZ" dirty="0"/>
          </a:p>
        </p:txBody>
      </p:sp>
    </p:spTree>
    <p:extLst>
      <p:ext uri="{BB962C8B-B14F-4D97-AF65-F5344CB8AC3E}">
        <p14:creationId xmlns:p14="http://schemas.microsoft.com/office/powerpoint/2010/main" val="86529619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4F0D24-BD68-4C58-A5E8-40AC65733BB2}"/>
              </a:ext>
            </a:extLst>
          </p:cNvPr>
          <p:cNvSpPr/>
          <p:nvPr/>
        </p:nvSpPr>
        <p:spPr>
          <a:xfrm>
            <a:off x="2154605" y="2646655"/>
            <a:ext cx="7686926" cy="2308324"/>
          </a:xfrm>
          <a:prstGeom prst="rect">
            <a:avLst/>
          </a:prstGeom>
          <a:noFill/>
        </p:spPr>
        <p:txBody>
          <a:bodyPr wrap="square" lIns="91440" tIns="45720" rIns="91440" bIns="45720">
            <a:spAutoFit/>
          </a:bodyPr>
          <a:lstStyle/>
          <a:p>
            <a:pPr algn="ctr"/>
            <a:r>
              <a:rPr lang="fr-FR" sz="7200" b="1" dirty="0">
                <a:ln w="0"/>
                <a:solidFill>
                  <a:srgbClr val="04ACA0"/>
                </a:solidFill>
                <a:effectLst>
                  <a:outerShdw blurRad="38100" dist="25400" dir="5400000" algn="ctr" rotWithShape="0">
                    <a:srgbClr val="6E747A">
                      <a:alpha val="43000"/>
                    </a:srgbClr>
                  </a:outerShdw>
                </a:effectLst>
                <a:latin typeface="Constantia" panose="02030602050306030303" pitchFamily="18" charset="0"/>
                <a:cs typeface="David" panose="020E0502060401010101" pitchFamily="34" charset="-79"/>
              </a:rPr>
              <a:t>Merci pour votre attention !</a:t>
            </a:r>
          </a:p>
        </p:txBody>
      </p:sp>
      <p:pic>
        <p:nvPicPr>
          <p:cNvPr id="4" name="Graphique 1">
            <a:extLst>
              <a:ext uri="{FF2B5EF4-FFF2-40B4-BE49-F238E27FC236}">
                <a16:creationId xmlns:a16="http://schemas.microsoft.com/office/drawing/2014/main" id="{8588082A-58DE-4318-9E3A-360B4566FA5F}"/>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2192000" cy="1167788"/>
          </a:xfrm>
          <a:prstGeom prst="rect">
            <a:avLst/>
          </a:prstGeom>
        </p:spPr>
      </p:pic>
    </p:spTree>
    <p:extLst>
      <p:ext uri="{BB962C8B-B14F-4D97-AF65-F5344CB8AC3E}">
        <p14:creationId xmlns:p14="http://schemas.microsoft.com/office/powerpoint/2010/main" val="138140812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BBAE323-E778-44DD-9047-6D72AAA496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4" y="449860"/>
            <a:ext cx="580100" cy="506303"/>
          </a:xfrm>
          <a:prstGeom prst="rect">
            <a:avLst/>
          </a:prstGeom>
        </p:spPr>
      </p:pic>
      <p:pic>
        <p:nvPicPr>
          <p:cNvPr id="28" name="Graphique 27">
            <a:extLst>
              <a:ext uri="{FF2B5EF4-FFF2-40B4-BE49-F238E27FC236}">
                <a16:creationId xmlns:a16="http://schemas.microsoft.com/office/drawing/2014/main" id="{8CCA3DDD-AD27-4616-BE7A-774B7D69C3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58" y="263"/>
            <a:ext cx="12193200" cy="1349789"/>
          </a:xfrm>
          <a:prstGeom prst="rect">
            <a:avLst/>
          </a:prstGeom>
        </p:spPr>
      </p:pic>
      <p:pic>
        <p:nvPicPr>
          <p:cNvPr id="24" name="Image 23">
            <a:extLst>
              <a:ext uri="{FF2B5EF4-FFF2-40B4-BE49-F238E27FC236}">
                <a16:creationId xmlns:a16="http://schemas.microsoft.com/office/drawing/2014/main" id="{CFE08E7F-DB83-4096-BA5A-DCC681B8C0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6133" y="163878"/>
            <a:ext cx="846177" cy="890741"/>
          </a:xfrm>
          <a:prstGeom prst="rect">
            <a:avLst/>
          </a:prstGeom>
        </p:spPr>
      </p:pic>
      <p:sp>
        <p:nvSpPr>
          <p:cNvPr id="29" name="TextBox 43">
            <a:extLst>
              <a:ext uri="{FF2B5EF4-FFF2-40B4-BE49-F238E27FC236}">
                <a16:creationId xmlns:a16="http://schemas.microsoft.com/office/drawing/2014/main" id="{0796F89F-558A-4DE7-8A5A-8D4CE156E854}"/>
              </a:ext>
            </a:extLst>
          </p:cNvPr>
          <p:cNvSpPr txBox="1"/>
          <p:nvPr/>
        </p:nvSpPr>
        <p:spPr>
          <a:xfrm>
            <a:off x="3149951" y="255306"/>
            <a:ext cx="7883809" cy="707886"/>
          </a:xfrm>
          <a:prstGeom prst="rect">
            <a:avLst/>
          </a:prstGeom>
          <a:noFill/>
        </p:spPr>
        <p:txBody>
          <a:bodyPr wrap="square" rtlCol="0">
            <a:spAutoFit/>
          </a:bodyPr>
          <a:lstStyle/>
          <a:p>
            <a:r>
              <a:rPr lang="fr-FR" sz="3600" b="1" dirty="0"/>
              <a:t>PLAN DE LA PRESENTATION</a:t>
            </a:r>
            <a:r>
              <a:rPr lang="fr-FR" sz="4000" b="1" dirty="0"/>
              <a:t>  </a:t>
            </a:r>
            <a:endParaRPr lang="id-ID" sz="3750" b="1" dirty="0">
              <a:latin typeface="Montserrat" panose="00000500000000000000" pitchFamily="50" charset="0"/>
            </a:endParaRPr>
          </a:p>
        </p:txBody>
      </p:sp>
      <p:sp>
        <p:nvSpPr>
          <p:cNvPr id="7" name="Rectangle 6">
            <a:extLst>
              <a:ext uri="{FF2B5EF4-FFF2-40B4-BE49-F238E27FC236}">
                <a16:creationId xmlns:a16="http://schemas.microsoft.com/office/drawing/2014/main" id="{BF66976D-0E44-2198-4545-2908E2492A1F}"/>
              </a:ext>
            </a:extLst>
          </p:cNvPr>
          <p:cNvSpPr/>
          <p:nvPr/>
        </p:nvSpPr>
        <p:spPr>
          <a:xfrm>
            <a:off x="3168667" y="3976710"/>
            <a:ext cx="6136575" cy="2251065"/>
          </a:xfrm>
          <a:prstGeom prst="rect">
            <a:avLst/>
          </a:prstGeom>
        </p:spPr>
        <p:txBody>
          <a:bodyPr wrap="square">
            <a:spAutoFit/>
          </a:bodyPr>
          <a:lstStyle/>
          <a:p>
            <a:pPr marL="514350" indent="-514350" algn="ctr">
              <a:lnSpc>
                <a:spcPct val="150000"/>
              </a:lnSpc>
              <a:buClr>
                <a:schemeClr val="accent1"/>
              </a:buClr>
              <a:buFont typeface="+mj-lt"/>
              <a:buAutoNum type="arabicPeriod" startAt="2"/>
            </a:pPr>
            <a:r>
              <a:rPr lang="fr-FR" sz="2400" b="1" dirty="0"/>
              <a:t>La méthode Chain-Ladder</a:t>
            </a:r>
          </a:p>
          <a:p>
            <a:pPr marL="457200" indent="-457200">
              <a:lnSpc>
                <a:spcPct val="150000"/>
              </a:lnSpc>
              <a:buClr>
                <a:schemeClr val="accent1"/>
              </a:buClr>
              <a:buFont typeface="Wingdings" panose="05000000000000000000" pitchFamily="2" charset="2"/>
              <a:buChar char="q"/>
            </a:pPr>
            <a:r>
              <a:rPr lang="fr-FR" sz="2400" dirty="0"/>
              <a:t>Généralités sur le Provisionnement</a:t>
            </a:r>
          </a:p>
          <a:p>
            <a:pPr marL="457200" indent="-457200">
              <a:lnSpc>
                <a:spcPct val="150000"/>
              </a:lnSpc>
              <a:buClr>
                <a:schemeClr val="accent1"/>
              </a:buClr>
              <a:buFont typeface="Wingdings" panose="05000000000000000000" pitchFamily="2" charset="2"/>
              <a:buChar char="q"/>
            </a:pPr>
            <a:r>
              <a:rPr lang="fr-FR" sz="2400" dirty="0"/>
              <a:t>Le cadre réglementaire actuel</a:t>
            </a:r>
          </a:p>
          <a:p>
            <a:pPr marL="457200" indent="-457200">
              <a:lnSpc>
                <a:spcPct val="150000"/>
              </a:lnSpc>
              <a:buClr>
                <a:schemeClr val="accent1"/>
              </a:buClr>
              <a:buFont typeface="Wingdings" panose="05000000000000000000" pitchFamily="2" charset="2"/>
              <a:buChar char="q"/>
            </a:pPr>
            <a:r>
              <a:rPr lang="fr-FR" sz="2400" dirty="0"/>
              <a:t>La méthode du Chain Ladder </a:t>
            </a:r>
          </a:p>
        </p:txBody>
      </p:sp>
      <p:pic>
        <p:nvPicPr>
          <p:cNvPr id="12" name="Image 11">
            <a:extLst>
              <a:ext uri="{FF2B5EF4-FFF2-40B4-BE49-F238E27FC236}">
                <a16:creationId xmlns:a16="http://schemas.microsoft.com/office/drawing/2014/main" id="{A5C5D8D6-5ECC-4BB3-9EA3-1294D07B1A70}"/>
              </a:ext>
            </a:extLst>
          </p:cNvPr>
          <p:cNvPicPr>
            <a:picLocks noChangeAspect="1"/>
          </p:cNvPicPr>
          <p:nvPr/>
        </p:nvPicPr>
        <p:blipFill rotWithShape="1">
          <a:blip r:embed="rId7">
            <a:extLst>
              <a:ext uri="{28A0092B-C50C-407E-A947-70E740481C1C}">
                <a14:useLocalDpi xmlns:a14="http://schemas.microsoft.com/office/drawing/2010/main" val="0"/>
              </a:ext>
            </a:extLst>
          </a:blip>
          <a:srcRect b="24482"/>
          <a:stretch/>
        </p:blipFill>
        <p:spPr>
          <a:xfrm>
            <a:off x="192901" y="6438361"/>
            <a:ext cx="483940" cy="357435"/>
          </a:xfrm>
          <a:prstGeom prst="rect">
            <a:avLst/>
          </a:prstGeom>
        </p:spPr>
      </p:pic>
      <p:sp>
        <p:nvSpPr>
          <p:cNvPr id="2" name="Espace réservé de la date 3">
            <a:extLst>
              <a:ext uri="{FF2B5EF4-FFF2-40B4-BE49-F238E27FC236}">
                <a16:creationId xmlns:a16="http://schemas.microsoft.com/office/drawing/2014/main" id="{F152C799-C30D-EA2E-E0A0-10B28FFE1D56}"/>
              </a:ext>
            </a:extLst>
          </p:cNvPr>
          <p:cNvSpPr txBox="1">
            <a:spLocks/>
          </p:cNvSpPr>
          <p:nvPr/>
        </p:nvSpPr>
        <p:spPr>
          <a:xfrm>
            <a:off x="607859" y="6473678"/>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
        <p:nvSpPr>
          <p:cNvPr id="4" name="ZoneTexte 3">
            <a:extLst>
              <a:ext uri="{FF2B5EF4-FFF2-40B4-BE49-F238E27FC236}">
                <a16:creationId xmlns:a16="http://schemas.microsoft.com/office/drawing/2014/main" id="{0881E7D7-5C05-B7B2-09CA-40B3E7A77A66}"/>
              </a:ext>
            </a:extLst>
          </p:cNvPr>
          <p:cNvSpPr txBox="1"/>
          <p:nvPr/>
        </p:nvSpPr>
        <p:spPr>
          <a:xfrm>
            <a:off x="3187384" y="1385369"/>
            <a:ext cx="6099142" cy="3108543"/>
          </a:xfrm>
          <a:prstGeom prst="rect">
            <a:avLst/>
          </a:prstGeom>
          <a:noFill/>
        </p:spPr>
        <p:txBody>
          <a:bodyPr wrap="square">
            <a:spAutoFit/>
          </a:bodyPr>
          <a:lstStyle/>
          <a:p>
            <a:pPr marL="514350" indent="-514350" algn="ctr">
              <a:buClr>
                <a:schemeClr val="accent1"/>
              </a:buClr>
              <a:buFont typeface="+mj-lt"/>
              <a:buAutoNum type="arabicPeriod"/>
            </a:pPr>
            <a:r>
              <a:rPr lang="fr-FR" sz="2400" b="1" dirty="0"/>
              <a:t>Le Principe de la Triangulation</a:t>
            </a:r>
          </a:p>
          <a:p>
            <a:pPr marL="342900" indent="-342900">
              <a:lnSpc>
                <a:spcPct val="150000"/>
              </a:lnSpc>
              <a:buClr>
                <a:schemeClr val="accent1"/>
              </a:buClr>
              <a:buFont typeface="Wingdings" panose="05000000000000000000" pitchFamily="2" charset="2"/>
              <a:buChar char="q"/>
            </a:pPr>
            <a:r>
              <a:rPr lang="fr-FR" sz="2400" dirty="0"/>
              <a:t>Introduction : Pourquoi provisionner ?</a:t>
            </a:r>
          </a:p>
          <a:p>
            <a:pPr marL="342900" indent="-342900">
              <a:lnSpc>
                <a:spcPct val="150000"/>
              </a:lnSpc>
              <a:buClr>
                <a:schemeClr val="accent1"/>
              </a:buClr>
              <a:buFont typeface="Wingdings" panose="05000000000000000000" pitchFamily="2" charset="2"/>
              <a:buChar char="q"/>
            </a:pPr>
            <a:r>
              <a:rPr lang="fr-FR" sz="2400" dirty="0"/>
              <a:t>Triangle de liquidation</a:t>
            </a:r>
          </a:p>
          <a:p>
            <a:pPr marL="342900" indent="-342900">
              <a:lnSpc>
                <a:spcPct val="150000"/>
              </a:lnSpc>
              <a:buClr>
                <a:schemeClr val="accent1"/>
              </a:buClr>
              <a:buFont typeface="Wingdings" panose="05000000000000000000" pitchFamily="2" charset="2"/>
              <a:buChar char="q"/>
            </a:pPr>
            <a:r>
              <a:rPr lang="fr-FR" sz="2400" dirty="0"/>
              <a:t>Format des données</a:t>
            </a:r>
          </a:p>
          <a:p>
            <a:pPr marL="342900" indent="-342900">
              <a:lnSpc>
                <a:spcPct val="150000"/>
              </a:lnSpc>
              <a:buClr>
                <a:schemeClr val="accent1"/>
              </a:buClr>
              <a:buFont typeface="Wingdings" panose="05000000000000000000" pitchFamily="2" charset="2"/>
              <a:buChar char="q"/>
            </a:pPr>
            <a:r>
              <a:rPr lang="fr-FR" sz="2400" dirty="0"/>
              <a:t>Création du triangle</a:t>
            </a:r>
          </a:p>
          <a:p>
            <a:pPr>
              <a:buClr>
                <a:schemeClr val="accent1"/>
              </a:buClr>
            </a:pPr>
            <a:endParaRPr lang="fr-DZ" sz="2800" b="1" dirty="0"/>
          </a:p>
        </p:txBody>
      </p:sp>
    </p:spTree>
    <p:extLst>
      <p:ext uri="{BB962C8B-B14F-4D97-AF65-F5344CB8AC3E}">
        <p14:creationId xmlns:p14="http://schemas.microsoft.com/office/powerpoint/2010/main" val="152648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249633" y="1194813"/>
            <a:ext cx="9692734" cy="4468375"/>
          </a:xfrm>
          <a:prstGeom prst="rect">
            <a:avLst/>
          </a:prstGeom>
          <a:solidFill>
            <a:schemeClr val="bg1"/>
          </a:solidFill>
          <a:ln>
            <a:noFill/>
          </a:ln>
        </p:spPr>
        <p:txBody>
          <a:bodyPr vert="horz" wrap="square" lIns="45720" tIns="22860" rIns="45720" bIns="22860" numCol="1" rtlCol="0" anchor="t" anchorCtr="0" compatLnSpc="1">
            <a:prstTxWarp prst="textNoShape">
              <a:avLst/>
            </a:prstTxWarp>
          </a:bodyPr>
          <a:lstStyle/>
          <a:p>
            <a:pPr algn="ctr"/>
            <a:endParaRPr lang="id-ID" sz="900"/>
          </a:p>
        </p:txBody>
      </p:sp>
      <p:sp>
        <p:nvSpPr>
          <p:cNvPr id="12" name="Rectangle 11">
            <a:extLst>
              <a:ext uri="{FF2B5EF4-FFF2-40B4-BE49-F238E27FC236}">
                <a16:creationId xmlns:a16="http://schemas.microsoft.com/office/drawing/2014/main" id="{0039B54B-F307-BF47-B19E-F3B84F4327DA}"/>
              </a:ext>
            </a:extLst>
          </p:cNvPr>
          <p:cNvSpPr/>
          <p:nvPr/>
        </p:nvSpPr>
        <p:spPr bwMode="auto">
          <a:xfrm>
            <a:off x="-10988" y="-99392"/>
            <a:ext cx="12202988" cy="6963849"/>
          </a:xfrm>
          <a:prstGeom prst="rect">
            <a:avLst/>
          </a:prstGeom>
          <a:gradFill>
            <a:gsLst>
              <a:gs pos="1000">
                <a:srgbClr val="1B5DD0"/>
              </a:gs>
              <a:gs pos="100000">
                <a:srgbClr val="189B55"/>
              </a:gs>
            </a:gsLst>
            <a:lin ang="19200000" scaled="0"/>
          </a:gradFill>
          <a:ln>
            <a:noFill/>
          </a:ln>
        </p:spPr>
        <p:txBody>
          <a:bodyPr vert="horz" wrap="square" lIns="45720" tIns="22860" rIns="45720" bIns="22860" numCol="1" rtlCol="0" anchor="t" anchorCtr="0" compatLnSpc="1">
            <a:prstTxWarp prst="textNoShape">
              <a:avLst/>
            </a:prstTxWarp>
          </a:bodyPr>
          <a:lstStyle/>
          <a:p>
            <a:pPr algn="ctr"/>
            <a:endParaRPr lang="fr-FR" sz="900"/>
          </a:p>
        </p:txBody>
      </p:sp>
      <p:sp>
        <p:nvSpPr>
          <p:cNvPr id="14" name="Rectangle 13">
            <a:extLst>
              <a:ext uri="{FF2B5EF4-FFF2-40B4-BE49-F238E27FC236}">
                <a16:creationId xmlns:a16="http://schemas.microsoft.com/office/drawing/2014/main" id="{AC93859A-7E4E-6C45-929C-DA42795626CF}"/>
              </a:ext>
            </a:extLst>
          </p:cNvPr>
          <p:cNvSpPr/>
          <p:nvPr/>
        </p:nvSpPr>
        <p:spPr bwMode="auto">
          <a:xfrm>
            <a:off x="1361943" y="1148344"/>
            <a:ext cx="9692734" cy="4468375"/>
          </a:xfrm>
          <a:prstGeom prst="rect">
            <a:avLst/>
          </a:prstGeom>
          <a:solidFill>
            <a:schemeClr val="bg1"/>
          </a:solidFill>
          <a:ln>
            <a:noFill/>
          </a:ln>
        </p:spPr>
        <p:txBody>
          <a:bodyPr vert="horz" wrap="square" lIns="45720" tIns="22860" rIns="45720" bIns="22860" numCol="1" rtlCol="0" anchor="t" anchorCtr="0" compatLnSpc="1">
            <a:prstTxWarp prst="textNoShape">
              <a:avLst/>
            </a:prstTxWarp>
          </a:bodyPr>
          <a:lstStyle/>
          <a:p>
            <a:pPr algn="ctr"/>
            <a:endParaRPr lang="id-ID" sz="900" dirty="0"/>
          </a:p>
        </p:txBody>
      </p:sp>
      <p:sp>
        <p:nvSpPr>
          <p:cNvPr id="18" name="Rectangle 17">
            <a:extLst>
              <a:ext uri="{FF2B5EF4-FFF2-40B4-BE49-F238E27FC236}">
                <a16:creationId xmlns:a16="http://schemas.microsoft.com/office/drawing/2014/main" id="{7F514C6E-4A44-094E-B63C-02491549F531}"/>
              </a:ext>
            </a:extLst>
          </p:cNvPr>
          <p:cNvSpPr/>
          <p:nvPr/>
        </p:nvSpPr>
        <p:spPr>
          <a:xfrm>
            <a:off x="2747628" y="3861048"/>
            <a:ext cx="6732748" cy="1335961"/>
          </a:xfrm>
          <a:prstGeom prst="rect">
            <a:avLst/>
          </a:prstGeom>
        </p:spPr>
        <p:txBody>
          <a:bodyPr wrap="square">
            <a:noAutofit/>
          </a:bodyPr>
          <a:lstStyle/>
          <a:p>
            <a:pPr algn="ctr">
              <a:lnSpc>
                <a:spcPct val="150000"/>
              </a:lnSpc>
            </a:pPr>
            <a:endParaRPr lang="en-US" sz="1000" i="1" dirty="0">
              <a:latin typeface="Montserrat" pitchFamily="2" charset="77"/>
              <a:ea typeface="Open Sans Light" panose="020B0306030504020204" pitchFamily="34" charset="0"/>
              <a:cs typeface="Open Sans Light" panose="020B0306030504020204" pitchFamily="34" charset="0"/>
            </a:endParaRPr>
          </a:p>
        </p:txBody>
      </p:sp>
      <p:pic>
        <p:nvPicPr>
          <p:cNvPr id="7" name="Image 6">
            <a:extLst>
              <a:ext uri="{FF2B5EF4-FFF2-40B4-BE49-F238E27FC236}">
                <a16:creationId xmlns:a16="http://schemas.microsoft.com/office/drawing/2014/main" id="{DCACA27B-7646-4E47-A328-551FEB2630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4677" y="188640"/>
            <a:ext cx="953539" cy="833696"/>
          </a:xfrm>
          <a:prstGeom prst="rect">
            <a:avLst/>
          </a:prstGeom>
        </p:spPr>
      </p:pic>
      <p:sp>
        <p:nvSpPr>
          <p:cNvPr id="4" name="ZoneTexte 3">
            <a:extLst>
              <a:ext uri="{FF2B5EF4-FFF2-40B4-BE49-F238E27FC236}">
                <a16:creationId xmlns:a16="http://schemas.microsoft.com/office/drawing/2014/main" id="{6C3FE901-394B-83E7-CAA8-C8390DE0DFDB}"/>
              </a:ext>
            </a:extLst>
          </p:cNvPr>
          <p:cNvSpPr txBox="1"/>
          <p:nvPr/>
        </p:nvSpPr>
        <p:spPr>
          <a:xfrm>
            <a:off x="2988194" y="3105834"/>
            <a:ext cx="6440232" cy="646331"/>
          </a:xfrm>
          <a:prstGeom prst="rect">
            <a:avLst/>
          </a:prstGeom>
          <a:noFill/>
        </p:spPr>
        <p:txBody>
          <a:bodyPr wrap="square">
            <a:spAutoFit/>
          </a:bodyPr>
          <a:lstStyle/>
          <a:p>
            <a:pPr marL="514350" indent="-514350" algn="ctr">
              <a:buClr>
                <a:schemeClr val="accent1"/>
              </a:buClr>
              <a:buFont typeface="+mj-lt"/>
              <a:buAutoNum type="arabicPeriod"/>
            </a:pPr>
            <a:r>
              <a:rPr lang="fr-FR" sz="3600" b="1" i="1" dirty="0"/>
              <a:t>Le Principe de la Triangulation</a:t>
            </a:r>
          </a:p>
        </p:txBody>
      </p:sp>
    </p:spTree>
    <p:extLst>
      <p:ext uri="{BB962C8B-B14F-4D97-AF65-F5344CB8AC3E}">
        <p14:creationId xmlns:p14="http://schemas.microsoft.com/office/powerpoint/2010/main" val="233548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396399-8191-41AE-B131-30EA3D568CE0}"/>
              </a:ext>
            </a:extLst>
          </p:cNvPr>
          <p:cNvSpPr/>
          <p:nvPr/>
        </p:nvSpPr>
        <p:spPr bwMode="auto">
          <a:xfrm>
            <a:off x="-19881" y="-1"/>
            <a:ext cx="485230" cy="6858001"/>
          </a:xfrm>
          <a:prstGeom prst="rect">
            <a:avLst/>
          </a:prstGeom>
          <a:gradFill>
            <a:gsLst>
              <a:gs pos="1000">
                <a:srgbClr val="1B5DD0"/>
              </a:gs>
              <a:gs pos="100000">
                <a:srgbClr val="189B55"/>
              </a:gs>
            </a:gsLst>
            <a:lin ang="19200000" scaled="0"/>
          </a:gra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1" name="Image 10">
            <a:extLst>
              <a:ext uri="{FF2B5EF4-FFF2-40B4-BE49-F238E27FC236}">
                <a16:creationId xmlns:a16="http://schemas.microsoft.com/office/drawing/2014/main" id="{8F78ECC5-3C3E-4E5D-AA58-6F6D69B2A9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62" y="424742"/>
            <a:ext cx="524105" cy="460164"/>
          </a:xfrm>
          <a:prstGeom prst="rect">
            <a:avLst/>
          </a:prstGeom>
        </p:spPr>
      </p:pic>
      <p:pic>
        <p:nvPicPr>
          <p:cNvPr id="12" name="Graphique 11">
            <a:extLst>
              <a:ext uri="{FF2B5EF4-FFF2-40B4-BE49-F238E27FC236}">
                <a16:creationId xmlns:a16="http://schemas.microsoft.com/office/drawing/2014/main" id="{D4A22360-08C0-43C2-96CC-08B26436A8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1048627" y="5551474"/>
            <a:ext cx="2437210" cy="175842"/>
          </a:xfrm>
          <a:prstGeom prst="rect">
            <a:avLst/>
          </a:prstGeom>
        </p:spPr>
      </p:pic>
      <p:cxnSp>
        <p:nvCxnSpPr>
          <p:cNvPr id="3" name="Connecteur droit 2">
            <a:extLst>
              <a:ext uri="{FF2B5EF4-FFF2-40B4-BE49-F238E27FC236}">
                <a16:creationId xmlns:a16="http://schemas.microsoft.com/office/drawing/2014/main" id="{0E33ED1A-144C-EB18-B93A-9A09AEA3A623}"/>
              </a:ext>
            </a:extLst>
          </p:cNvPr>
          <p:cNvCxnSpPr>
            <a:cxnSpLocks/>
          </p:cNvCxnSpPr>
          <p:nvPr/>
        </p:nvCxnSpPr>
        <p:spPr>
          <a:xfrm>
            <a:off x="1099220" y="1163782"/>
            <a:ext cx="101566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47E064ED-1BA5-DB0A-33C5-47CB40688F9C}"/>
              </a:ext>
            </a:extLst>
          </p:cNvPr>
          <p:cNvSpPr txBox="1"/>
          <p:nvPr/>
        </p:nvSpPr>
        <p:spPr>
          <a:xfrm>
            <a:off x="1099220" y="395646"/>
            <a:ext cx="7995084" cy="584775"/>
          </a:xfrm>
          <a:prstGeom prst="rect">
            <a:avLst/>
          </a:prstGeom>
          <a:noFill/>
        </p:spPr>
        <p:txBody>
          <a:bodyPr wrap="square">
            <a:spAutoFit/>
          </a:bodyPr>
          <a:lstStyle>
            <a:defPPr>
              <a:defRPr lang="fr-DZ"/>
            </a:defPPr>
            <a:lvl1pPr>
              <a:defRPr sz="3200" b="1">
                <a:solidFill>
                  <a:schemeClr val="accent6">
                    <a:lumMod val="75000"/>
                  </a:schemeClr>
                </a:solidFill>
                <a:latin typeface="Segoe UI" panose="020B0502040204020203" pitchFamily="34" charset="0"/>
                <a:cs typeface="Segoe UI" panose="020B0502040204020203" pitchFamily="34" charset="0"/>
              </a:defRPr>
            </a:lvl1pPr>
          </a:lstStyle>
          <a:p>
            <a:r>
              <a:rPr lang="fr-FR" dirty="0"/>
              <a:t>Introduction : Pourquoi provisionner ?</a:t>
            </a:r>
            <a:endParaRPr lang="fr-DZ" dirty="0"/>
          </a:p>
        </p:txBody>
      </p:sp>
      <p:sp>
        <p:nvSpPr>
          <p:cNvPr id="14" name="Rectangle : coins arrondis 13">
            <a:extLst>
              <a:ext uri="{FF2B5EF4-FFF2-40B4-BE49-F238E27FC236}">
                <a16:creationId xmlns:a16="http://schemas.microsoft.com/office/drawing/2014/main" id="{FA6DB3C3-93E2-2057-863D-BEF810847A7C}"/>
              </a:ext>
            </a:extLst>
          </p:cNvPr>
          <p:cNvSpPr/>
          <p:nvPr/>
        </p:nvSpPr>
        <p:spPr>
          <a:xfrm>
            <a:off x="1278194" y="1438108"/>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a:p>
        </p:txBody>
      </p:sp>
      <p:sp>
        <p:nvSpPr>
          <p:cNvPr id="15" name="Rectangle : coins arrondis 14">
            <a:extLst>
              <a:ext uri="{FF2B5EF4-FFF2-40B4-BE49-F238E27FC236}">
                <a16:creationId xmlns:a16="http://schemas.microsoft.com/office/drawing/2014/main" id="{1BBFBCB5-DC46-947D-73F9-FD813B3B3D86}"/>
              </a:ext>
            </a:extLst>
          </p:cNvPr>
          <p:cNvSpPr/>
          <p:nvPr/>
        </p:nvSpPr>
        <p:spPr>
          <a:xfrm>
            <a:off x="1278194" y="3565050"/>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dirty="0"/>
          </a:p>
        </p:txBody>
      </p:sp>
      <p:sp>
        <p:nvSpPr>
          <p:cNvPr id="16" name="Rectangle : coins arrondis 15">
            <a:extLst>
              <a:ext uri="{FF2B5EF4-FFF2-40B4-BE49-F238E27FC236}">
                <a16:creationId xmlns:a16="http://schemas.microsoft.com/office/drawing/2014/main" id="{CD1F7126-7832-98AC-0E31-9F49817DA065}"/>
              </a:ext>
            </a:extLst>
          </p:cNvPr>
          <p:cNvSpPr/>
          <p:nvPr/>
        </p:nvSpPr>
        <p:spPr>
          <a:xfrm>
            <a:off x="1278194" y="5154423"/>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a:p>
        </p:txBody>
      </p:sp>
      <p:sp>
        <p:nvSpPr>
          <p:cNvPr id="5" name="Espace réservé du numéro de diapositive 4">
            <a:extLst>
              <a:ext uri="{FF2B5EF4-FFF2-40B4-BE49-F238E27FC236}">
                <a16:creationId xmlns:a16="http://schemas.microsoft.com/office/drawing/2014/main" id="{C7FFF6F3-1252-6787-13A5-C47CD2BCE29E}"/>
              </a:ext>
            </a:extLst>
          </p:cNvPr>
          <p:cNvSpPr>
            <a:spLocks noGrp="1"/>
          </p:cNvSpPr>
          <p:nvPr>
            <p:ph type="sldNum" sz="quarter" idx="12"/>
          </p:nvPr>
        </p:nvSpPr>
        <p:spPr/>
        <p:txBody>
          <a:bodyPr vert="horz" lIns="91440" tIns="45720" rIns="91440" bIns="45720" rtlCol="0" anchor="ctr"/>
          <a:lstStyle/>
          <a:p>
            <a:fld id="{DA5454A3-9489-4D7C-837F-E47B20186A39}" type="slidenum">
              <a:rPr lang="fr-DZ" sz="1800" b="1">
                <a:solidFill>
                  <a:schemeClr val="tx1"/>
                </a:solidFill>
              </a:rPr>
              <a:pPr/>
              <a:t>5</a:t>
            </a:fld>
            <a:endParaRPr lang="fr-DZ" sz="1800" b="1" dirty="0">
              <a:solidFill>
                <a:schemeClr val="tx1"/>
              </a:solidFill>
            </a:endParaRPr>
          </a:p>
        </p:txBody>
      </p:sp>
      <p:sp>
        <p:nvSpPr>
          <p:cNvPr id="8" name="ZoneTexte 1">
            <a:extLst>
              <a:ext uri="{FF2B5EF4-FFF2-40B4-BE49-F238E27FC236}">
                <a16:creationId xmlns:a16="http://schemas.microsoft.com/office/drawing/2014/main" id="{E0D9A7E1-69F9-E985-CC35-B556BA05C967}"/>
              </a:ext>
            </a:extLst>
          </p:cNvPr>
          <p:cNvSpPr txBox="1"/>
          <p:nvPr/>
        </p:nvSpPr>
        <p:spPr>
          <a:xfrm>
            <a:off x="1514168" y="1311112"/>
            <a:ext cx="9741660" cy="5038815"/>
          </a:xfrm>
          <a:prstGeom prst="rect">
            <a:avLst/>
          </a:prstGeom>
          <a:noFill/>
        </p:spPr>
        <p:txBody>
          <a:bodyPr wrap="square">
            <a:spAutoFit/>
          </a:bodyPr>
          <a:lstStyle>
            <a:defPPr>
              <a:defRPr lang="fr-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07000"/>
              </a:lnSpc>
              <a:spcAft>
                <a:spcPts val="800"/>
              </a:spcAft>
            </a:pPr>
            <a:r>
              <a:rPr lang="fr-DZ" sz="2400" dirty="0"/>
              <a:t>Dans le secteur de l’assurance, la question des provisions techniques est essentielle. Lorsqu’un assureur collecte des primes, il s’engage à couvrir des sinistres futurs, sans savoir exactement quand ils ne surviendront ni combien ils coûteront.</a:t>
            </a:r>
            <a:endParaRPr lang="fr-FR" sz="2400" dirty="0"/>
          </a:p>
          <a:p>
            <a:pPr algn="just">
              <a:lnSpc>
                <a:spcPct val="107000"/>
              </a:lnSpc>
              <a:spcAft>
                <a:spcPts val="800"/>
              </a:spcAft>
            </a:pPr>
            <a:endParaRPr lang="fr-FR" sz="2400" dirty="0"/>
          </a:p>
          <a:p>
            <a:pPr algn="just">
              <a:lnSpc>
                <a:spcPct val="107000"/>
              </a:lnSpc>
              <a:spcAft>
                <a:spcPts val="800"/>
              </a:spcAft>
            </a:pPr>
            <a:r>
              <a:rPr lang="fr-DZ" sz="2400" dirty="0"/>
              <a:t>C’est pourquoi il est indispensable de constituer des provisions, afin de garantir la solidité financière de l’entreprise et sa capacité à honorer ses engagements.</a:t>
            </a:r>
          </a:p>
          <a:p>
            <a:pPr algn="just"/>
            <a:endParaRPr lang="fr-FR" sz="2400" dirty="0"/>
          </a:p>
          <a:p>
            <a:pPr algn="just"/>
            <a:r>
              <a:rPr lang="fr-FR" sz="2400" dirty="0"/>
              <a:t>Les provisions techniques peuvent représenter </a:t>
            </a:r>
            <a:r>
              <a:rPr lang="fr-FR" sz="2400" b="1" dirty="0"/>
              <a:t>75% </a:t>
            </a:r>
            <a:r>
              <a:rPr lang="fr-FR" sz="2400" dirty="0"/>
              <a:t>du bilan selon le type d’assurance, </a:t>
            </a:r>
            <a:r>
              <a:rPr lang="fr-DZ" sz="2400" dirty="0"/>
              <a:t>ce qui signifie qu’une mauvaise estimation peut avoir des conséquences importantes sur les fonds propres et les résultats financiers.</a:t>
            </a:r>
          </a:p>
        </p:txBody>
      </p:sp>
      <p:pic>
        <p:nvPicPr>
          <p:cNvPr id="9" name="Image 8">
            <a:extLst>
              <a:ext uri="{FF2B5EF4-FFF2-40B4-BE49-F238E27FC236}">
                <a16:creationId xmlns:a16="http://schemas.microsoft.com/office/drawing/2014/main" id="{1C584746-9091-D694-238D-099448AC60FB}"/>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536430" y="6360194"/>
            <a:ext cx="483940" cy="357435"/>
          </a:xfrm>
          <a:prstGeom prst="rect">
            <a:avLst/>
          </a:prstGeom>
        </p:spPr>
      </p:pic>
      <p:sp>
        <p:nvSpPr>
          <p:cNvPr id="17" name="Espace réservé de la date 3">
            <a:extLst>
              <a:ext uri="{FF2B5EF4-FFF2-40B4-BE49-F238E27FC236}">
                <a16:creationId xmlns:a16="http://schemas.microsoft.com/office/drawing/2014/main" id="{46A7FC54-832E-54F6-3304-06AB2B8D4F86}"/>
              </a:ext>
            </a:extLst>
          </p:cNvPr>
          <p:cNvSpPr txBox="1">
            <a:spLocks/>
          </p:cNvSpPr>
          <p:nvPr/>
        </p:nvSpPr>
        <p:spPr>
          <a:xfrm>
            <a:off x="946197" y="6462354"/>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Tree>
    <p:extLst>
      <p:ext uri="{BB962C8B-B14F-4D97-AF65-F5344CB8AC3E}">
        <p14:creationId xmlns:p14="http://schemas.microsoft.com/office/powerpoint/2010/main" val="3490827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30499-D3AA-9A52-891C-3D6D65EAA57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566EF12-57DD-C069-0E53-D6CA5C06EEC9}"/>
              </a:ext>
            </a:extLst>
          </p:cNvPr>
          <p:cNvSpPr/>
          <p:nvPr/>
        </p:nvSpPr>
        <p:spPr bwMode="auto">
          <a:xfrm>
            <a:off x="-19881" y="-1"/>
            <a:ext cx="485230" cy="6858001"/>
          </a:xfrm>
          <a:prstGeom prst="rect">
            <a:avLst/>
          </a:prstGeom>
          <a:gradFill>
            <a:gsLst>
              <a:gs pos="1000">
                <a:srgbClr val="1B5DD0"/>
              </a:gs>
              <a:gs pos="100000">
                <a:srgbClr val="189B55"/>
              </a:gs>
            </a:gsLst>
            <a:lin ang="19200000" scaled="0"/>
          </a:gra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1" name="Image 10">
            <a:extLst>
              <a:ext uri="{FF2B5EF4-FFF2-40B4-BE49-F238E27FC236}">
                <a16:creationId xmlns:a16="http://schemas.microsoft.com/office/drawing/2014/main" id="{6728EB82-64A7-47BB-A984-7EB6BB3CB0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62" y="424742"/>
            <a:ext cx="524105" cy="460164"/>
          </a:xfrm>
          <a:prstGeom prst="rect">
            <a:avLst/>
          </a:prstGeom>
        </p:spPr>
      </p:pic>
      <p:pic>
        <p:nvPicPr>
          <p:cNvPr id="12" name="Graphique 11">
            <a:extLst>
              <a:ext uri="{FF2B5EF4-FFF2-40B4-BE49-F238E27FC236}">
                <a16:creationId xmlns:a16="http://schemas.microsoft.com/office/drawing/2014/main" id="{EFEE8704-01DE-EB57-9DE1-2402DECDBF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1048627" y="5551474"/>
            <a:ext cx="2437210" cy="175842"/>
          </a:xfrm>
          <a:prstGeom prst="rect">
            <a:avLst/>
          </a:prstGeom>
        </p:spPr>
      </p:pic>
      <p:cxnSp>
        <p:nvCxnSpPr>
          <p:cNvPr id="4" name="Connecteur droit 3">
            <a:extLst>
              <a:ext uri="{FF2B5EF4-FFF2-40B4-BE49-F238E27FC236}">
                <a16:creationId xmlns:a16="http://schemas.microsoft.com/office/drawing/2014/main" id="{18BFD330-7829-576F-2F38-18A4917F69BF}"/>
              </a:ext>
            </a:extLst>
          </p:cNvPr>
          <p:cNvCxnSpPr>
            <a:cxnSpLocks/>
          </p:cNvCxnSpPr>
          <p:nvPr/>
        </p:nvCxnSpPr>
        <p:spPr>
          <a:xfrm>
            <a:off x="1099220" y="1163782"/>
            <a:ext cx="101566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953230FA-67A1-A52C-0F49-B3DA2FE012BB}"/>
              </a:ext>
            </a:extLst>
          </p:cNvPr>
          <p:cNvSpPr txBox="1"/>
          <p:nvPr/>
        </p:nvSpPr>
        <p:spPr>
          <a:xfrm>
            <a:off x="1099220" y="475515"/>
            <a:ext cx="6140244" cy="584775"/>
          </a:xfrm>
          <a:prstGeom prst="rect">
            <a:avLst/>
          </a:prstGeom>
          <a:noFill/>
        </p:spPr>
        <p:txBody>
          <a:bodyPr wrap="square">
            <a:spAutoFit/>
          </a:bodyPr>
          <a:lstStyle/>
          <a:p>
            <a:r>
              <a:rPr lang="fr-FR" sz="3200" b="1" dirty="0">
                <a:solidFill>
                  <a:schemeClr val="accent6">
                    <a:lumMod val="75000"/>
                  </a:schemeClr>
                </a:solidFill>
                <a:latin typeface="Segoe UI" panose="020B0502040204020203" pitchFamily="34" charset="0"/>
                <a:cs typeface="Segoe UI" panose="020B0502040204020203" pitchFamily="34" charset="0"/>
              </a:rPr>
              <a:t>Triangle</a:t>
            </a:r>
            <a:r>
              <a:rPr lang="fr-FR" sz="2600" dirty="0"/>
              <a:t> </a:t>
            </a:r>
            <a:r>
              <a:rPr lang="fr-FR" sz="3200" b="1" dirty="0">
                <a:solidFill>
                  <a:schemeClr val="accent6">
                    <a:lumMod val="75000"/>
                  </a:schemeClr>
                </a:solidFill>
                <a:latin typeface="Segoe UI" panose="020B0502040204020203" pitchFamily="34" charset="0"/>
                <a:cs typeface="Segoe UI" panose="020B0502040204020203" pitchFamily="34" charset="0"/>
              </a:rPr>
              <a:t>de liquidation</a:t>
            </a:r>
            <a:endParaRPr lang="fr-DZ" sz="3200" b="1" dirty="0">
              <a:solidFill>
                <a:schemeClr val="accent6">
                  <a:lumMod val="75000"/>
                </a:schemeClr>
              </a:solidFill>
              <a:latin typeface="Segoe UI" panose="020B0502040204020203" pitchFamily="34" charset="0"/>
              <a:cs typeface="Segoe UI" panose="020B0502040204020203" pitchFamily="34" charset="0"/>
            </a:endParaRPr>
          </a:p>
        </p:txBody>
      </p:sp>
      <p:sp>
        <p:nvSpPr>
          <p:cNvPr id="8" name="Rectangle : coins arrondis 7">
            <a:extLst>
              <a:ext uri="{FF2B5EF4-FFF2-40B4-BE49-F238E27FC236}">
                <a16:creationId xmlns:a16="http://schemas.microsoft.com/office/drawing/2014/main" id="{A21A92E0-EB10-1600-F21E-CF39459DF31E}"/>
              </a:ext>
            </a:extLst>
          </p:cNvPr>
          <p:cNvSpPr/>
          <p:nvPr/>
        </p:nvSpPr>
        <p:spPr>
          <a:xfrm>
            <a:off x="1229033" y="1946594"/>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dirty="0"/>
          </a:p>
        </p:txBody>
      </p:sp>
      <p:sp>
        <p:nvSpPr>
          <p:cNvPr id="6" name="ZoneTexte 5">
            <a:extLst>
              <a:ext uri="{FF2B5EF4-FFF2-40B4-BE49-F238E27FC236}">
                <a16:creationId xmlns:a16="http://schemas.microsoft.com/office/drawing/2014/main" id="{727BDAE4-7133-FA04-800C-DB5045D6E367}"/>
              </a:ext>
            </a:extLst>
          </p:cNvPr>
          <p:cNvSpPr txBox="1"/>
          <p:nvPr/>
        </p:nvSpPr>
        <p:spPr>
          <a:xfrm>
            <a:off x="1477296" y="1728385"/>
            <a:ext cx="9485671" cy="2805063"/>
          </a:xfrm>
          <a:prstGeom prst="rect">
            <a:avLst/>
          </a:prstGeom>
          <a:noFill/>
        </p:spPr>
        <p:txBody>
          <a:bodyPr wrap="square">
            <a:spAutoFit/>
          </a:bodyPr>
          <a:lstStyle/>
          <a:p>
            <a:pPr algn="just">
              <a:lnSpc>
                <a:spcPct val="150000"/>
              </a:lnSpc>
            </a:pPr>
            <a:r>
              <a:rPr lang="fr-FR" sz="2400" dirty="0"/>
              <a:t>Les triangles de liquidation reflètent la dynamique des sinistres. Ils permettent de suivre l’évolution d’un sinistre en analysant, par exemple, année après année, le niveau des règlements effectués ainsi que la charge des sinistres. Ces derniers sont rapportés à des périodes : année, semestre, trimestre ou mois.</a:t>
            </a:r>
            <a:endParaRPr lang="fr-DZ" sz="2400" dirty="0"/>
          </a:p>
        </p:txBody>
      </p:sp>
      <p:sp>
        <p:nvSpPr>
          <p:cNvPr id="9" name="Espace réservé du numéro de diapositive 8">
            <a:extLst>
              <a:ext uri="{FF2B5EF4-FFF2-40B4-BE49-F238E27FC236}">
                <a16:creationId xmlns:a16="http://schemas.microsoft.com/office/drawing/2014/main" id="{2AF08C33-4B97-2D5A-8368-E18884E66638}"/>
              </a:ext>
            </a:extLst>
          </p:cNvPr>
          <p:cNvSpPr>
            <a:spLocks noGrp="1"/>
          </p:cNvSpPr>
          <p:nvPr>
            <p:ph type="sldNum" sz="quarter" idx="12"/>
          </p:nvPr>
        </p:nvSpPr>
        <p:spPr/>
        <p:txBody>
          <a:bodyPr vert="horz" lIns="91440" tIns="45720" rIns="91440" bIns="45720" rtlCol="0" anchor="ctr"/>
          <a:lstStyle/>
          <a:p>
            <a:fld id="{DA5454A3-9489-4D7C-837F-E47B20186A39}" type="slidenum">
              <a:rPr lang="fr-DZ" sz="1800" b="1">
                <a:solidFill>
                  <a:schemeClr val="tx1"/>
                </a:solidFill>
              </a:rPr>
              <a:pPr/>
              <a:t>6</a:t>
            </a:fld>
            <a:endParaRPr lang="fr-DZ" sz="1800" b="1">
              <a:solidFill>
                <a:schemeClr val="tx1"/>
              </a:solidFill>
            </a:endParaRPr>
          </a:p>
        </p:txBody>
      </p:sp>
      <p:pic>
        <p:nvPicPr>
          <p:cNvPr id="13" name="Image 12">
            <a:extLst>
              <a:ext uri="{FF2B5EF4-FFF2-40B4-BE49-F238E27FC236}">
                <a16:creationId xmlns:a16="http://schemas.microsoft.com/office/drawing/2014/main" id="{01460A3F-A4CD-12F5-5290-8A1D7C57A0C7}"/>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536430" y="6360194"/>
            <a:ext cx="483940" cy="357435"/>
          </a:xfrm>
          <a:prstGeom prst="rect">
            <a:avLst/>
          </a:prstGeom>
        </p:spPr>
      </p:pic>
      <p:sp>
        <p:nvSpPr>
          <p:cNvPr id="14" name="Espace réservé de la date 3">
            <a:extLst>
              <a:ext uri="{FF2B5EF4-FFF2-40B4-BE49-F238E27FC236}">
                <a16:creationId xmlns:a16="http://schemas.microsoft.com/office/drawing/2014/main" id="{7E3E8380-FEA7-24C8-54A9-62A7647DF960}"/>
              </a:ext>
            </a:extLst>
          </p:cNvPr>
          <p:cNvSpPr txBox="1">
            <a:spLocks/>
          </p:cNvSpPr>
          <p:nvPr/>
        </p:nvSpPr>
        <p:spPr>
          <a:xfrm>
            <a:off x="946197" y="6462354"/>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Tree>
    <p:extLst>
      <p:ext uri="{BB962C8B-B14F-4D97-AF65-F5344CB8AC3E}">
        <p14:creationId xmlns:p14="http://schemas.microsoft.com/office/powerpoint/2010/main" val="653871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9B5A4-BFA0-AAFD-BB90-2DD0DEB3245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74F579E-F78F-C10F-7DEE-DCF7E91052A0}"/>
              </a:ext>
            </a:extLst>
          </p:cNvPr>
          <p:cNvSpPr/>
          <p:nvPr/>
        </p:nvSpPr>
        <p:spPr bwMode="auto">
          <a:xfrm>
            <a:off x="-19881" y="-1"/>
            <a:ext cx="485230" cy="6858001"/>
          </a:xfrm>
          <a:prstGeom prst="rect">
            <a:avLst/>
          </a:prstGeom>
          <a:gradFill>
            <a:gsLst>
              <a:gs pos="1000">
                <a:srgbClr val="1B5DD0"/>
              </a:gs>
              <a:gs pos="100000">
                <a:srgbClr val="189B55"/>
              </a:gs>
            </a:gsLst>
            <a:lin ang="19200000" scaled="0"/>
          </a:gra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1" name="Image 10">
            <a:extLst>
              <a:ext uri="{FF2B5EF4-FFF2-40B4-BE49-F238E27FC236}">
                <a16:creationId xmlns:a16="http://schemas.microsoft.com/office/drawing/2014/main" id="{5492001D-D907-5379-1B03-0E70BF536A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62" y="424742"/>
            <a:ext cx="524105" cy="460164"/>
          </a:xfrm>
          <a:prstGeom prst="rect">
            <a:avLst/>
          </a:prstGeom>
        </p:spPr>
      </p:pic>
      <p:pic>
        <p:nvPicPr>
          <p:cNvPr id="12" name="Graphique 11">
            <a:extLst>
              <a:ext uri="{FF2B5EF4-FFF2-40B4-BE49-F238E27FC236}">
                <a16:creationId xmlns:a16="http://schemas.microsoft.com/office/drawing/2014/main" id="{1738F8F7-1206-5217-A9B7-8542337C91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1048627" y="5551474"/>
            <a:ext cx="2437210" cy="175842"/>
          </a:xfrm>
          <a:prstGeom prst="rect">
            <a:avLst/>
          </a:prstGeom>
        </p:spPr>
      </p:pic>
      <p:cxnSp>
        <p:nvCxnSpPr>
          <p:cNvPr id="4" name="Connecteur droit 3">
            <a:extLst>
              <a:ext uri="{FF2B5EF4-FFF2-40B4-BE49-F238E27FC236}">
                <a16:creationId xmlns:a16="http://schemas.microsoft.com/office/drawing/2014/main" id="{25D5041B-B2E4-A682-2719-FB4BA0F88162}"/>
              </a:ext>
            </a:extLst>
          </p:cNvPr>
          <p:cNvCxnSpPr>
            <a:cxnSpLocks/>
          </p:cNvCxnSpPr>
          <p:nvPr/>
        </p:nvCxnSpPr>
        <p:spPr>
          <a:xfrm>
            <a:off x="1099220" y="1163782"/>
            <a:ext cx="101566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24E5697-1829-EA34-97F4-5A4BD8C9111B}"/>
              </a:ext>
            </a:extLst>
          </p:cNvPr>
          <p:cNvSpPr txBox="1"/>
          <p:nvPr/>
        </p:nvSpPr>
        <p:spPr>
          <a:xfrm>
            <a:off x="1099220" y="417604"/>
            <a:ext cx="6140244" cy="584775"/>
          </a:xfrm>
          <a:prstGeom prst="rect">
            <a:avLst/>
          </a:prstGeom>
          <a:noFill/>
        </p:spPr>
        <p:txBody>
          <a:bodyPr wrap="square">
            <a:spAutoFit/>
          </a:bodyPr>
          <a:lstStyle>
            <a:defPPr>
              <a:defRPr lang="fr-DZ"/>
            </a:defPPr>
            <a:lvl1pPr>
              <a:defRPr sz="3200" b="1">
                <a:solidFill>
                  <a:schemeClr val="accent6">
                    <a:lumMod val="75000"/>
                  </a:schemeClr>
                </a:solidFill>
                <a:latin typeface="Segoe UI" panose="020B0502040204020203" pitchFamily="34" charset="0"/>
                <a:cs typeface="Segoe UI" panose="020B0502040204020203" pitchFamily="34" charset="0"/>
              </a:defRPr>
            </a:lvl1pPr>
          </a:lstStyle>
          <a:p>
            <a:r>
              <a:rPr lang="fr-FR" dirty="0"/>
              <a:t>Triangle de liquidation</a:t>
            </a:r>
            <a:endParaRPr lang="fr-DZ" dirty="0"/>
          </a:p>
        </p:txBody>
      </p:sp>
      <p:sp>
        <p:nvSpPr>
          <p:cNvPr id="8" name="Rectangle : coins arrondis 7">
            <a:extLst>
              <a:ext uri="{FF2B5EF4-FFF2-40B4-BE49-F238E27FC236}">
                <a16:creationId xmlns:a16="http://schemas.microsoft.com/office/drawing/2014/main" id="{8C827921-3099-4FB4-A51A-A67E0C4B4D65}"/>
              </a:ext>
            </a:extLst>
          </p:cNvPr>
          <p:cNvSpPr/>
          <p:nvPr/>
        </p:nvSpPr>
        <p:spPr>
          <a:xfrm>
            <a:off x="1297858" y="1537953"/>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a:p>
        </p:txBody>
      </p:sp>
      <p:sp>
        <p:nvSpPr>
          <p:cNvPr id="3" name="ZoneTexte 2">
            <a:extLst>
              <a:ext uri="{FF2B5EF4-FFF2-40B4-BE49-F238E27FC236}">
                <a16:creationId xmlns:a16="http://schemas.microsoft.com/office/drawing/2014/main" id="{51311427-DDCF-9C3C-7878-EC06708C4CE1}"/>
              </a:ext>
            </a:extLst>
          </p:cNvPr>
          <p:cNvSpPr txBox="1"/>
          <p:nvPr/>
        </p:nvSpPr>
        <p:spPr>
          <a:xfrm>
            <a:off x="1614950" y="1387923"/>
            <a:ext cx="9738850" cy="830997"/>
          </a:xfrm>
          <a:prstGeom prst="rect">
            <a:avLst/>
          </a:prstGeom>
          <a:noFill/>
        </p:spPr>
        <p:txBody>
          <a:bodyPr wrap="square">
            <a:spAutoFit/>
          </a:bodyPr>
          <a:lstStyle/>
          <a:p>
            <a:r>
              <a:rPr lang="fr-FR" sz="2400" dirty="0"/>
              <a:t>C’est sous cette forme que sont généralement présentées les données dans le triangle:</a:t>
            </a:r>
            <a:endParaRPr lang="fr-DZ" sz="2400" dirty="0"/>
          </a:p>
        </p:txBody>
      </p:sp>
      <p:pic>
        <p:nvPicPr>
          <p:cNvPr id="13" name="Image 12">
            <a:extLst>
              <a:ext uri="{FF2B5EF4-FFF2-40B4-BE49-F238E27FC236}">
                <a16:creationId xmlns:a16="http://schemas.microsoft.com/office/drawing/2014/main" id="{48D6D19D-5894-6925-36FB-8E9E9C449B38}"/>
              </a:ext>
            </a:extLst>
          </p:cNvPr>
          <p:cNvPicPr>
            <a:picLocks noChangeAspect="1"/>
          </p:cNvPicPr>
          <p:nvPr/>
        </p:nvPicPr>
        <p:blipFill>
          <a:blip r:embed="rId6"/>
          <a:stretch>
            <a:fillRect/>
          </a:stretch>
        </p:blipFill>
        <p:spPr>
          <a:xfrm>
            <a:off x="2373024" y="3097513"/>
            <a:ext cx="7750212" cy="2042337"/>
          </a:xfrm>
          <a:prstGeom prst="rect">
            <a:avLst/>
          </a:prstGeom>
        </p:spPr>
      </p:pic>
      <p:sp>
        <p:nvSpPr>
          <p:cNvPr id="14" name="Ellipse 13">
            <a:extLst>
              <a:ext uri="{FF2B5EF4-FFF2-40B4-BE49-F238E27FC236}">
                <a16:creationId xmlns:a16="http://schemas.microsoft.com/office/drawing/2014/main" id="{728FA821-57B8-D6F4-0C39-56DB26B8760B}"/>
              </a:ext>
            </a:extLst>
          </p:cNvPr>
          <p:cNvSpPr/>
          <p:nvPr/>
        </p:nvSpPr>
        <p:spPr>
          <a:xfrm>
            <a:off x="2418735" y="3929177"/>
            <a:ext cx="1278194" cy="98322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5" name="Ellipse 14">
            <a:extLst>
              <a:ext uri="{FF2B5EF4-FFF2-40B4-BE49-F238E27FC236}">
                <a16:creationId xmlns:a16="http://schemas.microsoft.com/office/drawing/2014/main" id="{EF7852A8-88A9-3C3A-D679-B226E5E09935}"/>
              </a:ext>
            </a:extLst>
          </p:cNvPr>
          <p:cNvSpPr/>
          <p:nvPr/>
        </p:nvSpPr>
        <p:spPr>
          <a:xfrm>
            <a:off x="6027174" y="3183760"/>
            <a:ext cx="2821858" cy="3456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6" name="Ellipse 15">
            <a:extLst>
              <a:ext uri="{FF2B5EF4-FFF2-40B4-BE49-F238E27FC236}">
                <a16:creationId xmlns:a16="http://schemas.microsoft.com/office/drawing/2014/main" id="{4E4F3D34-6695-3FA6-5DCF-34AD5458DF96}"/>
              </a:ext>
            </a:extLst>
          </p:cNvPr>
          <p:cNvSpPr/>
          <p:nvPr/>
        </p:nvSpPr>
        <p:spPr>
          <a:xfrm>
            <a:off x="6725266" y="4131868"/>
            <a:ext cx="353962" cy="28892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7" name="Ellipse 16">
            <a:extLst>
              <a:ext uri="{FF2B5EF4-FFF2-40B4-BE49-F238E27FC236}">
                <a16:creationId xmlns:a16="http://schemas.microsoft.com/office/drawing/2014/main" id="{4C885B91-2CF9-B9C7-D10C-48AA097304D6}"/>
              </a:ext>
            </a:extLst>
          </p:cNvPr>
          <p:cNvSpPr/>
          <p:nvPr/>
        </p:nvSpPr>
        <p:spPr>
          <a:xfrm rot="20749830">
            <a:off x="5127622" y="4292308"/>
            <a:ext cx="5084473" cy="27939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DZ"/>
          </a:p>
        </p:txBody>
      </p:sp>
      <p:sp>
        <p:nvSpPr>
          <p:cNvPr id="19" name="ZoneTexte 18">
            <a:extLst>
              <a:ext uri="{FF2B5EF4-FFF2-40B4-BE49-F238E27FC236}">
                <a16:creationId xmlns:a16="http://schemas.microsoft.com/office/drawing/2014/main" id="{06CBB38B-2EB1-C78C-8BB1-CC870775AE7B}"/>
              </a:ext>
            </a:extLst>
          </p:cNvPr>
          <p:cNvSpPr txBox="1"/>
          <p:nvPr/>
        </p:nvSpPr>
        <p:spPr>
          <a:xfrm>
            <a:off x="6725266" y="2001179"/>
            <a:ext cx="2504767" cy="923330"/>
          </a:xfrm>
          <a:prstGeom prst="rect">
            <a:avLst/>
          </a:prstGeom>
          <a:noFill/>
        </p:spPr>
        <p:txBody>
          <a:bodyPr wrap="square">
            <a:spAutoFit/>
          </a:bodyPr>
          <a:lstStyle/>
          <a:p>
            <a:r>
              <a:rPr lang="fr-FR" dirty="0"/>
              <a:t>Nombre d’années écoulées depuis la date de survenance</a:t>
            </a:r>
            <a:endParaRPr lang="fr-DZ" dirty="0"/>
          </a:p>
        </p:txBody>
      </p:sp>
      <p:sp>
        <p:nvSpPr>
          <p:cNvPr id="21" name="ZoneTexte 20">
            <a:extLst>
              <a:ext uri="{FF2B5EF4-FFF2-40B4-BE49-F238E27FC236}">
                <a16:creationId xmlns:a16="http://schemas.microsoft.com/office/drawing/2014/main" id="{DB8EE8F8-42E7-28B2-5983-2DCC89744B26}"/>
              </a:ext>
            </a:extLst>
          </p:cNvPr>
          <p:cNvSpPr txBox="1"/>
          <p:nvPr/>
        </p:nvSpPr>
        <p:spPr>
          <a:xfrm>
            <a:off x="739879" y="5095113"/>
            <a:ext cx="2317953" cy="923330"/>
          </a:xfrm>
          <a:prstGeom prst="rect">
            <a:avLst/>
          </a:prstGeom>
          <a:noFill/>
        </p:spPr>
        <p:txBody>
          <a:bodyPr wrap="square">
            <a:spAutoFit/>
          </a:bodyPr>
          <a:lstStyle/>
          <a:p>
            <a:r>
              <a:rPr lang="fr-FR" dirty="0"/>
              <a:t>Année lors de laquelle les sinistres sont survenus </a:t>
            </a:r>
            <a:endParaRPr lang="fr-DZ" dirty="0"/>
          </a:p>
        </p:txBody>
      </p:sp>
      <p:sp>
        <p:nvSpPr>
          <p:cNvPr id="23" name="ZoneTexte 22">
            <a:extLst>
              <a:ext uri="{FF2B5EF4-FFF2-40B4-BE49-F238E27FC236}">
                <a16:creationId xmlns:a16="http://schemas.microsoft.com/office/drawing/2014/main" id="{94E0BECC-7276-E9B6-7C22-6CB3F0AB436A}"/>
              </a:ext>
            </a:extLst>
          </p:cNvPr>
          <p:cNvSpPr txBox="1"/>
          <p:nvPr/>
        </p:nvSpPr>
        <p:spPr>
          <a:xfrm>
            <a:off x="8283678" y="4707150"/>
            <a:ext cx="2649795" cy="923330"/>
          </a:xfrm>
          <a:prstGeom prst="rect">
            <a:avLst/>
          </a:prstGeom>
          <a:noFill/>
        </p:spPr>
        <p:txBody>
          <a:bodyPr wrap="square">
            <a:spAutoFit/>
          </a:bodyPr>
          <a:lstStyle/>
          <a:p>
            <a:r>
              <a:rPr lang="fr-FR" dirty="0"/>
              <a:t>En 2022, 75 ont été payés au titre des sinistres survenus en 2021</a:t>
            </a:r>
            <a:endParaRPr lang="fr-DZ" dirty="0"/>
          </a:p>
        </p:txBody>
      </p:sp>
      <p:sp>
        <p:nvSpPr>
          <p:cNvPr id="25" name="ZoneTexte 24">
            <a:extLst>
              <a:ext uri="{FF2B5EF4-FFF2-40B4-BE49-F238E27FC236}">
                <a16:creationId xmlns:a16="http://schemas.microsoft.com/office/drawing/2014/main" id="{5CE689EF-BBBA-1037-7A55-31A9C37AE9E9}"/>
              </a:ext>
            </a:extLst>
          </p:cNvPr>
          <p:cNvSpPr txBox="1"/>
          <p:nvPr/>
        </p:nvSpPr>
        <p:spPr>
          <a:xfrm>
            <a:off x="3930177" y="5312854"/>
            <a:ext cx="2317953" cy="1200329"/>
          </a:xfrm>
          <a:prstGeom prst="rect">
            <a:avLst/>
          </a:prstGeom>
          <a:noFill/>
        </p:spPr>
        <p:txBody>
          <a:bodyPr wrap="square">
            <a:spAutoFit/>
          </a:bodyPr>
          <a:lstStyle/>
          <a:p>
            <a:r>
              <a:rPr lang="fr-FR" dirty="0"/>
              <a:t>Dernière diagonale du triangle : 855 ont été payés en 2023 au titre de tous les sinistres</a:t>
            </a:r>
            <a:endParaRPr lang="fr-DZ" dirty="0"/>
          </a:p>
        </p:txBody>
      </p:sp>
      <p:sp>
        <p:nvSpPr>
          <p:cNvPr id="9" name="Espace réservé du numéro de diapositive 8">
            <a:extLst>
              <a:ext uri="{FF2B5EF4-FFF2-40B4-BE49-F238E27FC236}">
                <a16:creationId xmlns:a16="http://schemas.microsoft.com/office/drawing/2014/main" id="{65D0E67A-5DB6-5CF9-E722-C111B9E69232}"/>
              </a:ext>
            </a:extLst>
          </p:cNvPr>
          <p:cNvSpPr>
            <a:spLocks noGrp="1"/>
          </p:cNvSpPr>
          <p:nvPr>
            <p:ph type="sldNum" sz="quarter" idx="12"/>
          </p:nvPr>
        </p:nvSpPr>
        <p:spPr/>
        <p:txBody>
          <a:bodyPr/>
          <a:lstStyle/>
          <a:p>
            <a:fld id="{DA5454A3-9489-4D7C-837F-E47B20186A39}" type="slidenum">
              <a:rPr lang="fr-DZ" sz="1800" b="1">
                <a:solidFill>
                  <a:schemeClr val="tx1"/>
                </a:solidFill>
              </a:rPr>
              <a:pPr/>
              <a:t>7</a:t>
            </a:fld>
            <a:endParaRPr lang="fr-DZ" sz="1800" b="1" dirty="0">
              <a:solidFill>
                <a:schemeClr val="tx1"/>
              </a:solidFill>
            </a:endParaRPr>
          </a:p>
        </p:txBody>
      </p:sp>
      <p:pic>
        <p:nvPicPr>
          <p:cNvPr id="18" name="Image 17">
            <a:extLst>
              <a:ext uri="{FF2B5EF4-FFF2-40B4-BE49-F238E27FC236}">
                <a16:creationId xmlns:a16="http://schemas.microsoft.com/office/drawing/2014/main" id="{60551471-21F7-8D8D-4377-6AC5AA173C2D}"/>
              </a:ext>
            </a:extLst>
          </p:cNvPr>
          <p:cNvPicPr>
            <a:picLocks noChangeAspect="1"/>
          </p:cNvPicPr>
          <p:nvPr/>
        </p:nvPicPr>
        <p:blipFill rotWithShape="1">
          <a:blip r:embed="rId7">
            <a:extLst>
              <a:ext uri="{28A0092B-C50C-407E-A947-70E740481C1C}">
                <a14:useLocalDpi xmlns:a14="http://schemas.microsoft.com/office/drawing/2010/main" val="0"/>
              </a:ext>
            </a:extLst>
          </a:blip>
          <a:srcRect b="24482"/>
          <a:stretch/>
        </p:blipFill>
        <p:spPr>
          <a:xfrm>
            <a:off x="536430" y="6360194"/>
            <a:ext cx="483940" cy="357435"/>
          </a:xfrm>
          <a:prstGeom prst="rect">
            <a:avLst/>
          </a:prstGeom>
        </p:spPr>
      </p:pic>
      <p:sp>
        <p:nvSpPr>
          <p:cNvPr id="20" name="Espace réservé de la date 3">
            <a:extLst>
              <a:ext uri="{FF2B5EF4-FFF2-40B4-BE49-F238E27FC236}">
                <a16:creationId xmlns:a16="http://schemas.microsoft.com/office/drawing/2014/main" id="{6966A09D-6959-49FB-8BAB-3353B4424C1D}"/>
              </a:ext>
            </a:extLst>
          </p:cNvPr>
          <p:cNvSpPr txBox="1">
            <a:spLocks/>
          </p:cNvSpPr>
          <p:nvPr/>
        </p:nvSpPr>
        <p:spPr>
          <a:xfrm>
            <a:off x="946197" y="6462354"/>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Tree>
    <p:extLst>
      <p:ext uri="{BB962C8B-B14F-4D97-AF65-F5344CB8AC3E}">
        <p14:creationId xmlns:p14="http://schemas.microsoft.com/office/powerpoint/2010/main" val="208330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p:bldP spid="21" grpId="0"/>
      <p:bldP spid="2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01A12-DB22-9B5E-74FF-A5F25B6D5D6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DD6B2DB-A4E5-2977-CAD5-B00C40BEBA33}"/>
              </a:ext>
            </a:extLst>
          </p:cNvPr>
          <p:cNvSpPr/>
          <p:nvPr/>
        </p:nvSpPr>
        <p:spPr bwMode="auto">
          <a:xfrm>
            <a:off x="-19881" y="-1"/>
            <a:ext cx="485230" cy="6858001"/>
          </a:xfrm>
          <a:prstGeom prst="rect">
            <a:avLst/>
          </a:prstGeom>
          <a:gradFill>
            <a:gsLst>
              <a:gs pos="1000">
                <a:srgbClr val="1B5DD0"/>
              </a:gs>
              <a:gs pos="100000">
                <a:srgbClr val="189B55"/>
              </a:gs>
            </a:gsLst>
            <a:lin ang="19200000" scaled="0"/>
          </a:gra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1" name="Image 10">
            <a:extLst>
              <a:ext uri="{FF2B5EF4-FFF2-40B4-BE49-F238E27FC236}">
                <a16:creationId xmlns:a16="http://schemas.microsoft.com/office/drawing/2014/main" id="{D178FCDC-4A21-8A1D-1013-0ECD6F8105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62" y="424742"/>
            <a:ext cx="524105" cy="460164"/>
          </a:xfrm>
          <a:prstGeom prst="rect">
            <a:avLst/>
          </a:prstGeom>
        </p:spPr>
      </p:pic>
      <p:pic>
        <p:nvPicPr>
          <p:cNvPr id="12" name="Graphique 11">
            <a:extLst>
              <a:ext uri="{FF2B5EF4-FFF2-40B4-BE49-F238E27FC236}">
                <a16:creationId xmlns:a16="http://schemas.microsoft.com/office/drawing/2014/main" id="{3F53381D-BFED-48A5-EB93-E0882AFBB2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1048627" y="5551474"/>
            <a:ext cx="2437210" cy="175842"/>
          </a:xfrm>
          <a:prstGeom prst="rect">
            <a:avLst/>
          </a:prstGeom>
        </p:spPr>
      </p:pic>
      <p:cxnSp>
        <p:nvCxnSpPr>
          <p:cNvPr id="4" name="Connecteur droit 3">
            <a:extLst>
              <a:ext uri="{FF2B5EF4-FFF2-40B4-BE49-F238E27FC236}">
                <a16:creationId xmlns:a16="http://schemas.microsoft.com/office/drawing/2014/main" id="{87A7436A-DC77-CE29-A166-D28E47A8C9F8}"/>
              </a:ext>
            </a:extLst>
          </p:cNvPr>
          <p:cNvCxnSpPr>
            <a:cxnSpLocks/>
          </p:cNvCxnSpPr>
          <p:nvPr/>
        </p:nvCxnSpPr>
        <p:spPr>
          <a:xfrm>
            <a:off x="1099220" y="1163782"/>
            <a:ext cx="101566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14E9EAD-9B22-2605-8272-E13DAF065F54}"/>
              </a:ext>
            </a:extLst>
          </p:cNvPr>
          <p:cNvSpPr txBox="1"/>
          <p:nvPr/>
        </p:nvSpPr>
        <p:spPr>
          <a:xfrm>
            <a:off x="1099220" y="424742"/>
            <a:ext cx="6140244" cy="584775"/>
          </a:xfrm>
          <a:prstGeom prst="rect">
            <a:avLst/>
          </a:prstGeom>
          <a:noFill/>
        </p:spPr>
        <p:txBody>
          <a:bodyPr wrap="square">
            <a:spAutoFit/>
          </a:bodyPr>
          <a:lstStyle>
            <a:defPPr>
              <a:defRPr lang="fr-DZ"/>
            </a:defPPr>
            <a:lvl1pPr>
              <a:defRPr sz="3200" b="1">
                <a:solidFill>
                  <a:schemeClr val="accent6">
                    <a:lumMod val="75000"/>
                  </a:schemeClr>
                </a:solidFill>
                <a:latin typeface="Segoe UI" panose="020B0502040204020203" pitchFamily="34" charset="0"/>
                <a:cs typeface="Segoe UI" panose="020B0502040204020203" pitchFamily="34" charset="0"/>
              </a:defRPr>
            </a:lvl1pPr>
          </a:lstStyle>
          <a:p>
            <a:r>
              <a:rPr lang="fr-FR" dirty="0"/>
              <a:t>Format des données</a:t>
            </a:r>
            <a:endParaRPr lang="fr-DZ" dirty="0"/>
          </a:p>
        </p:txBody>
      </p:sp>
      <p:sp>
        <p:nvSpPr>
          <p:cNvPr id="8" name="Rectangle : coins arrondis 7">
            <a:extLst>
              <a:ext uri="{FF2B5EF4-FFF2-40B4-BE49-F238E27FC236}">
                <a16:creationId xmlns:a16="http://schemas.microsoft.com/office/drawing/2014/main" id="{6E3A4B86-6E52-6C20-FFF8-D93D41722DE5}"/>
              </a:ext>
            </a:extLst>
          </p:cNvPr>
          <p:cNvSpPr/>
          <p:nvPr/>
        </p:nvSpPr>
        <p:spPr>
          <a:xfrm>
            <a:off x="1189704" y="1407272"/>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a:p>
        </p:txBody>
      </p:sp>
      <p:sp>
        <p:nvSpPr>
          <p:cNvPr id="3" name="ZoneTexte 2">
            <a:extLst>
              <a:ext uri="{FF2B5EF4-FFF2-40B4-BE49-F238E27FC236}">
                <a16:creationId xmlns:a16="http://schemas.microsoft.com/office/drawing/2014/main" id="{F3C885B0-4E15-1EA1-F258-FF27B1A8F72C}"/>
              </a:ext>
            </a:extLst>
          </p:cNvPr>
          <p:cNvSpPr txBox="1"/>
          <p:nvPr/>
        </p:nvSpPr>
        <p:spPr>
          <a:xfrm>
            <a:off x="1536290" y="1284467"/>
            <a:ext cx="9817510" cy="5632311"/>
          </a:xfrm>
          <a:prstGeom prst="rect">
            <a:avLst/>
          </a:prstGeom>
          <a:noFill/>
        </p:spPr>
        <p:txBody>
          <a:bodyPr wrap="square">
            <a:spAutoFit/>
          </a:bodyPr>
          <a:lstStyle/>
          <a:p>
            <a:pPr algn="just"/>
            <a:r>
              <a:rPr lang="fr-FR" sz="2400" dirty="0"/>
              <a:t>Les sinistres sont rapportés à des périodes généralement annuelles. L’année récurrente n se déroule du 01/01/n au 31/12/n. </a:t>
            </a:r>
            <a:r>
              <a:rPr lang="fr-FR" sz="2400" b="0" i="0" u="none" strike="noStrike" baseline="0" dirty="0">
                <a:latin typeface="Calibri" panose="020F0502020204030204" pitchFamily="34" charset="0"/>
              </a:rPr>
              <a:t>Le 31/12 </a:t>
            </a:r>
            <a:r>
              <a:rPr lang="fr-FR" sz="2400" dirty="0">
                <a:latin typeface="Calibri" panose="020F0502020204030204" pitchFamily="34" charset="0"/>
              </a:rPr>
              <a:t>é</a:t>
            </a:r>
            <a:r>
              <a:rPr lang="fr-FR" sz="2400" b="0" i="0" u="none" strike="noStrike" baseline="0" dirty="0">
                <a:latin typeface="Calibri" panose="020F0502020204030204" pitchFamily="34" charset="0"/>
              </a:rPr>
              <a:t>tant la date d’inventaire ou date de fin d’exercice.</a:t>
            </a:r>
          </a:p>
          <a:p>
            <a:pPr algn="just"/>
            <a:endParaRPr lang="fr-FR" sz="2400" dirty="0">
              <a:latin typeface="Calibri" panose="020F0502020204030204" pitchFamily="34" charset="0"/>
            </a:endParaRPr>
          </a:p>
          <a:p>
            <a:pPr algn="just"/>
            <a:r>
              <a:rPr lang="fr-FR" sz="2400" b="0" i="0" u="none" strike="noStrike" baseline="0" dirty="0">
                <a:latin typeface="Calibri" panose="020F0502020204030204" pitchFamily="34" charset="0"/>
              </a:rPr>
              <a:t>Les sinistres sont mis sous forme de triangles, c’est a dire qu’ils sont rattachés a des années d’origine qui peuvent </a:t>
            </a:r>
            <a:r>
              <a:rPr lang="fr-FR" sz="2400" dirty="0">
                <a:latin typeface="Calibri" panose="020F0502020204030204" pitchFamily="34" charset="0"/>
              </a:rPr>
              <a:t>ê</a:t>
            </a:r>
            <a:r>
              <a:rPr lang="fr-FR" sz="2400" b="0" i="0" u="none" strike="noStrike" baseline="0" dirty="0">
                <a:latin typeface="Calibri" panose="020F0502020204030204" pitchFamily="34" charset="0"/>
              </a:rPr>
              <a:t>tre :</a:t>
            </a:r>
          </a:p>
          <a:p>
            <a:pPr marL="1071563" indent="-285750" algn="just">
              <a:buFont typeface="Wingdings" panose="05000000000000000000" pitchFamily="2" charset="2"/>
              <a:buChar char="ü"/>
            </a:pPr>
            <a:r>
              <a:rPr lang="fr-FR" sz="2400" b="0" i="0" u="none" strike="noStrike" baseline="0" dirty="0">
                <a:latin typeface="Wingdings" panose="05000000000000000000" pitchFamily="2" charset="2"/>
              </a:rPr>
              <a:t> </a:t>
            </a:r>
            <a:r>
              <a:rPr lang="fr-FR" sz="2400" b="0" i="0" u="none" strike="noStrike" baseline="0" dirty="0">
                <a:latin typeface="Calibri" panose="020F0502020204030204" pitchFamily="34" charset="0"/>
              </a:rPr>
              <a:t>l’année de survenance ;</a:t>
            </a:r>
          </a:p>
          <a:p>
            <a:pPr marL="1071563" indent="-285750" algn="just">
              <a:buFont typeface="Wingdings" panose="05000000000000000000" pitchFamily="2" charset="2"/>
              <a:buChar char="ü"/>
            </a:pPr>
            <a:r>
              <a:rPr lang="fr-FR" sz="2400" b="0" i="0" u="none" strike="noStrike" baseline="0" dirty="0">
                <a:latin typeface="Wingdings" panose="05000000000000000000" pitchFamily="2" charset="2"/>
              </a:rPr>
              <a:t> </a:t>
            </a:r>
            <a:r>
              <a:rPr lang="fr-FR" sz="2400" b="0" i="0" u="none" strike="noStrike" baseline="0" dirty="0">
                <a:latin typeface="Calibri" panose="020F0502020204030204" pitchFamily="34" charset="0"/>
              </a:rPr>
              <a:t>l’année de souscription ;</a:t>
            </a:r>
          </a:p>
          <a:p>
            <a:pPr marL="1071563" indent="-285750" algn="just">
              <a:buFont typeface="Wingdings" panose="05000000000000000000" pitchFamily="2" charset="2"/>
              <a:buChar char="ü"/>
            </a:pPr>
            <a:r>
              <a:rPr lang="fr-FR" sz="2400" b="0" i="0" u="none" strike="noStrike" baseline="0" dirty="0">
                <a:latin typeface="Wingdings" panose="05000000000000000000" pitchFamily="2" charset="2"/>
              </a:rPr>
              <a:t> </a:t>
            </a:r>
            <a:r>
              <a:rPr lang="fr-FR" sz="2400" b="0" i="0" u="none" strike="noStrike" baseline="0" dirty="0">
                <a:latin typeface="Calibri" panose="020F0502020204030204" pitchFamily="34" charset="0"/>
              </a:rPr>
              <a:t>l’année de déclaration.</a:t>
            </a:r>
          </a:p>
          <a:p>
            <a:pPr algn="just"/>
            <a:endParaRPr lang="fr-FR" sz="2400" b="0" i="0" u="none" strike="noStrike" baseline="0" dirty="0">
              <a:latin typeface="Calibri" panose="020F0502020204030204" pitchFamily="34" charset="0"/>
            </a:endParaRPr>
          </a:p>
          <a:p>
            <a:pPr algn="just"/>
            <a:r>
              <a:rPr lang="fr-FR" sz="2400" dirty="0"/>
              <a:t>Le délai de développement illustre le fait que tous les sinistres ne sont pas réglés l’année où ils surviennent. Il représente ainsi la répartition des paiements d’un sinistre sur plusieurs années.</a:t>
            </a:r>
          </a:p>
          <a:p>
            <a:pPr algn="just"/>
            <a:endParaRPr lang="fr-FR" sz="2400" dirty="0"/>
          </a:p>
          <a:p>
            <a:pPr algn="just"/>
            <a:endParaRPr lang="fr-DZ" sz="2400" dirty="0"/>
          </a:p>
        </p:txBody>
      </p:sp>
      <p:sp>
        <p:nvSpPr>
          <p:cNvPr id="9" name="Rectangle : coins arrondis 8">
            <a:extLst>
              <a:ext uri="{FF2B5EF4-FFF2-40B4-BE49-F238E27FC236}">
                <a16:creationId xmlns:a16="http://schemas.microsoft.com/office/drawing/2014/main" id="{7238DBF2-C3DB-0710-77D2-4EEFE29D168A}"/>
              </a:ext>
            </a:extLst>
          </p:cNvPr>
          <p:cNvSpPr/>
          <p:nvPr/>
        </p:nvSpPr>
        <p:spPr>
          <a:xfrm>
            <a:off x="1189704" y="2857530"/>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a:p>
        </p:txBody>
      </p:sp>
      <p:sp>
        <p:nvSpPr>
          <p:cNvPr id="13" name="Rectangle : coins arrondis 12">
            <a:extLst>
              <a:ext uri="{FF2B5EF4-FFF2-40B4-BE49-F238E27FC236}">
                <a16:creationId xmlns:a16="http://schemas.microsoft.com/office/drawing/2014/main" id="{53C539DE-BAE4-914E-760D-8531A6D2DE1C}"/>
              </a:ext>
            </a:extLst>
          </p:cNvPr>
          <p:cNvSpPr/>
          <p:nvPr/>
        </p:nvSpPr>
        <p:spPr>
          <a:xfrm>
            <a:off x="1189704" y="5029797"/>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a:p>
        </p:txBody>
      </p:sp>
      <p:sp>
        <p:nvSpPr>
          <p:cNvPr id="14" name="Espace réservé du numéro de diapositive 13">
            <a:extLst>
              <a:ext uri="{FF2B5EF4-FFF2-40B4-BE49-F238E27FC236}">
                <a16:creationId xmlns:a16="http://schemas.microsoft.com/office/drawing/2014/main" id="{C2A44BF9-E391-C136-6187-B128DCAD65DF}"/>
              </a:ext>
            </a:extLst>
          </p:cNvPr>
          <p:cNvSpPr>
            <a:spLocks noGrp="1"/>
          </p:cNvSpPr>
          <p:nvPr>
            <p:ph type="sldNum" sz="quarter" idx="12"/>
          </p:nvPr>
        </p:nvSpPr>
        <p:spPr/>
        <p:txBody>
          <a:bodyPr vert="horz" lIns="91440" tIns="45720" rIns="91440" bIns="45720" rtlCol="0" anchor="ctr"/>
          <a:lstStyle/>
          <a:p>
            <a:fld id="{DA5454A3-9489-4D7C-837F-E47B20186A39}" type="slidenum">
              <a:rPr lang="fr-DZ" sz="1800" b="1">
                <a:solidFill>
                  <a:schemeClr val="tx1"/>
                </a:solidFill>
              </a:rPr>
              <a:pPr/>
              <a:t>8</a:t>
            </a:fld>
            <a:endParaRPr lang="fr-DZ" sz="1800" b="1">
              <a:solidFill>
                <a:schemeClr val="tx1"/>
              </a:solidFill>
            </a:endParaRPr>
          </a:p>
        </p:txBody>
      </p:sp>
      <p:pic>
        <p:nvPicPr>
          <p:cNvPr id="15" name="Image 14">
            <a:extLst>
              <a:ext uri="{FF2B5EF4-FFF2-40B4-BE49-F238E27FC236}">
                <a16:creationId xmlns:a16="http://schemas.microsoft.com/office/drawing/2014/main" id="{C6542420-0737-702E-9344-133BDBF67061}"/>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536430" y="6360194"/>
            <a:ext cx="483940" cy="357435"/>
          </a:xfrm>
          <a:prstGeom prst="rect">
            <a:avLst/>
          </a:prstGeom>
        </p:spPr>
      </p:pic>
      <p:sp>
        <p:nvSpPr>
          <p:cNvPr id="16" name="Espace réservé de la date 3">
            <a:extLst>
              <a:ext uri="{FF2B5EF4-FFF2-40B4-BE49-F238E27FC236}">
                <a16:creationId xmlns:a16="http://schemas.microsoft.com/office/drawing/2014/main" id="{4FF4B2F4-AF26-42F7-A683-1BABB124C15C}"/>
              </a:ext>
            </a:extLst>
          </p:cNvPr>
          <p:cNvSpPr txBox="1">
            <a:spLocks/>
          </p:cNvSpPr>
          <p:nvPr/>
        </p:nvSpPr>
        <p:spPr>
          <a:xfrm>
            <a:off x="946197" y="6462354"/>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Tree>
    <p:extLst>
      <p:ext uri="{BB962C8B-B14F-4D97-AF65-F5344CB8AC3E}">
        <p14:creationId xmlns:p14="http://schemas.microsoft.com/office/powerpoint/2010/main" val="273681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61A1E-42AE-9A71-DD34-07B789F503B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134A327-DFE5-E6FE-D70C-73943677890D}"/>
              </a:ext>
            </a:extLst>
          </p:cNvPr>
          <p:cNvSpPr/>
          <p:nvPr/>
        </p:nvSpPr>
        <p:spPr bwMode="auto">
          <a:xfrm>
            <a:off x="-19881" y="-1"/>
            <a:ext cx="485230" cy="6858001"/>
          </a:xfrm>
          <a:prstGeom prst="rect">
            <a:avLst/>
          </a:prstGeom>
          <a:gradFill>
            <a:gsLst>
              <a:gs pos="1000">
                <a:srgbClr val="1B5DD0"/>
              </a:gs>
              <a:gs pos="100000">
                <a:srgbClr val="189B55"/>
              </a:gs>
            </a:gsLst>
            <a:lin ang="19200000" scaled="0"/>
          </a:gradFill>
          <a:ln>
            <a:noFill/>
          </a:ln>
        </p:spPr>
        <p:txBody>
          <a:bodyPr vert="horz" wrap="square" lIns="91440" tIns="45720" rIns="91440" bIns="45720" numCol="1" rtlCol="0" anchor="t" anchorCtr="0" compatLnSpc="1">
            <a:prstTxWarp prst="textNoShape">
              <a:avLst/>
            </a:prstTxWarp>
          </a:bodyPr>
          <a:lstStyle/>
          <a:p>
            <a:pPr algn="ctr"/>
            <a:endParaRPr lang="fr-FR"/>
          </a:p>
        </p:txBody>
      </p:sp>
      <p:pic>
        <p:nvPicPr>
          <p:cNvPr id="11" name="Image 10">
            <a:extLst>
              <a:ext uri="{FF2B5EF4-FFF2-40B4-BE49-F238E27FC236}">
                <a16:creationId xmlns:a16="http://schemas.microsoft.com/office/drawing/2014/main" id="{2D13F9A7-BF1D-B5AC-F835-9EE390CF36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62" y="424742"/>
            <a:ext cx="524105" cy="460164"/>
          </a:xfrm>
          <a:prstGeom prst="rect">
            <a:avLst/>
          </a:prstGeom>
        </p:spPr>
      </p:pic>
      <p:pic>
        <p:nvPicPr>
          <p:cNvPr id="12" name="Graphique 11">
            <a:extLst>
              <a:ext uri="{FF2B5EF4-FFF2-40B4-BE49-F238E27FC236}">
                <a16:creationId xmlns:a16="http://schemas.microsoft.com/office/drawing/2014/main" id="{3CA4BF0B-8A02-2DA2-9084-CF876DA891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1048627" y="5551474"/>
            <a:ext cx="2437210" cy="175842"/>
          </a:xfrm>
          <a:prstGeom prst="rect">
            <a:avLst/>
          </a:prstGeom>
        </p:spPr>
      </p:pic>
      <p:cxnSp>
        <p:nvCxnSpPr>
          <p:cNvPr id="4" name="Connecteur droit 3">
            <a:extLst>
              <a:ext uri="{FF2B5EF4-FFF2-40B4-BE49-F238E27FC236}">
                <a16:creationId xmlns:a16="http://schemas.microsoft.com/office/drawing/2014/main" id="{321B1E03-56CC-089F-B512-FC19C92C8C44}"/>
              </a:ext>
            </a:extLst>
          </p:cNvPr>
          <p:cNvCxnSpPr>
            <a:cxnSpLocks/>
          </p:cNvCxnSpPr>
          <p:nvPr/>
        </p:nvCxnSpPr>
        <p:spPr>
          <a:xfrm>
            <a:off x="1099220" y="1163782"/>
            <a:ext cx="101566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5F5A5E8-A0B9-ECA4-C543-B22D15F59D51}"/>
              </a:ext>
            </a:extLst>
          </p:cNvPr>
          <p:cNvSpPr txBox="1"/>
          <p:nvPr/>
        </p:nvSpPr>
        <p:spPr>
          <a:xfrm>
            <a:off x="1099220" y="424742"/>
            <a:ext cx="6140244" cy="584775"/>
          </a:xfrm>
          <a:prstGeom prst="rect">
            <a:avLst/>
          </a:prstGeom>
          <a:noFill/>
        </p:spPr>
        <p:txBody>
          <a:bodyPr wrap="square">
            <a:spAutoFit/>
          </a:bodyPr>
          <a:lstStyle/>
          <a:p>
            <a:r>
              <a:rPr lang="fr-FR" sz="3200" b="1" dirty="0">
                <a:solidFill>
                  <a:schemeClr val="accent6">
                    <a:lumMod val="75000"/>
                  </a:schemeClr>
                </a:solidFill>
                <a:latin typeface="Segoe UI" panose="020B0502040204020203" pitchFamily="34" charset="0"/>
                <a:cs typeface="Segoe UI" panose="020B0502040204020203" pitchFamily="34" charset="0"/>
              </a:rPr>
              <a:t>Création du triangle</a:t>
            </a:r>
            <a:endParaRPr lang="fr-DZ" sz="3200" b="1" dirty="0">
              <a:solidFill>
                <a:schemeClr val="accent6">
                  <a:lumMod val="75000"/>
                </a:schemeClr>
              </a:solidFill>
              <a:latin typeface="Segoe UI" panose="020B0502040204020203" pitchFamily="34" charset="0"/>
              <a:cs typeface="Segoe UI" panose="020B0502040204020203" pitchFamily="34" charset="0"/>
            </a:endParaRPr>
          </a:p>
        </p:txBody>
      </p:sp>
      <p:sp>
        <p:nvSpPr>
          <p:cNvPr id="8" name="Rectangle : coins arrondis 7">
            <a:extLst>
              <a:ext uri="{FF2B5EF4-FFF2-40B4-BE49-F238E27FC236}">
                <a16:creationId xmlns:a16="http://schemas.microsoft.com/office/drawing/2014/main" id="{3B5F743A-7536-5B65-16B6-4C800DCAD2AD}"/>
              </a:ext>
            </a:extLst>
          </p:cNvPr>
          <p:cNvSpPr/>
          <p:nvPr/>
        </p:nvSpPr>
        <p:spPr>
          <a:xfrm>
            <a:off x="1229033" y="1478432"/>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a:p>
        </p:txBody>
      </p:sp>
      <p:sp>
        <p:nvSpPr>
          <p:cNvPr id="3" name="ZoneTexte 2">
            <a:extLst>
              <a:ext uri="{FF2B5EF4-FFF2-40B4-BE49-F238E27FC236}">
                <a16:creationId xmlns:a16="http://schemas.microsoft.com/office/drawing/2014/main" id="{88306E55-FED8-669A-5386-8B78833D2340}"/>
              </a:ext>
            </a:extLst>
          </p:cNvPr>
          <p:cNvSpPr txBox="1"/>
          <p:nvPr/>
        </p:nvSpPr>
        <p:spPr>
          <a:xfrm>
            <a:off x="1575619" y="1453929"/>
            <a:ext cx="9680209" cy="2677656"/>
          </a:xfrm>
          <a:prstGeom prst="rect">
            <a:avLst/>
          </a:prstGeom>
          <a:noFill/>
        </p:spPr>
        <p:txBody>
          <a:bodyPr wrap="square">
            <a:spAutoFit/>
          </a:bodyPr>
          <a:lstStyle/>
          <a:p>
            <a:r>
              <a:rPr lang="fr-FR" sz="2400" b="1" dirty="0"/>
              <a:t>Données nécessaires</a:t>
            </a:r>
          </a:p>
          <a:p>
            <a:r>
              <a:rPr lang="fr-FR" sz="2400" dirty="0"/>
              <a:t>Pour créer le triangle, il faut :</a:t>
            </a:r>
          </a:p>
          <a:p>
            <a:pPr marL="717550" indent="-265113">
              <a:buFont typeface="Wingdings" panose="05000000000000000000" pitchFamily="2" charset="2"/>
              <a:buChar char="ü"/>
            </a:pPr>
            <a:r>
              <a:rPr lang="fr-FR" sz="2400" b="1" dirty="0"/>
              <a:t>Date de survenance</a:t>
            </a:r>
            <a:r>
              <a:rPr lang="fr-FR" sz="2400" dirty="0"/>
              <a:t> du sinistre.</a:t>
            </a:r>
          </a:p>
          <a:p>
            <a:pPr marL="717550" indent="-265113">
              <a:buFont typeface="Wingdings" panose="05000000000000000000" pitchFamily="2" charset="2"/>
              <a:buChar char="ü"/>
            </a:pPr>
            <a:r>
              <a:rPr lang="fr-FR" sz="2400" b="1" dirty="0"/>
              <a:t>Date de paiement</a:t>
            </a:r>
            <a:r>
              <a:rPr lang="fr-FR" sz="2400" dirty="0"/>
              <a:t> (ou date de déclaration selon le besoin).</a:t>
            </a:r>
          </a:p>
          <a:p>
            <a:pPr marL="717550" indent="-265113">
              <a:buFont typeface="Wingdings" panose="05000000000000000000" pitchFamily="2" charset="2"/>
              <a:buChar char="ü"/>
            </a:pPr>
            <a:r>
              <a:rPr lang="fr-FR" sz="2400" b="1" dirty="0"/>
              <a:t>Montant payé</a:t>
            </a:r>
            <a:r>
              <a:rPr lang="fr-FR" sz="2400" dirty="0"/>
              <a:t> à chaque date (règlement).</a:t>
            </a:r>
          </a:p>
          <a:p>
            <a:pPr>
              <a:tabLst>
                <a:tab pos="541338" algn="l"/>
              </a:tabLst>
            </a:pPr>
            <a:endParaRPr lang="fr-FR" sz="2400" dirty="0"/>
          </a:p>
          <a:p>
            <a:pPr>
              <a:tabLst>
                <a:tab pos="541338" algn="l"/>
              </a:tabLst>
            </a:pPr>
            <a:r>
              <a:rPr lang="fr-FR" sz="2400" b="1" dirty="0"/>
              <a:t>Exemple de base de données:</a:t>
            </a:r>
          </a:p>
        </p:txBody>
      </p:sp>
      <p:graphicFrame>
        <p:nvGraphicFramePr>
          <p:cNvPr id="14" name="Tableau 13">
            <a:extLst>
              <a:ext uri="{FF2B5EF4-FFF2-40B4-BE49-F238E27FC236}">
                <a16:creationId xmlns:a16="http://schemas.microsoft.com/office/drawing/2014/main" id="{C297A372-957D-1361-4B0D-21376F6778F2}"/>
              </a:ext>
            </a:extLst>
          </p:cNvPr>
          <p:cNvGraphicFramePr>
            <a:graphicFrameLocks noGrp="1"/>
          </p:cNvGraphicFramePr>
          <p:nvPr/>
        </p:nvGraphicFramePr>
        <p:xfrm>
          <a:off x="3451123" y="4252595"/>
          <a:ext cx="5909188" cy="2468880"/>
        </p:xfrm>
        <a:graphic>
          <a:graphicData uri="http://schemas.openxmlformats.org/drawingml/2006/table">
            <a:tbl>
              <a:tblPr>
                <a:tableStyleId>{616DA210-FB5B-4158-B5E0-FEB733F419BA}</a:tableStyleId>
              </a:tblPr>
              <a:tblGrid>
                <a:gridCol w="1477297">
                  <a:extLst>
                    <a:ext uri="{9D8B030D-6E8A-4147-A177-3AD203B41FA5}">
                      <a16:colId xmlns:a16="http://schemas.microsoft.com/office/drawing/2014/main" val="3383118825"/>
                    </a:ext>
                  </a:extLst>
                </a:gridCol>
                <a:gridCol w="1477297">
                  <a:extLst>
                    <a:ext uri="{9D8B030D-6E8A-4147-A177-3AD203B41FA5}">
                      <a16:colId xmlns:a16="http://schemas.microsoft.com/office/drawing/2014/main" val="1490678849"/>
                    </a:ext>
                  </a:extLst>
                </a:gridCol>
                <a:gridCol w="1477297">
                  <a:extLst>
                    <a:ext uri="{9D8B030D-6E8A-4147-A177-3AD203B41FA5}">
                      <a16:colId xmlns:a16="http://schemas.microsoft.com/office/drawing/2014/main" val="350729142"/>
                    </a:ext>
                  </a:extLst>
                </a:gridCol>
                <a:gridCol w="1477297">
                  <a:extLst>
                    <a:ext uri="{9D8B030D-6E8A-4147-A177-3AD203B41FA5}">
                      <a16:colId xmlns:a16="http://schemas.microsoft.com/office/drawing/2014/main" val="3276629309"/>
                    </a:ext>
                  </a:extLst>
                </a:gridCol>
              </a:tblGrid>
              <a:tr h="549115">
                <a:tc>
                  <a:txBody>
                    <a:bodyPr/>
                    <a:lstStyle/>
                    <a:p>
                      <a:r>
                        <a:rPr lang="fr-FR"/>
                        <a:t>ID Sinistre</a:t>
                      </a:r>
                    </a:p>
                  </a:txBody>
                  <a:tcPr anchor="ctr"/>
                </a:tc>
                <a:tc>
                  <a:txBody>
                    <a:bodyPr/>
                    <a:lstStyle/>
                    <a:p>
                      <a:r>
                        <a:rPr lang="fr-FR" dirty="0"/>
                        <a:t>Date Survenance</a:t>
                      </a:r>
                    </a:p>
                  </a:txBody>
                  <a:tcPr anchor="ctr"/>
                </a:tc>
                <a:tc>
                  <a:txBody>
                    <a:bodyPr/>
                    <a:lstStyle/>
                    <a:p>
                      <a:r>
                        <a:rPr lang="fr-FR"/>
                        <a:t>Date Paiement</a:t>
                      </a:r>
                    </a:p>
                  </a:txBody>
                  <a:tcPr anchor="ctr"/>
                </a:tc>
                <a:tc>
                  <a:txBody>
                    <a:bodyPr/>
                    <a:lstStyle/>
                    <a:p>
                      <a:r>
                        <a:rPr lang="fr-FR" dirty="0"/>
                        <a:t>Règlement</a:t>
                      </a:r>
                    </a:p>
                  </a:txBody>
                  <a:tcPr anchor="ctr"/>
                </a:tc>
                <a:extLst>
                  <a:ext uri="{0D108BD9-81ED-4DB2-BD59-A6C34878D82A}">
                    <a16:rowId xmlns:a16="http://schemas.microsoft.com/office/drawing/2014/main" val="2641899898"/>
                  </a:ext>
                </a:extLst>
              </a:tr>
              <a:tr h="313780">
                <a:tc>
                  <a:txBody>
                    <a:bodyPr/>
                    <a:lstStyle/>
                    <a:p>
                      <a:r>
                        <a:rPr lang="fr-DZ"/>
                        <a:t>1</a:t>
                      </a:r>
                    </a:p>
                  </a:txBody>
                  <a:tcPr anchor="ctr"/>
                </a:tc>
                <a:tc>
                  <a:txBody>
                    <a:bodyPr/>
                    <a:lstStyle/>
                    <a:p>
                      <a:pPr algn="ctr"/>
                      <a:r>
                        <a:rPr lang="fr-DZ" dirty="0"/>
                        <a:t>2020-03-10</a:t>
                      </a:r>
                    </a:p>
                  </a:txBody>
                  <a:tcPr anchor="ctr"/>
                </a:tc>
                <a:tc>
                  <a:txBody>
                    <a:bodyPr/>
                    <a:lstStyle/>
                    <a:p>
                      <a:pPr algn="ctr"/>
                      <a:r>
                        <a:rPr lang="fr-DZ"/>
                        <a:t>2020-05-15</a:t>
                      </a:r>
                    </a:p>
                  </a:txBody>
                  <a:tcPr anchor="ctr"/>
                </a:tc>
                <a:tc>
                  <a:txBody>
                    <a:bodyPr/>
                    <a:lstStyle/>
                    <a:p>
                      <a:pPr algn="ctr"/>
                      <a:r>
                        <a:rPr lang="fr-DZ" dirty="0"/>
                        <a:t>100</a:t>
                      </a:r>
                    </a:p>
                  </a:txBody>
                  <a:tcPr anchor="ctr"/>
                </a:tc>
                <a:extLst>
                  <a:ext uri="{0D108BD9-81ED-4DB2-BD59-A6C34878D82A}">
                    <a16:rowId xmlns:a16="http://schemas.microsoft.com/office/drawing/2014/main" val="162907775"/>
                  </a:ext>
                </a:extLst>
              </a:tr>
              <a:tr h="313780">
                <a:tc>
                  <a:txBody>
                    <a:bodyPr/>
                    <a:lstStyle/>
                    <a:p>
                      <a:r>
                        <a:rPr lang="fr-DZ"/>
                        <a:t>1</a:t>
                      </a:r>
                    </a:p>
                  </a:txBody>
                  <a:tcPr anchor="ctr"/>
                </a:tc>
                <a:tc>
                  <a:txBody>
                    <a:bodyPr/>
                    <a:lstStyle/>
                    <a:p>
                      <a:pPr algn="ctr"/>
                      <a:r>
                        <a:rPr lang="fr-DZ" dirty="0"/>
                        <a:t>2020-03-10</a:t>
                      </a:r>
                    </a:p>
                  </a:txBody>
                  <a:tcPr anchor="ctr"/>
                </a:tc>
                <a:tc>
                  <a:txBody>
                    <a:bodyPr/>
                    <a:lstStyle/>
                    <a:p>
                      <a:pPr algn="ctr"/>
                      <a:r>
                        <a:rPr lang="fr-DZ" dirty="0"/>
                        <a:t>2021-06-20</a:t>
                      </a:r>
                    </a:p>
                  </a:txBody>
                  <a:tcPr anchor="ctr"/>
                </a:tc>
                <a:tc>
                  <a:txBody>
                    <a:bodyPr/>
                    <a:lstStyle/>
                    <a:p>
                      <a:pPr algn="ctr"/>
                      <a:r>
                        <a:rPr lang="fr-DZ" dirty="0"/>
                        <a:t>50</a:t>
                      </a:r>
                    </a:p>
                  </a:txBody>
                  <a:tcPr anchor="ctr"/>
                </a:tc>
                <a:extLst>
                  <a:ext uri="{0D108BD9-81ED-4DB2-BD59-A6C34878D82A}">
                    <a16:rowId xmlns:a16="http://schemas.microsoft.com/office/drawing/2014/main" val="4073861071"/>
                  </a:ext>
                </a:extLst>
              </a:tr>
              <a:tr h="313780">
                <a:tc>
                  <a:txBody>
                    <a:bodyPr/>
                    <a:lstStyle/>
                    <a:p>
                      <a:r>
                        <a:rPr lang="fr-DZ"/>
                        <a:t>2</a:t>
                      </a:r>
                    </a:p>
                  </a:txBody>
                  <a:tcPr anchor="ctr"/>
                </a:tc>
                <a:tc>
                  <a:txBody>
                    <a:bodyPr/>
                    <a:lstStyle/>
                    <a:p>
                      <a:pPr algn="ctr"/>
                      <a:r>
                        <a:rPr lang="fr-DZ"/>
                        <a:t>2021-07-18</a:t>
                      </a:r>
                    </a:p>
                  </a:txBody>
                  <a:tcPr anchor="ctr"/>
                </a:tc>
                <a:tc>
                  <a:txBody>
                    <a:bodyPr/>
                    <a:lstStyle/>
                    <a:p>
                      <a:pPr algn="ctr"/>
                      <a:r>
                        <a:rPr lang="fr-DZ" dirty="0"/>
                        <a:t>2021-08-01</a:t>
                      </a:r>
                    </a:p>
                  </a:txBody>
                  <a:tcPr anchor="ctr"/>
                </a:tc>
                <a:tc>
                  <a:txBody>
                    <a:bodyPr/>
                    <a:lstStyle/>
                    <a:p>
                      <a:pPr algn="ctr"/>
                      <a:r>
                        <a:rPr lang="fr-DZ" dirty="0"/>
                        <a:t>120</a:t>
                      </a:r>
                    </a:p>
                  </a:txBody>
                  <a:tcPr anchor="ctr"/>
                </a:tc>
                <a:extLst>
                  <a:ext uri="{0D108BD9-81ED-4DB2-BD59-A6C34878D82A}">
                    <a16:rowId xmlns:a16="http://schemas.microsoft.com/office/drawing/2014/main" val="2666689791"/>
                  </a:ext>
                </a:extLst>
              </a:tr>
              <a:tr h="313780">
                <a:tc>
                  <a:txBody>
                    <a:bodyPr/>
                    <a:lstStyle/>
                    <a:p>
                      <a:r>
                        <a:rPr lang="fr-DZ" dirty="0"/>
                        <a:t>2</a:t>
                      </a:r>
                    </a:p>
                  </a:txBody>
                  <a:tcPr anchor="ctr"/>
                </a:tc>
                <a:tc>
                  <a:txBody>
                    <a:bodyPr/>
                    <a:lstStyle/>
                    <a:p>
                      <a:pPr algn="ctr"/>
                      <a:r>
                        <a:rPr lang="fr-DZ"/>
                        <a:t>2021-07-18</a:t>
                      </a:r>
                    </a:p>
                  </a:txBody>
                  <a:tcPr anchor="ctr"/>
                </a:tc>
                <a:tc>
                  <a:txBody>
                    <a:bodyPr/>
                    <a:lstStyle/>
                    <a:p>
                      <a:pPr algn="ctr"/>
                      <a:r>
                        <a:rPr lang="fr-DZ" dirty="0"/>
                        <a:t>2022-09-15</a:t>
                      </a:r>
                    </a:p>
                  </a:txBody>
                  <a:tcPr anchor="ctr"/>
                </a:tc>
                <a:tc>
                  <a:txBody>
                    <a:bodyPr/>
                    <a:lstStyle/>
                    <a:p>
                      <a:pPr algn="ctr"/>
                      <a:r>
                        <a:rPr lang="fr-DZ" dirty="0"/>
                        <a:t>80</a:t>
                      </a:r>
                    </a:p>
                  </a:txBody>
                  <a:tcPr anchor="ctr"/>
                </a:tc>
                <a:extLst>
                  <a:ext uri="{0D108BD9-81ED-4DB2-BD59-A6C34878D82A}">
                    <a16:rowId xmlns:a16="http://schemas.microsoft.com/office/drawing/2014/main" val="1384091935"/>
                  </a:ext>
                </a:extLst>
              </a:tr>
              <a:tr h="313780">
                <a:tc>
                  <a:txBody>
                    <a:bodyPr/>
                    <a:lstStyle/>
                    <a:p>
                      <a:r>
                        <a:rPr lang="fr-DZ"/>
                        <a:t>3</a:t>
                      </a:r>
                    </a:p>
                  </a:txBody>
                  <a:tcPr anchor="ctr"/>
                </a:tc>
                <a:tc>
                  <a:txBody>
                    <a:bodyPr/>
                    <a:lstStyle/>
                    <a:p>
                      <a:pPr algn="ctr"/>
                      <a:r>
                        <a:rPr lang="fr-DZ"/>
                        <a:t>2022-11-25</a:t>
                      </a:r>
                    </a:p>
                  </a:txBody>
                  <a:tcPr anchor="ctr"/>
                </a:tc>
                <a:tc>
                  <a:txBody>
                    <a:bodyPr/>
                    <a:lstStyle/>
                    <a:p>
                      <a:pPr algn="ctr"/>
                      <a:r>
                        <a:rPr lang="fr-DZ" dirty="0"/>
                        <a:t>2022-12-30</a:t>
                      </a:r>
                    </a:p>
                  </a:txBody>
                  <a:tcPr anchor="ctr"/>
                </a:tc>
                <a:tc>
                  <a:txBody>
                    <a:bodyPr/>
                    <a:lstStyle/>
                    <a:p>
                      <a:pPr algn="ctr"/>
                      <a:r>
                        <a:rPr lang="fr-DZ" dirty="0"/>
                        <a:t>130</a:t>
                      </a:r>
                    </a:p>
                  </a:txBody>
                  <a:tcPr anchor="ctr"/>
                </a:tc>
                <a:extLst>
                  <a:ext uri="{0D108BD9-81ED-4DB2-BD59-A6C34878D82A}">
                    <a16:rowId xmlns:a16="http://schemas.microsoft.com/office/drawing/2014/main" val="78087146"/>
                  </a:ext>
                </a:extLst>
              </a:tr>
            </a:tbl>
          </a:graphicData>
        </a:graphic>
      </p:graphicFrame>
      <p:sp>
        <p:nvSpPr>
          <p:cNvPr id="15" name="Rectangle : coins arrondis 14">
            <a:extLst>
              <a:ext uri="{FF2B5EF4-FFF2-40B4-BE49-F238E27FC236}">
                <a16:creationId xmlns:a16="http://schemas.microsoft.com/office/drawing/2014/main" id="{540E9D06-D8D3-05F4-AC36-E2673B1DB0A9}"/>
              </a:ext>
            </a:extLst>
          </p:cNvPr>
          <p:cNvSpPr/>
          <p:nvPr/>
        </p:nvSpPr>
        <p:spPr>
          <a:xfrm>
            <a:off x="1229033" y="3753464"/>
            <a:ext cx="235974" cy="26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DZ"/>
          </a:p>
        </p:txBody>
      </p:sp>
      <p:sp>
        <p:nvSpPr>
          <p:cNvPr id="9" name="Espace réservé du numéro de diapositive 8">
            <a:extLst>
              <a:ext uri="{FF2B5EF4-FFF2-40B4-BE49-F238E27FC236}">
                <a16:creationId xmlns:a16="http://schemas.microsoft.com/office/drawing/2014/main" id="{08D82A53-1ACD-30B4-FA73-4457203BD1F5}"/>
              </a:ext>
            </a:extLst>
          </p:cNvPr>
          <p:cNvSpPr>
            <a:spLocks noGrp="1"/>
          </p:cNvSpPr>
          <p:nvPr>
            <p:ph type="sldNum" sz="quarter" idx="12"/>
          </p:nvPr>
        </p:nvSpPr>
        <p:spPr/>
        <p:txBody>
          <a:bodyPr vert="horz" lIns="91440" tIns="45720" rIns="91440" bIns="45720" rtlCol="0" anchor="ctr"/>
          <a:lstStyle/>
          <a:p>
            <a:fld id="{DA5454A3-9489-4D7C-837F-E47B20186A39}" type="slidenum">
              <a:rPr lang="fr-DZ" sz="1800" b="1">
                <a:solidFill>
                  <a:schemeClr val="tx1"/>
                </a:solidFill>
              </a:rPr>
              <a:pPr/>
              <a:t>9</a:t>
            </a:fld>
            <a:endParaRPr lang="fr-DZ" sz="1800" b="1" dirty="0">
              <a:solidFill>
                <a:schemeClr val="tx1"/>
              </a:solidFill>
            </a:endParaRPr>
          </a:p>
        </p:txBody>
      </p:sp>
      <p:pic>
        <p:nvPicPr>
          <p:cNvPr id="13" name="Image 12">
            <a:extLst>
              <a:ext uri="{FF2B5EF4-FFF2-40B4-BE49-F238E27FC236}">
                <a16:creationId xmlns:a16="http://schemas.microsoft.com/office/drawing/2014/main" id="{CF09F695-FA05-04F4-DC16-D8F33F54528E}"/>
              </a:ext>
            </a:extLst>
          </p:cNvPr>
          <p:cNvPicPr>
            <a:picLocks noChangeAspect="1"/>
          </p:cNvPicPr>
          <p:nvPr/>
        </p:nvPicPr>
        <p:blipFill rotWithShape="1">
          <a:blip r:embed="rId6">
            <a:extLst>
              <a:ext uri="{28A0092B-C50C-407E-A947-70E740481C1C}">
                <a14:useLocalDpi xmlns:a14="http://schemas.microsoft.com/office/drawing/2010/main" val="0"/>
              </a:ext>
            </a:extLst>
          </a:blip>
          <a:srcRect b="24482"/>
          <a:stretch/>
        </p:blipFill>
        <p:spPr>
          <a:xfrm>
            <a:off x="536430" y="6360194"/>
            <a:ext cx="483940" cy="357435"/>
          </a:xfrm>
          <a:prstGeom prst="rect">
            <a:avLst/>
          </a:prstGeom>
        </p:spPr>
      </p:pic>
      <p:sp>
        <p:nvSpPr>
          <p:cNvPr id="16" name="Espace réservé de la date 3">
            <a:extLst>
              <a:ext uri="{FF2B5EF4-FFF2-40B4-BE49-F238E27FC236}">
                <a16:creationId xmlns:a16="http://schemas.microsoft.com/office/drawing/2014/main" id="{7FDF55A8-2201-2E8E-76ED-45ADE03E44CE}"/>
              </a:ext>
            </a:extLst>
          </p:cNvPr>
          <p:cNvSpPr txBox="1">
            <a:spLocks/>
          </p:cNvSpPr>
          <p:nvPr/>
        </p:nvSpPr>
        <p:spPr>
          <a:xfrm>
            <a:off x="946197" y="6462354"/>
            <a:ext cx="2579525" cy="2764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DZ"/>
            </a:defPPr>
            <a:lvl1pPr marL="0" algn="l" defTabSz="914400" rtl="0" eaLnBrk="1" latinLnBrk="0" hangingPunct="1">
              <a:spcBef>
                <a:spcPct val="20000"/>
              </a:spcBef>
              <a:buClr>
                <a:schemeClr val="bg2"/>
              </a:buClr>
              <a:buSzPct val="75000"/>
              <a:buFont typeface="Wingdings" panose="05000000000000000000" pitchFamily="2" charset="2"/>
              <a:buChar char="p"/>
              <a:defRPr sz="2800" kern="1200">
                <a:solidFill>
                  <a:schemeClr val="tx1"/>
                </a:solidFill>
                <a:latin typeface="Verdana" panose="020B0604030504040204" pitchFamily="34" charset="0"/>
                <a:ea typeface="+mn-ea"/>
                <a:cs typeface="+mn-cs"/>
              </a:defRPr>
            </a:lvl1pPr>
            <a:lvl2pPr marL="742950" indent="-285750" algn="l" defTabSz="914400" rtl="0" eaLnBrk="1" latinLnBrk="0" hangingPunct="1">
              <a:spcBef>
                <a:spcPct val="20000"/>
              </a:spcBef>
              <a:buClr>
                <a:schemeClr val="tx2"/>
              </a:buClr>
              <a:buSzPct val="75000"/>
              <a:buFont typeface="Wingdings" panose="05000000000000000000" pitchFamily="2" charset="2"/>
              <a:buChar char="n"/>
              <a:defRPr sz="2400" kern="1200">
                <a:solidFill>
                  <a:schemeClr val="tx1"/>
                </a:solidFill>
                <a:latin typeface="Verdana" panose="020B0604030504040204" pitchFamily="34" charset="0"/>
                <a:ea typeface="+mn-ea"/>
                <a:cs typeface="+mn-cs"/>
              </a:defRPr>
            </a:lvl2pPr>
            <a:lvl3pPr marL="1143000" indent="-228600" algn="l" defTabSz="914400" rtl="0" eaLnBrk="1" latinLnBrk="0" hangingPunct="1">
              <a:spcBef>
                <a:spcPct val="20000"/>
              </a:spcBef>
              <a:buClr>
                <a:schemeClr val="accent1"/>
              </a:buClr>
              <a:buSzPct val="65000"/>
              <a:buFont typeface="Wingdings" panose="05000000000000000000" pitchFamily="2" charset="2"/>
              <a:buChar char="p"/>
              <a:defRPr sz="2000" kern="1200">
                <a:solidFill>
                  <a:schemeClr val="tx1"/>
                </a:solidFill>
                <a:latin typeface="Verdana" panose="020B0604030504040204" pitchFamily="34" charset="0"/>
                <a:ea typeface="+mn-ea"/>
                <a:cs typeface="+mn-cs"/>
              </a:defRPr>
            </a:lvl3pPr>
            <a:lvl4pPr marL="1600200" indent="-228600" algn="l" defTabSz="914400" rtl="0" eaLnBrk="1" latinLnBrk="0" hangingPunct="1">
              <a:spcBef>
                <a:spcPct val="20000"/>
              </a:spcBef>
              <a:buClr>
                <a:schemeClr val="bg2"/>
              </a:buClr>
              <a:buFont typeface="Wingdings" panose="05000000000000000000" pitchFamily="2" charset="2"/>
              <a:buChar char="§"/>
              <a:defRPr sz="1800" kern="1200">
                <a:solidFill>
                  <a:schemeClr val="tx1"/>
                </a:solidFill>
                <a:latin typeface="Verdana" panose="020B0604030504040204" pitchFamily="34" charset="0"/>
                <a:ea typeface="+mn-ea"/>
                <a:cs typeface="+mn-cs"/>
              </a:defRPr>
            </a:lvl4pPr>
            <a:lvl5pPr marL="2057400" indent="-228600" algn="l" defTabSz="914400" rtl="0" eaLnBrk="1" latinLnBrk="0" hangingPunct="1">
              <a:spcBef>
                <a:spcPct val="20000"/>
              </a:spcBef>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5pPr>
            <a:lvl6pPr marL="25146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6pPr>
            <a:lvl7pPr marL="29718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7pPr>
            <a:lvl8pPr marL="34290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8pPr>
            <a:lvl9pPr marL="3886200" indent="-228600" algn="l" defTabSz="914400" rtl="0" eaLnBrk="0" fontAlgn="base" latinLnBrk="0" hangingPunct="0">
              <a:spcBef>
                <a:spcPct val="20000"/>
              </a:spcBef>
              <a:spcAft>
                <a:spcPct val="0"/>
              </a:spcAft>
              <a:buClr>
                <a:schemeClr val="tx2"/>
              </a:buClr>
              <a:buSzPct val="80000"/>
              <a:buFont typeface="Wingdings" panose="05000000000000000000" pitchFamily="2" charset="2"/>
              <a:buChar char="§"/>
              <a:defRPr sz="1800" kern="1200">
                <a:solidFill>
                  <a:schemeClr val="tx1"/>
                </a:solidFill>
                <a:latin typeface="Verdana" panose="020B0604030504040204" pitchFamily="34" charset="0"/>
                <a:ea typeface="+mn-ea"/>
                <a:cs typeface="+mn-cs"/>
              </a:defRPr>
            </a:lvl9pPr>
          </a:lstStyle>
          <a:p>
            <a:pPr>
              <a:spcBef>
                <a:spcPct val="0"/>
              </a:spcBef>
              <a:buClrTx/>
              <a:buSzTx/>
              <a:buFontTx/>
              <a:buNone/>
            </a:pPr>
            <a:r>
              <a:rPr lang="fr-FR" altLang="fr-FR" sz="1000" dirty="0"/>
              <a:t>Atelier du 20/02/2025</a:t>
            </a:r>
          </a:p>
        </p:txBody>
      </p:sp>
    </p:spTree>
    <p:extLst>
      <p:ext uri="{BB962C8B-B14F-4D97-AF65-F5344CB8AC3E}">
        <p14:creationId xmlns:p14="http://schemas.microsoft.com/office/powerpoint/2010/main" val="42894535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7217</TotalTime>
  <Words>1419</Words>
  <Application>Microsoft Office PowerPoint</Application>
  <PresentationFormat>Grand écran</PresentationFormat>
  <Paragraphs>251</Paragraphs>
  <Slides>27</Slides>
  <Notes>25</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27</vt:i4>
      </vt:variant>
    </vt:vector>
  </HeadingPairs>
  <TitlesOfParts>
    <vt:vector size="41" baseType="lpstr">
      <vt:lpstr>Arial</vt:lpstr>
      <vt:lpstr>Calibri</vt:lpstr>
      <vt:lpstr>Calibri Light</vt:lpstr>
      <vt:lpstr>Cambria Math</vt:lpstr>
      <vt:lpstr>Consolas</vt:lpstr>
      <vt:lpstr>Constantia</vt:lpstr>
      <vt:lpstr>LiberationSans_8h_10</vt:lpstr>
      <vt:lpstr>LiberationSans_8h_12</vt:lpstr>
      <vt:lpstr>LiberationSans_8h_9</vt:lpstr>
      <vt:lpstr>Montserrat</vt:lpstr>
      <vt:lpstr>Open Sans</vt:lpstr>
      <vt:lpstr>Segoe UI</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KD</dc:creator>
  <cp:lastModifiedBy>KD</cp:lastModifiedBy>
  <cp:revision>25</cp:revision>
  <dcterms:created xsi:type="dcterms:W3CDTF">2025-02-12T13:58:18Z</dcterms:created>
  <dcterms:modified xsi:type="dcterms:W3CDTF">2025-02-20T15:25:40Z</dcterms:modified>
</cp:coreProperties>
</file>