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6"/>
  </p:notesMasterIdLst>
  <p:sldIdLst>
    <p:sldId id="256" r:id="rId2"/>
    <p:sldId id="257" r:id="rId3"/>
    <p:sldId id="289" r:id="rId4"/>
    <p:sldId id="312" r:id="rId5"/>
    <p:sldId id="290" r:id="rId6"/>
    <p:sldId id="259" r:id="rId7"/>
    <p:sldId id="291" r:id="rId8"/>
    <p:sldId id="292" r:id="rId9"/>
    <p:sldId id="305" r:id="rId10"/>
    <p:sldId id="288" r:id="rId11"/>
    <p:sldId id="272" r:id="rId12"/>
    <p:sldId id="298" r:id="rId13"/>
    <p:sldId id="268" r:id="rId14"/>
    <p:sldId id="270" r:id="rId15"/>
    <p:sldId id="274" r:id="rId16"/>
    <p:sldId id="299" r:id="rId17"/>
    <p:sldId id="303" r:id="rId18"/>
    <p:sldId id="304" r:id="rId19"/>
    <p:sldId id="277" r:id="rId20"/>
    <p:sldId id="269" r:id="rId21"/>
    <p:sldId id="310" r:id="rId22"/>
    <p:sldId id="309" r:id="rId23"/>
    <p:sldId id="308" r:id="rId24"/>
    <p:sldId id="266"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0"/>
    <a:srgbClr val="77E0C1"/>
    <a:srgbClr val="384494"/>
    <a:srgbClr val="5BC1DB"/>
    <a:srgbClr val="AAEDF4"/>
    <a:srgbClr val="34AFBC"/>
    <a:srgbClr val="AA19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2632" autoAdjust="0"/>
  </p:normalViewPr>
  <p:slideViewPr>
    <p:cSldViewPr snapToGrid="0" snapToObjects="1">
      <p:cViewPr varScale="1">
        <p:scale>
          <a:sx n="102" d="100"/>
          <a:sy n="102" d="100"/>
        </p:scale>
        <p:origin x="11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77FF1-377E-431F-A238-218B7092A6C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fr-FR"/>
        </a:p>
      </dgm:t>
    </dgm:pt>
    <dgm:pt modelId="{AA699930-D1F2-41CE-B7D7-9BDC07A4621C}">
      <dgm:prSet phldrT="[Texte]" custT="1"/>
      <dgm:spPr>
        <a:ln>
          <a:solidFill>
            <a:schemeClr val="accent2">
              <a:lumMod val="50000"/>
            </a:schemeClr>
          </a:solidFill>
        </a:ln>
      </dgm:spPr>
      <dgm:t>
        <a:bodyPr/>
        <a:lstStyle/>
        <a:p>
          <a:r>
            <a:rPr lang="fr-FR" sz="1700" b="1" dirty="0">
              <a:solidFill>
                <a:schemeClr val="accent1">
                  <a:lumMod val="75000"/>
                </a:schemeClr>
              </a:solidFill>
              <a:latin typeface="Arial Narrow" panose="020B0606020202030204" pitchFamily="34" charset="0"/>
              <a:cs typeface="Times New Roman" pitchFamily="18" charset="0"/>
            </a:rPr>
            <a:t>PROVISIONS TECHNIQUES</a:t>
          </a:r>
          <a:endParaRPr lang="fr-FR" sz="1700" dirty="0">
            <a:solidFill>
              <a:schemeClr val="accent1">
                <a:lumMod val="75000"/>
              </a:schemeClr>
            </a:solidFill>
            <a:latin typeface="Arial Narrow" panose="020B0606020202030204" pitchFamily="34" charset="0"/>
            <a:cs typeface="Times New Roman" pitchFamily="18" charset="0"/>
          </a:endParaRPr>
        </a:p>
      </dgm:t>
    </dgm:pt>
    <dgm:pt modelId="{A492A620-9BED-4061-9860-E6D9D8909C76}" type="parTrans" cxnId="{6C346BDA-5293-48CF-926B-E72F128B150F}">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EE0467EB-65C3-4832-AD25-3B2ABEFA8FEA}" type="sibTrans" cxnId="{6C346BDA-5293-48CF-926B-E72F128B150F}">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F4F20BF9-399C-40AA-86DD-FEDC9E0758F4}">
      <dgm:prSet phldrT="[Texte]" custT="1"/>
      <dgm:spPr>
        <a:ln>
          <a:solidFill>
            <a:schemeClr val="accent3">
              <a:lumMod val="50000"/>
            </a:schemeClr>
          </a:solidFill>
        </a:ln>
      </dgm:spPr>
      <dgm:t>
        <a:bodyPr/>
        <a:lstStyle/>
        <a:p>
          <a:r>
            <a:rPr lang="fr-FR" sz="1600" b="1" dirty="0">
              <a:solidFill>
                <a:schemeClr val="accent1">
                  <a:lumMod val="75000"/>
                </a:schemeClr>
              </a:solidFill>
              <a:latin typeface="Arial Narrow" panose="020B0606020202030204" pitchFamily="34" charset="0"/>
              <a:cs typeface="Times New Roman" pitchFamily="18" charset="0"/>
            </a:rPr>
            <a:t>PROVISIONS POUR SINISTRES</a:t>
          </a:r>
          <a:endParaRPr lang="fr-FR" sz="1600" dirty="0">
            <a:solidFill>
              <a:schemeClr val="accent1">
                <a:lumMod val="75000"/>
              </a:schemeClr>
            </a:solidFill>
            <a:latin typeface="Arial Narrow" panose="020B0606020202030204" pitchFamily="34" charset="0"/>
            <a:cs typeface="Times New Roman" pitchFamily="18" charset="0"/>
          </a:endParaRPr>
        </a:p>
      </dgm:t>
    </dgm:pt>
    <dgm:pt modelId="{16553486-A606-4351-8519-1EC08B59394C}" type="parTrans" cxnId="{33B74499-9044-494E-83E1-F278199C5D53}">
      <dgm:prSet/>
      <dgm:spPr>
        <a:ln w="28575">
          <a:solidFill>
            <a:schemeClr val="accent2">
              <a:lumMod val="75000"/>
            </a:schemeClr>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7CE3626B-F853-4872-A45F-89FCEEC8430B}" type="sibTrans" cxnId="{33B74499-9044-494E-83E1-F278199C5D53}">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3B56CA54-4FF8-4E88-9C19-6D1224A69C0C}">
      <dgm:prSet phldrT="[Texte]" custT="1"/>
      <dgm:spPr>
        <a:ln>
          <a:solidFill>
            <a:schemeClr val="accent3">
              <a:lumMod val="75000"/>
            </a:schemeClr>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Provision pour </a:t>
          </a:r>
        </a:p>
        <a:p>
          <a:r>
            <a:rPr lang="fr-FR" sz="1600" dirty="0">
              <a:solidFill>
                <a:schemeClr val="accent1">
                  <a:lumMod val="75000"/>
                </a:schemeClr>
              </a:solidFill>
              <a:latin typeface="Arial Narrow" panose="020B0606020202030204" pitchFamily="34" charset="0"/>
              <a:cs typeface="Times New Roman" pitchFamily="18" charset="0"/>
            </a:rPr>
            <a:t>Sinistres à payer (PSAP) </a:t>
          </a:r>
        </a:p>
      </dgm:t>
    </dgm:pt>
    <dgm:pt modelId="{14573702-6229-41CC-81D9-B4849E4A9B7D}" type="parTrans" cxnId="{D913BCE1-17B5-4BE2-866D-D2C36EF0E4E2}">
      <dgm:prSet/>
      <dgm:spPr>
        <a:ln>
          <a:solidFill>
            <a:schemeClr val="accent3"/>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2CC7D614-1628-4569-91F3-08460D1710B3}" type="sibTrans" cxnId="{D913BCE1-17B5-4BE2-866D-D2C36EF0E4E2}">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5CCFF652-ED57-4F5E-B3E7-FB392597632D}">
      <dgm:prSet phldrT="[Texte]" custT="1"/>
      <dgm:spPr>
        <a:ln>
          <a:solidFill>
            <a:schemeClr val="accent3">
              <a:lumMod val="75000"/>
            </a:schemeClr>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Provision pour </a:t>
          </a:r>
        </a:p>
        <a:p>
          <a:r>
            <a:rPr lang="fr-FR" sz="1600" dirty="0">
              <a:solidFill>
                <a:schemeClr val="accent1">
                  <a:lumMod val="75000"/>
                </a:schemeClr>
              </a:solidFill>
              <a:latin typeface="Arial Narrow" panose="020B0606020202030204" pitchFamily="34" charset="0"/>
              <a:cs typeface="Times New Roman" pitchFamily="18" charset="0"/>
            </a:rPr>
            <a:t>sinistres tardifs (IBNR) </a:t>
          </a:r>
        </a:p>
      </dgm:t>
    </dgm:pt>
    <dgm:pt modelId="{9DD0EFF6-9EFD-42F9-85BD-C6F630F88F30}" type="parTrans" cxnId="{65A8B66C-FA1C-4DDE-B00F-4A32E72062D8}">
      <dgm:prSet/>
      <dgm:spPr>
        <a:ln>
          <a:solidFill>
            <a:schemeClr val="accent3"/>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FE0EC61E-2DF8-42EC-9FF5-9F0ECAFDCADB}" type="sibTrans" cxnId="{65A8B66C-FA1C-4DDE-B00F-4A32E72062D8}">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78DFB594-91D7-42D1-BFBD-0003860C43C9}">
      <dgm:prSet phldrT="[Texte]" custT="1"/>
      <dgm:spPr>
        <a:ln>
          <a:solidFill>
            <a:schemeClr val="accent4">
              <a:lumMod val="75000"/>
            </a:schemeClr>
          </a:solidFill>
        </a:ln>
      </dgm:spPr>
      <dgm:t>
        <a:bodyPr/>
        <a:lstStyle/>
        <a:p>
          <a:r>
            <a:rPr lang="fr-FR" sz="1600" b="1" dirty="0">
              <a:solidFill>
                <a:schemeClr val="accent1">
                  <a:lumMod val="75000"/>
                </a:schemeClr>
              </a:solidFill>
              <a:latin typeface="Arial Narrow" panose="020B0606020202030204" pitchFamily="34" charset="0"/>
              <a:cs typeface="Times New Roman" pitchFamily="18" charset="0"/>
            </a:rPr>
            <a:t>PROVISIONS POUR PRIMES </a:t>
          </a:r>
          <a:endParaRPr lang="fr-FR" sz="1600" dirty="0">
            <a:solidFill>
              <a:schemeClr val="accent1">
                <a:lumMod val="75000"/>
              </a:schemeClr>
            </a:solidFill>
            <a:latin typeface="Arial Narrow" panose="020B0606020202030204" pitchFamily="34" charset="0"/>
            <a:cs typeface="Times New Roman" pitchFamily="18" charset="0"/>
          </a:endParaRPr>
        </a:p>
      </dgm:t>
    </dgm:pt>
    <dgm:pt modelId="{9FB9C4DA-DA58-4A3F-8DC5-0F9D47D1EC98}" type="parTrans" cxnId="{583B1A28-B182-4409-BB77-6C55BF73561C}">
      <dgm:prSet/>
      <dgm:spPr>
        <a:ln w="28575">
          <a:solidFill>
            <a:schemeClr val="accent2">
              <a:lumMod val="75000"/>
            </a:schemeClr>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3C7825B7-F510-4021-B9E5-66FE72534B16}" type="sibTrans" cxnId="{583B1A28-B182-4409-BB77-6C55BF73561C}">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3DE98371-B04E-4816-BE9E-CF0907B64E47}">
      <dgm:prSet phldrT="[Texte]" custT="1"/>
      <dgm:spPr>
        <a:ln>
          <a:solidFill>
            <a:schemeClr val="accent4"/>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Provisions pour </a:t>
          </a:r>
        </a:p>
        <a:p>
          <a:r>
            <a:rPr lang="fr-FR" sz="1600" dirty="0">
              <a:solidFill>
                <a:schemeClr val="accent1">
                  <a:lumMod val="75000"/>
                </a:schemeClr>
              </a:solidFill>
              <a:latin typeface="Arial Narrow" panose="020B0606020202030204" pitchFamily="34" charset="0"/>
              <a:cs typeface="Times New Roman" pitchFamily="18" charset="0"/>
            </a:rPr>
            <a:t>primes non acquises (PPNA)</a:t>
          </a:r>
        </a:p>
      </dgm:t>
    </dgm:pt>
    <dgm:pt modelId="{B97C2D6A-D1B1-43E9-BB3A-BE36BA9C76BC}" type="parTrans" cxnId="{2655111F-B61E-4916-9DF2-44C256F7EDFF}">
      <dgm:prSet/>
      <dgm:spPr>
        <a:ln>
          <a:solidFill>
            <a:schemeClr val="accent4">
              <a:lumMod val="75000"/>
            </a:schemeClr>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58BC13D2-E9EE-46CB-967A-FA9A1395F515}" type="sibTrans" cxnId="{2655111F-B61E-4916-9DF2-44C256F7EDFF}">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EB698326-55A6-4495-85E4-945954ECF910}">
      <dgm:prSet custT="1"/>
      <dgm:spPr>
        <a:ln>
          <a:solidFill>
            <a:schemeClr val="accent3"/>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IBNYR </a:t>
          </a:r>
        </a:p>
        <a:p>
          <a:r>
            <a:rPr lang="fr-FR" sz="1600" dirty="0">
              <a:solidFill>
                <a:schemeClr val="accent1">
                  <a:lumMod val="75000"/>
                </a:schemeClr>
              </a:solidFill>
              <a:latin typeface="Arial Narrow" panose="020B0606020202030204" pitchFamily="34" charset="0"/>
              <a:cs typeface="Times New Roman" pitchFamily="18" charset="0"/>
            </a:rPr>
            <a:t>(</a:t>
          </a:r>
          <a:r>
            <a:rPr lang="fr-FR" sz="1600" dirty="0" err="1">
              <a:solidFill>
                <a:schemeClr val="accent1">
                  <a:lumMod val="75000"/>
                </a:schemeClr>
              </a:solidFill>
              <a:latin typeface="Arial Narrow" panose="020B0606020202030204" pitchFamily="34" charset="0"/>
              <a:cs typeface="Times New Roman" pitchFamily="18" charset="0"/>
            </a:rPr>
            <a:t>Incurred</a:t>
          </a:r>
          <a:r>
            <a:rPr lang="fr-FR" sz="1600" dirty="0">
              <a:solidFill>
                <a:schemeClr val="accent1">
                  <a:lumMod val="75000"/>
                </a:schemeClr>
              </a:solidFill>
              <a:latin typeface="Arial Narrow" panose="020B0606020202030204" pitchFamily="34" charset="0"/>
              <a:cs typeface="Times New Roman" pitchFamily="18" charset="0"/>
            </a:rPr>
            <a:t> But Not </a:t>
          </a:r>
          <a:r>
            <a:rPr lang="fr-FR" sz="1600" dirty="0" err="1">
              <a:solidFill>
                <a:schemeClr val="accent1">
                  <a:lumMod val="75000"/>
                </a:schemeClr>
              </a:solidFill>
              <a:latin typeface="Arial Narrow" panose="020B0606020202030204" pitchFamily="34" charset="0"/>
              <a:cs typeface="Times New Roman" pitchFamily="18" charset="0"/>
            </a:rPr>
            <a:t>Yet</a:t>
          </a:r>
          <a:r>
            <a:rPr lang="fr-FR" sz="1600" dirty="0">
              <a:solidFill>
                <a:schemeClr val="accent1">
                  <a:lumMod val="75000"/>
                </a:schemeClr>
              </a:solidFill>
              <a:latin typeface="Arial Narrow" panose="020B0606020202030204" pitchFamily="34" charset="0"/>
              <a:cs typeface="Times New Roman" pitchFamily="18" charset="0"/>
            </a:rPr>
            <a:t> </a:t>
          </a:r>
          <a:r>
            <a:rPr lang="fr-FR" sz="1600" dirty="0" err="1">
              <a:solidFill>
                <a:schemeClr val="accent1">
                  <a:lumMod val="75000"/>
                </a:schemeClr>
              </a:solidFill>
              <a:latin typeface="Arial Narrow" panose="020B0606020202030204" pitchFamily="34" charset="0"/>
              <a:cs typeface="Times New Roman" pitchFamily="18" charset="0"/>
            </a:rPr>
            <a:t>Reported</a:t>
          </a:r>
          <a:r>
            <a:rPr lang="fr-FR" sz="1600" dirty="0">
              <a:solidFill>
                <a:schemeClr val="accent1">
                  <a:lumMod val="75000"/>
                </a:schemeClr>
              </a:solidFill>
              <a:latin typeface="Arial Narrow" panose="020B0606020202030204" pitchFamily="34" charset="0"/>
              <a:cs typeface="Times New Roman" pitchFamily="18" charset="0"/>
            </a:rPr>
            <a:t>) </a:t>
          </a:r>
        </a:p>
      </dgm:t>
    </dgm:pt>
    <dgm:pt modelId="{C72D4FE5-272D-43C8-8BC8-31E96A694CB8}" type="parTrans" cxnId="{437F6ACF-6C1F-4378-A192-816825824628}">
      <dgm:prSet/>
      <dgm:spPr>
        <a:ln>
          <a:solidFill>
            <a:schemeClr val="accent3"/>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E62FCD2C-BCB9-4839-A2FA-0E2F20A2BC66}" type="sibTrans" cxnId="{437F6ACF-6C1F-4378-A192-816825824628}">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38315C11-CC7A-4769-96EC-72475F047AD1}">
      <dgm:prSet custT="1"/>
      <dgm:spPr>
        <a:ln>
          <a:solidFill>
            <a:schemeClr val="accent3"/>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IBNER </a:t>
          </a:r>
        </a:p>
        <a:p>
          <a:r>
            <a:rPr lang="fr-FR" sz="1600" dirty="0">
              <a:solidFill>
                <a:schemeClr val="accent1">
                  <a:lumMod val="75000"/>
                </a:schemeClr>
              </a:solidFill>
              <a:latin typeface="Arial Narrow" panose="020B0606020202030204" pitchFamily="34" charset="0"/>
              <a:cs typeface="Times New Roman" pitchFamily="18" charset="0"/>
            </a:rPr>
            <a:t>(</a:t>
          </a:r>
          <a:r>
            <a:rPr lang="fr-FR" sz="1600" dirty="0" err="1">
              <a:solidFill>
                <a:schemeClr val="accent1">
                  <a:lumMod val="75000"/>
                </a:schemeClr>
              </a:solidFill>
              <a:latin typeface="Arial Narrow" panose="020B0606020202030204" pitchFamily="34" charset="0"/>
              <a:cs typeface="Times New Roman" pitchFamily="18" charset="0"/>
            </a:rPr>
            <a:t>Incurred</a:t>
          </a:r>
          <a:r>
            <a:rPr lang="fr-FR" sz="1600" dirty="0">
              <a:solidFill>
                <a:schemeClr val="accent1">
                  <a:lumMod val="75000"/>
                </a:schemeClr>
              </a:solidFill>
              <a:latin typeface="Arial Narrow" panose="020B0606020202030204" pitchFamily="34" charset="0"/>
              <a:cs typeface="Times New Roman" pitchFamily="18" charset="0"/>
            </a:rPr>
            <a:t> But Not </a:t>
          </a:r>
          <a:r>
            <a:rPr lang="fr-FR" sz="1600" dirty="0" err="1">
              <a:solidFill>
                <a:schemeClr val="accent1">
                  <a:lumMod val="75000"/>
                </a:schemeClr>
              </a:solidFill>
              <a:latin typeface="Arial Narrow" panose="020B0606020202030204" pitchFamily="34" charset="0"/>
              <a:cs typeface="Times New Roman" pitchFamily="18" charset="0"/>
            </a:rPr>
            <a:t>Enough</a:t>
          </a:r>
          <a:r>
            <a:rPr lang="fr-FR" sz="1600" dirty="0">
              <a:solidFill>
                <a:schemeClr val="accent1">
                  <a:lumMod val="75000"/>
                </a:schemeClr>
              </a:solidFill>
              <a:latin typeface="Arial Narrow" panose="020B0606020202030204" pitchFamily="34" charset="0"/>
              <a:cs typeface="Times New Roman" pitchFamily="18" charset="0"/>
            </a:rPr>
            <a:t> </a:t>
          </a:r>
          <a:r>
            <a:rPr lang="fr-FR" sz="1600" dirty="0" err="1">
              <a:solidFill>
                <a:schemeClr val="accent1">
                  <a:lumMod val="75000"/>
                </a:schemeClr>
              </a:solidFill>
              <a:latin typeface="Arial Narrow" panose="020B0606020202030204" pitchFamily="34" charset="0"/>
              <a:cs typeface="Times New Roman" pitchFamily="18" charset="0"/>
            </a:rPr>
            <a:t>Reported</a:t>
          </a:r>
          <a:r>
            <a:rPr lang="fr-FR" sz="1600" dirty="0">
              <a:solidFill>
                <a:schemeClr val="accent1">
                  <a:lumMod val="75000"/>
                </a:schemeClr>
              </a:solidFill>
              <a:latin typeface="Arial Narrow" panose="020B0606020202030204" pitchFamily="34" charset="0"/>
              <a:cs typeface="Times New Roman" pitchFamily="18" charset="0"/>
            </a:rPr>
            <a:t>) </a:t>
          </a:r>
        </a:p>
      </dgm:t>
    </dgm:pt>
    <dgm:pt modelId="{D069BF70-2405-46E9-9ABB-172ED2F49D62}" type="parTrans" cxnId="{D8B63566-D330-4E9A-9A9B-9177119471FD}">
      <dgm:prSet/>
      <dgm:spPr>
        <a:ln>
          <a:solidFill>
            <a:schemeClr val="accent3"/>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8320A569-58BF-46ED-89CB-D2A19B55237A}" type="sibTrans" cxnId="{D8B63566-D330-4E9A-9A9B-9177119471FD}">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1655999D-E54F-4440-A11D-69A57EFC5CC0}">
      <dgm:prSet custT="1"/>
      <dgm:spPr>
        <a:ln>
          <a:solidFill>
            <a:schemeClr val="accent4"/>
          </a:solidFill>
        </a:ln>
      </dgm:spPr>
      <dgm:t>
        <a:bodyPr/>
        <a:lstStyle/>
        <a:p>
          <a:r>
            <a:rPr lang="fr-FR" sz="1600" dirty="0">
              <a:solidFill>
                <a:schemeClr val="accent1">
                  <a:lumMod val="75000"/>
                </a:schemeClr>
              </a:solidFill>
              <a:latin typeface="Arial Narrow" panose="020B0606020202030204" pitchFamily="34" charset="0"/>
              <a:cs typeface="Times New Roman" pitchFamily="18" charset="0"/>
            </a:rPr>
            <a:t>Provisions pour</a:t>
          </a:r>
        </a:p>
        <a:p>
          <a:r>
            <a:rPr lang="fr-FR" sz="1600" dirty="0">
              <a:solidFill>
                <a:schemeClr val="accent1">
                  <a:lumMod val="75000"/>
                </a:schemeClr>
              </a:solidFill>
              <a:latin typeface="Arial Narrow" panose="020B0606020202030204" pitchFamily="34" charset="0"/>
              <a:cs typeface="Times New Roman" pitchFamily="18" charset="0"/>
            </a:rPr>
            <a:t> risques en cours (PREC) </a:t>
          </a:r>
        </a:p>
      </dgm:t>
    </dgm:pt>
    <dgm:pt modelId="{FB99D036-9789-4FBB-9498-63DFDEF1F8B8}" type="parTrans" cxnId="{CED0A7BE-B6F5-4391-9C1F-0C48D040E24B}">
      <dgm:prSet/>
      <dgm:spPr>
        <a:ln>
          <a:solidFill>
            <a:schemeClr val="accent4">
              <a:lumMod val="75000"/>
            </a:schemeClr>
          </a:solidFill>
        </a:ln>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A25A7346-CA7E-473B-B794-782D4116344C}" type="sibTrans" cxnId="{CED0A7BE-B6F5-4391-9C1F-0C48D040E24B}">
      <dgm:prSet/>
      <dgm:spPr/>
      <dgm:t>
        <a:bodyPr/>
        <a:lstStyle/>
        <a:p>
          <a:endParaRPr lang="fr-FR" sz="2000">
            <a:solidFill>
              <a:schemeClr val="accent1">
                <a:lumMod val="75000"/>
              </a:schemeClr>
            </a:solidFill>
            <a:latin typeface="Arial Narrow" panose="020B0606020202030204" pitchFamily="34" charset="0"/>
            <a:cs typeface="Times New Roman" pitchFamily="18" charset="0"/>
          </a:endParaRPr>
        </a:p>
      </dgm:t>
    </dgm:pt>
    <dgm:pt modelId="{93B05541-003A-4713-9E59-D9CFFA9AFE04}" type="pres">
      <dgm:prSet presAssocID="{51977FF1-377E-431F-A238-218B7092A6CF}" presName="Name0" presStyleCnt="0">
        <dgm:presLayoutVars>
          <dgm:orgChart val="1"/>
          <dgm:chPref val="1"/>
          <dgm:dir/>
          <dgm:animOne val="branch"/>
          <dgm:animLvl val="lvl"/>
          <dgm:resizeHandles/>
        </dgm:presLayoutVars>
      </dgm:prSet>
      <dgm:spPr/>
    </dgm:pt>
    <dgm:pt modelId="{9C3F7A8B-CE05-4F9F-BE8A-5AA35ECD1F14}" type="pres">
      <dgm:prSet presAssocID="{AA699930-D1F2-41CE-B7D7-9BDC07A4621C}" presName="hierRoot1" presStyleCnt="0">
        <dgm:presLayoutVars>
          <dgm:hierBranch val="init"/>
        </dgm:presLayoutVars>
      </dgm:prSet>
      <dgm:spPr/>
    </dgm:pt>
    <dgm:pt modelId="{84765093-1EF4-4E71-B0A6-1C9A10BE14BA}" type="pres">
      <dgm:prSet presAssocID="{AA699930-D1F2-41CE-B7D7-9BDC07A4621C}" presName="rootComposite1" presStyleCnt="0"/>
      <dgm:spPr/>
    </dgm:pt>
    <dgm:pt modelId="{F9C803F5-3E12-4665-A7F2-ECCB7B3523D9}" type="pres">
      <dgm:prSet presAssocID="{AA699930-D1F2-41CE-B7D7-9BDC07A4621C}" presName="rootText1" presStyleLbl="alignAcc1" presStyleIdx="0" presStyleCnt="0" custScaleX="141899">
        <dgm:presLayoutVars>
          <dgm:chPref val="3"/>
        </dgm:presLayoutVars>
      </dgm:prSet>
      <dgm:spPr/>
    </dgm:pt>
    <dgm:pt modelId="{7A34EF50-F5F0-4253-BEC7-5034D42913D5}" type="pres">
      <dgm:prSet presAssocID="{AA699930-D1F2-41CE-B7D7-9BDC07A4621C}" presName="topArc1" presStyleLbl="parChTrans1D1" presStyleIdx="0" presStyleCnt="18"/>
      <dgm:spPr/>
    </dgm:pt>
    <dgm:pt modelId="{8DF1F073-82C0-48E4-B80D-2C6BC71F9FAD}" type="pres">
      <dgm:prSet presAssocID="{AA699930-D1F2-41CE-B7D7-9BDC07A4621C}" presName="bottomArc1" presStyleLbl="parChTrans1D1" presStyleIdx="1" presStyleCnt="18"/>
      <dgm:spPr/>
    </dgm:pt>
    <dgm:pt modelId="{E526075B-011B-4AD1-A850-E2AEFEAD5862}" type="pres">
      <dgm:prSet presAssocID="{AA699930-D1F2-41CE-B7D7-9BDC07A4621C}" presName="topConnNode1" presStyleLbl="node1" presStyleIdx="0" presStyleCnt="0"/>
      <dgm:spPr/>
    </dgm:pt>
    <dgm:pt modelId="{19CB830D-DC52-4A4D-9D27-2D3BE6B9A093}" type="pres">
      <dgm:prSet presAssocID="{AA699930-D1F2-41CE-B7D7-9BDC07A4621C}" presName="hierChild2" presStyleCnt="0"/>
      <dgm:spPr/>
    </dgm:pt>
    <dgm:pt modelId="{3C71C6F2-068A-451B-9723-9844F598DD9A}" type="pres">
      <dgm:prSet presAssocID="{16553486-A606-4351-8519-1EC08B59394C}" presName="Name28" presStyleLbl="parChTrans1D2" presStyleIdx="0" presStyleCnt="2"/>
      <dgm:spPr/>
    </dgm:pt>
    <dgm:pt modelId="{37CFBCD7-CA5E-40D2-83B5-EDB9417BF2B7}" type="pres">
      <dgm:prSet presAssocID="{F4F20BF9-399C-40AA-86DD-FEDC9E0758F4}" presName="hierRoot2" presStyleCnt="0">
        <dgm:presLayoutVars>
          <dgm:hierBranch val="init"/>
        </dgm:presLayoutVars>
      </dgm:prSet>
      <dgm:spPr/>
    </dgm:pt>
    <dgm:pt modelId="{F791541E-A443-404F-ABD5-4DD462FB7691}" type="pres">
      <dgm:prSet presAssocID="{F4F20BF9-399C-40AA-86DD-FEDC9E0758F4}" presName="rootComposite2" presStyleCnt="0"/>
      <dgm:spPr/>
    </dgm:pt>
    <dgm:pt modelId="{19681FAD-00AD-4776-83FF-B59F3A0B0199}" type="pres">
      <dgm:prSet presAssocID="{F4F20BF9-399C-40AA-86DD-FEDC9E0758F4}" presName="rootText2" presStyleLbl="alignAcc1" presStyleIdx="0" presStyleCnt="0">
        <dgm:presLayoutVars>
          <dgm:chPref val="3"/>
        </dgm:presLayoutVars>
      </dgm:prSet>
      <dgm:spPr/>
    </dgm:pt>
    <dgm:pt modelId="{2D916735-BDEA-409F-9CE3-D2AFA6F1101B}" type="pres">
      <dgm:prSet presAssocID="{F4F20BF9-399C-40AA-86DD-FEDC9E0758F4}" presName="topArc2" presStyleLbl="parChTrans1D1" presStyleIdx="2" presStyleCnt="18"/>
      <dgm:spPr/>
    </dgm:pt>
    <dgm:pt modelId="{4FE95B6B-C35F-4E27-80FD-7882A51090E3}" type="pres">
      <dgm:prSet presAssocID="{F4F20BF9-399C-40AA-86DD-FEDC9E0758F4}" presName="bottomArc2" presStyleLbl="parChTrans1D1" presStyleIdx="3" presStyleCnt="18"/>
      <dgm:spPr/>
    </dgm:pt>
    <dgm:pt modelId="{633C76AD-EB03-4CE9-AC6F-3788A54CB32C}" type="pres">
      <dgm:prSet presAssocID="{F4F20BF9-399C-40AA-86DD-FEDC9E0758F4}" presName="topConnNode2" presStyleLbl="node2" presStyleIdx="0" presStyleCnt="0"/>
      <dgm:spPr/>
    </dgm:pt>
    <dgm:pt modelId="{1B558DD4-5FD1-4206-8D88-179C7914FACB}" type="pres">
      <dgm:prSet presAssocID="{F4F20BF9-399C-40AA-86DD-FEDC9E0758F4}" presName="hierChild4" presStyleCnt="0"/>
      <dgm:spPr/>
    </dgm:pt>
    <dgm:pt modelId="{1B41EDE7-9F28-4672-A634-8723837C9D28}" type="pres">
      <dgm:prSet presAssocID="{14573702-6229-41CC-81D9-B4849E4A9B7D}" presName="Name28" presStyleLbl="parChTrans1D3" presStyleIdx="0" presStyleCnt="4"/>
      <dgm:spPr/>
    </dgm:pt>
    <dgm:pt modelId="{70D0DBD0-333A-4047-AC5B-4125154CC121}" type="pres">
      <dgm:prSet presAssocID="{3B56CA54-4FF8-4E88-9C19-6D1224A69C0C}" presName="hierRoot2" presStyleCnt="0">
        <dgm:presLayoutVars>
          <dgm:hierBranch val="init"/>
        </dgm:presLayoutVars>
      </dgm:prSet>
      <dgm:spPr/>
    </dgm:pt>
    <dgm:pt modelId="{36D009A4-C9B1-4656-8F50-9B44D30E7668}" type="pres">
      <dgm:prSet presAssocID="{3B56CA54-4FF8-4E88-9C19-6D1224A69C0C}" presName="rootComposite2" presStyleCnt="0"/>
      <dgm:spPr/>
    </dgm:pt>
    <dgm:pt modelId="{F0853665-DE7D-4E3E-8FE0-0EDD68B17158}" type="pres">
      <dgm:prSet presAssocID="{3B56CA54-4FF8-4E88-9C19-6D1224A69C0C}" presName="rootText2" presStyleLbl="alignAcc1" presStyleIdx="0" presStyleCnt="0" custScaleX="160496">
        <dgm:presLayoutVars>
          <dgm:chPref val="3"/>
        </dgm:presLayoutVars>
      </dgm:prSet>
      <dgm:spPr/>
    </dgm:pt>
    <dgm:pt modelId="{B0EDDCF8-2AD0-4588-AC90-F70B863102F2}" type="pres">
      <dgm:prSet presAssocID="{3B56CA54-4FF8-4E88-9C19-6D1224A69C0C}" presName="topArc2" presStyleLbl="parChTrans1D1" presStyleIdx="4" presStyleCnt="18"/>
      <dgm:spPr/>
    </dgm:pt>
    <dgm:pt modelId="{BCF3DF79-EA04-407F-8AEA-09F126821591}" type="pres">
      <dgm:prSet presAssocID="{3B56CA54-4FF8-4E88-9C19-6D1224A69C0C}" presName="bottomArc2" presStyleLbl="parChTrans1D1" presStyleIdx="5" presStyleCnt="18"/>
      <dgm:spPr/>
    </dgm:pt>
    <dgm:pt modelId="{05F97A6C-29C3-493F-8C6B-064D882D1C3B}" type="pres">
      <dgm:prSet presAssocID="{3B56CA54-4FF8-4E88-9C19-6D1224A69C0C}" presName="topConnNode2" presStyleLbl="node3" presStyleIdx="0" presStyleCnt="0"/>
      <dgm:spPr/>
    </dgm:pt>
    <dgm:pt modelId="{33097B68-5C1E-459B-8E69-6E790567F0EB}" type="pres">
      <dgm:prSet presAssocID="{3B56CA54-4FF8-4E88-9C19-6D1224A69C0C}" presName="hierChild4" presStyleCnt="0"/>
      <dgm:spPr/>
    </dgm:pt>
    <dgm:pt modelId="{B4D6000E-0D85-4FCE-8BCB-040134200975}" type="pres">
      <dgm:prSet presAssocID="{3B56CA54-4FF8-4E88-9C19-6D1224A69C0C}" presName="hierChild5" presStyleCnt="0"/>
      <dgm:spPr/>
    </dgm:pt>
    <dgm:pt modelId="{0FD47368-59C3-4ECF-B752-6C792316D196}" type="pres">
      <dgm:prSet presAssocID="{9DD0EFF6-9EFD-42F9-85BD-C6F630F88F30}" presName="Name28" presStyleLbl="parChTrans1D3" presStyleIdx="1" presStyleCnt="4"/>
      <dgm:spPr/>
    </dgm:pt>
    <dgm:pt modelId="{B86C023F-AAC3-469A-8B7D-9856845FA33F}" type="pres">
      <dgm:prSet presAssocID="{5CCFF652-ED57-4F5E-B3E7-FB392597632D}" presName="hierRoot2" presStyleCnt="0">
        <dgm:presLayoutVars>
          <dgm:hierBranch val="init"/>
        </dgm:presLayoutVars>
      </dgm:prSet>
      <dgm:spPr/>
    </dgm:pt>
    <dgm:pt modelId="{35BA323D-210A-415F-974F-5694FEFBF810}" type="pres">
      <dgm:prSet presAssocID="{5CCFF652-ED57-4F5E-B3E7-FB392597632D}" presName="rootComposite2" presStyleCnt="0"/>
      <dgm:spPr/>
    </dgm:pt>
    <dgm:pt modelId="{6A89C59D-56AA-47F0-82AC-F330C928DE92}" type="pres">
      <dgm:prSet presAssocID="{5CCFF652-ED57-4F5E-B3E7-FB392597632D}" presName="rootText2" presStyleLbl="alignAcc1" presStyleIdx="0" presStyleCnt="0" custScaleX="145152">
        <dgm:presLayoutVars>
          <dgm:chPref val="3"/>
        </dgm:presLayoutVars>
      </dgm:prSet>
      <dgm:spPr/>
    </dgm:pt>
    <dgm:pt modelId="{75E0B467-E220-44A8-AD69-06BB69EB930C}" type="pres">
      <dgm:prSet presAssocID="{5CCFF652-ED57-4F5E-B3E7-FB392597632D}" presName="topArc2" presStyleLbl="parChTrans1D1" presStyleIdx="6" presStyleCnt="18"/>
      <dgm:spPr/>
    </dgm:pt>
    <dgm:pt modelId="{09C3526D-ED38-45A6-89E0-AA320A2DC46C}" type="pres">
      <dgm:prSet presAssocID="{5CCFF652-ED57-4F5E-B3E7-FB392597632D}" presName="bottomArc2" presStyleLbl="parChTrans1D1" presStyleIdx="7" presStyleCnt="18"/>
      <dgm:spPr/>
    </dgm:pt>
    <dgm:pt modelId="{71A18BF8-0B0E-4556-8370-2F0564087F78}" type="pres">
      <dgm:prSet presAssocID="{5CCFF652-ED57-4F5E-B3E7-FB392597632D}" presName="topConnNode2" presStyleLbl="node3" presStyleIdx="0" presStyleCnt="0"/>
      <dgm:spPr/>
    </dgm:pt>
    <dgm:pt modelId="{F7319A0D-E1C2-412D-9215-733E06D81F53}" type="pres">
      <dgm:prSet presAssocID="{5CCFF652-ED57-4F5E-B3E7-FB392597632D}" presName="hierChild4" presStyleCnt="0"/>
      <dgm:spPr/>
    </dgm:pt>
    <dgm:pt modelId="{01ACBB29-6AF1-48DF-B4D5-5B841A433810}" type="pres">
      <dgm:prSet presAssocID="{D069BF70-2405-46E9-9ABB-172ED2F49D62}" presName="Name28" presStyleLbl="parChTrans1D4" presStyleIdx="0" presStyleCnt="2"/>
      <dgm:spPr/>
    </dgm:pt>
    <dgm:pt modelId="{2018D508-6A55-4885-8652-9405D77085A9}" type="pres">
      <dgm:prSet presAssocID="{38315C11-CC7A-4769-96EC-72475F047AD1}" presName="hierRoot2" presStyleCnt="0">
        <dgm:presLayoutVars>
          <dgm:hierBranch val="init"/>
        </dgm:presLayoutVars>
      </dgm:prSet>
      <dgm:spPr/>
    </dgm:pt>
    <dgm:pt modelId="{8F639A6E-46CB-4502-A1E0-D94E90776BB9}" type="pres">
      <dgm:prSet presAssocID="{38315C11-CC7A-4769-96EC-72475F047AD1}" presName="rootComposite2" presStyleCnt="0"/>
      <dgm:spPr/>
    </dgm:pt>
    <dgm:pt modelId="{29E7E17B-FE33-4739-A18A-390E03DF0533}" type="pres">
      <dgm:prSet presAssocID="{38315C11-CC7A-4769-96EC-72475F047AD1}" presName="rootText2" presStyleLbl="alignAcc1" presStyleIdx="0" presStyleCnt="0" custScaleX="188794" custLinFactNeighborX="-267" custLinFactNeighborY="-46032">
        <dgm:presLayoutVars>
          <dgm:chPref val="3"/>
        </dgm:presLayoutVars>
      </dgm:prSet>
      <dgm:spPr/>
    </dgm:pt>
    <dgm:pt modelId="{A47785F8-68D3-4507-A570-232E38452D1E}" type="pres">
      <dgm:prSet presAssocID="{38315C11-CC7A-4769-96EC-72475F047AD1}" presName="topArc2" presStyleLbl="parChTrans1D1" presStyleIdx="8" presStyleCnt="18"/>
      <dgm:spPr/>
    </dgm:pt>
    <dgm:pt modelId="{2260EDCB-E187-48D5-B558-49010437244C}" type="pres">
      <dgm:prSet presAssocID="{38315C11-CC7A-4769-96EC-72475F047AD1}" presName="bottomArc2" presStyleLbl="parChTrans1D1" presStyleIdx="9" presStyleCnt="18"/>
      <dgm:spPr/>
    </dgm:pt>
    <dgm:pt modelId="{343ACB76-FB3F-4C71-9D48-838636A39472}" type="pres">
      <dgm:prSet presAssocID="{38315C11-CC7A-4769-96EC-72475F047AD1}" presName="topConnNode2" presStyleLbl="node4" presStyleIdx="0" presStyleCnt="0"/>
      <dgm:spPr/>
    </dgm:pt>
    <dgm:pt modelId="{39B5AC0F-315F-4193-8D5C-754639EB50C4}" type="pres">
      <dgm:prSet presAssocID="{38315C11-CC7A-4769-96EC-72475F047AD1}" presName="hierChild4" presStyleCnt="0"/>
      <dgm:spPr/>
    </dgm:pt>
    <dgm:pt modelId="{522F7820-97FD-42C7-9E17-25146A69DDF1}" type="pres">
      <dgm:prSet presAssocID="{38315C11-CC7A-4769-96EC-72475F047AD1}" presName="hierChild5" presStyleCnt="0"/>
      <dgm:spPr/>
    </dgm:pt>
    <dgm:pt modelId="{C9CBA94E-6599-4B29-9D32-D7AB61DB5A6C}" type="pres">
      <dgm:prSet presAssocID="{C72D4FE5-272D-43C8-8BC8-31E96A694CB8}" presName="Name28" presStyleLbl="parChTrans1D4" presStyleIdx="1" presStyleCnt="2"/>
      <dgm:spPr/>
    </dgm:pt>
    <dgm:pt modelId="{6761D61D-78EF-42D8-9F0C-AB9746223D73}" type="pres">
      <dgm:prSet presAssocID="{EB698326-55A6-4495-85E4-945954ECF910}" presName="hierRoot2" presStyleCnt="0">
        <dgm:presLayoutVars>
          <dgm:hierBranch val="init"/>
        </dgm:presLayoutVars>
      </dgm:prSet>
      <dgm:spPr/>
    </dgm:pt>
    <dgm:pt modelId="{4EEDEC99-1362-4437-AA25-18E3BBA0A793}" type="pres">
      <dgm:prSet presAssocID="{EB698326-55A6-4495-85E4-945954ECF910}" presName="rootComposite2" presStyleCnt="0"/>
      <dgm:spPr/>
    </dgm:pt>
    <dgm:pt modelId="{91D757F6-F4AE-48B1-9239-9E0C98C3D42D}" type="pres">
      <dgm:prSet presAssocID="{EB698326-55A6-4495-85E4-945954ECF910}" presName="rootText2" presStyleLbl="alignAcc1" presStyleIdx="0" presStyleCnt="0" custScaleX="193721" custLinFactNeighborY="-2075">
        <dgm:presLayoutVars>
          <dgm:chPref val="3"/>
        </dgm:presLayoutVars>
      </dgm:prSet>
      <dgm:spPr/>
    </dgm:pt>
    <dgm:pt modelId="{7914E468-F338-44BE-AE47-747A507563FE}" type="pres">
      <dgm:prSet presAssocID="{EB698326-55A6-4495-85E4-945954ECF910}" presName="topArc2" presStyleLbl="parChTrans1D1" presStyleIdx="10" presStyleCnt="18"/>
      <dgm:spPr/>
    </dgm:pt>
    <dgm:pt modelId="{02510B14-F279-4B9F-9267-450CE47CFF89}" type="pres">
      <dgm:prSet presAssocID="{EB698326-55A6-4495-85E4-945954ECF910}" presName="bottomArc2" presStyleLbl="parChTrans1D1" presStyleIdx="11" presStyleCnt="18"/>
      <dgm:spPr/>
    </dgm:pt>
    <dgm:pt modelId="{7E0A1816-81D4-4329-9BC4-F3AE100D2410}" type="pres">
      <dgm:prSet presAssocID="{EB698326-55A6-4495-85E4-945954ECF910}" presName="topConnNode2" presStyleLbl="node4" presStyleIdx="0" presStyleCnt="0"/>
      <dgm:spPr/>
    </dgm:pt>
    <dgm:pt modelId="{F46D43F8-FD3C-4DBC-8F38-20483DEA46FE}" type="pres">
      <dgm:prSet presAssocID="{EB698326-55A6-4495-85E4-945954ECF910}" presName="hierChild4" presStyleCnt="0"/>
      <dgm:spPr/>
    </dgm:pt>
    <dgm:pt modelId="{84AD8212-7625-4D49-A1D8-07DA726D1C81}" type="pres">
      <dgm:prSet presAssocID="{EB698326-55A6-4495-85E4-945954ECF910}" presName="hierChild5" presStyleCnt="0"/>
      <dgm:spPr/>
    </dgm:pt>
    <dgm:pt modelId="{9D415667-5587-469D-862F-4D896A19497A}" type="pres">
      <dgm:prSet presAssocID="{5CCFF652-ED57-4F5E-B3E7-FB392597632D}" presName="hierChild5" presStyleCnt="0"/>
      <dgm:spPr/>
    </dgm:pt>
    <dgm:pt modelId="{52D67C46-F297-415A-9CC1-210C3E07F9CE}" type="pres">
      <dgm:prSet presAssocID="{F4F20BF9-399C-40AA-86DD-FEDC9E0758F4}" presName="hierChild5" presStyleCnt="0"/>
      <dgm:spPr/>
    </dgm:pt>
    <dgm:pt modelId="{3EC26D3B-9771-4FE1-8B40-7B50B7DA7BFE}" type="pres">
      <dgm:prSet presAssocID="{9FB9C4DA-DA58-4A3F-8DC5-0F9D47D1EC98}" presName="Name28" presStyleLbl="parChTrans1D2" presStyleIdx="1" presStyleCnt="2"/>
      <dgm:spPr/>
    </dgm:pt>
    <dgm:pt modelId="{68F5AE60-F311-460C-96BD-7DABD1D3B9AF}" type="pres">
      <dgm:prSet presAssocID="{78DFB594-91D7-42D1-BFBD-0003860C43C9}" presName="hierRoot2" presStyleCnt="0">
        <dgm:presLayoutVars>
          <dgm:hierBranch val="init"/>
        </dgm:presLayoutVars>
      </dgm:prSet>
      <dgm:spPr/>
    </dgm:pt>
    <dgm:pt modelId="{76EE338D-CEBB-4F65-B1E3-83C03DAE7201}" type="pres">
      <dgm:prSet presAssocID="{78DFB594-91D7-42D1-BFBD-0003860C43C9}" presName="rootComposite2" presStyleCnt="0"/>
      <dgm:spPr/>
    </dgm:pt>
    <dgm:pt modelId="{302D32A1-E975-4619-A072-89196D28EEC2}" type="pres">
      <dgm:prSet presAssocID="{78DFB594-91D7-42D1-BFBD-0003860C43C9}" presName="rootText2" presStyleLbl="alignAcc1" presStyleIdx="0" presStyleCnt="0">
        <dgm:presLayoutVars>
          <dgm:chPref val="3"/>
        </dgm:presLayoutVars>
      </dgm:prSet>
      <dgm:spPr/>
    </dgm:pt>
    <dgm:pt modelId="{A1EF1BA7-5149-4F24-88E3-CB8EB5BC4F99}" type="pres">
      <dgm:prSet presAssocID="{78DFB594-91D7-42D1-BFBD-0003860C43C9}" presName="topArc2" presStyleLbl="parChTrans1D1" presStyleIdx="12" presStyleCnt="18"/>
      <dgm:spPr/>
    </dgm:pt>
    <dgm:pt modelId="{3B357567-E9D4-4014-AF7E-4EB4B386B38E}" type="pres">
      <dgm:prSet presAssocID="{78DFB594-91D7-42D1-BFBD-0003860C43C9}" presName="bottomArc2" presStyleLbl="parChTrans1D1" presStyleIdx="13" presStyleCnt="18"/>
      <dgm:spPr/>
    </dgm:pt>
    <dgm:pt modelId="{FAA491D5-B63D-4AB0-AAB0-54E7BFE276DB}" type="pres">
      <dgm:prSet presAssocID="{78DFB594-91D7-42D1-BFBD-0003860C43C9}" presName="topConnNode2" presStyleLbl="node2" presStyleIdx="0" presStyleCnt="0"/>
      <dgm:spPr/>
    </dgm:pt>
    <dgm:pt modelId="{AE41D42B-6ED3-4784-8A66-89EC80E7A184}" type="pres">
      <dgm:prSet presAssocID="{78DFB594-91D7-42D1-BFBD-0003860C43C9}" presName="hierChild4" presStyleCnt="0"/>
      <dgm:spPr/>
    </dgm:pt>
    <dgm:pt modelId="{15D32214-ECD3-4E85-BD2B-FE1DAB10868D}" type="pres">
      <dgm:prSet presAssocID="{B97C2D6A-D1B1-43E9-BB3A-BE36BA9C76BC}" presName="Name28" presStyleLbl="parChTrans1D3" presStyleIdx="2" presStyleCnt="4"/>
      <dgm:spPr/>
    </dgm:pt>
    <dgm:pt modelId="{7D9AA22E-A768-460C-891B-55D66F6825CC}" type="pres">
      <dgm:prSet presAssocID="{3DE98371-B04E-4816-BE9E-CF0907B64E47}" presName="hierRoot2" presStyleCnt="0">
        <dgm:presLayoutVars>
          <dgm:hierBranch val="init"/>
        </dgm:presLayoutVars>
      </dgm:prSet>
      <dgm:spPr/>
    </dgm:pt>
    <dgm:pt modelId="{80453945-C4DB-4783-AC26-BE67CAEC397E}" type="pres">
      <dgm:prSet presAssocID="{3DE98371-B04E-4816-BE9E-CF0907B64E47}" presName="rootComposite2" presStyleCnt="0"/>
      <dgm:spPr/>
    </dgm:pt>
    <dgm:pt modelId="{5EA77093-597F-48E4-A5CF-F67BF1CA7194}" type="pres">
      <dgm:prSet presAssocID="{3DE98371-B04E-4816-BE9E-CF0907B64E47}" presName="rootText2" presStyleLbl="alignAcc1" presStyleIdx="0" presStyleCnt="0" custScaleX="180010" custLinFactNeighborX="14224" custLinFactNeighborY="-11293">
        <dgm:presLayoutVars>
          <dgm:chPref val="3"/>
        </dgm:presLayoutVars>
      </dgm:prSet>
      <dgm:spPr/>
    </dgm:pt>
    <dgm:pt modelId="{DA6C0B07-D7C2-4A01-9581-94B77A3D1478}" type="pres">
      <dgm:prSet presAssocID="{3DE98371-B04E-4816-BE9E-CF0907B64E47}" presName="topArc2" presStyleLbl="parChTrans1D1" presStyleIdx="14" presStyleCnt="18"/>
      <dgm:spPr/>
    </dgm:pt>
    <dgm:pt modelId="{1C363F44-9412-478E-836D-F4FDDDA4873A}" type="pres">
      <dgm:prSet presAssocID="{3DE98371-B04E-4816-BE9E-CF0907B64E47}" presName="bottomArc2" presStyleLbl="parChTrans1D1" presStyleIdx="15" presStyleCnt="18"/>
      <dgm:spPr/>
    </dgm:pt>
    <dgm:pt modelId="{70B8FD4D-EED1-430A-8CD6-122909A72100}" type="pres">
      <dgm:prSet presAssocID="{3DE98371-B04E-4816-BE9E-CF0907B64E47}" presName="topConnNode2" presStyleLbl="node3" presStyleIdx="0" presStyleCnt="0"/>
      <dgm:spPr/>
    </dgm:pt>
    <dgm:pt modelId="{E94CF064-3E9E-49A7-8199-75CE7619A239}" type="pres">
      <dgm:prSet presAssocID="{3DE98371-B04E-4816-BE9E-CF0907B64E47}" presName="hierChild4" presStyleCnt="0"/>
      <dgm:spPr/>
    </dgm:pt>
    <dgm:pt modelId="{FBF435AC-9080-4BA7-B777-D151CFBF8530}" type="pres">
      <dgm:prSet presAssocID="{3DE98371-B04E-4816-BE9E-CF0907B64E47}" presName="hierChild5" presStyleCnt="0"/>
      <dgm:spPr/>
    </dgm:pt>
    <dgm:pt modelId="{E98B6ED9-CFF2-4B5B-90F5-49DDF4B11363}" type="pres">
      <dgm:prSet presAssocID="{FB99D036-9789-4FBB-9498-63DFDEF1F8B8}" presName="Name28" presStyleLbl="parChTrans1D3" presStyleIdx="3" presStyleCnt="4"/>
      <dgm:spPr/>
    </dgm:pt>
    <dgm:pt modelId="{98FC4744-AEA7-4850-837A-2AAD6132A0B3}" type="pres">
      <dgm:prSet presAssocID="{1655999D-E54F-4440-A11D-69A57EFC5CC0}" presName="hierRoot2" presStyleCnt="0">
        <dgm:presLayoutVars>
          <dgm:hierBranch val="init"/>
        </dgm:presLayoutVars>
      </dgm:prSet>
      <dgm:spPr/>
    </dgm:pt>
    <dgm:pt modelId="{1384FF65-85EC-4299-9F3F-DDB0B16F520B}" type="pres">
      <dgm:prSet presAssocID="{1655999D-E54F-4440-A11D-69A57EFC5CC0}" presName="rootComposite2" presStyleCnt="0"/>
      <dgm:spPr/>
    </dgm:pt>
    <dgm:pt modelId="{C0EF7D11-F503-4D02-96AA-BDCECC2757AF}" type="pres">
      <dgm:prSet presAssocID="{1655999D-E54F-4440-A11D-69A57EFC5CC0}" presName="rootText2" presStyleLbl="alignAcc1" presStyleIdx="0" presStyleCnt="0" custScaleX="147554" custLinFactNeighborX="41259" custLinFactNeighborY="-14315">
        <dgm:presLayoutVars>
          <dgm:chPref val="3"/>
        </dgm:presLayoutVars>
      </dgm:prSet>
      <dgm:spPr/>
    </dgm:pt>
    <dgm:pt modelId="{D8BFC3A9-511F-4CBA-BF2A-3BBBE70A1AEC}" type="pres">
      <dgm:prSet presAssocID="{1655999D-E54F-4440-A11D-69A57EFC5CC0}" presName="topArc2" presStyleLbl="parChTrans1D1" presStyleIdx="16" presStyleCnt="18"/>
      <dgm:spPr/>
    </dgm:pt>
    <dgm:pt modelId="{598B2B56-BDC0-49CD-B5F2-2CE975A2AE53}" type="pres">
      <dgm:prSet presAssocID="{1655999D-E54F-4440-A11D-69A57EFC5CC0}" presName="bottomArc2" presStyleLbl="parChTrans1D1" presStyleIdx="17" presStyleCnt="18"/>
      <dgm:spPr/>
    </dgm:pt>
    <dgm:pt modelId="{C85A4ECD-C6BC-4FA0-9911-EBDB61894221}" type="pres">
      <dgm:prSet presAssocID="{1655999D-E54F-4440-A11D-69A57EFC5CC0}" presName="topConnNode2" presStyleLbl="node3" presStyleIdx="0" presStyleCnt="0"/>
      <dgm:spPr/>
    </dgm:pt>
    <dgm:pt modelId="{97D785E2-918E-439A-B921-FD8069C6F74D}" type="pres">
      <dgm:prSet presAssocID="{1655999D-E54F-4440-A11D-69A57EFC5CC0}" presName="hierChild4" presStyleCnt="0"/>
      <dgm:spPr/>
    </dgm:pt>
    <dgm:pt modelId="{CA7B2C53-360B-4141-8110-AA780CE78004}" type="pres">
      <dgm:prSet presAssocID="{1655999D-E54F-4440-A11D-69A57EFC5CC0}" presName="hierChild5" presStyleCnt="0"/>
      <dgm:spPr/>
    </dgm:pt>
    <dgm:pt modelId="{3706B19B-8538-405C-A6C3-4EC4288DA07E}" type="pres">
      <dgm:prSet presAssocID="{78DFB594-91D7-42D1-BFBD-0003860C43C9}" presName="hierChild5" presStyleCnt="0"/>
      <dgm:spPr/>
    </dgm:pt>
    <dgm:pt modelId="{3AA5B011-36A3-4D5B-9222-427194B0E17C}" type="pres">
      <dgm:prSet presAssocID="{AA699930-D1F2-41CE-B7D7-9BDC07A4621C}" presName="hierChild3" presStyleCnt="0"/>
      <dgm:spPr/>
    </dgm:pt>
  </dgm:ptLst>
  <dgm:cxnLst>
    <dgm:cxn modelId="{5D1B7301-FEFD-4204-8AD1-86A88D6B7FA1}" type="presOf" srcId="{1655999D-E54F-4440-A11D-69A57EFC5CC0}" destId="{C0EF7D11-F503-4D02-96AA-BDCECC2757AF}" srcOrd="0" destOrd="0" presId="urn:microsoft.com/office/officeart/2008/layout/HalfCircleOrganizationChart"/>
    <dgm:cxn modelId="{E2AC7D07-EB9A-4CCB-A18F-8F97A07D5D72}" type="presOf" srcId="{38315C11-CC7A-4769-96EC-72475F047AD1}" destId="{343ACB76-FB3F-4C71-9D48-838636A39472}" srcOrd="1" destOrd="0" presId="urn:microsoft.com/office/officeart/2008/layout/HalfCircleOrganizationChart"/>
    <dgm:cxn modelId="{B644DE10-ED47-47CA-8AE4-70376975F87C}" type="presOf" srcId="{3B56CA54-4FF8-4E88-9C19-6D1224A69C0C}" destId="{05F97A6C-29C3-493F-8C6B-064D882D1C3B}" srcOrd="1" destOrd="0" presId="urn:microsoft.com/office/officeart/2008/layout/HalfCircleOrganizationChart"/>
    <dgm:cxn modelId="{2655111F-B61E-4916-9DF2-44C256F7EDFF}" srcId="{78DFB594-91D7-42D1-BFBD-0003860C43C9}" destId="{3DE98371-B04E-4816-BE9E-CF0907B64E47}" srcOrd="0" destOrd="0" parTransId="{B97C2D6A-D1B1-43E9-BB3A-BE36BA9C76BC}" sibTransId="{58BC13D2-E9EE-46CB-967A-FA9A1395F515}"/>
    <dgm:cxn modelId="{8F81AF24-34A2-4D34-BB80-C3FE8A4369F6}" type="presOf" srcId="{AA699930-D1F2-41CE-B7D7-9BDC07A4621C}" destId="{E526075B-011B-4AD1-A850-E2AEFEAD5862}" srcOrd="1" destOrd="0" presId="urn:microsoft.com/office/officeart/2008/layout/HalfCircleOrganizationChart"/>
    <dgm:cxn modelId="{E1D51927-BF87-46AF-B43F-F2AE5B9D35EE}" type="presOf" srcId="{5CCFF652-ED57-4F5E-B3E7-FB392597632D}" destId="{71A18BF8-0B0E-4556-8370-2F0564087F78}" srcOrd="1" destOrd="0" presId="urn:microsoft.com/office/officeart/2008/layout/HalfCircleOrganizationChart"/>
    <dgm:cxn modelId="{583B1A28-B182-4409-BB77-6C55BF73561C}" srcId="{AA699930-D1F2-41CE-B7D7-9BDC07A4621C}" destId="{78DFB594-91D7-42D1-BFBD-0003860C43C9}" srcOrd="1" destOrd="0" parTransId="{9FB9C4DA-DA58-4A3F-8DC5-0F9D47D1EC98}" sibTransId="{3C7825B7-F510-4021-B9E5-66FE72534B16}"/>
    <dgm:cxn modelId="{1F958729-D5E4-4552-ACA4-54F6D3920F8B}" type="presOf" srcId="{AA699930-D1F2-41CE-B7D7-9BDC07A4621C}" destId="{F9C803F5-3E12-4665-A7F2-ECCB7B3523D9}" srcOrd="0" destOrd="0" presId="urn:microsoft.com/office/officeart/2008/layout/HalfCircleOrganizationChart"/>
    <dgm:cxn modelId="{2A65B25C-B48B-4B69-A97C-C3D4ADAA0A6C}" type="presOf" srcId="{C72D4FE5-272D-43C8-8BC8-31E96A694CB8}" destId="{C9CBA94E-6599-4B29-9D32-D7AB61DB5A6C}" srcOrd="0" destOrd="0" presId="urn:microsoft.com/office/officeart/2008/layout/HalfCircleOrganizationChart"/>
    <dgm:cxn modelId="{D8B63566-D330-4E9A-9A9B-9177119471FD}" srcId="{5CCFF652-ED57-4F5E-B3E7-FB392597632D}" destId="{38315C11-CC7A-4769-96EC-72475F047AD1}" srcOrd="0" destOrd="0" parTransId="{D069BF70-2405-46E9-9ABB-172ED2F49D62}" sibTransId="{8320A569-58BF-46ED-89CB-D2A19B55237A}"/>
    <dgm:cxn modelId="{F2F3AB68-0F6E-4AC6-87F6-5C9498784999}" type="presOf" srcId="{14573702-6229-41CC-81D9-B4849E4A9B7D}" destId="{1B41EDE7-9F28-4672-A634-8723837C9D28}" srcOrd="0" destOrd="0" presId="urn:microsoft.com/office/officeart/2008/layout/HalfCircleOrganizationChart"/>
    <dgm:cxn modelId="{65A8B66C-FA1C-4DDE-B00F-4A32E72062D8}" srcId="{F4F20BF9-399C-40AA-86DD-FEDC9E0758F4}" destId="{5CCFF652-ED57-4F5E-B3E7-FB392597632D}" srcOrd="1" destOrd="0" parTransId="{9DD0EFF6-9EFD-42F9-85BD-C6F630F88F30}" sibTransId="{FE0EC61E-2DF8-42EC-9FF5-9F0ECAFDCADB}"/>
    <dgm:cxn modelId="{7391304E-E0BF-48AD-9799-B0241727044B}" type="presOf" srcId="{3B56CA54-4FF8-4E88-9C19-6D1224A69C0C}" destId="{F0853665-DE7D-4E3E-8FE0-0EDD68B17158}" srcOrd="0" destOrd="0" presId="urn:microsoft.com/office/officeart/2008/layout/HalfCircleOrganizationChart"/>
    <dgm:cxn modelId="{90273D57-5CAF-4444-98CB-DB629C1FBC91}" type="presOf" srcId="{51977FF1-377E-431F-A238-218B7092A6CF}" destId="{93B05541-003A-4713-9E59-D9CFFA9AFE04}" srcOrd="0" destOrd="0" presId="urn:microsoft.com/office/officeart/2008/layout/HalfCircleOrganizationChart"/>
    <dgm:cxn modelId="{3B9DC992-3E15-4605-895D-C507288BC556}" type="presOf" srcId="{D069BF70-2405-46E9-9ABB-172ED2F49D62}" destId="{01ACBB29-6AF1-48DF-B4D5-5B841A433810}" srcOrd="0" destOrd="0" presId="urn:microsoft.com/office/officeart/2008/layout/HalfCircleOrganizationChart"/>
    <dgm:cxn modelId="{AB7F9B93-1F5A-4566-BCB9-D5339B52A168}" type="presOf" srcId="{1655999D-E54F-4440-A11D-69A57EFC5CC0}" destId="{C85A4ECD-C6BC-4FA0-9911-EBDB61894221}" srcOrd="1" destOrd="0" presId="urn:microsoft.com/office/officeart/2008/layout/HalfCircleOrganizationChart"/>
    <dgm:cxn modelId="{33B74499-9044-494E-83E1-F278199C5D53}" srcId="{AA699930-D1F2-41CE-B7D7-9BDC07A4621C}" destId="{F4F20BF9-399C-40AA-86DD-FEDC9E0758F4}" srcOrd="0" destOrd="0" parTransId="{16553486-A606-4351-8519-1EC08B59394C}" sibTransId="{7CE3626B-F853-4872-A45F-89FCEEC8430B}"/>
    <dgm:cxn modelId="{78A21BA0-D432-46E0-A738-730B843486B9}" type="presOf" srcId="{9DD0EFF6-9EFD-42F9-85BD-C6F630F88F30}" destId="{0FD47368-59C3-4ECF-B752-6C792316D196}" srcOrd="0" destOrd="0" presId="urn:microsoft.com/office/officeart/2008/layout/HalfCircleOrganizationChart"/>
    <dgm:cxn modelId="{BD5F14AD-513A-418D-B4F6-CCF3DDD1383E}" type="presOf" srcId="{F4F20BF9-399C-40AA-86DD-FEDC9E0758F4}" destId="{19681FAD-00AD-4776-83FF-B59F3A0B0199}" srcOrd="0" destOrd="0" presId="urn:microsoft.com/office/officeart/2008/layout/HalfCircleOrganizationChart"/>
    <dgm:cxn modelId="{93DA4CB1-850C-4CA9-A818-9004319BD487}" type="presOf" srcId="{EB698326-55A6-4495-85E4-945954ECF910}" destId="{91D757F6-F4AE-48B1-9239-9E0C98C3D42D}" srcOrd="0" destOrd="0" presId="urn:microsoft.com/office/officeart/2008/layout/HalfCircleOrganizationChart"/>
    <dgm:cxn modelId="{807D54BA-CB5E-4F4D-91AF-E0BEE12C847E}" type="presOf" srcId="{3DE98371-B04E-4816-BE9E-CF0907B64E47}" destId="{70B8FD4D-EED1-430A-8CD6-122909A72100}" srcOrd="1" destOrd="0" presId="urn:microsoft.com/office/officeart/2008/layout/HalfCircleOrganizationChart"/>
    <dgm:cxn modelId="{CED0A7BE-B6F5-4391-9C1F-0C48D040E24B}" srcId="{78DFB594-91D7-42D1-BFBD-0003860C43C9}" destId="{1655999D-E54F-4440-A11D-69A57EFC5CC0}" srcOrd="1" destOrd="0" parTransId="{FB99D036-9789-4FBB-9498-63DFDEF1F8B8}" sibTransId="{A25A7346-CA7E-473B-B794-782D4116344C}"/>
    <dgm:cxn modelId="{74AEE9C0-75A2-4999-B2D6-65D82BF93EDF}" type="presOf" srcId="{F4F20BF9-399C-40AA-86DD-FEDC9E0758F4}" destId="{633C76AD-EB03-4CE9-AC6F-3788A54CB32C}" srcOrd="1" destOrd="0" presId="urn:microsoft.com/office/officeart/2008/layout/HalfCircleOrganizationChart"/>
    <dgm:cxn modelId="{BD2EFFC2-B7F2-48FE-98E5-75388CFF3D6C}" type="presOf" srcId="{16553486-A606-4351-8519-1EC08B59394C}" destId="{3C71C6F2-068A-451B-9723-9844F598DD9A}" srcOrd="0" destOrd="0" presId="urn:microsoft.com/office/officeart/2008/layout/HalfCircleOrganizationChart"/>
    <dgm:cxn modelId="{488776C6-2089-468D-8BC2-DBFF254FD134}" type="presOf" srcId="{38315C11-CC7A-4769-96EC-72475F047AD1}" destId="{29E7E17B-FE33-4739-A18A-390E03DF0533}" srcOrd="0" destOrd="0" presId="urn:microsoft.com/office/officeart/2008/layout/HalfCircleOrganizationChart"/>
    <dgm:cxn modelId="{437F6ACF-6C1F-4378-A192-816825824628}" srcId="{5CCFF652-ED57-4F5E-B3E7-FB392597632D}" destId="{EB698326-55A6-4495-85E4-945954ECF910}" srcOrd="1" destOrd="0" parTransId="{C72D4FE5-272D-43C8-8BC8-31E96A694CB8}" sibTransId="{E62FCD2C-BCB9-4839-A2FA-0E2F20A2BC66}"/>
    <dgm:cxn modelId="{6C346BDA-5293-48CF-926B-E72F128B150F}" srcId="{51977FF1-377E-431F-A238-218B7092A6CF}" destId="{AA699930-D1F2-41CE-B7D7-9BDC07A4621C}" srcOrd="0" destOrd="0" parTransId="{A492A620-9BED-4061-9860-E6D9D8909C76}" sibTransId="{EE0467EB-65C3-4832-AD25-3B2ABEFA8FEA}"/>
    <dgm:cxn modelId="{FB3228DD-3070-462F-B711-16D72986B7F7}" type="presOf" srcId="{78DFB594-91D7-42D1-BFBD-0003860C43C9}" destId="{302D32A1-E975-4619-A072-89196D28EEC2}" srcOrd="0" destOrd="0" presId="urn:microsoft.com/office/officeart/2008/layout/HalfCircleOrganizationChart"/>
    <dgm:cxn modelId="{D913BCE1-17B5-4BE2-866D-D2C36EF0E4E2}" srcId="{F4F20BF9-399C-40AA-86DD-FEDC9E0758F4}" destId="{3B56CA54-4FF8-4E88-9C19-6D1224A69C0C}" srcOrd="0" destOrd="0" parTransId="{14573702-6229-41CC-81D9-B4849E4A9B7D}" sibTransId="{2CC7D614-1628-4569-91F3-08460D1710B3}"/>
    <dgm:cxn modelId="{039A12E3-1E4F-4918-B751-F54B63B05578}" type="presOf" srcId="{B97C2D6A-D1B1-43E9-BB3A-BE36BA9C76BC}" destId="{15D32214-ECD3-4E85-BD2B-FE1DAB10868D}" srcOrd="0" destOrd="0" presId="urn:microsoft.com/office/officeart/2008/layout/HalfCircleOrganizationChart"/>
    <dgm:cxn modelId="{E06278EC-B21B-4216-BEDC-1E21722896DD}" type="presOf" srcId="{5CCFF652-ED57-4F5E-B3E7-FB392597632D}" destId="{6A89C59D-56AA-47F0-82AC-F330C928DE92}" srcOrd="0" destOrd="0" presId="urn:microsoft.com/office/officeart/2008/layout/HalfCircleOrganizationChart"/>
    <dgm:cxn modelId="{E575D3ED-6E84-4BA7-86A2-FA30BDF1258B}" type="presOf" srcId="{FB99D036-9789-4FBB-9498-63DFDEF1F8B8}" destId="{E98B6ED9-CFF2-4B5B-90F5-49DDF4B11363}" srcOrd="0" destOrd="0" presId="urn:microsoft.com/office/officeart/2008/layout/HalfCircleOrganizationChart"/>
    <dgm:cxn modelId="{48EDF7EE-0A8A-4BFE-AF35-7469D47CA15F}" type="presOf" srcId="{78DFB594-91D7-42D1-BFBD-0003860C43C9}" destId="{FAA491D5-B63D-4AB0-AAB0-54E7BFE276DB}" srcOrd="1" destOrd="0" presId="urn:microsoft.com/office/officeart/2008/layout/HalfCircleOrganizationChart"/>
    <dgm:cxn modelId="{62648DF2-2010-42EF-8CFD-34EF8E6850A2}" type="presOf" srcId="{3DE98371-B04E-4816-BE9E-CF0907B64E47}" destId="{5EA77093-597F-48E4-A5CF-F67BF1CA7194}" srcOrd="0" destOrd="0" presId="urn:microsoft.com/office/officeart/2008/layout/HalfCircleOrganizationChart"/>
    <dgm:cxn modelId="{F0306BF5-B114-4D86-ACA9-48466E519CF5}" type="presOf" srcId="{EB698326-55A6-4495-85E4-945954ECF910}" destId="{7E0A1816-81D4-4329-9BC4-F3AE100D2410}" srcOrd="1" destOrd="0" presId="urn:microsoft.com/office/officeart/2008/layout/HalfCircleOrganizationChart"/>
    <dgm:cxn modelId="{16C112FD-8A7F-46B5-B8AF-94B1205C4CB3}" type="presOf" srcId="{9FB9C4DA-DA58-4A3F-8DC5-0F9D47D1EC98}" destId="{3EC26D3B-9771-4FE1-8B40-7B50B7DA7BFE}" srcOrd="0" destOrd="0" presId="urn:microsoft.com/office/officeart/2008/layout/HalfCircleOrganizationChart"/>
    <dgm:cxn modelId="{A0476FDD-7F2B-4E23-AC8D-87CB96B7C15E}" type="presParOf" srcId="{93B05541-003A-4713-9E59-D9CFFA9AFE04}" destId="{9C3F7A8B-CE05-4F9F-BE8A-5AA35ECD1F14}" srcOrd="0" destOrd="0" presId="urn:microsoft.com/office/officeart/2008/layout/HalfCircleOrganizationChart"/>
    <dgm:cxn modelId="{2B190BC2-8DFE-428C-B208-306BE0D1B3DA}" type="presParOf" srcId="{9C3F7A8B-CE05-4F9F-BE8A-5AA35ECD1F14}" destId="{84765093-1EF4-4E71-B0A6-1C9A10BE14BA}" srcOrd="0" destOrd="0" presId="urn:microsoft.com/office/officeart/2008/layout/HalfCircleOrganizationChart"/>
    <dgm:cxn modelId="{D9852031-34AC-458D-B32C-42D1F9AC91A5}" type="presParOf" srcId="{84765093-1EF4-4E71-B0A6-1C9A10BE14BA}" destId="{F9C803F5-3E12-4665-A7F2-ECCB7B3523D9}" srcOrd="0" destOrd="0" presId="urn:microsoft.com/office/officeart/2008/layout/HalfCircleOrganizationChart"/>
    <dgm:cxn modelId="{F9802A91-0BE1-4956-99F9-E31D1428B90E}" type="presParOf" srcId="{84765093-1EF4-4E71-B0A6-1C9A10BE14BA}" destId="{7A34EF50-F5F0-4253-BEC7-5034D42913D5}" srcOrd="1" destOrd="0" presId="urn:microsoft.com/office/officeart/2008/layout/HalfCircleOrganizationChart"/>
    <dgm:cxn modelId="{7B1C7739-F840-465E-BD9C-93E6196DAF3A}" type="presParOf" srcId="{84765093-1EF4-4E71-B0A6-1C9A10BE14BA}" destId="{8DF1F073-82C0-48E4-B80D-2C6BC71F9FAD}" srcOrd="2" destOrd="0" presId="urn:microsoft.com/office/officeart/2008/layout/HalfCircleOrganizationChart"/>
    <dgm:cxn modelId="{29D5374D-9B21-497E-B819-89C7280FF60A}" type="presParOf" srcId="{84765093-1EF4-4E71-B0A6-1C9A10BE14BA}" destId="{E526075B-011B-4AD1-A850-E2AEFEAD5862}" srcOrd="3" destOrd="0" presId="urn:microsoft.com/office/officeart/2008/layout/HalfCircleOrganizationChart"/>
    <dgm:cxn modelId="{5DF7B149-5226-4E46-B800-E35698F1FF25}" type="presParOf" srcId="{9C3F7A8B-CE05-4F9F-BE8A-5AA35ECD1F14}" destId="{19CB830D-DC52-4A4D-9D27-2D3BE6B9A093}" srcOrd="1" destOrd="0" presId="urn:microsoft.com/office/officeart/2008/layout/HalfCircleOrganizationChart"/>
    <dgm:cxn modelId="{01B89153-9B61-4215-BA60-D09E6000DF02}" type="presParOf" srcId="{19CB830D-DC52-4A4D-9D27-2D3BE6B9A093}" destId="{3C71C6F2-068A-451B-9723-9844F598DD9A}" srcOrd="0" destOrd="0" presId="urn:microsoft.com/office/officeart/2008/layout/HalfCircleOrganizationChart"/>
    <dgm:cxn modelId="{3F57C60A-20B7-4A18-9D4E-EAB6F89725BA}" type="presParOf" srcId="{19CB830D-DC52-4A4D-9D27-2D3BE6B9A093}" destId="{37CFBCD7-CA5E-40D2-83B5-EDB9417BF2B7}" srcOrd="1" destOrd="0" presId="urn:microsoft.com/office/officeart/2008/layout/HalfCircleOrganizationChart"/>
    <dgm:cxn modelId="{B621D906-6ADF-49C2-BE68-0240F1C8E9D2}" type="presParOf" srcId="{37CFBCD7-CA5E-40D2-83B5-EDB9417BF2B7}" destId="{F791541E-A443-404F-ABD5-4DD462FB7691}" srcOrd="0" destOrd="0" presId="urn:microsoft.com/office/officeart/2008/layout/HalfCircleOrganizationChart"/>
    <dgm:cxn modelId="{5262E535-275D-4287-A892-6290A2EAA332}" type="presParOf" srcId="{F791541E-A443-404F-ABD5-4DD462FB7691}" destId="{19681FAD-00AD-4776-83FF-B59F3A0B0199}" srcOrd="0" destOrd="0" presId="urn:microsoft.com/office/officeart/2008/layout/HalfCircleOrganizationChart"/>
    <dgm:cxn modelId="{A72ACF48-8A4C-4DE4-81CB-452BC71B7939}" type="presParOf" srcId="{F791541E-A443-404F-ABD5-4DD462FB7691}" destId="{2D916735-BDEA-409F-9CE3-D2AFA6F1101B}" srcOrd="1" destOrd="0" presId="urn:microsoft.com/office/officeart/2008/layout/HalfCircleOrganizationChart"/>
    <dgm:cxn modelId="{40AC6733-59AB-49BF-8CB5-9044EF2D58F4}" type="presParOf" srcId="{F791541E-A443-404F-ABD5-4DD462FB7691}" destId="{4FE95B6B-C35F-4E27-80FD-7882A51090E3}" srcOrd="2" destOrd="0" presId="urn:microsoft.com/office/officeart/2008/layout/HalfCircleOrganizationChart"/>
    <dgm:cxn modelId="{FB4F9E74-907D-4725-9F09-67DF275E612B}" type="presParOf" srcId="{F791541E-A443-404F-ABD5-4DD462FB7691}" destId="{633C76AD-EB03-4CE9-AC6F-3788A54CB32C}" srcOrd="3" destOrd="0" presId="urn:microsoft.com/office/officeart/2008/layout/HalfCircleOrganizationChart"/>
    <dgm:cxn modelId="{16B02411-FBDA-4D4C-997E-9D256843328A}" type="presParOf" srcId="{37CFBCD7-CA5E-40D2-83B5-EDB9417BF2B7}" destId="{1B558DD4-5FD1-4206-8D88-179C7914FACB}" srcOrd="1" destOrd="0" presId="urn:microsoft.com/office/officeart/2008/layout/HalfCircleOrganizationChart"/>
    <dgm:cxn modelId="{0E631355-BAE1-4C0F-BCBD-6DF218D9FA39}" type="presParOf" srcId="{1B558DD4-5FD1-4206-8D88-179C7914FACB}" destId="{1B41EDE7-9F28-4672-A634-8723837C9D28}" srcOrd="0" destOrd="0" presId="urn:microsoft.com/office/officeart/2008/layout/HalfCircleOrganizationChart"/>
    <dgm:cxn modelId="{C7F8912D-9A1A-4BA4-99BC-0450CD8F79DC}" type="presParOf" srcId="{1B558DD4-5FD1-4206-8D88-179C7914FACB}" destId="{70D0DBD0-333A-4047-AC5B-4125154CC121}" srcOrd="1" destOrd="0" presId="urn:microsoft.com/office/officeart/2008/layout/HalfCircleOrganizationChart"/>
    <dgm:cxn modelId="{BC453EFB-C822-4E2C-9EBB-CADCB5EAA520}" type="presParOf" srcId="{70D0DBD0-333A-4047-AC5B-4125154CC121}" destId="{36D009A4-C9B1-4656-8F50-9B44D30E7668}" srcOrd="0" destOrd="0" presId="urn:microsoft.com/office/officeart/2008/layout/HalfCircleOrganizationChart"/>
    <dgm:cxn modelId="{7BB4EC1D-0DF9-489B-8F52-BC2181A6A5F2}" type="presParOf" srcId="{36D009A4-C9B1-4656-8F50-9B44D30E7668}" destId="{F0853665-DE7D-4E3E-8FE0-0EDD68B17158}" srcOrd="0" destOrd="0" presId="urn:microsoft.com/office/officeart/2008/layout/HalfCircleOrganizationChart"/>
    <dgm:cxn modelId="{E327F398-A52A-465B-93B3-B74CA12A5A7A}" type="presParOf" srcId="{36D009A4-C9B1-4656-8F50-9B44D30E7668}" destId="{B0EDDCF8-2AD0-4588-AC90-F70B863102F2}" srcOrd="1" destOrd="0" presId="urn:microsoft.com/office/officeart/2008/layout/HalfCircleOrganizationChart"/>
    <dgm:cxn modelId="{B9FCE98C-468D-40E9-AFAA-8165E399585E}" type="presParOf" srcId="{36D009A4-C9B1-4656-8F50-9B44D30E7668}" destId="{BCF3DF79-EA04-407F-8AEA-09F126821591}" srcOrd="2" destOrd="0" presId="urn:microsoft.com/office/officeart/2008/layout/HalfCircleOrganizationChart"/>
    <dgm:cxn modelId="{10F691E2-B15E-4E5C-A603-02E18802E1A1}" type="presParOf" srcId="{36D009A4-C9B1-4656-8F50-9B44D30E7668}" destId="{05F97A6C-29C3-493F-8C6B-064D882D1C3B}" srcOrd="3" destOrd="0" presId="urn:microsoft.com/office/officeart/2008/layout/HalfCircleOrganizationChart"/>
    <dgm:cxn modelId="{A3E3D4FC-AD22-4C08-9CFA-4582B13C35B3}" type="presParOf" srcId="{70D0DBD0-333A-4047-AC5B-4125154CC121}" destId="{33097B68-5C1E-459B-8E69-6E790567F0EB}" srcOrd="1" destOrd="0" presId="urn:microsoft.com/office/officeart/2008/layout/HalfCircleOrganizationChart"/>
    <dgm:cxn modelId="{FE01AB4A-A199-4714-8381-4C7C1EF2FA39}" type="presParOf" srcId="{70D0DBD0-333A-4047-AC5B-4125154CC121}" destId="{B4D6000E-0D85-4FCE-8BCB-040134200975}" srcOrd="2" destOrd="0" presId="urn:microsoft.com/office/officeart/2008/layout/HalfCircleOrganizationChart"/>
    <dgm:cxn modelId="{36284864-63F0-46F6-98E0-9BDB46E21FE9}" type="presParOf" srcId="{1B558DD4-5FD1-4206-8D88-179C7914FACB}" destId="{0FD47368-59C3-4ECF-B752-6C792316D196}" srcOrd="2" destOrd="0" presId="urn:microsoft.com/office/officeart/2008/layout/HalfCircleOrganizationChart"/>
    <dgm:cxn modelId="{59FDAAEC-C4B0-4BEF-8084-06C00080465A}" type="presParOf" srcId="{1B558DD4-5FD1-4206-8D88-179C7914FACB}" destId="{B86C023F-AAC3-469A-8B7D-9856845FA33F}" srcOrd="3" destOrd="0" presId="urn:microsoft.com/office/officeart/2008/layout/HalfCircleOrganizationChart"/>
    <dgm:cxn modelId="{8628E49F-15F6-4938-B773-9B0F34C72635}" type="presParOf" srcId="{B86C023F-AAC3-469A-8B7D-9856845FA33F}" destId="{35BA323D-210A-415F-974F-5694FEFBF810}" srcOrd="0" destOrd="0" presId="urn:microsoft.com/office/officeart/2008/layout/HalfCircleOrganizationChart"/>
    <dgm:cxn modelId="{AE97877B-4FFB-430C-8443-44F80F09D68C}" type="presParOf" srcId="{35BA323D-210A-415F-974F-5694FEFBF810}" destId="{6A89C59D-56AA-47F0-82AC-F330C928DE92}" srcOrd="0" destOrd="0" presId="urn:microsoft.com/office/officeart/2008/layout/HalfCircleOrganizationChart"/>
    <dgm:cxn modelId="{F5834FD9-D4B0-4DE1-94AB-50ADFCA3692E}" type="presParOf" srcId="{35BA323D-210A-415F-974F-5694FEFBF810}" destId="{75E0B467-E220-44A8-AD69-06BB69EB930C}" srcOrd="1" destOrd="0" presId="urn:microsoft.com/office/officeart/2008/layout/HalfCircleOrganizationChart"/>
    <dgm:cxn modelId="{8C5C0ABB-6199-4ACA-B2DB-3297946579F9}" type="presParOf" srcId="{35BA323D-210A-415F-974F-5694FEFBF810}" destId="{09C3526D-ED38-45A6-89E0-AA320A2DC46C}" srcOrd="2" destOrd="0" presId="urn:microsoft.com/office/officeart/2008/layout/HalfCircleOrganizationChart"/>
    <dgm:cxn modelId="{5B4DB030-B10D-4236-89AF-A0722F295D2A}" type="presParOf" srcId="{35BA323D-210A-415F-974F-5694FEFBF810}" destId="{71A18BF8-0B0E-4556-8370-2F0564087F78}" srcOrd="3" destOrd="0" presId="urn:microsoft.com/office/officeart/2008/layout/HalfCircleOrganizationChart"/>
    <dgm:cxn modelId="{67C44285-44A5-401E-81E1-2FFA1707D5CB}" type="presParOf" srcId="{B86C023F-AAC3-469A-8B7D-9856845FA33F}" destId="{F7319A0D-E1C2-412D-9215-733E06D81F53}" srcOrd="1" destOrd="0" presId="urn:microsoft.com/office/officeart/2008/layout/HalfCircleOrganizationChart"/>
    <dgm:cxn modelId="{E9628405-908E-449F-9822-BC47CF757C2C}" type="presParOf" srcId="{F7319A0D-E1C2-412D-9215-733E06D81F53}" destId="{01ACBB29-6AF1-48DF-B4D5-5B841A433810}" srcOrd="0" destOrd="0" presId="urn:microsoft.com/office/officeart/2008/layout/HalfCircleOrganizationChart"/>
    <dgm:cxn modelId="{D5DBB973-7462-4E2E-9AC2-4B0B81331848}" type="presParOf" srcId="{F7319A0D-E1C2-412D-9215-733E06D81F53}" destId="{2018D508-6A55-4885-8652-9405D77085A9}" srcOrd="1" destOrd="0" presId="urn:microsoft.com/office/officeart/2008/layout/HalfCircleOrganizationChart"/>
    <dgm:cxn modelId="{7F6D922A-8BE3-470C-8D37-6488D56FD7F2}" type="presParOf" srcId="{2018D508-6A55-4885-8652-9405D77085A9}" destId="{8F639A6E-46CB-4502-A1E0-D94E90776BB9}" srcOrd="0" destOrd="0" presId="urn:microsoft.com/office/officeart/2008/layout/HalfCircleOrganizationChart"/>
    <dgm:cxn modelId="{7C7D3982-6B1B-43FD-B1C4-5E61FDE2D924}" type="presParOf" srcId="{8F639A6E-46CB-4502-A1E0-D94E90776BB9}" destId="{29E7E17B-FE33-4739-A18A-390E03DF0533}" srcOrd="0" destOrd="0" presId="urn:microsoft.com/office/officeart/2008/layout/HalfCircleOrganizationChart"/>
    <dgm:cxn modelId="{021CB9D3-1F42-436A-9A5B-E1EB5848CD40}" type="presParOf" srcId="{8F639A6E-46CB-4502-A1E0-D94E90776BB9}" destId="{A47785F8-68D3-4507-A570-232E38452D1E}" srcOrd="1" destOrd="0" presId="urn:microsoft.com/office/officeart/2008/layout/HalfCircleOrganizationChart"/>
    <dgm:cxn modelId="{4F904778-1778-4A4E-BC43-904418BEC9D9}" type="presParOf" srcId="{8F639A6E-46CB-4502-A1E0-D94E90776BB9}" destId="{2260EDCB-E187-48D5-B558-49010437244C}" srcOrd="2" destOrd="0" presId="urn:microsoft.com/office/officeart/2008/layout/HalfCircleOrganizationChart"/>
    <dgm:cxn modelId="{55667C46-0419-49BD-B87C-A12332EC21E7}" type="presParOf" srcId="{8F639A6E-46CB-4502-A1E0-D94E90776BB9}" destId="{343ACB76-FB3F-4C71-9D48-838636A39472}" srcOrd="3" destOrd="0" presId="urn:microsoft.com/office/officeart/2008/layout/HalfCircleOrganizationChart"/>
    <dgm:cxn modelId="{A03A4AF5-D4E8-45C9-A010-B1C05ED6014D}" type="presParOf" srcId="{2018D508-6A55-4885-8652-9405D77085A9}" destId="{39B5AC0F-315F-4193-8D5C-754639EB50C4}" srcOrd="1" destOrd="0" presId="urn:microsoft.com/office/officeart/2008/layout/HalfCircleOrganizationChart"/>
    <dgm:cxn modelId="{19052589-6739-435A-9874-6BB0380D4221}" type="presParOf" srcId="{2018D508-6A55-4885-8652-9405D77085A9}" destId="{522F7820-97FD-42C7-9E17-25146A69DDF1}" srcOrd="2" destOrd="0" presId="urn:microsoft.com/office/officeart/2008/layout/HalfCircleOrganizationChart"/>
    <dgm:cxn modelId="{89A3FC74-7813-4C9E-8D45-34941FCB5730}" type="presParOf" srcId="{F7319A0D-E1C2-412D-9215-733E06D81F53}" destId="{C9CBA94E-6599-4B29-9D32-D7AB61DB5A6C}" srcOrd="2" destOrd="0" presId="urn:microsoft.com/office/officeart/2008/layout/HalfCircleOrganizationChart"/>
    <dgm:cxn modelId="{66CCC072-5C2E-48A7-9F3E-7DE2B47C07DE}" type="presParOf" srcId="{F7319A0D-E1C2-412D-9215-733E06D81F53}" destId="{6761D61D-78EF-42D8-9F0C-AB9746223D73}" srcOrd="3" destOrd="0" presId="urn:microsoft.com/office/officeart/2008/layout/HalfCircleOrganizationChart"/>
    <dgm:cxn modelId="{37B2B339-B581-4C84-B6CB-392984E2D3B6}" type="presParOf" srcId="{6761D61D-78EF-42D8-9F0C-AB9746223D73}" destId="{4EEDEC99-1362-4437-AA25-18E3BBA0A793}" srcOrd="0" destOrd="0" presId="urn:microsoft.com/office/officeart/2008/layout/HalfCircleOrganizationChart"/>
    <dgm:cxn modelId="{79829EB7-99D0-4679-AAAA-5588DBC02D29}" type="presParOf" srcId="{4EEDEC99-1362-4437-AA25-18E3BBA0A793}" destId="{91D757F6-F4AE-48B1-9239-9E0C98C3D42D}" srcOrd="0" destOrd="0" presId="urn:microsoft.com/office/officeart/2008/layout/HalfCircleOrganizationChart"/>
    <dgm:cxn modelId="{C93A1A82-254E-462C-A988-FC9DD2040F49}" type="presParOf" srcId="{4EEDEC99-1362-4437-AA25-18E3BBA0A793}" destId="{7914E468-F338-44BE-AE47-747A507563FE}" srcOrd="1" destOrd="0" presId="urn:microsoft.com/office/officeart/2008/layout/HalfCircleOrganizationChart"/>
    <dgm:cxn modelId="{825865F6-8153-49C1-9DF1-42785E333FA2}" type="presParOf" srcId="{4EEDEC99-1362-4437-AA25-18E3BBA0A793}" destId="{02510B14-F279-4B9F-9267-450CE47CFF89}" srcOrd="2" destOrd="0" presId="urn:microsoft.com/office/officeart/2008/layout/HalfCircleOrganizationChart"/>
    <dgm:cxn modelId="{2F97EBA3-58F7-46B3-8E3E-B088C3140B28}" type="presParOf" srcId="{4EEDEC99-1362-4437-AA25-18E3BBA0A793}" destId="{7E0A1816-81D4-4329-9BC4-F3AE100D2410}" srcOrd="3" destOrd="0" presId="urn:microsoft.com/office/officeart/2008/layout/HalfCircleOrganizationChart"/>
    <dgm:cxn modelId="{C73A0B54-9E3F-4F1F-B562-5D45D8F90E04}" type="presParOf" srcId="{6761D61D-78EF-42D8-9F0C-AB9746223D73}" destId="{F46D43F8-FD3C-4DBC-8F38-20483DEA46FE}" srcOrd="1" destOrd="0" presId="urn:microsoft.com/office/officeart/2008/layout/HalfCircleOrganizationChart"/>
    <dgm:cxn modelId="{9C232CA5-CC55-4ACD-88E3-9C3E878E0267}" type="presParOf" srcId="{6761D61D-78EF-42D8-9F0C-AB9746223D73}" destId="{84AD8212-7625-4D49-A1D8-07DA726D1C81}" srcOrd="2" destOrd="0" presId="urn:microsoft.com/office/officeart/2008/layout/HalfCircleOrganizationChart"/>
    <dgm:cxn modelId="{548AE038-2600-4C7F-8003-468538D8925E}" type="presParOf" srcId="{B86C023F-AAC3-469A-8B7D-9856845FA33F}" destId="{9D415667-5587-469D-862F-4D896A19497A}" srcOrd="2" destOrd="0" presId="urn:microsoft.com/office/officeart/2008/layout/HalfCircleOrganizationChart"/>
    <dgm:cxn modelId="{BC9E3B77-4E44-4326-B51B-FCC403FC177F}" type="presParOf" srcId="{37CFBCD7-CA5E-40D2-83B5-EDB9417BF2B7}" destId="{52D67C46-F297-415A-9CC1-210C3E07F9CE}" srcOrd="2" destOrd="0" presId="urn:microsoft.com/office/officeart/2008/layout/HalfCircleOrganizationChart"/>
    <dgm:cxn modelId="{47AFC8EF-C428-4826-A7A3-0AEAE234BC43}" type="presParOf" srcId="{19CB830D-DC52-4A4D-9D27-2D3BE6B9A093}" destId="{3EC26D3B-9771-4FE1-8B40-7B50B7DA7BFE}" srcOrd="2" destOrd="0" presId="urn:microsoft.com/office/officeart/2008/layout/HalfCircleOrganizationChart"/>
    <dgm:cxn modelId="{D102A0F6-6908-4D4F-8EF9-77029A3EA24B}" type="presParOf" srcId="{19CB830D-DC52-4A4D-9D27-2D3BE6B9A093}" destId="{68F5AE60-F311-460C-96BD-7DABD1D3B9AF}" srcOrd="3" destOrd="0" presId="urn:microsoft.com/office/officeart/2008/layout/HalfCircleOrganizationChart"/>
    <dgm:cxn modelId="{59713089-CD1B-4D61-ACF0-B576A154AB45}" type="presParOf" srcId="{68F5AE60-F311-460C-96BD-7DABD1D3B9AF}" destId="{76EE338D-CEBB-4F65-B1E3-83C03DAE7201}" srcOrd="0" destOrd="0" presId="urn:microsoft.com/office/officeart/2008/layout/HalfCircleOrganizationChart"/>
    <dgm:cxn modelId="{62935EE7-70FF-42E5-A83D-05041727957C}" type="presParOf" srcId="{76EE338D-CEBB-4F65-B1E3-83C03DAE7201}" destId="{302D32A1-E975-4619-A072-89196D28EEC2}" srcOrd="0" destOrd="0" presId="urn:microsoft.com/office/officeart/2008/layout/HalfCircleOrganizationChart"/>
    <dgm:cxn modelId="{9F2EA97C-1399-474F-A81A-487D561C4A03}" type="presParOf" srcId="{76EE338D-CEBB-4F65-B1E3-83C03DAE7201}" destId="{A1EF1BA7-5149-4F24-88E3-CB8EB5BC4F99}" srcOrd="1" destOrd="0" presId="urn:microsoft.com/office/officeart/2008/layout/HalfCircleOrganizationChart"/>
    <dgm:cxn modelId="{216D613A-C93F-4394-B40D-A73DE14A0759}" type="presParOf" srcId="{76EE338D-CEBB-4F65-B1E3-83C03DAE7201}" destId="{3B357567-E9D4-4014-AF7E-4EB4B386B38E}" srcOrd="2" destOrd="0" presId="urn:microsoft.com/office/officeart/2008/layout/HalfCircleOrganizationChart"/>
    <dgm:cxn modelId="{62C310A9-3E00-4CA2-83B3-61044926579D}" type="presParOf" srcId="{76EE338D-CEBB-4F65-B1E3-83C03DAE7201}" destId="{FAA491D5-B63D-4AB0-AAB0-54E7BFE276DB}" srcOrd="3" destOrd="0" presId="urn:microsoft.com/office/officeart/2008/layout/HalfCircleOrganizationChart"/>
    <dgm:cxn modelId="{1EAB1350-BC7E-43B2-AE19-17BA0B147046}" type="presParOf" srcId="{68F5AE60-F311-460C-96BD-7DABD1D3B9AF}" destId="{AE41D42B-6ED3-4784-8A66-89EC80E7A184}" srcOrd="1" destOrd="0" presId="urn:microsoft.com/office/officeart/2008/layout/HalfCircleOrganizationChart"/>
    <dgm:cxn modelId="{CAB3C30A-620A-408E-BDF2-021B95937314}" type="presParOf" srcId="{AE41D42B-6ED3-4784-8A66-89EC80E7A184}" destId="{15D32214-ECD3-4E85-BD2B-FE1DAB10868D}" srcOrd="0" destOrd="0" presId="urn:microsoft.com/office/officeart/2008/layout/HalfCircleOrganizationChart"/>
    <dgm:cxn modelId="{226DEC11-AD45-4303-9955-A121C2C96E47}" type="presParOf" srcId="{AE41D42B-6ED3-4784-8A66-89EC80E7A184}" destId="{7D9AA22E-A768-460C-891B-55D66F6825CC}" srcOrd="1" destOrd="0" presId="urn:microsoft.com/office/officeart/2008/layout/HalfCircleOrganizationChart"/>
    <dgm:cxn modelId="{BB128B56-A59D-4A4A-91F9-30CDDF3205D5}" type="presParOf" srcId="{7D9AA22E-A768-460C-891B-55D66F6825CC}" destId="{80453945-C4DB-4783-AC26-BE67CAEC397E}" srcOrd="0" destOrd="0" presId="urn:microsoft.com/office/officeart/2008/layout/HalfCircleOrganizationChart"/>
    <dgm:cxn modelId="{B4377141-98F1-4B7A-AB3B-CF5E9E0E3859}" type="presParOf" srcId="{80453945-C4DB-4783-AC26-BE67CAEC397E}" destId="{5EA77093-597F-48E4-A5CF-F67BF1CA7194}" srcOrd="0" destOrd="0" presId="urn:microsoft.com/office/officeart/2008/layout/HalfCircleOrganizationChart"/>
    <dgm:cxn modelId="{B7F7109A-C4EC-4763-9E8E-FF8BB8BD6942}" type="presParOf" srcId="{80453945-C4DB-4783-AC26-BE67CAEC397E}" destId="{DA6C0B07-D7C2-4A01-9581-94B77A3D1478}" srcOrd="1" destOrd="0" presId="urn:microsoft.com/office/officeart/2008/layout/HalfCircleOrganizationChart"/>
    <dgm:cxn modelId="{A119AFAE-6942-4889-A31B-417587D60C33}" type="presParOf" srcId="{80453945-C4DB-4783-AC26-BE67CAEC397E}" destId="{1C363F44-9412-478E-836D-F4FDDDA4873A}" srcOrd="2" destOrd="0" presId="urn:microsoft.com/office/officeart/2008/layout/HalfCircleOrganizationChart"/>
    <dgm:cxn modelId="{DBC7DB23-7153-4675-85CD-A5A917EDFDA7}" type="presParOf" srcId="{80453945-C4DB-4783-AC26-BE67CAEC397E}" destId="{70B8FD4D-EED1-430A-8CD6-122909A72100}" srcOrd="3" destOrd="0" presId="urn:microsoft.com/office/officeart/2008/layout/HalfCircleOrganizationChart"/>
    <dgm:cxn modelId="{332EA7BC-F774-4ADE-9CD6-1FF098C52BE7}" type="presParOf" srcId="{7D9AA22E-A768-460C-891B-55D66F6825CC}" destId="{E94CF064-3E9E-49A7-8199-75CE7619A239}" srcOrd="1" destOrd="0" presId="urn:microsoft.com/office/officeart/2008/layout/HalfCircleOrganizationChart"/>
    <dgm:cxn modelId="{88A19A5D-C7F6-4141-89EF-5363228C3496}" type="presParOf" srcId="{7D9AA22E-A768-460C-891B-55D66F6825CC}" destId="{FBF435AC-9080-4BA7-B777-D151CFBF8530}" srcOrd="2" destOrd="0" presId="urn:microsoft.com/office/officeart/2008/layout/HalfCircleOrganizationChart"/>
    <dgm:cxn modelId="{0D9CE4FC-8982-458D-B289-14696E5FE27D}" type="presParOf" srcId="{AE41D42B-6ED3-4784-8A66-89EC80E7A184}" destId="{E98B6ED9-CFF2-4B5B-90F5-49DDF4B11363}" srcOrd="2" destOrd="0" presId="urn:microsoft.com/office/officeart/2008/layout/HalfCircleOrganizationChart"/>
    <dgm:cxn modelId="{4BCFBE70-D53A-4298-8522-B3E3016812E4}" type="presParOf" srcId="{AE41D42B-6ED3-4784-8A66-89EC80E7A184}" destId="{98FC4744-AEA7-4850-837A-2AAD6132A0B3}" srcOrd="3" destOrd="0" presId="urn:microsoft.com/office/officeart/2008/layout/HalfCircleOrganizationChart"/>
    <dgm:cxn modelId="{530315C7-B200-4945-B930-F5466E6B920F}" type="presParOf" srcId="{98FC4744-AEA7-4850-837A-2AAD6132A0B3}" destId="{1384FF65-85EC-4299-9F3F-DDB0B16F520B}" srcOrd="0" destOrd="0" presId="urn:microsoft.com/office/officeart/2008/layout/HalfCircleOrganizationChart"/>
    <dgm:cxn modelId="{27BB98AB-9B25-42BD-B9B4-0C1DE51985D3}" type="presParOf" srcId="{1384FF65-85EC-4299-9F3F-DDB0B16F520B}" destId="{C0EF7D11-F503-4D02-96AA-BDCECC2757AF}" srcOrd="0" destOrd="0" presId="urn:microsoft.com/office/officeart/2008/layout/HalfCircleOrganizationChart"/>
    <dgm:cxn modelId="{02A70D88-D715-43B3-BBA0-7A45DA14C5E6}" type="presParOf" srcId="{1384FF65-85EC-4299-9F3F-DDB0B16F520B}" destId="{D8BFC3A9-511F-4CBA-BF2A-3BBBE70A1AEC}" srcOrd="1" destOrd="0" presId="urn:microsoft.com/office/officeart/2008/layout/HalfCircleOrganizationChart"/>
    <dgm:cxn modelId="{507E3A76-0062-42FE-AF2E-DE55BDA343D5}" type="presParOf" srcId="{1384FF65-85EC-4299-9F3F-DDB0B16F520B}" destId="{598B2B56-BDC0-49CD-B5F2-2CE975A2AE53}" srcOrd="2" destOrd="0" presId="urn:microsoft.com/office/officeart/2008/layout/HalfCircleOrganizationChart"/>
    <dgm:cxn modelId="{F6306093-69DF-489F-8C50-8816F24CE69B}" type="presParOf" srcId="{1384FF65-85EC-4299-9F3F-DDB0B16F520B}" destId="{C85A4ECD-C6BC-4FA0-9911-EBDB61894221}" srcOrd="3" destOrd="0" presId="urn:microsoft.com/office/officeart/2008/layout/HalfCircleOrganizationChart"/>
    <dgm:cxn modelId="{A69ABD7F-02FB-4E06-9271-650B03F7BA58}" type="presParOf" srcId="{98FC4744-AEA7-4850-837A-2AAD6132A0B3}" destId="{97D785E2-918E-439A-B921-FD8069C6F74D}" srcOrd="1" destOrd="0" presId="urn:microsoft.com/office/officeart/2008/layout/HalfCircleOrganizationChart"/>
    <dgm:cxn modelId="{3FA43A73-1834-4B07-8E5A-89CEC7FB75E2}" type="presParOf" srcId="{98FC4744-AEA7-4850-837A-2AAD6132A0B3}" destId="{CA7B2C53-360B-4141-8110-AA780CE78004}" srcOrd="2" destOrd="0" presId="urn:microsoft.com/office/officeart/2008/layout/HalfCircleOrganizationChart"/>
    <dgm:cxn modelId="{ACDA1F44-F05A-475D-BB83-5B8DFE3D1014}" type="presParOf" srcId="{68F5AE60-F311-460C-96BD-7DABD1D3B9AF}" destId="{3706B19B-8538-405C-A6C3-4EC4288DA07E}" srcOrd="2" destOrd="0" presId="urn:microsoft.com/office/officeart/2008/layout/HalfCircleOrganizationChart"/>
    <dgm:cxn modelId="{DC7A1C0B-6F47-4925-AA27-ABD2A16C80A2}" type="presParOf" srcId="{9C3F7A8B-CE05-4F9F-BE8A-5AA35ECD1F14}" destId="{3AA5B011-36A3-4D5B-9222-427194B0E17C}" srcOrd="2" destOrd="0" presId="urn:microsoft.com/office/officeart/2008/layout/HalfCircle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BCFDD-B343-4963-A72C-E086A133F1D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4F4092CA-88BF-412E-A9ED-F8718048DE6B}">
      <dgm:prSet phldrT="[Texte]" custT="1"/>
      <dgm:spPr/>
      <dgm:t>
        <a:bodyPr/>
        <a:lstStyle/>
        <a:p>
          <a:r>
            <a:rPr lang="fr-FR" sz="1500" dirty="0">
              <a:solidFill>
                <a:schemeClr val="accent1"/>
              </a:solidFill>
              <a:latin typeface="Times New Roman" panose="02020603050405020304" pitchFamily="18" charset="0"/>
              <a:cs typeface="Times New Roman" panose="02020603050405020304" pitchFamily="18" charset="0"/>
            </a:rPr>
            <a:t>Effet</a:t>
          </a:r>
          <a:r>
            <a:rPr lang="fr-FR" sz="1500" dirty="0">
              <a:latin typeface="Times New Roman" panose="02020603050405020304" pitchFamily="18" charset="0"/>
              <a:cs typeface="Times New Roman" panose="02020603050405020304" pitchFamily="18" charset="0"/>
            </a:rPr>
            <a:t> </a:t>
          </a:r>
        </a:p>
      </dgm:t>
    </dgm:pt>
    <dgm:pt modelId="{FFF5A0C4-E69A-495F-A030-4E25DB03A20E}" type="parTrans" cxnId="{DB9E2386-6E75-4B2D-A38B-DDECB4317598}">
      <dgm:prSet/>
      <dgm:spPr/>
      <dgm:t>
        <a:bodyPr/>
        <a:lstStyle/>
        <a:p>
          <a:endParaRPr lang="fr-FR"/>
        </a:p>
      </dgm:t>
    </dgm:pt>
    <dgm:pt modelId="{A0FA19B7-0114-4A9A-8EC0-FE13AE482CAE}" type="sibTrans" cxnId="{DB9E2386-6E75-4B2D-A38B-DDECB4317598}">
      <dgm:prSet/>
      <dgm:spPr/>
      <dgm:t>
        <a:bodyPr/>
        <a:lstStyle/>
        <a:p>
          <a:endParaRPr lang="fr-FR"/>
        </a:p>
      </dgm:t>
    </dgm:pt>
    <dgm:pt modelId="{D7C6693F-64F1-415F-B3D7-9A2EEA5AB55B}">
      <dgm:prSet phldrT="[Texte]" custT="1"/>
      <dgm:spPr/>
      <dgm:t>
        <a:bodyPr/>
        <a:lstStyle/>
        <a:p>
          <a:r>
            <a:rPr lang="fr-FR" sz="1500" dirty="0">
              <a:latin typeface="Times New Roman" panose="02020603050405020304" pitchFamily="18" charset="0"/>
              <a:cs typeface="Times New Roman" panose="02020603050405020304" pitchFamily="18" charset="0"/>
            </a:rPr>
            <a:t>Survenance sinistre </a:t>
          </a:r>
        </a:p>
        <a:p>
          <a:r>
            <a:rPr lang="fr-FR" sz="1500" dirty="0">
              <a:latin typeface="Times New Roman" panose="02020603050405020304" pitchFamily="18" charset="0"/>
              <a:cs typeface="Times New Roman" panose="02020603050405020304" pitchFamily="18" charset="0"/>
            </a:rPr>
            <a:t> </a:t>
          </a:r>
        </a:p>
      </dgm:t>
    </dgm:pt>
    <dgm:pt modelId="{340E14D7-0307-440C-B143-2114216D746E}" type="parTrans" cxnId="{0A41B6E9-B3CF-4E83-BC80-CBF845EBF3A7}">
      <dgm:prSet/>
      <dgm:spPr/>
      <dgm:t>
        <a:bodyPr/>
        <a:lstStyle/>
        <a:p>
          <a:endParaRPr lang="fr-FR"/>
        </a:p>
      </dgm:t>
    </dgm:pt>
    <dgm:pt modelId="{D6698EBB-E6C5-4F83-B017-AC78A7510767}" type="sibTrans" cxnId="{0A41B6E9-B3CF-4E83-BC80-CBF845EBF3A7}">
      <dgm:prSet/>
      <dgm:spPr/>
      <dgm:t>
        <a:bodyPr/>
        <a:lstStyle/>
        <a:p>
          <a:endParaRPr lang="fr-FR"/>
        </a:p>
      </dgm:t>
    </dgm:pt>
    <dgm:pt modelId="{BD228EAA-814B-4FA0-A338-EDB03FF7D57C}">
      <dgm:prSet phldrT="[Texte]" custT="1"/>
      <dgm:spPr/>
      <dgm:t>
        <a:bodyPr/>
        <a:lstStyle/>
        <a:p>
          <a:r>
            <a:rPr lang="fr-FR" sz="1500" dirty="0">
              <a:solidFill>
                <a:schemeClr val="accent1"/>
              </a:solidFill>
              <a:latin typeface="Times New Roman" panose="02020603050405020304" pitchFamily="18" charset="0"/>
              <a:cs typeface="Times New Roman" panose="02020603050405020304" pitchFamily="18" charset="0"/>
            </a:rPr>
            <a:t>Echéance</a:t>
          </a:r>
          <a:r>
            <a:rPr lang="fr-FR" sz="1500" dirty="0">
              <a:latin typeface="Times New Roman" panose="02020603050405020304" pitchFamily="18" charset="0"/>
              <a:cs typeface="Times New Roman" panose="02020603050405020304" pitchFamily="18" charset="0"/>
            </a:rPr>
            <a:t> </a:t>
          </a:r>
        </a:p>
      </dgm:t>
    </dgm:pt>
    <dgm:pt modelId="{C9D43606-DFB0-400C-87C3-DD5DA5A7E7D8}" type="parTrans" cxnId="{DC1D103F-4438-479B-A619-077D6790334C}">
      <dgm:prSet/>
      <dgm:spPr/>
      <dgm:t>
        <a:bodyPr/>
        <a:lstStyle/>
        <a:p>
          <a:endParaRPr lang="fr-FR"/>
        </a:p>
      </dgm:t>
    </dgm:pt>
    <dgm:pt modelId="{FC149A33-42B8-4E1D-A73E-E1A8E0D36D5E}" type="sibTrans" cxnId="{DC1D103F-4438-479B-A619-077D6790334C}">
      <dgm:prSet/>
      <dgm:spPr/>
      <dgm:t>
        <a:bodyPr/>
        <a:lstStyle/>
        <a:p>
          <a:endParaRPr lang="fr-FR"/>
        </a:p>
      </dgm:t>
    </dgm:pt>
    <dgm:pt modelId="{70A86FD1-0BB8-4348-BA5B-90FCD4FF7E09}">
      <dgm:prSet custT="1"/>
      <dgm:spPr/>
      <dgm:t>
        <a:bodyPr/>
        <a:lstStyle/>
        <a:p>
          <a:r>
            <a:rPr lang="fr-FR" sz="1500" dirty="0">
              <a:latin typeface="Times New Roman" panose="02020603050405020304" pitchFamily="18" charset="0"/>
              <a:cs typeface="Times New Roman" panose="02020603050405020304" pitchFamily="18" charset="0"/>
            </a:rPr>
            <a:t>Déclaration sinistre </a:t>
          </a:r>
        </a:p>
      </dgm:t>
    </dgm:pt>
    <dgm:pt modelId="{B6707697-111B-49A3-ABAC-CACE183C9ABD}" type="parTrans" cxnId="{2A20DB3B-0616-44C8-8F4D-51287B367DE2}">
      <dgm:prSet/>
      <dgm:spPr/>
      <dgm:t>
        <a:bodyPr/>
        <a:lstStyle/>
        <a:p>
          <a:endParaRPr lang="fr-FR"/>
        </a:p>
      </dgm:t>
    </dgm:pt>
    <dgm:pt modelId="{66425208-6847-4BDD-A8C7-DA4B804001FE}" type="sibTrans" cxnId="{2A20DB3B-0616-44C8-8F4D-51287B367DE2}">
      <dgm:prSet/>
      <dgm:spPr/>
      <dgm:t>
        <a:bodyPr/>
        <a:lstStyle/>
        <a:p>
          <a:endParaRPr lang="fr-FR"/>
        </a:p>
      </dgm:t>
    </dgm:pt>
    <dgm:pt modelId="{733B33DA-3358-464A-B9A9-3E370E5A88D0}">
      <dgm:prSet custT="1"/>
      <dgm:spPr/>
      <dgm:t>
        <a:bodyPr/>
        <a:lstStyle/>
        <a:p>
          <a:r>
            <a:rPr lang="fr-FR" sz="1500" dirty="0">
              <a:latin typeface="Times New Roman" panose="02020603050405020304" pitchFamily="18" charset="0"/>
              <a:cs typeface="Times New Roman" panose="02020603050405020304" pitchFamily="18" charset="0"/>
            </a:rPr>
            <a:t>Evaluation préliminaire </a:t>
          </a:r>
        </a:p>
        <a:p>
          <a:endParaRPr lang="fr-FR" sz="1500" dirty="0">
            <a:latin typeface="Times New Roman" panose="02020603050405020304" pitchFamily="18" charset="0"/>
            <a:cs typeface="Times New Roman" panose="02020603050405020304" pitchFamily="18" charset="0"/>
          </a:endParaRPr>
        </a:p>
      </dgm:t>
    </dgm:pt>
    <dgm:pt modelId="{F02362F7-6216-457F-B43F-AFEBE95292A6}" type="parTrans" cxnId="{47AC7D32-10CA-43AC-A56D-FD98DBC80DAC}">
      <dgm:prSet/>
      <dgm:spPr/>
      <dgm:t>
        <a:bodyPr/>
        <a:lstStyle/>
        <a:p>
          <a:endParaRPr lang="fr-FR"/>
        </a:p>
      </dgm:t>
    </dgm:pt>
    <dgm:pt modelId="{854BB731-CD3F-41FB-A10F-B6A0BAC28597}" type="sibTrans" cxnId="{47AC7D32-10CA-43AC-A56D-FD98DBC80DAC}">
      <dgm:prSet/>
      <dgm:spPr/>
      <dgm:t>
        <a:bodyPr/>
        <a:lstStyle/>
        <a:p>
          <a:endParaRPr lang="fr-FR"/>
        </a:p>
      </dgm:t>
    </dgm:pt>
    <dgm:pt modelId="{795A0E35-C8AD-4D0B-B039-10FA76D8BB24}">
      <dgm:prSet custT="1"/>
      <dgm:spPr/>
      <dgm:t>
        <a:bodyPr/>
        <a:lstStyle/>
        <a:p>
          <a:r>
            <a:rPr lang="fr-FR" sz="1500" dirty="0">
              <a:latin typeface="Times New Roman" panose="02020603050405020304" pitchFamily="18" charset="0"/>
              <a:cs typeface="Times New Roman" panose="02020603050405020304" pitchFamily="18" charset="0"/>
            </a:rPr>
            <a:t>Expertise </a:t>
          </a:r>
        </a:p>
      </dgm:t>
    </dgm:pt>
    <dgm:pt modelId="{D7B57780-9F08-4824-A8F9-90D434504046}" type="parTrans" cxnId="{4CB46B29-41E2-4037-A962-F03033B1C535}">
      <dgm:prSet/>
      <dgm:spPr/>
      <dgm:t>
        <a:bodyPr/>
        <a:lstStyle/>
        <a:p>
          <a:endParaRPr lang="fr-FR"/>
        </a:p>
      </dgm:t>
    </dgm:pt>
    <dgm:pt modelId="{F2453354-BB79-4518-95F9-7CF41E555510}" type="sibTrans" cxnId="{4CB46B29-41E2-4037-A962-F03033B1C535}">
      <dgm:prSet/>
      <dgm:spPr/>
      <dgm:t>
        <a:bodyPr/>
        <a:lstStyle/>
        <a:p>
          <a:endParaRPr lang="fr-FR"/>
        </a:p>
      </dgm:t>
    </dgm:pt>
    <dgm:pt modelId="{BB114885-05FB-4C01-86F2-282539CABDC7}">
      <dgm:prSet custT="1"/>
      <dgm:spPr/>
      <dgm:t>
        <a:bodyPr/>
        <a:lstStyle/>
        <a:p>
          <a:r>
            <a:rPr lang="fr-FR" sz="1500" dirty="0">
              <a:latin typeface="Times New Roman" panose="02020603050405020304" pitchFamily="18" charset="0"/>
              <a:cs typeface="Times New Roman" panose="02020603050405020304" pitchFamily="18" charset="0"/>
            </a:rPr>
            <a:t>Réévaluation</a:t>
          </a:r>
        </a:p>
      </dgm:t>
    </dgm:pt>
    <dgm:pt modelId="{E77EF8B2-3114-4CD2-A506-2F365B7775FD}" type="parTrans" cxnId="{906A8AA2-72F6-4442-BA62-C55EF5829D63}">
      <dgm:prSet/>
      <dgm:spPr/>
      <dgm:t>
        <a:bodyPr/>
        <a:lstStyle/>
        <a:p>
          <a:endParaRPr lang="fr-FR"/>
        </a:p>
      </dgm:t>
    </dgm:pt>
    <dgm:pt modelId="{FAEF3E3F-4243-4FDE-A470-4CBFADDBCE86}" type="sibTrans" cxnId="{906A8AA2-72F6-4442-BA62-C55EF5829D63}">
      <dgm:prSet/>
      <dgm:spPr/>
      <dgm:t>
        <a:bodyPr/>
        <a:lstStyle/>
        <a:p>
          <a:endParaRPr lang="fr-FR"/>
        </a:p>
      </dgm:t>
    </dgm:pt>
    <dgm:pt modelId="{416B3BB8-EBA9-4E6B-93D1-3BA31F256DEB}">
      <dgm:prSet custT="1"/>
      <dgm:spPr/>
      <dgm:t>
        <a:bodyPr/>
        <a:lstStyle/>
        <a:p>
          <a:r>
            <a:rPr lang="fr-FR" sz="1500" dirty="0">
              <a:latin typeface="Times New Roman" panose="02020603050405020304" pitchFamily="18" charset="0"/>
              <a:cs typeface="Times New Roman" panose="02020603050405020304" pitchFamily="18" charset="0"/>
            </a:rPr>
            <a:t>Paiement </a:t>
          </a:r>
        </a:p>
      </dgm:t>
    </dgm:pt>
    <dgm:pt modelId="{98F1A77A-6443-4108-B585-D950FB83C657}" type="parTrans" cxnId="{06895521-2F90-4AF3-81C7-57207752B76A}">
      <dgm:prSet/>
      <dgm:spPr/>
      <dgm:t>
        <a:bodyPr/>
        <a:lstStyle/>
        <a:p>
          <a:endParaRPr lang="fr-FR"/>
        </a:p>
      </dgm:t>
    </dgm:pt>
    <dgm:pt modelId="{DFD5014C-0A0C-4066-942A-AADFB21FAAE7}" type="sibTrans" cxnId="{06895521-2F90-4AF3-81C7-57207752B76A}">
      <dgm:prSet/>
      <dgm:spPr/>
      <dgm:t>
        <a:bodyPr/>
        <a:lstStyle/>
        <a:p>
          <a:endParaRPr lang="fr-FR"/>
        </a:p>
      </dgm:t>
    </dgm:pt>
    <dgm:pt modelId="{39FE9519-FBAA-4FA9-8A18-C0A47BD2AE2A}">
      <dgm:prSet custT="1"/>
      <dgm:spPr/>
      <dgm:t>
        <a:bodyPr/>
        <a:lstStyle/>
        <a:p>
          <a:r>
            <a:rPr lang="fr-FR" sz="1500" dirty="0">
              <a:latin typeface="Times New Roman" panose="02020603050405020304" pitchFamily="18" charset="0"/>
              <a:cs typeface="Times New Roman" panose="02020603050405020304" pitchFamily="18" charset="0"/>
            </a:rPr>
            <a:t>Clôture </a:t>
          </a:r>
        </a:p>
      </dgm:t>
    </dgm:pt>
    <dgm:pt modelId="{5C349AD4-563F-4CD8-922E-7A4B273CE20D}" type="parTrans" cxnId="{37C3CDC8-3F8B-416C-B68C-05CE21AC0BE0}">
      <dgm:prSet/>
      <dgm:spPr/>
      <dgm:t>
        <a:bodyPr/>
        <a:lstStyle/>
        <a:p>
          <a:endParaRPr lang="fr-FR"/>
        </a:p>
      </dgm:t>
    </dgm:pt>
    <dgm:pt modelId="{2F4804E4-145A-42C5-B8B1-32102518BC05}" type="sibTrans" cxnId="{37C3CDC8-3F8B-416C-B68C-05CE21AC0BE0}">
      <dgm:prSet/>
      <dgm:spPr/>
      <dgm:t>
        <a:bodyPr/>
        <a:lstStyle/>
        <a:p>
          <a:endParaRPr lang="fr-FR"/>
        </a:p>
      </dgm:t>
    </dgm:pt>
    <dgm:pt modelId="{8447EADF-F440-4200-B802-24D41C8F3E3C}" type="pres">
      <dgm:prSet presAssocID="{9CBBCFDD-B343-4963-A72C-E086A133F1DC}" presName="Name0" presStyleCnt="0">
        <dgm:presLayoutVars>
          <dgm:dir/>
          <dgm:resizeHandles val="exact"/>
        </dgm:presLayoutVars>
      </dgm:prSet>
      <dgm:spPr/>
    </dgm:pt>
    <dgm:pt modelId="{EB3503AF-7A04-4C52-9F61-0703DD90A2CB}" type="pres">
      <dgm:prSet presAssocID="{9CBBCFDD-B343-4963-A72C-E086A133F1DC}" presName="arrow" presStyleLbl="bgShp" presStyleIdx="0" presStyleCnt="1"/>
      <dgm:spPr/>
    </dgm:pt>
    <dgm:pt modelId="{73A933FD-5BF7-448D-9DFF-9B812DFF94FE}" type="pres">
      <dgm:prSet presAssocID="{9CBBCFDD-B343-4963-A72C-E086A133F1DC}" presName="points" presStyleCnt="0"/>
      <dgm:spPr/>
    </dgm:pt>
    <dgm:pt modelId="{14BC7189-42F5-4746-A3FC-AE7DEBF70A1F}" type="pres">
      <dgm:prSet presAssocID="{4F4092CA-88BF-412E-A9ED-F8718048DE6B}" presName="compositeA" presStyleCnt="0"/>
      <dgm:spPr/>
    </dgm:pt>
    <dgm:pt modelId="{FDDAD2A2-3968-461A-B0DF-094331A80888}" type="pres">
      <dgm:prSet presAssocID="{4F4092CA-88BF-412E-A9ED-F8718048DE6B}" presName="textA" presStyleLbl="revTx" presStyleIdx="0" presStyleCnt="9" custScaleX="268485">
        <dgm:presLayoutVars>
          <dgm:bulletEnabled val="1"/>
        </dgm:presLayoutVars>
      </dgm:prSet>
      <dgm:spPr/>
    </dgm:pt>
    <dgm:pt modelId="{220AA4B9-E855-4045-9A27-335154B757ED}" type="pres">
      <dgm:prSet presAssocID="{4F4092CA-88BF-412E-A9ED-F8718048DE6B}" presName="circleA" presStyleLbl="node1" presStyleIdx="0" presStyleCnt="9"/>
      <dgm:spPr/>
    </dgm:pt>
    <dgm:pt modelId="{01434343-CCFA-4C38-B439-F86DE902EF6B}" type="pres">
      <dgm:prSet presAssocID="{4F4092CA-88BF-412E-A9ED-F8718048DE6B}" presName="spaceA" presStyleCnt="0"/>
      <dgm:spPr/>
    </dgm:pt>
    <dgm:pt modelId="{187128CD-5012-4E36-A3A5-34E3DF3BB8FE}" type="pres">
      <dgm:prSet presAssocID="{A0FA19B7-0114-4A9A-8EC0-FE13AE482CAE}" presName="space" presStyleCnt="0"/>
      <dgm:spPr/>
    </dgm:pt>
    <dgm:pt modelId="{6DB893DE-7E60-4F5D-A6C8-CCFD95019FD4}" type="pres">
      <dgm:prSet presAssocID="{D7C6693F-64F1-415F-B3D7-9A2EEA5AB55B}" presName="compositeB" presStyleCnt="0"/>
      <dgm:spPr/>
    </dgm:pt>
    <dgm:pt modelId="{4F6DE494-FA21-437F-B603-A3B0EB307BEA}" type="pres">
      <dgm:prSet presAssocID="{D7C6693F-64F1-415F-B3D7-9A2EEA5AB55B}" presName="textB" presStyleLbl="revTx" presStyleIdx="1" presStyleCnt="9" custScaleX="248130">
        <dgm:presLayoutVars>
          <dgm:bulletEnabled val="1"/>
        </dgm:presLayoutVars>
      </dgm:prSet>
      <dgm:spPr/>
    </dgm:pt>
    <dgm:pt modelId="{464EC3F6-1A72-4616-AF9E-EFBF4A83F4A1}" type="pres">
      <dgm:prSet presAssocID="{D7C6693F-64F1-415F-B3D7-9A2EEA5AB55B}" presName="circleB" presStyleLbl="node1" presStyleIdx="1" presStyleCnt="9"/>
      <dgm:spPr>
        <a:solidFill>
          <a:srgbClr val="FF0000"/>
        </a:solidFill>
      </dgm:spPr>
    </dgm:pt>
    <dgm:pt modelId="{49294A8F-1E8E-41CC-B307-C4AE6E0C3CAA}" type="pres">
      <dgm:prSet presAssocID="{D7C6693F-64F1-415F-B3D7-9A2EEA5AB55B}" presName="spaceB" presStyleCnt="0"/>
      <dgm:spPr/>
    </dgm:pt>
    <dgm:pt modelId="{BF14EA51-E09C-4626-9FA9-24051047647F}" type="pres">
      <dgm:prSet presAssocID="{D6698EBB-E6C5-4F83-B017-AC78A7510767}" presName="space" presStyleCnt="0"/>
      <dgm:spPr/>
    </dgm:pt>
    <dgm:pt modelId="{995D860A-211B-445B-8006-7D4565C528B8}" type="pres">
      <dgm:prSet presAssocID="{70A86FD1-0BB8-4348-BA5B-90FCD4FF7E09}" presName="compositeA" presStyleCnt="0"/>
      <dgm:spPr/>
    </dgm:pt>
    <dgm:pt modelId="{F1CE1BA2-120E-4A13-8810-686D820F26A7}" type="pres">
      <dgm:prSet presAssocID="{70A86FD1-0BB8-4348-BA5B-90FCD4FF7E09}" presName="textA" presStyleLbl="revTx" presStyleIdx="2" presStyleCnt="9" custScaleX="285315">
        <dgm:presLayoutVars>
          <dgm:bulletEnabled val="1"/>
        </dgm:presLayoutVars>
      </dgm:prSet>
      <dgm:spPr/>
    </dgm:pt>
    <dgm:pt modelId="{50C0FC7D-2ECE-456D-9E6A-B23FEDCC3D44}" type="pres">
      <dgm:prSet presAssocID="{70A86FD1-0BB8-4348-BA5B-90FCD4FF7E09}" presName="circleA" presStyleLbl="node1" presStyleIdx="2" presStyleCnt="9"/>
      <dgm:spPr>
        <a:solidFill>
          <a:srgbClr val="00B050"/>
        </a:solidFill>
        <a:ln>
          <a:solidFill>
            <a:srgbClr val="00B050"/>
          </a:solidFill>
        </a:ln>
      </dgm:spPr>
    </dgm:pt>
    <dgm:pt modelId="{A7EB3C8A-2E2C-4C6F-A7AB-0BC9E36D90CC}" type="pres">
      <dgm:prSet presAssocID="{70A86FD1-0BB8-4348-BA5B-90FCD4FF7E09}" presName="spaceA" presStyleCnt="0"/>
      <dgm:spPr/>
    </dgm:pt>
    <dgm:pt modelId="{B106445E-8939-4158-B215-903FA2D78E75}" type="pres">
      <dgm:prSet presAssocID="{66425208-6847-4BDD-A8C7-DA4B804001FE}" presName="space" presStyleCnt="0"/>
      <dgm:spPr/>
    </dgm:pt>
    <dgm:pt modelId="{2C140417-CBA7-472C-BD88-DAA24577A2FB}" type="pres">
      <dgm:prSet presAssocID="{733B33DA-3358-464A-B9A9-3E370E5A88D0}" presName="compositeB" presStyleCnt="0"/>
      <dgm:spPr/>
    </dgm:pt>
    <dgm:pt modelId="{5F7AFB06-D4B4-4A8D-BB29-8F764A63F711}" type="pres">
      <dgm:prSet presAssocID="{733B33DA-3358-464A-B9A9-3E370E5A88D0}" presName="textB" presStyleLbl="revTx" presStyleIdx="3" presStyleCnt="9" custScaleX="263874">
        <dgm:presLayoutVars>
          <dgm:bulletEnabled val="1"/>
        </dgm:presLayoutVars>
      </dgm:prSet>
      <dgm:spPr/>
    </dgm:pt>
    <dgm:pt modelId="{FA5C27F1-4A00-428B-BCC5-23761F191F73}" type="pres">
      <dgm:prSet presAssocID="{733B33DA-3358-464A-B9A9-3E370E5A88D0}" presName="circleB" presStyleLbl="node1" presStyleIdx="3" presStyleCnt="9"/>
      <dgm:spPr>
        <a:solidFill>
          <a:srgbClr val="FF0000"/>
        </a:solidFill>
      </dgm:spPr>
    </dgm:pt>
    <dgm:pt modelId="{AB1AB653-5B81-4732-B504-AC3C32630CFF}" type="pres">
      <dgm:prSet presAssocID="{733B33DA-3358-464A-B9A9-3E370E5A88D0}" presName="spaceB" presStyleCnt="0"/>
      <dgm:spPr/>
    </dgm:pt>
    <dgm:pt modelId="{3D64B775-45AC-4E2A-9838-F8053A3567D3}" type="pres">
      <dgm:prSet presAssocID="{854BB731-CD3F-41FB-A10F-B6A0BAC28597}" presName="space" presStyleCnt="0"/>
      <dgm:spPr/>
    </dgm:pt>
    <dgm:pt modelId="{76890DBF-6459-4CF3-8647-240C06D34450}" type="pres">
      <dgm:prSet presAssocID="{BD228EAA-814B-4FA0-A338-EDB03FF7D57C}" presName="compositeA" presStyleCnt="0"/>
      <dgm:spPr/>
    </dgm:pt>
    <dgm:pt modelId="{F340FDB1-0AE0-4356-9BCC-E98BF7BD9907}" type="pres">
      <dgm:prSet presAssocID="{BD228EAA-814B-4FA0-A338-EDB03FF7D57C}" presName="textA" presStyleLbl="revTx" presStyleIdx="4" presStyleCnt="9" custScaleX="214823">
        <dgm:presLayoutVars>
          <dgm:bulletEnabled val="1"/>
        </dgm:presLayoutVars>
      </dgm:prSet>
      <dgm:spPr/>
    </dgm:pt>
    <dgm:pt modelId="{1D313B71-77F8-47BD-BD9E-23E036002AB1}" type="pres">
      <dgm:prSet presAssocID="{BD228EAA-814B-4FA0-A338-EDB03FF7D57C}" presName="circleA" presStyleLbl="node1" presStyleIdx="4" presStyleCnt="9"/>
      <dgm:spPr/>
    </dgm:pt>
    <dgm:pt modelId="{41001D9F-A35A-4148-8476-1D14D0AF9BA7}" type="pres">
      <dgm:prSet presAssocID="{BD228EAA-814B-4FA0-A338-EDB03FF7D57C}" presName="spaceA" presStyleCnt="0"/>
      <dgm:spPr/>
    </dgm:pt>
    <dgm:pt modelId="{033AEBEF-9E32-45FE-A517-608057CE065A}" type="pres">
      <dgm:prSet presAssocID="{FC149A33-42B8-4E1D-A73E-E1A8E0D36D5E}" presName="space" presStyleCnt="0"/>
      <dgm:spPr/>
    </dgm:pt>
    <dgm:pt modelId="{389D8B71-75A4-439C-AF41-D3A7648AC7A7}" type="pres">
      <dgm:prSet presAssocID="{795A0E35-C8AD-4D0B-B039-10FA76D8BB24}" presName="compositeB" presStyleCnt="0"/>
      <dgm:spPr/>
    </dgm:pt>
    <dgm:pt modelId="{C4018122-C9BF-4C0F-BB2A-49BFB8BDB184}" type="pres">
      <dgm:prSet presAssocID="{795A0E35-C8AD-4D0B-B039-10FA76D8BB24}" presName="textB" presStyleLbl="revTx" presStyleIdx="5" presStyleCnt="9" custScaleX="214462">
        <dgm:presLayoutVars>
          <dgm:bulletEnabled val="1"/>
        </dgm:presLayoutVars>
      </dgm:prSet>
      <dgm:spPr/>
    </dgm:pt>
    <dgm:pt modelId="{57AC0410-E373-479F-A7C6-9A177C64B003}" type="pres">
      <dgm:prSet presAssocID="{795A0E35-C8AD-4D0B-B039-10FA76D8BB24}" presName="circleB" presStyleLbl="node1" presStyleIdx="5" presStyleCnt="9"/>
      <dgm:spPr>
        <a:solidFill>
          <a:srgbClr val="FF0000"/>
        </a:solidFill>
      </dgm:spPr>
    </dgm:pt>
    <dgm:pt modelId="{2868F605-A1E4-4660-9909-342903C6C8C3}" type="pres">
      <dgm:prSet presAssocID="{795A0E35-C8AD-4D0B-B039-10FA76D8BB24}" presName="spaceB" presStyleCnt="0"/>
      <dgm:spPr/>
    </dgm:pt>
    <dgm:pt modelId="{51DD5845-DE73-434B-BC80-44FCC98359FB}" type="pres">
      <dgm:prSet presAssocID="{F2453354-BB79-4518-95F9-7CF41E555510}" presName="space" presStyleCnt="0"/>
      <dgm:spPr/>
    </dgm:pt>
    <dgm:pt modelId="{EC19613C-58EC-4989-93B3-C5EBB9C56744}" type="pres">
      <dgm:prSet presAssocID="{BB114885-05FB-4C01-86F2-282539CABDC7}" presName="compositeA" presStyleCnt="0"/>
      <dgm:spPr/>
    </dgm:pt>
    <dgm:pt modelId="{426F86B5-193A-422F-8515-1BCD21090A75}" type="pres">
      <dgm:prSet presAssocID="{BB114885-05FB-4C01-86F2-282539CABDC7}" presName="textA" presStyleLbl="revTx" presStyleIdx="6" presStyleCnt="9" custScaleX="276788">
        <dgm:presLayoutVars>
          <dgm:bulletEnabled val="1"/>
        </dgm:presLayoutVars>
      </dgm:prSet>
      <dgm:spPr/>
    </dgm:pt>
    <dgm:pt modelId="{78560B0B-24FD-4DE9-85E4-A00C59EE6B75}" type="pres">
      <dgm:prSet presAssocID="{BB114885-05FB-4C01-86F2-282539CABDC7}" presName="circleA" presStyleLbl="node1" presStyleIdx="6" presStyleCnt="9"/>
      <dgm:spPr>
        <a:solidFill>
          <a:srgbClr val="FF0000"/>
        </a:solidFill>
      </dgm:spPr>
    </dgm:pt>
    <dgm:pt modelId="{5421B6F3-9F0C-4227-A703-965B4B78C235}" type="pres">
      <dgm:prSet presAssocID="{BB114885-05FB-4C01-86F2-282539CABDC7}" presName="spaceA" presStyleCnt="0"/>
      <dgm:spPr/>
    </dgm:pt>
    <dgm:pt modelId="{A32AE01B-3A86-498F-A23D-1311452E989C}" type="pres">
      <dgm:prSet presAssocID="{FAEF3E3F-4243-4FDE-A470-4CBFADDBCE86}" presName="space" presStyleCnt="0"/>
      <dgm:spPr/>
    </dgm:pt>
    <dgm:pt modelId="{DE7B808B-9016-48F9-841A-B6D41FB23EC7}" type="pres">
      <dgm:prSet presAssocID="{416B3BB8-EBA9-4E6B-93D1-3BA31F256DEB}" presName="compositeB" presStyleCnt="0"/>
      <dgm:spPr/>
    </dgm:pt>
    <dgm:pt modelId="{07AC347A-3F84-421A-BDFD-2CCDB0842A5A}" type="pres">
      <dgm:prSet presAssocID="{416B3BB8-EBA9-4E6B-93D1-3BA31F256DEB}" presName="textB" presStyleLbl="revTx" presStyleIdx="7" presStyleCnt="9" custScaleX="220179">
        <dgm:presLayoutVars>
          <dgm:bulletEnabled val="1"/>
        </dgm:presLayoutVars>
      </dgm:prSet>
      <dgm:spPr/>
    </dgm:pt>
    <dgm:pt modelId="{4EFD5116-61FD-4EF0-899B-1E18F17D500E}" type="pres">
      <dgm:prSet presAssocID="{416B3BB8-EBA9-4E6B-93D1-3BA31F256DEB}" presName="circleB" presStyleLbl="node1" presStyleIdx="7" presStyleCnt="9"/>
      <dgm:spPr>
        <a:solidFill>
          <a:srgbClr val="00B050"/>
        </a:solidFill>
        <a:ln>
          <a:solidFill>
            <a:srgbClr val="00B050"/>
          </a:solidFill>
        </a:ln>
      </dgm:spPr>
    </dgm:pt>
    <dgm:pt modelId="{58F57AD7-892E-4957-B985-60D8916EE248}" type="pres">
      <dgm:prSet presAssocID="{416B3BB8-EBA9-4E6B-93D1-3BA31F256DEB}" presName="spaceB" presStyleCnt="0"/>
      <dgm:spPr/>
    </dgm:pt>
    <dgm:pt modelId="{B287F026-8E01-4145-A3EE-3963E1B8884B}" type="pres">
      <dgm:prSet presAssocID="{DFD5014C-0A0C-4066-942A-AADFB21FAAE7}" presName="space" presStyleCnt="0"/>
      <dgm:spPr/>
    </dgm:pt>
    <dgm:pt modelId="{3492B6C6-1B85-439D-B634-C5DA85360CE4}" type="pres">
      <dgm:prSet presAssocID="{39FE9519-FBAA-4FA9-8A18-C0A47BD2AE2A}" presName="compositeA" presStyleCnt="0"/>
      <dgm:spPr/>
    </dgm:pt>
    <dgm:pt modelId="{1771CD61-7C2F-43E4-8E7E-66796DC46E67}" type="pres">
      <dgm:prSet presAssocID="{39FE9519-FBAA-4FA9-8A18-C0A47BD2AE2A}" presName="textA" presStyleLbl="revTx" presStyleIdx="8" presStyleCnt="9" custScaleX="208552" custLinFactNeighborX="4520">
        <dgm:presLayoutVars>
          <dgm:bulletEnabled val="1"/>
        </dgm:presLayoutVars>
      </dgm:prSet>
      <dgm:spPr/>
    </dgm:pt>
    <dgm:pt modelId="{2250C117-D528-47EF-AF8D-486FC13BB430}" type="pres">
      <dgm:prSet presAssocID="{39FE9519-FBAA-4FA9-8A18-C0A47BD2AE2A}" presName="circleA" presStyleLbl="node1" presStyleIdx="8" presStyleCnt="9"/>
      <dgm:spPr>
        <a:solidFill>
          <a:srgbClr val="FF0000"/>
        </a:solidFill>
      </dgm:spPr>
    </dgm:pt>
    <dgm:pt modelId="{53C1F9E6-BE6C-4EF0-BE8B-8A1CB7A32886}" type="pres">
      <dgm:prSet presAssocID="{39FE9519-FBAA-4FA9-8A18-C0A47BD2AE2A}" presName="spaceA" presStyleCnt="0"/>
      <dgm:spPr/>
    </dgm:pt>
  </dgm:ptLst>
  <dgm:cxnLst>
    <dgm:cxn modelId="{B6A8FD11-0DF4-48AF-90EC-19BEAAB22C30}" type="presOf" srcId="{D7C6693F-64F1-415F-B3D7-9A2EEA5AB55B}" destId="{4F6DE494-FA21-437F-B603-A3B0EB307BEA}" srcOrd="0" destOrd="0" presId="urn:microsoft.com/office/officeart/2005/8/layout/hProcess11"/>
    <dgm:cxn modelId="{3E8BB81D-196C-4E85-B4CA-85EA13EC33E3}" type="presOf" srcId="{9CBBCFDD-B343-4963-A72C-E086A133F1DC}" destId="{8447EADF-F440-4200-B802-24D41C8F3E3C}" srcOrd="0" destOrd="0" presId="urn:microsoft.com/office/officeart/2005/8/layout/hProcess11"/>
    <dgm:cxn modelId="{06895521-2F90-4AF3-81C7-57207752B76A}" srcId="{9CBBCFDD-B343-4963-A72C-E086A133F1DC}" destId="{416B3BB8-EBA9-4E6B-93D1-3BA31F256DEB}" srcOrd="7" destOrd="0" parTransId="{98F1A77A-6443-4108-B585-D950FB83C657}" sibTransId="{DFD5014C-0A0C-4066-942A-AADFB21FAAE7}"/>
    <dgm:cxn modelId="{4CB46B29-41E2-4037-A962-F03033B1C535}" srcId="{9CBBCFDD-B343-4963-A72C-E086A133F1DC}" destId="{795A0E35-C8AD-4D0B-B039-10FA76D8BB24}" srcOrd="5" destOrd="0" parTransId="{D7B57780-9F08-4824-A8F9-90D434504046}" sibTransId="{F2453354-BB79-4518-95F9-7CF41E555510}"/>
    <dgm:cxn modelId="{BC8AF12D-609C-464F-A566-7547B18C219E}" type="presOf" srcId="{70A86FD1-0BB8-4348-BA5B-90FCD4FF7E09}" destId="{F1CE1BA2-120E-4A13-8810-686D820F26A7}" srcOrd="0" destOrd="0" presId="urn:microsoft.com/office/officeart/2005/8/layout/hProcess11"/>
    <dgm:cxn modelId="{47AC7D32-10CA-43AC-A56D-FD98DBC80DAC}" srcId="{9CBBCFDD-B343-4963-A72C-E086A133F1DC}" destId="{733B33DA-3358-464A-B9A9-3E370E5A88D0}" srcOrd="3" destOrd="0" parTransId="{F02362F7-6216-457F-B43F-AFEBE95292A6}" sibTransId="{854BB731-CD3F-41FB-A10F-B6A0BAC28597}"/>
    <dgm:cxn modelId="{461E7537-E610-4DFC-9584-6278F4DB6AC1}" type="presOf" srcId="{BB114885-05FB-4C01-86F2-282539CABDC7}" destId="{426F86B5-193A-422F-8515-1BCD21090A75}" srcOrd="0" destOrd="0" presId="urn:microsoft.com/office/officeart/2005/8/layout/hProcess11"/>
    <dgm:cxn modelId="{2A20DB3B-0616-44C8-8F4D-51287B367DE2}" srcId="{9CBBCFDD-B343-4963-A72C-E086A133F1DC}" destId="{70A86FD1-0BB8-4348-BA5B-90FCD4FF7E09}" srcOrd="2" destOrd="0" parTransId="{B6707697-111B-49A3-ABAC-CACE183C9ABD}" sibTransId="{66425208-6847-4BDD-A8C7-DA4B804001FE}"/>
    <dgm:cxn modelId="{F939773D-B0A3-4E59-8AA3-93B2CBC2D3D4}" type="presOf" srcId="{416B3BB8-EBA9-4E6B-93D1-3BA31F256DEB}" destId="{07AC347A-3F84-421A-BDFD-2CCDB0842A5A}" srcOrd="0" destOrd="0" presId="urn:microsoft.com/office/officeart/2005/8/layout/hProcess11"/>
    <dgm:cxn modelId="{DC1D103F-4438-479B-A619-077D6790334C}" srcId="{9CBBCFDD-B343-4963-A72C-E086A133F1DC}" destId="{BD228EAA-814B-4FA0-A338-EDB03FF7D57C}" srcOrd="4" destOrd="0" parTransId="{C9D43606-DFB0-400C-87C3-DD5DA5A7E7D8}" sibTransId="{FC149A33-42B8-4E1D-A73E-E1A8E0D36D5E}"/>
    <dgm:cxn modelId="{8F04FF4D-F03D-4975-BCF3-F9570D009772}" type="presOf" srcId="{4F4092CA-88BF-412E-A9ED-F8718048DE6B}" destId="{FDDAD2A2-3968-461A-B0DF-094331A80888}" srcOrd="0" destOrd="0" presId="urn:microsoft.com/office/officeart/2005/8/layout/hProcess11"/>
    <dgm:cxn modelId="{DB9E2386-6E75-4B2D-A38B-DDECB4317598}" srcId="{9CBBCFDD-B343-4963-A72C-E086A133F1DC}" destId="{4F4092CA-88BF-412E-A9ED-F8718048DE6B}" srcOrd="0" destOrd="0" parTransId="{FFF5A0C4-E69A-495F-A030-4E25DB03A20E}" sibTransId="{A0FA19B7-0114-4A9A-8EC0-FE13AE482CAE}"/>
    <dgm:cxn modelId="{4EE44589-F490-4527-B850-221D439DC97C}" type="presOf" srcId="{733B33DA-3358-464A-B9A9-3E370E5A88D0}" destId="{5F7AFB06-D4B4-4A8D-BB29-8F764A63F711}" srcOrd="0" destOrd="0" presId="urn:microsoft.com/office/officeart/2005/8/layout/hProcess11"/>
    <dgm:cxn modelId="{2828939B-101D-459E-9A5B-06780E25B1F2}" type="presOf" srcId="{BD228EAA-814B-4FA0-A338-EDB03FF7D57C}" destId="{F340FDB1-0AE0-4356-9BCC-E98BF7BD9907}" srcOrd="0" destOrd="0" presId="urn:microsoft.com/office/officeart/2005/8/layout/hProcess11"/>
    <dgm:cxn modelId="{3FBCA99B-E9A6-4B18-B91D-ABC3F8306573}" type="presOf" srcId="{795A0E35-C8AD-4D0B-B039-10FA76D8BB24}" destId="{C4018122-C9BF-4C0F-BB2A-49BFB8BDB184}" srcOrd="0" destOrd="0" presId="urn:microsoft.com/office/officeart/2005/8/layout/hProcess11"/>
    <dgm:cxn modelId="{906A8AA2-72F6-4442-BA62-C55EF5829D63}" srcId="{9CBBCFDD-B343-4963-A72C-E086A133F1DC}" destId="{BB114885-05FB-4C01-86F2-282539CABDC7}" srcOrd="6" destOrd="0" parTransId="{E77EF8B2-3114-4CD2-A506-2F365B7775FD}" sibTransId="{FAEF3E3F-4243-4FDE-A470-4CBFADDBCE86}"/>
    <dgm:cxn modelId="{37C3CDC8-3F8B-416C-B68C-05CE21AC0BE0}" srcId="{9CBBCFDD-B343-4963-A72C-E086A133F1DC}" destId="{39FE9519-FBAA-4FA9-8A18-C0A47BD2AE2A}" srcOrd="8" destOrd="0" parTransId="{5C349AD4-563F-4CD8-922E-7A4B273CE20D}" sibTransId="{2F4804E4-145A-42C5-B8B1-32102518BC05}"/>
    <dgm:cxn modelId="{5B76B8C9-B4F3-4D2A-814D-94A19EC8970C}" type="presOf" srcId="{39FE9519-FBAA-4FA9-8A18-C0A47BD2AE2A}" destId="{1771CD61-7C2F-43E4-8E7E-66796DC46E67}" srcOrd="0" destOrd="0" presId="urn:microsoft.com/office/officeart/2005/8/layout/hProcess11"/>
    <dgm:cxn modelId="{0A41B6E9-B3CF-4E83-BC80-CBF845EBF3A7}" srcId="{9CBBCFDD-B343-4963-A72C-E086A133F1DC}" destId="{D7C6693F-64F1-415F-B3D7-9A2EEA5AB55B}" srcOrd="1" destOrd="0" parTransId="{340E14D7-0307-440C-B143-2114216D746E}" sibTransId="{D6698EBB-E6C5-4F83-B017-AC78A7510767}"/>
    <dgm:cxn modelId="{80350DBB-AFE9-4F48-A6E4-6EA12CC21234}" type="presParOf" srcId="{8447EADF-F440-4200-B802-24D41C8F3E3C}" destId="{EB3503AF-7A04-4C52-9F61-0703DD90A2CB}" srcOrd="0" destOrd="0" presId="urn:microsoft.com/office/officeart/2005/8/layout/hProcess11"/>
    <dgm:cxn modelId="{16094E9B-8C57-4735-BE36-0932E03B863B}" type="presParOf" srcId="{8447EADF-F440-4200-B802-24D41C8F3E3C}" destId="{73A933FD-5BF7-448D-9DFF-9B812DFF94FE}" srcOrd="1" destOrd="0" presId="urn:microsoft.com/office/officeart/2005/8/layout/hProcess11"/>
    <dgm:cxn modelId="{E681AA14-7E86-4BDD-8388-526E1E45C2B8}" type="presParOf" srcId="{73A933FD-5BF7-448D-9DFF-9B812DFF94FE}" destId="{14BC7189-42F5-4746-A3FC-AE7DEBF70A1F}" srcOrd="0" destOrd="0" presId="urn:microsoft.com/office/officeart/2005/8/layout/hProcess11"/>
    <dgm:cxn modelId="{4B79BFC8-C12B-415C-BA7A-9F8E07018D57}" type="presParOf" srcId="{14BC7189-42F5-4746-A3FC-AE7DEBF70A1F}" destId="{FDDAD2A2-3968-461A-B0DF-094331A80888}" srcOrd="0" destOrd="0" presId="urn:microsoft.com/office/officeart/2005/8/layout/hProcess11"/>
    <dgm:cxn modelId="{CFE9431A-85FA-4061-B8AE-320E2885ABA5}" type="presParOf" srcId="{14BC7189-42F5-4746-A3FC-AE7DEBF70A1F}" destId="{220AA4B9-E855-4045-9A27-335154B757ED}" srcOrd="1" destOrd="0" presId="urn:microsoft.com/office/officeart/2005/8/layout/hProcess11"/>
    <dgm:cxn modelId="{F5E75B5D-8E8A-4588-B0AD-C8F56C4E8EAD}" type="presParOf" srcId="{14BC7189-42F5-4746-A3FC-AE7DEBF70A1F}" destId="{01434343-CCFA-4C38-B439-F86DE902EF6B}" srcOrd="2" destOrd="0" presId="urn:microsoft.com/office/officeart/2005/8/layout/hProcess11"/>
    <dgm:cxn modelId="{39131DFB-A56E-46E6-BE57-9FFB24791F61}" type="presParOf" srcId="{73A933FD-5BF7-448D-9DFF-9B812DFF94FE}" destId="{187128CD-5012-4E36-A3A5-34E3DF3BB8FE}" srcOrd="1" destOrd="0" presId="urn:microsoft.com/office/officeart/2005/8/layout/hProcess11"/>
    <dgm:cxn modelId="{244CACD4-DD7D-4425-90BA-133434C555F1}" type="presParOf" srcId="{73A933FD-5BF7-448D-9DFF-9B812DFF94FE}" destId="{6DB893DE-7E60-4F5D-A6C8-CCFD95019FD4}" srcOrd="2" destOrd="0" presId="urn:microsoft.com/office/officeart/2005/8/layout/hProcess11"/>
    <dgm:cxn modelId="{351D9FE9-9ABF-4064-A3FE-37D651C38E08}" type="presParOf" srcId="{6DB893DE-7E60-4F5D-A6C8-CCFD95019FD4}" destId="{4F6DE494-FA21-437F-B603-A3B0EB307BEA}" srcOrd="0" destOrd="0" presId="urn:microsoft.com/office/officeart/2005/8/layout/hProcess11"/>
    <dgm:cxn modelId="{68B59AD4-1F52-4668-BB91-8E271EA9DDE6}" type="presParOf" srcId="{6DB893DE-7E60-4F5D-A6C8-CCFD95019FD4}" destId="{464EC3F6-1A72-4616-AF9E-EFBF4A83F4A1}" srcOrd="1" destOrd="0" presId="urn:microsoft.com/office/officeart/2005/8/layout/hProcess11"/>
    <dgm:cxn modelId="{2B510C12-DDC7-488A-BFB5-DAE902DDEC4F}" type="presParOf" srcId="{6DB893DE-7E60-4F5D-A6C8-CCFD95019FD4}" destId="{49294A8F-1E8E-41CC-B307-C4AE6E0C3CAA}" srcOrd="2" destOrd="0" presId="urn:microsoft.com/office/officeart/2005/8/layout/hProcess11"/>
    <dgm:cxn modelId="{49EFC7C0-FB11-4A96-A849-51BF1943C4EA}" type="presParOf" srcId="{73A933FD-5BF7-448D-9DFF-9B812DFF94FE}" destId="{BF14EA51-E09C-4626-9FA9-24051047647F}" srcOrd="3" destOrd="0" presId="urn:microsoft.com/office/officeart/2005/8/layout/hProcess11"/>
    <dgm:cxn modelId="{8822615F-0A40-4CD1-9477-AAC31CF1A437}" type="presParOf" srcId="{73A933FD-5BF7-448D-9DFF-9B812DFF94FE}" destId="{995D860A-211B-445B-8006-7D4565C528B8}" srcOrd="4" destOrd="0" presId="urn:microsoft.com/office/officeart/2005/8/layout/hProcess11"/>
    <dgm:cxn modelId="{D4B79EFC-A7E2-48E6-9BA7-603487C2CEDB}" type="presParOf" srcId="{995D860A-211B-445B-8006-7D4565C528B8}" destId="{F1CE1BA2-120E-4A13-8810-686D820F26A7}" srcOrd="0" destOrd="0" presId="urn:microsoft.com/office/officeart/2005/8/layout/hProcess11"/>
    <dgm:cxn modelId="{B426916B-29D3-4AF9-9AE5-AD2029ADDA31}" type="presParOf" srcId="{995D860A-211B-445B-8006-7D4565C528B8}" destId="{50C0FC7D-2ECE-456D-9E6A-B23FEDCC3D44}" srcOrd="1" destOrd="0" presId="urn:microsoft.com/office/officeart/2005/8/layout/hProcess11"/>
    <dgm:cxn modelId="{B24BDEBC-F560-4A74-8273-E14DE56A2CFE}" type="presParOf" srcId="{995D860A-211B-445B-8006-7D4565C528B8}" destId="{A7EB3C8A-2E2C-4C6F-A7AB-0BC9E36D90CC}" srcOrd="2" destOrd="0" presId="urn:microsoft.com/office/officeart/2005/8/layout/hProcess11"/>
    <dgm:cxn modelId="{01366E4F-98D2-426B-AAC4-CE838B1B346A}" type="presParOf" srcId="{73A933FD-5BF7-448D-9DFF-9B812DFF94FE}" destId="{B106445E-8939-4158-B215-903FA2D78E75}" srcOrd="5" destOrd="0" presId="urn:microsoft.com/office/officeart/2005/8/layout/hProcess11"/>
    <dgm:cxn modelId="{9D5F2BFE-A202-496F-A445-2ED743B1A56E}" type="presParOf" srcId="{73A933FD-5BF7-448D-9DFF-9B812DFF94FE}" destId="{2C140417-CBA7-472C-BD88-DAA24577A2FB}" srcOrd="6" destOrd="0" presId="urn:microsoft.com/office/officeart/2005/8/layout/hProcess11"/>
    <dgm:cxn modelId="{7C934D06-3086-4E50-9AC8-12219CE428F6}" type="presParOf" srcId="{2C140417-CBA7-472C-BD88-DAA24577A2FB}" destId="{5F7AFB06-D4B4-4A8D-BB29-8F764A63F711}" srcOrd="0" destOrd="0" presId="urn:microsoft.com/office/officeart/2005/8/layout/hProcess11"/>
    <dgm:cxn modelId="{48D34055-F8C9-4B8E-BA6C-3109CE2DEA63}" type="presParOf" srcId="{2C140417-CBA7-472C-BD88-DAA24577A2FB}" destId="{FA5C27F1-4A00-428B-BCC5-23761F191F73}" srcOrd="1" destOrd="0" presId="urn:microsoft.com/office/officeart/2005/8/layout/hProcess11"/>
    <dgm:cxn modelId="{B30F3DDA-73D7-4D88-9B48-D85FD9001FDC}" type="presParOf" srcId="{2C140417-CBA7-472C-BD88-DAA24577A2FB}" destId="{AB1AB653-5B81-4732-B504-AC3C32630CFF}" srcOrd="2" destOrd="0" presId="urn:microsoft.com/office/officeart/2005/8/layout/hProcess11"/>
    <dgm:cxn modelId="{AE305317-1474-4BA4-A3E4-C7F860DD38C0}" type="presParOf" srcId="{73A933FD-5BF7-448D-9DFF-9B812DFF94FE}" destId="{3D64B775-45AC-4E2A-9838-F8053A3567D3}" srcOrd="7" destOrd="0" presId="urn:microsoft.com/office/officeart/2005/8/layout/hProcess11"/>
    <dgm:cxn modelId="{C9D781FD-2FAC-4847-BBA9-38E891B80FA3}" type="presParOf" srcId="{73A933FD-5BF7-448D-9DFF-9B812DFF94FE}" destId="{76890DBF-6459-4CF3-8647-240C06D34450}" srcOrd="8" destOrd="0" presId="urn:microsoft.com/office/officeart/2005/8/layout/hProcess11"/>
    <dgm:cxn modelId="{0B6AED20-61B7-4887-AA96-539B6A781B33}" type="presParOf" srcId="{76890DBF-6459-4CF3-8647-240C06D34450}" destId="{F340FDB1-0AE0-4356-9BCC-E98BF7BD9907}" srcOrd="0" destOrd="0" presId="urn:microsoft.com/office/officeart/2005/8/layout/hProcess11"/>
    <dgm:cxn modelId="{CD223B80-2BD6-494C-BB42-6DF18945A1AF}" type="presParOf" srcId="{76890DBF-6459-4CF3-8647-240C06D34450}" destId="{1D313B71-77F8-47BD-BD9E-23E036002AB1}" srcOrd="1" destOrd="0" presId="urn:microsoft.com/office/officeart/2005/8/layout/hProcess11"/>
    <dgm:cxn modelId="{1A4DF0FC-995F-4D66-8DEF-DDE34C33F543}" type="presParOf" srcId="{76890DBF-6459-4CF3-8647-240C06D34450}" destId="{41001D9F-A35A-4148-8476-1D14D0AF9BA7}" srcOrd="2" destOrd="0" presId="urn:microsoft.com/office/officeart/2005/8/layout/hProcess11"/>
    <dgm:cxn modelId="{6C899DB4-AD66-4AC2-A112-FF0DB9DF2CE8}" type="presParOf" srcId="{73A933FD-5BF7-448D-9DFF-9B812DFF94FE}" destId="{033AEBEF-9E32-45FE-A517-608057CE065A}" srcOrd="9" destOrd="0" presId="urn:microsoft.com/office/officeart/2005/8/layout/hProcess11"/>
    <dgm:cxn modelId="{6B2B030B-95FC-45E9-8987-B8DA7A5DB99D}" type="presParOf" srcId="{73A933FD-5BF7-448D-9DFF-9B812DFF94FE}" destId="{389D8B71-75A4-439C-AF41-D3A7648AC7A7}" srcOrd="10" destOrd="0" presId="urn:microsoft.com/office/officeart/2005/8/layout/hProcess11"/>
    <dgm:cxn modelId="{3F468C0F-01F3-4317-8C7F-8C8C3851238A}" type="presParOf" srcId="{389D8B71-75A4-439C-AF41-D3A7648AC7A7}" destId="{C4018122-C9BF-4C0F-BB2A-49BFB8BDB184}" srcOrd="0" destOrd="0" presId="urn:microsoft.com/office/officeart/2005/8/layout/hProcess11"/>
    <dgm:cxn modelId="{9054B480-0CEF-46C9-9627-2E47CC87BCE0}" type="presParOf" srcId="{389D8B71-75A4-439C-AF41-D3A7648AC7A7}" destId="{57AC0410-E373-479F-A7C6-9A177C64B003}" srcOrd="1" destOrd="0" presId="urn:microsoft.com/office/officeart/2005/8/layout/hProcess11"/>
    <dgm:cxn modelId="{25DDDB0F-1701-4D6B-A5ED-9132637305FB}" type="presParOf" srcId="{389D8B71-75A4-439C-AF41-D3A7648AC7A7}" destId="{2868F605-A1E4-4660-9909-342903C6C8C3}" srcOrd="2" destOrd="0" presId="urn:microsoft.com/office/officeart/2005/8/layout/hProcess11"/>
    <dgm:cxn modelId="{F90D17EE-DF8E-485C-AFA4-B926DCF93CC2}" type="presParOf" srcId="{73A933FD-5BF7-448D-9DFF-9B812DFF94FE}" destId="{51DD5845-DE73-434B-BC80-44FCC98359FB}" srcOrd="11" destOrd="0" presId="urn:microsoft.com/office/officeart/2005/8/layout/hProcess11"/>
    <dgm:cxn modelId="{3CCA62A6-625E-41C2-B61D-695496F28F20}" type="presParOf" srcId="{73A933FD-5BF7-448D-9DFF-9B812DFF94FE}" destId="{EC19613C-58EC-4989-93B3-C5EBB9C56744}" srcOrd="12" destOrd="0" presId="urn:microsoft.com/office/officeart/2005/8/layout/hProcess11"/>
    <dgm:cxn modelId="{FBF855CB-111D-4122-B4CA-42CEE90B37B4}" type="presParOf" srcId="{EC19613C-58EC-4989-93B3-C5EBB9C56744}" destId="{426F86B5-193A-422F-8515-1BCD21090A75}" srcOrd="0" destOrd="0" presId="urn:microsoft.com/office/officeart/2005/8/layout/hProcess11"/>
    <dgm:cxn modelId="{59C97B68-3636-4D21-AD9F-885119A6A9E2}" type="presParOf" srcId="{EC19613C-58EC-4989-93B3-C5EBB9C56744}" destId="{78560B0B-24FD-4DE9-85E4-A00C59EE6B75}" srcOrd="1" destOrd="0" presId="urn:microsoft.com/office/officeart/2005/8/layout/hProcess11"/>
    <dgm:cxn modelId="{FBF960E6-0B66-4F03-8D19-7DFA8E7F4A35}" type="presParOf" srcId="{EC19613C-58EC-4989-93B3-C5EBB9C56744}" destId="{5421B6F3-9F0C-4227-A703-965B4B78C235}" srcOrd="2" destOrd="0" presId="urn:microsoft.com/office/officeart/2005/8/layout/hProcess11"/>
    <dgm:cxn modelId="{19075292-9C3A-4FC5-A476-ABAD7C7C402B}" type="presParOf" srcId="{73A933FD-5BF7-448D-9DFF-9B812DFF94FE}" destId="{A32AE01B-3A86-498F-A23D-1311452E989C}" srcOrd="13" destOrd="0" presId="urn:microsoft.com/office/officeart/2005/8/layout/hProcess11"/>
    <dgm:cxn modelId="{92DA5674-CDAD-4514-B2FF-FED89861B04D}" type="presParOf" srcId="{73A933FD-5BF7-448D-9DFF-9B812DFF94FE}" destId="{DE7B808B-9016-48F9-841A-B6D41FB23EC7}" srcOrd="14" destOrd="0" presId="urn:microsoft.com/office/officeart/2005/8/layout/hProcess11"/>
    <dgm:cxn modelId="{09F6BDE6-B231-45E5-88CC-6EBBD7387C44}" type="presParOf" srcId="{DE7B808B-9016-48F9-841A-B6D41FB23EC7}" destId="{07AC347A-3F84-421A-BDFD-2CCDB0842A5A}" srcOrd="0" destOrd="0" presId="urn:microsoft.com/office/officeart/2005/8/layout/hProcess11"/>
    <dgm:cxn modelId="{D4DE267A-4225-430C-A3C7-C738E2240833}" type="presParOf" srcId="{DE7B808B-9016-48F9-841A-B6D41FB23EC7}" destId="{4EFD5116-61FD-4EF0-899B-1E18F17D500E}" srcOrd="1" destOrd="0" presId="urn:microsoft.com/office/officeart/2005/8/layout/hProcess11"/>
    <dgm:cxn modelId="{A712B4B2-D7BE-4731-B5E7-D5A77949CCD3}" type="presParOf" srcId="{DE7B808B-9016-48F9-841A-B6D41FB23EC7}" destId="{58F57AD7-892E-4957-B985-60D8916EE248}" srcOrd="2" destOrd="0" presId="urn:microsoft.com/office/officeart/2005/8/layout/hProcess11"/>
    <dgm:cxn modelId="{C48EC5E9-74E9-4656-BECA-6D5BCE034935}" type="presParOf" srcId="{73A933FD-5BF7-448D-9DFF-9B812DFF94FE}" destId="{B287F026-8E01-4145-A3EE-3963E1B8884B}" srcOrd="15" destOrd="0" presId="urn:microsoft.com/office/officeart/2005/8/layout/hProcess11"/>
    <dgm:cxn modelId="{99016648-D191-4640-8C95-8F2E8D93FFEF}" type="presParOf" srcId="{73A933FD-5BF7-448D-9DFF-9B812DFF94FE}" destId="{3492B6C6-1B85-439D-B634-C5DA85360CE4}" srcOrd="16" destOrd="0" presId="urn:microsoft.com/office/officeart/2005/8/layout/hProcess11"/>
    <dgm:cxn modelId="{3807CAD9-DAA5-4EE7-8D98-C5182528420D}" type="presParOf" srcId="{3492B6C6-1B85-439D-B634-C5DA85360CE4}" destId="{1771CD61-7C2F-43E4-8E7E-66796DC46E67}" srcOrd="0" destOrd="0" presId="urn:microsoft.com/office/officeart/2005/8/layout/hProcess11"/>
    <dgm:cxn modelId="{B9E88964-8CF7-400E-9A89-2778A88473B8}" type="presParOf" srcId="{3492B6C6-1B85-439D-B634-C5DA85360CE4}" destId="{2250C117-D528-47EF-AF8D-486FC13BB430}" srcOrd="1" destOrd="0" presId="urn:microsoft.com/office/officeart/2005/8/layout/hProcess11"/>
    <dgm:cxn modelId="{57EE6A99-AC13-4A16-863B-734895BC424D}" type="presParOf" srcId="{3492B6C6-1B85-439D-B634-C5DA85360CE4}" destId="{53C1F9E6-BE6C-4EF0-BE8B-8A1CB7A32886}"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BBCFDD-B343-4963-A72C-E086A133F1D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4F4092CA-88BF-412E-A9ED-F8718048DE6B}">
      <dgm:prSet phldrT="[Texte]" custT="1"/>
      <dgm:spPr/>
      <dgm:t>
        <a:bodyPr/>
        <a:lstStyle/>
        <a:p>
          <a:r>
            <a:rPr lang="fr-FR" sz="1500" dirty="0">
              <a:solidFill>
                <a:schemeClr val="accent1"/>
              </a:solidFill>
              <a:latin typeface="Times New Roman" panose="02020603050405020304" pitchFamily="18" charset="0"/>
              <a:cs typeface="Times New Roman" panose="02020603050405020304" pitchFamily="18" charset="0"/>
            </a:rPr>
            <a:t>Effet</a:t>
          </a:r>
          <a:r>
            <a:rPr lang="fr-FR" sz="1500" dirty="0">
              <a:latin typeface="Times New Roman" panose="02020603050405020304" pitchFamily="18" charset="0"/>
              <a:cs typeface="Times New Roman" panose="02020603050405020304" pitchFamily="18" charset="0"/>
            </a:rPr>
            <a:t> </a:t>
          </a:r>
        </a:p>
      </dgm:t>
    </dgm:pt>
    <dgm:pt modelId="{FFF5A0C4-E69A-495F-A030-4E25DB03A20E}" type="parTrans" cxnId="{DB9E2386-6E75-4B2D-A38B-DDECB4317598}">
      <dgm:prSet/>
      <dgm:spPr/>
      <dgm:t>
        <a:bodyPr/>
        <a:lstStyle/>
        <a:p>
          <a:endParaRPr lang="fr-FR"/>
        </a:p>
      </dgm:t>
    </dgm:pt>
    <dgm:pt modelId="{A0FA19B7-0114-4A9A-8EC0-FE13AE482CAE}" type="sibTrans" cxnId="{DB9E2386-6E75-4B2D-A38B-DDECB4317598}">
      <dgm:prSet/>
      <dgm:spPr/>
      <dgm:t>
        <a:bodyPr/>
        <a:lstStyle/>
        <a:p>
          <a:endParaRPr lang="fr-FR"/>
        </a:p>
      </dgm:t>
    </dgm:pt>
    <dgm:pt modelId="{D7C6693F-64F1-415F-B3D7-9A2EEA5AB55B}">
      <dgm:prSet phldrT="[Texte]"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Survenance sinistre </a:t>
          </a:r>
        </a:p>
        <a:p>
          <a:r>
            <a:rPr lang="fr-FR" sz="1500" dirty="0">
              <a:solidFill>
                <a:srgbClr val="FF0000"/>
              </a:solidFill>
              <a:latin typeface="Times New Roman" panose="02020603050405020304" pitchFamily="18" charset="0"/>
              <a:cs typeface="Times New Roman" panose="02020603050405020304" pitchFamily="18" charset="0"/>
            </a:rPr>
            <a:t> </a:t>
          </a:r>
        </a:p>
      </dgm:t>
    </dgm:pt>
    <dgm:pt modelId="{340E14D7-0307-440C-B143-2114216D746E}" type="parTrans" cxnId="{0A41B6E9-B3CF-4E83-BC80-CBF845EBF3A7}">
      <dgm:prSet/>
      <dgm:spPr/>
      <dgm:t>
        <a:bodyPr/>
        <a:lstStyle/>
        <a:p>
          <a:endParaRPr lang="fr-FR"/>
        </a:p>
      </dgm:t>
    </dgm:pt>
    <dgm:pt modelId="{D6698EBB-E6C5-4F83-B017-AC78A7510767}" type="sibTrans" cxnId="{0A41B6E9-B3CF-4E83-BC80-CBF845EBF3A7}">
      <dgm:prSet/>
      <dgm:spPr/>
      <dgm:t>
        <a:bodyPr/>
        <a:lstStyle/>
        <a:p>
          <a:endParaRPr lang="fr-FR"/>
        </a:p>
      </dgm:t>
    </dgm:pt>
    <dgm:pt modelId="{BD228EAA-814B-4FA0-A338-EDB03FF7D57C}">
      <dgm:prSet phldrT="[Texte]" custT="1"/>
      <dgm:spPr/>
      <dgm:t>
        <a:bodyPr/>
        <a:lstStyle/>
        <a:p>
          <a:r>
            <a:rPr lang="fr-FR" sz="1500" dirty="0">
              <a:solidFill>
                <a:schemeClr val="accent1"/>
              </a:solidFill>
              <a:latin typeface="Times New Roman" panose="02020603050405020304" pitchFamily="18" charset="0"/>
              <a:cs typeface="Times New Roman" panose="02020603050405020304" pitchFamily="18" charset="0"/>
            </a:rPr>
            <a:t>Echéance</a:t>
          </a:r>
          <a:r>
            <a:rPr lang="fr-FR" sz="1500" dirty="0">
              <a:latin typeface="Times New Roman" panose="02020603050405020304" pitchFamily="18" charset="0"/>
              <a:cs typeface="Times New Roman" panose="02020603050405020304" pitchFamily="18" charset="0"/>
            </a:rPr>
            <a:t> </a:t>
          </a:r>
        </a:p>
      </dgm:t>
    </dgm:pt>
    <dgm:pt modelId="{C9D43606-DFB0-400C-87C3-DD5DA5A7E7D8}" type="parTrans" cxnId="{DC1D103F-4438-479B-A619-077D6790334C}">
      <dgm:prSet/>
      <dgm:spPr/>
      <dgm:t>
        <a:bodyPr/>
        <a:lstStyle/>
        <a:p>
          <a:endParaRPr lang="fr-FR"/>
        </a:p>
      </dgm:t>
    </dgm:pt>
    <dgm:pt modelId="{FC149A33-42B8-4E1D-A73E-E1A8E0D36D5E}" type="sibTrans" cxnId="{DC1D103F-4438-479B-A619-077D6790334C}">
      <dgm:prSet/>
      <dgm:spPr/>
      <dgm:t>
        <a:bodyPr/>
        <a:lstStyle/>
        <a:p>
          <a:endParaRPr lang="fr-FR"/>
        </a:p>
      </dgm:t>
    </dgm:pt>
    <dgm:pt modelId="{795A0E35-C8AD-4D0B-B039-10FA76D8BB24}">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Déclaration sinistre</a:t>
          </a:r>
        </a:p>
      </dgm:t>
    </dgm:pt>
    <dgm:pt modelId="{D7B57780-9F08-4824-A8F9-90D434504046}" type="parTrans" cxnId="{4CB46B29-41E2-4037-A962-F03033B1C535}">
      <dgm:prSet/>
      <dgm:spPr/>
      <dgm:t>
        <a:bodyPr/>
        <a:lstStyle/>
        <a:p>
          <a:endParaRPr lang="fr-FR"/>
        </a:p>
      </dgm:t>
    </dgm:pt>
    <dgm:pt modelId="{F2453354-BB79-4518-95F9-7CF41E555510}" type="sibTrans" cxnId="{4CB46B29-41E2-4037-A962-F03033B1C535}">
      <dgm:prSet/>
      <dgm:spPr/>
      <dgm:t>
        <a:bodyPr/>
        <a:lstStyle/>
        <a:p>
          <a:endParaRPr lang="fr-FR"/>
        </a:p>
      </dgm:t>
    </dgm:pt>
    <dgm:pt modelId="{416B3BB8-EBA9-4E6B-93D1-3BA31F256DEB}">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Paiement </a:t>
          </a:r>
        </a:p>
      </dgm:t>
    </dgm:pt>
    <dgm:pt modelId="{98F1A77A-6443-4108-B585-D950FB83C657}" type="parTrans" cxnId="{06895521-2F90-4AF3-81C7-57207752B76A}">
      <dgm:prSet/>
      <dgm:spPr/>
      <dgm:t>
        <a:bodyPr/>
        <a:lstStyle/>
        <a:p>
          <a:endParaRPr lang="fr-FR"/>
        </a:p>
      </dgm:t>
    </dgm:pt>
    <dgm:pt modelId="{DFD5014C-0A0C-4066-942A-AADFB21FAAE7}" type="sibTrans" cxnId="{06895521-2F90-4AF3-81C7-57207752B76A}">
      <dgm:prSet/>
      <dgm:spPr/>
      <dgm:t>
        <a:bodyPr/>
        <a:lstStyle/>
        <a:p>
          <a:endParaRPr lang="fr-FR"/>
        </a:p>
      </dgm:t>
    </dgm:pt>
    <dgm:pt modelId="{39FE9519-FBAA-4FA9-8A18-C0A47BD2AE2A}">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Clôture </a:t>
          </a:r>
        </a:p>
      </dgm:t>
    </dgm:pt>
    <dgm:pt modelId="{5C349AD4-563F-4CD8-922E-7A4B273CE20D}" type="parTrans" cxnId="{37C3CDC8-3F8B-416C-B68C-05CE21AC0BE0}">
      <dgm:prSet/>
      <dgm:spPr/>
      <dgm:t>
        <a:bodyPr/>
        <a:lstStyle/>
        <a:p>
          <a:endParaRPr lang="fr-FR"/>
        </a:p>
      </dgm:t>
    </dgm:pt>
    <dgm:pt modelId="{2F4804E4-145A-42C5-B8B1-32102518BC05}" type="sibTrans" cxnId="{37C3CDC8-3F8B-416C-B68C-05CE21AC0BE0}">
      <dgm:prSet/>
      <dgm:spPr/>
      <dgm:t>
        <a:bodyPr/>
        <a:lstStyle/>
        <a:p>
          <a:endParaRPr lang="fr-FR"/>
        </a:p>
      </dgm:t>
    </dgm:pt>
    <dgm:pt modelId="{733B33DA-3358-464A-B9A9-3E370E5A88D0}">
      <dgm:prSet custT="1"/>
      <dgm:spPr/>
      <dgm:t>
        <a:bodyPr/>
        <a:lstStyle/>
        <a:p>
          <a:r>
            <a:rPr lang="fr-FR" sz="1500" dirty="0">
              <a:latin typeface="Times New Roman" panose="02020603050405020304" pitchFamily="18" charset="0"/>
              <a:cs typeface="Times New Roman" panose="02020603050405020304" pitchFamily="18" charset="0"/>
            </a:rPr>
            <a:t>Inventaire comptable </a:t>
          </a:r>
        </a:p>
      </dgm:t>
    </dgm:pt>
    <dgm:pt modelId="{854BB731-CD3F-41FB-A10F-B6A0BAC28597}" type="sibTrans" cxnId="{47AC7D32-10CA-43AC-A56D-FD98DBC80DAC}">
      <dgm:prSet/>
      <dgm:spPr/>
      <dgm:t>
        <a:bodyPr/>
        <a:lstStyle/>
        <a:p>
          <a:endParaRPr lang="fr-FR"/>
        </a:p>
      </dgm:t>
    </dgm:pt>
    <dgm:pt modelId="{F02362F7-6216-457F-B43F-AFEBE95292A6}" type="parTrans" cxnId="{47AC7D32-10CA-43AC-A56D-FD98DBC80DAC}">
      <dgm:prSet/>
      <dgm:spPr/>
      <dgm:t>
        <a:bodyPr/>
        <a:lstStyle/>
        <a:p>
          <a:endParaRPr lang="fr-FR"/>
        </a:p>
      </dgm:t>
    </dgm:pt>
    <dgm:pt modelId="{8447EADF-F440-4200-B802-24D41C8F3E3C}" type="pres">
      <dgm:prSet presAssocID="{9CBBCFDD-B343-4963-A72C-E086A133F1DC}" presName="Name0" presStyleCnt="0">
        <dgm:presLayoutVars>
          <dgm:dir/>
          <dgm:resizeHandles val="exact"/>
        </dgm:presLayoutVars>
      </dgm:prSet>
      <dgm:spPr/>
    </dgm:pt>
    <dgm:pt modelId="{EB3503AF-7A04-4C52-9F61-0703DD90A2CB}" type="pres">
      <dgm:prSet presAssocID="{9CBBCFDD-B343-4963-A72C-E086A133F1DC}" presName="arrow" presStyleLbl="bgShp" presStyleIdx="0" presStyleCnt="1"/>
      <dgm:spPr/>
    </dgm:pt>
    <dgm:pt modelId="{73A933FD-5BF7-448D-9DFF-9B812DFF94FE}" type="pres">
      <dgm:prSet presAssocID="{9CBBCFDD-B343-4963-A72C-E086A133F1DC}" presName="points" presStyleCnt="0"/>
      <dgm:spPr/>
    </dgm:pt>
    <dgm:pt modelId="{14BC7189-42F5-4746-A3FC-AE7DEBF70A1F}" type="pres">
      <dgm:prSet presAssocID="{4F4092CA-88BF-412E-A9ED-F8718048DE6B}" presName="compositeA" presStyleCnt="0"/>
      <dgm:spPr/>
    </dgm:pt>
    <dgm:pt modelId="{FDDAD2A2-3968-461A-B0DF-094331A80888}" type="pres">
      <dgm:prSet presAssocID="{4F4092CA-88BF-412E-A9ED-F8718048DE6B}" presName="textA" presStyleLbl="revTx" presStyleIdx="0" presStyleCnt="7" custScaleX="268485">
        <dgm:presLayoutVars>
          <dgm:bulletEnabled val="1"/>
        </dgm:presLayoutVars>
      </dgm:prSet>
      <dgm:spPr/>
    </dgm:pt>
    <dgm:pt modelId="{220AA4B9-E855-4045-9A27-335154B757ED}" type="pres">
      <dgm:prSet presAssocID="{4F4092CA-88BF-412E-A9ED-F8718048DE6B}" presName="circleA" presStyleLbl="node1" presStyleIdx="0" presStyleCnt="7"/>
      <dgm:spPr>
        <a:ln>
          <a:solidFill>
            <a:schemeClr val="accent1"/>
          </a:solidFill>
        </a:ln>
      </dgm:spPr>
    </dgm:pt>
    <dgm:pt modelId="{01434343-CCFA-4C38-B439-F86DE902EF6B}" type="pres">
      <dgm:prSet presAssocID="{4F4092CA-88BF-412E-A9ED-F8718048DE6B}" presName="spaceA" presStyleCnt="0"/>
      <dgm:spPr/>
    </dgm:pt>
    <dgm:pt modelId="{187128CD-5012-4E36-A3A5-34E3DF3BB8FE}" type="pres">
      <dgm:prSet presAssocID="{A0FA19B7-0114-4A9A-8EC0-FE13AE482CAE}" presName="space" presStyleCnt="0"/>
      <dgm:spPr/>
    </dgm:pt>
    <dgm:pt modelId="{6DB893DE-7E60-4F5D-A6C8-CCFD95019FD4}" type="pres">
      <dgm:prSet presAssocID="{D7C6693F-64F1-415F-B3D7-9A2EEA5AB55B}" presName="compositeB" presStyleCnt="0"/>
      <dgm:spPr/>
    </dgm:pt>
    <dgm:pt modelId="{4F6DE494-FA21-437F-B603-A3B0EB307BEA}" type="pres">
      <dgm:prSet presAssocID="{D7C6693F-64F1-415F-B3D7-9A2EEA5AB55B}" presName="textB" presStyleLbl="revTx" presStyleIdx="1" presStyleCnt="7" custScaleX="112268">
        <dgm:presLayoutVars>
          <dgm:bulletEnabled val="1"/>
        </dgm:presLayoutVars>
      </dgm:prSet>
      <dgm:spPr/>
    </dgm:pt>
    <dgm:pt modelId="{464EC3F6-1A72-4616-AF9E-EFBF4A83F4A1}" type="pres">
      <dgm:prSet presAssocID="{D7C6693F-64F1-415F-B3D7-9A2EEA5AB55B}" presName="circleB" presStyleLbl="node1" presStyleIdx="1" presStyleCnt="7"/>
      <dgm:spPr>
        <a:solidFill>
          <a:srgbClr val="FF0000"/>
        </a:solidFill>
        <a:ln>
          <a:solidFill>
            <a:srgbClr val="FF0000"/>
          </a:solidFill>
        </a:ln>
      </dgm:spPr>
    </dgm:pt>
    <dgm:pt modelId="{49294A8F-1E8E-41CC-B307-C4AE6E0C3CAA}" type="pres">
      <dgm:prSet presAssocID="{D7C6693F-64F1-415F-B3D7-9A2EEA5AB55B}" presName="spaceB" presStyleCnt="0"/>
      <dgm:spPr/>
    </dgm:pt>
    <dgm:pt modelId="{BF14EA51-E09C-4626-9FA9-24051047647F}" type="pres">
      <dgm:prSet presAssocID="{D6698EBB-E6C5-4F83-B017-AC78A7510767}" presName="space" presStyleCnt="0"/>
      <dgm:spPr/>
    </dgm:pt>
    <dgm:pt modelId="{4A662352-D6CD-413B-B197-A8C924B49A50}" type="pres">
      <dgm:prSet presAssocID="{733B33DA-3358-464A-B9A9-3E370E5A88D0}" presName="compositeA" presStyleCnt="0"/>
      <dgm:spPr/>
    </dgm:pt>
    <dgm:pt modelId="{A276E74E-892A-49CE-8368-9FB0B1D6B17F}" type="pres">
      <dgm:prSet presAssocID="{733B33DA-3358-464A-B9A9-3E370E5A88D0}" presName="textA" presStyleLbl="revTx" presStyleIdx="2" presStyleCnt="7" custScaleX="155813">
        <dgm:presLayoutVars>
          <dgm:bulletEnabled val="1"/>
        </dgm:presLayoutVars>
      </dgm:prSet>
      <dgm:spPr/>
    </dgm:pt>
    <dgm:pt modelId="{89257E4C-A919-4D77-9658-4A0459A67C21}" type="pres">
      <dgm:prSet presAssocID="{733B33DA-3358-464A-B9A9-3E370E5A88D0}" presName="circleA" presStyleLbl="node1" presStyleIdx="2" presStyleCnt="7"/>
      <dgm:spPr>
        <a:solidFill>
          <a:schemeClr val="tx1"/>
        </a:solidFill>
        <a:ln>
          <a:solidFill>
            <a:schemeClr val="tx1"/>
          </a:solidFill>
        </a:ln>
      </dgm:spPr>
    </dgm:pt>
    <dgm:pt modelId="{D1ED2CEF-453A-4420-A4A9-4A55DC3A15B9}" type="pres">
      <dgm:prSet presAssocID="{733B33DA-3358-464A-B9A9-3E370E5A88D0}" presName="spaceA" presStyleCnt="0"/>
      <dgm:spPr/>
    </dgm:pt>
    <dgm:pt modelId="{3D64B775-45AC-4E2A-9838-F8053A3567D3}" type="pres">
      <dgm:prSet presAssocID="{854BB731-CD3F-41FB-A10F-B6A0BAC28597}" presName="space" presStyleCnt="0"/>
      <dgm:spPr/>
    </dgm:pt>
    <dgm:pt modelId="{AFAA8F21-6BC1-49D9-83E0-F40A55750567}" type="pres">
      <dgm:prSet presAssocID="{BD228EAA-814B-4FA0-A338-EDB03FF7D57C}" presName="compositeB" presStyleCnt="0"/>
      <dgm:spPr/>
    </dgm:pt>
    <dgm:pt modelId="{9710EC00-1A3C-4A12-8151-2BEDA4C709B0}" type="pres">
      <dgm:prSet presAssocID="{BD228EAA-814B-4FA0-A338-EDB03FF7D57C}" presName="textB" presStyleLbl="revTx" presStyleIdx="3" presStyleCnt="7" custScaleX="110843">
        <dgm:presLayoutVars>
          <dgm:bulletEnabled val="1"/>
        </dgm:presLayoutVars>
      </dgm:prSet>
      <dgm:spPr/>
    </dgm:pt>
    <dgm:pt modelId="{85CF4A0D-4D7B-458D-979A-67C68E7B2B49}" type="pres">
      <dgm:prSet presAssocID="{BD228EAA-814B-4FA0-A338-EDB03FF7D57C}" presName="circleB" presStyleLbl="node1" presStyleIdx="3" presStyleCnt="7"/>
      <dgm:spPr>
        <a:ln>
          <a:solidFill>
            <a:schemeClr val="accent1"/>
          </a:solidFill>
        </a:ln>
      </dgm:spPr>
    </dgm:pt>
    <dgm:pt modelId="{170C2765-AB96-4AF3-B09F-3C35EF348E64}" type="pres">
      <dgm:prSet presAssocID="{BD228EAA-814B-4FA0-A338-EDB03FF7D57C}" presName="spaceB" presStyleCnt="0"/>
      <dgm:spPr/>
    </dgm:pt>
    <dgm:pt modelId="{033AEBEF-9E32-45FE-A517-608057CE065A}" type="pres">
      <dgm:prSet presAssocID="{FC149A33-42B8-4E1D-A73E-E1A8E0D36D5E}" presName="space" presStyleCnt="0"/>
      <dgm:spPr/>
    </dgm:pt>
    <dgm:pt modelId="{AC5BBC64-17D3-4955-9D93-69A4CB3EF213}" type="pres">
      <dgm:prSet presAssocID="{795A0E35-C8AD-4D0B-B039-10FA76D8BB24}" presName="compositeA" presStyleCnt="0"/>
      <dgm:spPr/>
    </dgm:pt>
    <dgm:pt modelId="{16E838BC-1A8A-47A4-AEAE-8AE7BAC4A13C}" type="pres">
      <dgm:prSet presAssocID="{795A0E35-C8AD-4D0B-B039-10FA76D8BB24}" presName="textA" presStyleLbl="revTx" presStyleIdx="4" presStyleCnt="7" custScaleX="139671">
        <dgm:presLayoutVars>
          <dgm:bulletEnabled val="1"/>
        </dgm:presLayoutVars>
      </dgm:prSet>
      <dgm:spPr/>
    </dgm:pt>
    <dgm:pt modelId="{07FB672C-08AD-4567-8D49-C10E13821307}" type="pres">
      <dgm:prSet presAssocID="{795A0E35-C8AD-4D0B-B039-10FA76D8BB24}" presName="circleA" presStyleLbl="node1" presStyleIdx="4" presStyleCnt="7"/>
      <dgm:spPr>
        <a:solidFill>
          <a:srgbClr val="FF0000"/>
        </a:solidFill>
        <a:ln>
          <a:solidFill>
            <a:srgbClr val="FF0000"/>
          </a:solidFill>
        </a:ln>
      </dgm:spPr>
    </dgm:pt>
    <dgm:pt modelId="{9A69928A-9C10-4052-AA4E-C73BAAD21105}" type="pres">
      <dgm:prSet presAssocID="{795A0E35-C8AD-4D0B-B039-10FA76D8BB24}" presName="spaceA" presStyleCnt="0"/>
      <dgm:spPr/>
    </dgm:pt>
    <dgm:pt modelId="{51DD5845-DE73-434B-BC80-44FCC98359FB}" type="pres">
      <dgm:prSet presAssocID="{F2453354-BB79-4518-95F9-7CF41E555510}" presName="space" presStyleCnt="0"/>
      <dgm:spPr/>
    </dgm:pt>
    <dgm:pt modelId="{47B6586F-5D74-4591-9E1F-57F23114A49F}" type="pres">
      <dgm:prSet presAssocID="{416B3BB8-EBA9-4E6B-93D1-3BA31F256DEB}" presName="compositeB" presStyleCnt="0"/>
      <dgm:spPr/>
    </dgm:pt>
    <dgm:pt modelId="{DCBE9849-9EB8-433D-8A03-33936F3E982F}" type="pres">
      <dgm:prSet presAssocID="{416B3BB8-EBA9-4E6B-93D1-3BA31F256DEB}" presName="textB" presStyleLbl="revTx" presStyleIdx="5" presStyleCnt="7">
        <dgm:presLayoutVars>
          <dgm:bulletEnabled val="1"/>
        </dgm:presLayoutVars>
      </dgm:prSet>
      <dgm:spPr/>
    </dgm:pt>
    <dgm:pt modelId="{CDC731E4-25BC-466E-9460-2B39CF3604ED}" type="pres">
      <dgm:prSet presAssocID="{416B3BB8-EBA9-4E6B-93D1-3BA31F256DEB}" presName="circleB" presStyleLbl="node1" presStyleIdx="5" presStyleCnt="7"/>
      <dgm:spPr>
        <a:solidFill>
          <a:srgbClr val="FF0000"/>
        </a:solidFill>
        <a:ln>
          <a:solidFill>
            <a:srgbClr val="FF0000"/>
          </a:solidFill>
        </a:ln>
      </dgm:spPr>
    </dgm:pt>
    <dgm:pt modelId="{61875285-753C-4567-9D5D-A6AAEBE97016}" type="pres">
      <dgm:prSet presAssocID="{416B3BB8-EBA9-4E6B-93D1-3BA31F256DEB}" presName="spaceB" presStyleCnt="0"/>
      <dgm:spPr/>
    </dgm:pt>
    <dgm:pt modelId="{B287F026-8E01-4145-A3EE-3963E1B8884B}" type="pres">
      <dgm:prSet presAssocID="{DFD5014C-0A0C-4066-942A-AADFB21FAAE7}" presName="space" presStyleCnt="0"/>
      <dgm:spPr/>
    </dgm:pt>
    <dgm:pt modelId="{5B7E07EA-912D-41B8-A538-D4F21FA4C619}" type="pres">
      <dgm:prSet presAssocID="{39FE9519-FBAA-4FA9-8A18-C0A47BD2AE2A}" presName="compositeA" presStyleCnt="0"/>
      <dgm:spPr/>
    </dgm:pt>
    <dgm:pt modelId="{36314C85-E8D9-4DE8-B63A-9F7CA6F0798C}" type="pres">
      <dgm:prSet presAssocID="{39FE9519-FBAA-4FA9-8A18-C0A47BD2AE2A}" presName="textA" presStyleLbl="revTx" presStyleIdx="6" presStyleCnt="7">
        <dgm:presLayoutVars>
          <dgm:bulletEnabled val="1"/>
        </dgm:presLayoutVars>
      </dgm:prSet>
      <dgm:spPr/>
    </dgm:pt>
    <dgm:pt modelId="{BE53F819-8512-42CE-9710-7E84477CB305}" type="pres">
      <dgm:prSet presAssocID="{39FE9519-FBAA-4FA9-8A18-C0A47BD2AE2A}" presName="circleA" presStyleLbl="node1" presStyleIdx="6" presStyleCnt="7"/>
      <dgm:spPr>
        <a:solidFill>
          <a:srgbClr val="FF0000"/>
        </a:solidFill>
        <a:ln>
          <a:solidFill>
            <a:srgbClr val="FF0000"/>
          </a:solidFill>
        </a:ln>
      </dgm:spPr>
    </dgm:pt>
    <dgm:pt modelId="{063B0D66-7F6B-4370-B131-2214A0C27617}" type="pres">
      <dgm:prSet presAssocID="{39FE9519-FBAA-4FA9-8A18-C0A47BD2AE2A}" presName="spaceA" presStyleCnt="0"/>
      <dgm:spPr/>
    </dgm:pt>
  </dgm:ptLst>
  <dgm:cxnLst>
    <dgm:cxn modelId="{276C1F0D-B175-4DDB-96D6-AA4AFA13A38B}" type="presOf" srcId="{BD228EAA-814B-4FA0-A338-EDB03FF7D57C}" destId="{9710EC00-1A3C-4A12-8151-2BEDA4C709B0}" srcOrd="0" destOrd="0" presId="urn:microsoft.com/office/officeart/2005/8/layout/hProcess11"/>
    <dgm:cxn modelId="{B6A8FD11-0DF4-48AF-90EC-19BEAAB22C30}" type="presOf" srcId="{D7C6693F-64F1-415F-B3D7-9A2EEA5AB55B}" destId="{4F6DE494-FA21-437F-B603-A3B0EB307BEA}" srcOrd="0" destOrd="0" presId="urn:microsoft.com/office/officeart/2005/8/layout/hProcess11"/>
    <dgm:cxn modelId="{3E8BB81D-196C-4E85-B4CA-85EA13EC33E3}" type="presOf" srcId="{9CBBCFDD-B343-4963-A72C-E086A133F1DC}" destId="{8447EADF-F440-4200-B802-24D41C8F3E3C}" srcOrd="0" destOrd="0" presId="urn:microsoft.com/office/officeart/2005/8/layout/hProcess11"/>
    <dgm:cxn modelId="{06895521-2F90-4AF3-81C7-57207752B76A}" srcId="{9CBBCFDD-B343-4963-A72C-E086A133F1DC}" destId="{416B3BB8-EBA9-4E6B-93D1-3BA31F256DEB}" srcOrd="5" destOrd="0" parTransId="{98F1A77A-6443-4108-B585-D950FB83C657}" sibTransId="{DFD5014C-0A0C-4066-942A-AADFB21FAAE7}"/>
    <dgm:cxn modelId="{4CB46B29-41E2-4037-A962-F03033B1C535}" srcId="{9CBBCFDD-B343-4963-A72C-E086A133F1DC}" destId="{795A0E35-C8AD-4D0B-B039-10FA76D8BB24}" srcOrd="4" destOrd="0" parTransId="{D7B57780-9F08-4824-A8F9-90D434504046}" sibTransId="{F2453354-BB79-4518-95F9-7CF41E555510}"/>
    <dgm:cxn modelId="{B011942D-A050-470D-B33F-ADC942A47348}" type="presOf" srcId="{795A0E35-C8AD-4D0B-B039-10FA76D8BB24}" destId="{16E838BC-1A8A-47A4-AEAE-8AE7BAC4A13C}" srcOrd="0" destOrd="0" presId="urn:microsoft.com/office/officeart/2005/8/layout/hProcess11"/>
    <dgm:cxn modelId="{47AC7D32-10CA-43AC-A56D-FD98DBC80DAC}" srcId="{9CBBCFDD-B343-4963-A72C-E086A133F1DC}" destId="{733B33DA-3358-464A-B9A9-3E370E5A88D0}" srcOrd="2" destOrd="0" parTransId="{F02362F7-6216-457F-B43F-AFEBE95292A6}" sibTransId="{854BB731-CD3F-41FB-A10F-B6A0BAC28597}"/>
    <dgm:cxn modelId="{DC1D103F-4438-479B-A619-077D6790334C}" srcId="{9CBBCFDD-B343-4963-A72C-E086A133F1DC}" destId="{BD228EAA-814B-4FA0-A338-EDB03FF7D57C}" srcOrd="3" destOrd="0" parTransId="{C9D43606-DFB0-400C-87C3-DD5DA5A7E7D8}" sibTransId="{FC149A33-42B8-4E1D-A73E-E1A8E0D36D5E}"/>
    <dgm:cxn modelId="{209B0560-0B6F-4125-8A59-5902F1F412D9}" type="presOf" srcId="{416B3BB8-EBA9-4E6B-93D1-3BA31F256DEB}" destId="{DCBE9849-9EB8-433D-8A03-33936F3E982F}" srcOrd="0" destOrd="0" presId="urn:microsoft.com/office/officeart/2005/8/layout/hProcess11"/>
    <dgm:cxn modelId="{8F04FF4D-F03D-4975-BCF3-F9570D009772}" type="presOf" srcId="{4F4092CA-88BF-412E-A9ED-F8718048DE6B}" destId="{FDDAD2A2-3968-461A-B0DF-094331A80888}" srcOrd="0" destOrd="0" presId="urn:microsoft.com/office/officeart/2005/8/layout/hProcess11"/>
    <dgm:cxn modelId="{DB9E2386-6E75-4B2D-A38B-DDECB4317598}" srcId="{9CBBCFDD-B343-4963-A72C-E086A133F1DC}" destId="{4F4092CA-88BF-412E-A9ED-F8718048DE6B}" srcOrd="0" destOrd="0" parTransId="{FFF5A0C4-E69A-495F-A030-4E25DB03A20E}" sibTransId="{A0FA19B7-0114-4A9A-8EC0-FE13AE482CAE}"/>
    <dgm:cxn modelId="{B39D8EA7-299C-4914-8935-69F26308F2C3}" type="presOf" srcId="{39FE9519-FBAA-4FA9-8A18-C0A47BD2AE2A}" destId="{36314C85-E8D9-4DE8-B63A-9F7CA6F0798C}" srcOrd="0" destOrd="0" presId="urn:microsoft.com/office/officeart/2005/8/layout/hProcess11"/>
    <dgm:cxn modelId="{93D51CB4-808C-4F8B-AC30-5B4590BA7F21}" type="presOf" srcId="{733B33DA-3358-464A-B9A9-3E370E5A88D0}" destId="{A276E74E-892A-49CE-8368-9FB0B1D6B17F}" srcOrd="0" destOrd="0" presId="urn:microsoft.com/office/officeart/2005/8/layout/hProcess11"/>
    <dgm:cxn modelId="{37C3CDC8-3F8B-416C-B68C-05CE21AC0BE0}" srcId="{9CBBCFDD-B343-4963-A72C-E086A133F1DC}" destId="{39FE9519-FBAA-4FA9-8A18-C0A47BD2AE2A}" srcOrd="6" destOrd="0" parTransId="{5C349AD4-563F-4CD8-922E-7A4B273CE20D}" sibTransId="{2F4804E4-145A-42C5-B8B1-32102518BC05}"/>
    <dgm:cxn modelId="{0A41B6E9-B3CF-4E83-BC80-CBF845EBF3A7}" srcId="{9CBBCFDD-B343-4963-A72C-E086A133F1DC}" destId="{D7C6693F-64F1-415F-B3D7-9A2EEA5AB55B}" srcOrd="1" destOrd="0" parTransId="{340E14D7-0307-440C-B143-2114216D746E}" sibTransId="{D6698EBB-E6C5-4F83-B017-AC78A7510767}"/>
    <dgm:cxn modelId="{80350DBB-AFE9-4F48-A6E4-6EA12CC21234}" type="presParOf" srcId="{8447EADF-F440-4200-B802-24D41C8F3E3C}" destId="{EB3503AF-7A04-4C52-9F61-0703DD90A2CB}" srcOrd="0" destOrd="0" presId="urn:microsoft.com/office/officeart/2005/8/layout/hProcess11"/>
    <dgm:cxn modelId="{16094E9B-8C57-4735-BE36-0932E03B863B}" type="presParOf" srcId="{8447EADF-F440-4200-B802-24D41C8F3E3C}" destId="{73A933FD-5BF7-448D-9DFF-9B812DFF94FE}" srcOrd="1" destOrd="0" presId="urn:microsoft.com/office/officeart/2005/8/layout/hProcess11"/>
    <dgm:cxn modelId="{E681AA14-7E86-4BDD-8388-526E1E45C2B8}" type="presParOf" srcId="{73A933FD-5BF7-448D-9DFF-9B812DFF94FE}" destId="{14BC7189-42F5-4746-A3FC-AE7DEBF70A1F}" srcOrd="0" destOrd="0" presId="urn:microsoft.com/office/officeart/2005/8/layout/hProcess11"/>
    <dgm:cxn modelId="{4B79BFC8-C12B-415C-BA7A-9F8E07018D57}" type="presParOf" srcId="{14BC7189-42F5-4746-A3FC-AE7DEBF70A1F}" destId="{FDDAD2A2-3968-461A-B0DF-094331A80888}" srcOrd="0" destOrd="0" presId="urn:microsoft.com/office/officeart/2005/8/layout/hProcess11"/>
    <dgm:cxn modelId="{CFE9431A-85FA-4061-B8AE-320E2885ABA5}" type="presParOf" srcId="{14BC7189-42F5-4746-A3FC-AE7DEBF70A1F}" destId="{220AA4B9-E855-4045-9A27-335154B757ED}" srcOrd="1" destOrd="0" presId="urn:microsoft.com/office/officeart/2005/8/layout/hProcess11"/>
    <dgm:cxn modelId="{F5E75B5D-8E8A-4588-B0AD-C8F56C4E8EAD}" type="presParOf" srcId="{14BC7189-42F5-4746-A3FC-AE7DEBF70A1F}" destId="{01434343-CCFA-4C38-B439-F86DE902EF6B}" srcOrd="2" destOrd="0" presId="urn:microsoft.com/office/officeart/2005/8/layout/hProcess11"/>
    <dgm:cxn modelId="{39131DFB-A56E-46E6-BE57-9FFB24791F61}" type="presParOf" srcId="{73A933FD-5BF7-448D-9DFF-9B812DFF94FE}" destId="{187128CD-5012-4E36-A3A5-34E3DF3BB8FE}" srcOrd="1" destOrd="0" presId="urn:microsoft.com/office/officeart/2005/8/layout/hProcess11"/>
    <dgm:cxn modelId="{244CACD4-DD7D-4425-90BA-133434C555F1}" type="presParOf" srcId="{73A933FD-5BF7-448D-9DFF-9B812DFF94FE}" destId="{6DB893DE-7E60-4F5D-A6C8-CCFD95019FD4}" srcOrd="2" destOrd="0" presId="urn:microsoft.com/office/officeart/2005/8/layout/hProcess11"/>
    <dgm:cxn modelId="{351D9FE9-9ABF-4064-A3FE-37D651C38E08}" type="presParOf" srcId="{6DB893DE-7E60-4F5D-A6C8-CCFD95019FD4}" destId="{4F6DE494-FA21-437F-B603-A3B0EB307BEA}" srcOrd="0" destOrd="0" presId="urn:microsoft.com/office/officeart/2005/8/layout/hProcess11"/>
    <dgm:cxn modelId="{68B59AD4-1F52-4668-BB91-8E271EA9DDE6}" type="presParOf" srcId="{6DB893DE-7E60-4F5D-A6C8-CCFD95019FD4}" destId="{464EC3F6-1A72-4616-AF9E-EFBF4A83F4A1}" srcOrd="1" destOrd="0" presId="urn:microsoft.com/office/officeart/2005/8/layout/hProcess11"/>
    <dgm:cxn modelId="{2B510C12-DDC7-488A-BFB5-DAE902DDEC4F}" type="presParOf" srcId="{6DB893DE-7E60-4F5D-A6C8-CCFD95019FD4}" destId="{49294A8F-1E8E-41CC-B307-C4AE6E0C3CAA}" srcOrd="2" destOrd="0" presId="urn:microsoft.com/office/officeart/2005/8/layout/hProcess11"/>
    <dgm:cxn modelId="{49EFC7C0-FB11-4A96-A849-51BF1943C4EA}" type="presParOf" srcId="{73A933FD-5BF7-448D-9DFF-9B812DFF94FE}" destId="{BF14EA51-E09C-4626-9FA9-24051047647F}" srcOrd="3" destOrd="0" presId="urn:microsoft.com/office/officeart/2005/8/layout/hProcess11"/>
    <dgm:cxn modelId="{F388D9B5-4F15-42BF-9F7F-737BB450FDF1}" type="presParOf" srcId="{73A933FD-5BF7-448D-9DFF-9B812DFF94FE}" destId="{4A662352-D6CD-413B-B197-A8C924B49A50}" srcOrd="4" destOrd="0" presId="urn:microsoft.com/office/officeart/2005/8/layout/hProcess11"/>
    <dgm:cxn modelId="{9E804C77-9DED-4146-A4D3-65C04D472D0E}" type="presParOf" srcId="{4A662352-D6CD-413B-B197-A8C924B49A50}" destId="{A276E74E-892A-49CE-8368-9FB0B1D6B17F}" srcOrd="0" destOrd="0" presId="urn:microsoft.com/office/officeart/2005/8/layout/hProcess11"/>
    <dgm:cxn modelId="{E1A5683D-8464-46F6-AE63-755B891A0083}" type="presParOf" srcId="{4A662352-D6CD-413B-B197-A8C924B49A50}" destId="{89257E4C-A919-4D77-9658-4A0459A67C21}" srcOrd="1" destOrd="0" presId="urn:microsoft.com/office/officeart/2005/8/layout/hProcess11"/>
    <dgm:cxn modelId="{6A1FDF49-4278-4AD3-9DF3-EB655FAB1576}" type="presParOf" srcId="{4A662352-D6CD-413B-B197-A8C924B49A50}" destId="{D1ED2CEF-453A-4420-A4A9-4A55DC3A15B9}" srcOrd="2" destOrd="0" presId="urn:microsoft.com/office/officeart/2005/8/layout/hProcess11"/>
    <dgm:cxn modelId="{AE305317-1474-4BA4-A3E4-C7F860DD38C0}" type="presParOf" srcId="{73A933FD-5BF7-448D-9DFF-9B812DFF94FE}" destId="{3D64B775-45AC-4E2A-9838-F8053A3567D3}" srcOrd="5" destOrd="0" presId="urn:microsoft.com/office/officeart/2005/8/layout/hProcess11"/>
    <dgm:cxn modelId="{F8E9B06D-A785-4937-B7D9-354EA546C6AF}" type="presParOf" srcId="{73A933FD-5BF7-448D-9DFF-9B812DFF94FE}" destId="{AFAA8F21-6BC1-49D9-83E0-F40A55750567}" srcOrd="6" destOrd="0" presId="urn:microsoft.com/office/officeart/2005/8/layout/hProcess11"/>
    <dgm:cxn modelId="{AC8B44B1-4C34-4789-9661-B9DC5EF6ACBC}" type="presParOf" srcId="{AFAA8F21-6BC1-49D9-83E0-F40A55750567}" destId="{9710EC00-1A3C-4A12-8151-2BEDA4C709B0}" srcOrd="0" destOrd="0" presId="urn:microsoft.com/office/officeart/2005/8/layout/hProcess11"/>
    <dgm:cxn modelId="{4E16896A-E8E3-4DB3-B3A8-B2DEA5069B21}" type="presParOf" srcId="{AFAA8F21-6BC1-49D9-83E0-F40A55750567}" destId="{85CF4A0D-4D7B-458D-979A-67C68E7B2B49}" srcOrd="1" destOrd="0" presId="urn:microsoft.com/office/officeart/2005/8/layout/hProcess11"/>
    <dgm:cxn modelId="{7B20C617-9680-4F5E-B3A9-56FA9A66E737}" type="presParOf" srcId="{AFAA8F21-6BC1-49D9-83E0-F40A55750567}" destId="{170C2765-AB96-4AF3-B09F-3C35EF348E64}" srcOrd="2" destOrd="0" presId="urn:microsoft.com/office/officeart/2005/8/layout/hProcess11"/>
    <dgm:cxn modelId="{6C899DB4-AD66-4AC2-A112-FF0DB9DF2CE8}" type="presParOf" srcId="{73A933FD-5BF7-448D-9DFF-9B812DFF94FE}" destId="{033AEBEF-9E32-45FE-A517-608057CE065A}" srcOrd="7" destOrd="0" presId="urn:microsoft.com/office/officeart/2005/8/layout/hProcess11"/>
    <dgm:cxn modelId="{2CE63DE8-B8AE-49E0-BD99-46A989B20F6B}" type="presParOf" srcId="{73A933FD-5BF7-448D-9DFF-9B812DFF94FE}" destId="{AC5BBC64-17D3-4955-9D93-69A4CB3EF213}" srcOrd="8" destOrd="0" presId="urn:microsoft.com/office/officeart/2005/8/layout/hProcess11"/>
    <dgm:cxn modelId="{A35BC4DE-4F18-4D11-ADA7-B24DC83C3824}" type="presParOf" srcId="{AC5BBC64-17D3-4955-9D93-69A4CB3EF213}" destId="{16E838BC-1A8A-47A4-AEAE-8AE7BAC4A13C}" srcOrd="0" destOrd="0" presId="urn:microsoft.com/office/officeart/2005/8/layout/hProcess11"/>
    <dgm:cxn modelId="{3425EA79-B04A-4A81-9182-02DBD3A74382}" type="presParOf" srcId="{AC5BBC64-17D3-4955-9D93-69A4CB3EF213}" destId="{07FB672C-08AD-4567-8D49-C10E13821307}" srcOrd="1" destOrd="0" presId="urn:microsoft.com/office/officeart/2005/8/layout/hProcess11"/>
    <dgm:cxn modelId="{0CF962C6-5910-4061-AAA1-0F3270F5D4C5}" type="presParOf" srcId="{AC5BBC64-17D3-4955-9D93-69A4CB3EF213}" destId="{9A69928A-9C10-4052-AA4E-C73BAAD21105}" srcOrd="2" destOrd="0" presId="urn:microsoft.com/office/officeart/2005/8/layout/hProcess11"/>
    <dgm:cxn modelId="{F90D17EE-DF8E-485C-AFA4-B926DCF93CC2}" type="presParOf" srcId="{73A933FD-5BF7-448D-9DFF-9B812DFF94FE}" destId="{51DD5845-DE73-434B-BC80-44FCC98359FB}" srcOrd="9" destOrd="0" presId="urn:microsoft.com/office/officeart/2005/8/layout/hProcess11"/>
    <dgm:cxn modelId="{C8742E74-8458-4AAE-B7C4-D5B36BE5DC6A}" type="presParOf" srcId="{73A933FD-5BF7-448D-9DFF-9B812DFF94FE}" destId="{47B6586F-5D74-4591-9E1F-57F23114A49F}" srcOrd="10" destOrd="0" presId="urn:microsoft.com/office/officeart/2005/8/layout/hProcess11"/>
    <dgm:cxn modelId="{B3112E10-6AD2-482A-9D6B-AA429015DCE0}" type="presParOf" srcId="{47B6586F-5D74-4591-9E1F-57F23114A49F}" destId="{DCBE9849-9EB8-433D-8A03-33936F3E982F}" srcOrd="0" destOrd="0" presId="urn:microsoft.com/office/officeart/2005/8/layout/hProcess11"/>
    <dgm:cxn modelId="{97BF798A-533C-446E-91D3-27F22D15853B}" type="presParOf" srcId="{47B6586F-5D74-4591-9E1F-57F23114A49F}" destId="{CDC731E4-25BC-466E-9460-2B39CF3604ED}" srcOrd="1" destOrd="0" presId="urn:microsoft.com/office/officeart/2005/8/layout/hProcess11"/>
    <dgm:cxn modelId="{919C13BD-B07C-4C7C-AA7A-3DFF3EA1F441}" type="presParOf" srcId="{47B6586F-5D74-4591-9E1F-57F23114A49F}" destId="{61875285-753C-4567-9D5D-A6AAEBE97016}" srcOrd="2" destOrd="0" presId="urn:microsoft.com/office/officeart/2005/8/layout/hProcess11"/>
    <dgm:cxn modelId="{C48EC5E9-74E9-4656-BECA-6D5BCE034935}" type="presParOf" srcId="{73A933FD-5BF7-448D-9DFF-9B812DFF94FE}" destId="{B287F026-8E01-4145-A3EE-3963E1B8884B}" srcOrd="11" destOrd="0" presId="urn:microsoft.com/office/officeart/2005/8/layout/hProcess11"/>
    <dgm:cxn modelId="{DE9B35CD-46C1-458F-B902-00081C4D7D87}" type="presParOf" srcId="{73A933FD-5BF7-448D-9DFF-9B812DFF94FE}" destId="{5B7E07EA-912D-41B8-A538-D4F21FA4C619}" srcOrd="12" destOrd="0" presId="urn:microsoft.com/office/officeart/2005/8/layout/hProcess11"/>
    <dgm:cxn modelId="{42587EC4-3BAB-4BE2-9BDA-A46530D1D43A}" type="presParOf" srcId="{5B7E07EA-912D-41B8-A538-D4F21FA4C619}" destId="{36314C85-E8D9-4DE8-B63A-9F7CA6F0798C}" srcOrd="0" destOrd="0" presId="urn:microsoft.com/office/officeart/2005/8/layout/hProcess11"/>
    <dgm:cxn modelId="{D9675946-7A93-4970-8A9E-287573C2246E}" type="presParOf" srcId="{5B7E07EA-912D-41B8-A538-D4F21FA4C619}" destId="{BE53F819-8512-42CE-9710-7E84477CB305}" srcOrd="1" destOrd="0" presId="urn:microsoft.com/office/officeart/2005/8/layout/hProcess11"/>
    <dgm:cxn modelId="{F2945564-E59B-4375-B85C-32925DC4A89C}" type="presParOf" srcId="{5B7E07EA-912D-41B8-A538-D4F21FA4C619}" destId="{063B0D66-7F6B-4370-B131-2214A0C27617}"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BBCFDD-B343-4963-A72C-E086A133F1D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4F4092CA-88BF-412E-A9ED-F8718048DE6B}">
      <dgm:prSet phldrT="[Texte]" custT="1"/>
      <dgm:spPr/>
      <dgm:t>
        <a:bodyPr/>
        <a:lstStyle/>
        <a:p>
          <a:r>
            <a:rPr lang="fr-FR" sz="1500" dirty="0">
              <a:solidFill>
                <a:srgbClr val="384494"/>
              </a:solidFill>
              <a:latin typeface="Times New Roman" panose="02020603050405020304" pitchFamily="18" charset="0"/>
              <a:cs typeface="Times New Roman" panose="02020603050405020304" pitchFamily="18" charset="0"/>
            </a:rPr>
            <a:t>Effet</a:t>
          </a:r>
        </a:p>
      </dgm:t>
    </dgm:pt>
    <dgm:pt modelId="{FFF5A0C4-E69A-495F-A030-4E25DB03A20E}" type="parTrans" cxnId="{DB9E2386-6E75-4B2D-A38B-DDECB4317598}">
      <dgm:prSet/>
      <dgm:spPr/>
      <dgm:t>
        <a:bodyPr/>
        <a:lstStyle/>
        <a:p>
          <a:endParaRPr lang="fr-FR"/>
        </a:p>
      </dgm:t>
    </dgm:pt>
    <dgm:pt modelId="{A0FA19B7-0114-4A9A-8EC0-FE13AE482CAE}" type="sibTrans" cxnId="{DB9E2386-6E75-4B2D-A38B-DDECB4317598}">
      <dgm:prSet/>
      <dgm:spPr/>
      <dgm:t>
        <a:bodyPr/>
        <a:lstStyle/>
        <a:p>
          <a:endParaRPr lang="fr-FR"/>
        </a:p>
      </dgm:t>
    </dgm:pt>
    <dgm:pt modelId="{D7C6693F-64F1-415F-B3D7-9A2EEA5AB55B}">
      <dgm:prSet phldrT="[Texte]"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Survenance sinistre </a:t>
          </a:r>
        </a:p>
        <a:p>
          <a:r>
            <a:rPr lang="fr-FR" sz="1500" dirty="0">
              <a:solidFill>
                <a:srgbClr val="FF0000"/>
              </a:solidFill>
              <a:latin typeface="Times New Roman" panose="02020603050405020304" pitchFamily="18" charset="0"/>
              <a:cs typeface="Times New Roman" panose="02020603050405020304" pitchFamily="18" charset="0"/>
            </a:rPr>
            <a:t> </a:t>
          </a:r>
        </a:p>
      </dgm:t>
    </dgm:pt>
    <dgm:pt modelId="{340E14D7-0307-440C-B143-2114216D746E}" type="parTrans" cxnId="{0A41B6E9-B3CF-4E83-BC80-CBF845EBF3A7}">
      <dgm:prSet/>
      <dgm:spPr/>
      <dgm:t>
        <a:bodyPr/>
        <a:lstStyle/>
        <a:p>
          <a:endParaRPr lang="fr-FR"/>
        </a:p>
      </dgm:t>
    </dgm:pt>
    <dgm:pt modelId="{D6698EBB-E6C5-4F83-B017-AC78A7510767}" type="sibTrans" cxnId="{0A41B6E9-B3CF-4E83-BC80-CBF845EBF3A7}">
      <dgm:prSet/>
      <dgm:spPr/>
      <dgm:t>
        <a:bodyPr/>
        <a:lstStyle/>
        <a:p>
          <a:endParaRPr lang="fr-FR"/>
        </a:p>
      </dgm:t>
    </dgm:pt>
    <dgm:pt modelId="{BD228EAA-814B-4FA0-A338-EDB03FF7D57C}">
      <dgm:prSet phldrT="[Texte]" custT="1"/>
      <dgm:spPr/>
      <dgm:t>
        <a:bodyPr/>
        <a:lstStyle/>
        <a:p>
          <a:r>
            <a:rPr lang="fr-FR" sz="1500" dirty="0">
              <a:latin typeface="Times New Roman" panose="02020603050405020304" pitchFamily="18" charset="0"/>
              <a:cs typeface="Times New Roman" panose="02020603050405020304" pitchFamily="18" charset="0"/>
            </a:rPr>
            <a:t>Inventaire comptable </a:t>
          </a:r>
        </a:p>
      </dgm:t>
    </dgm:pt>
    <dgm:pt modelId="{C9D43606-DFB0-400C-87C3-DD5DA5A7E7D8}" type="parTrans" cxnId="{DC1D103F-4438-479B-A619-077D6790334C}">
      <dgm:prSet/>
      <dgm:spPr/>
      <dgm:t>
        <a:bodyPr/>
        <a:lstStyle/>
        <a:p>
          <a:endParaRPr lang="fr-FR"/>
        </a:p>
      </dgm:t>
    </dgm:pt>
    <dgm:pt modelId="{FC149A33-42B8-4E1D-A73E-E1A8E0D36D5E}" type="sibTrans" cxnId="{DC1D103F-4438-479B-A619-077D6790334C}">
      <dgm:prSet/>
      <dgm:spPr/>
      <dgm:t>
        <a:bodyPr/>
        <a:lstStyle/>
        <a:p>
          <a:endParaRPr lang="fr-FR"/>
        </a:p>
      </dgm:t>
    </dgm:pt>
    <dgm:pt modelId="{70A86FD1-0BB8-4348-BA5B-90FCD4FF7E09}">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Déclaration sinistre </a:t>
          </a:r>
        </a:p>
      </dgm:t>
    </dgm:pt>
    <dgm:pt modelId="{B6707697-111B-49A3-ABAC-CACE183C9ABD}" type="parTrans" cxnId="{2A20DB3B-0616-44C8-8F4D-51287B367DE2}">
      <dgm:prSet/>
      <dgm:spPr/>
      <dgm:t>
        <a:bodyPr/>
        <a:lstStyle/>
        <a:p>
          <a:endParaRPr lang="fr-FR"/>
        </a:p>
      </dgm:t>
    </dgm:pt>
    <dgm:pt modelId="{66425208-6847-4BDD-A8C7-DA4B804001FE}" type="sibTrans" cxnId="{2A20DB3B-0616-44C8-8F4D-51287B367DE2}">
      <dgm:prSet/>
      <dgm:spPr/>
      <dgm:t>
        <a:bodyPr/>
        <a:lstStyle/>
        <a:p>
          <a:endParaRPr lang="fr-FR"/>
        </a:p>
      </dgm:t>
    </dgm:pt>
    <dgm:pt modelId="{733B33DA-3358-464A-B9A9-3E370E5A88D0}">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Evaluation préliminaire </a:t>
          </a:r>
        </a:p>
        <a:p>
          <a:endParaRPr lang="fr-FR" sz="1500" dirty="0">
            <a:solidFill>
              <a:srgbClr val="FF0000"/>
            </a:solidFill>
            <a:latin typeface="Times New Roman" panose="02020603050405020304" pitchFamily="18" charset="0"/>
            <a:cs typeface="Times New Roman" panose="02020603050405020304" pitchFamily="18" charset="0"/>
          </a:endParaRPr>
        </a:p>
      </dgm:t>
    </dgm:pt>
    <dgm:pt modelId="{F02362F7-6216-457F-B43F-AFEBE95292A6}" type="parTrans" cxnId="{47AC7D32-10CA-43AC-A56D-FD98DBC80DAC}">
      <dgm:prSet/>
      <dgm:spPr/>
      <dgm:t>
        <a:bodyPr/>
        <a:lstStyle/>
        <a:p>
          <a:endParaRPr lang="fr-FR"/>
        </a:p>
      </dgm:t>
    </dgm:pt>
    <dgm:pt modelId="{854BB731-CD3F-41FB-A10F-B6A0BAC28597}" type="sibTrans" cxnId="{47AC7D32-10CA-43AC-A56D-FD98DBC80DAC}">
      <dgm:prSet/>
      <dgm:spPr/>
      <dgm:t>
        <a:bodyPr/>
        <a:lstStyle/>
        <a:p>
          <a:endParaRPr lang="fr-FR"/>
        </a:p>
      </dgm:t>
    </dgm:pt>
    <dgm:pt modelId="{795A0E35-C8AD-4D0B-B039-10FA76D8BB24}">
      <dgm:prSet custT="1"/>
      <dgm:spPr/>
      <dgm:t>
        <a:bodyPr/>
        <a:lstStyle/>
        <a:p>
          <a:r>
            <a:rPr lang="fr-FR" sz="1500" dirty="0">
              <a:solidFill>
                <a:srgbClr val="384494"/>
              </a:solidFill>
              <a:latin typeface="Times New Roman" panose="02020603050405020304" pitchFamily="18" charset="0"/>
              <a:cs typeface="Times New Roman" panose="02020603050405020304" pitchFamily="18" charset="0"/>
            </a:rPr>
            <a:t>Echéance</a:t>
          </a:r>
          <a:r>
            <a:rPr lang="fr-FR" sz="1500" dirty="0">
              <a:latin typeface="Times New Roman" panose="02020603050405020304" pitchFamily="18" charset="0"/>
              <a:cs typeface="Times New Roman" panose="02020603050405020304" pitchFamily="18" charset="0"/>
            </a:rPr>
            <a:t> </a:t>
          </a:r>
        </a:p>
      </dgm:t>
    </dgm:pt>
    <dgm:pt modelId="{D7B57780-9F08-4824-A8F9-90D434504046}" type="parTrans" cxnId="{4CB46B29-41E2-4037-A962-F03033B1C535}">
      <dgm:prSet/>
      <dgm:spPr/>
      <dgm:t>
        <a:bodyPr/>
        <a:lstStyle/>
        <a:p>
          <a:endParaRPr lang="fr-FR"/>
        </a:p>
      </dgm:t>
    </dgm:pt>
    <dgm:pt modelId="{F2453354-BB79-4518-95F9-7CF41E555510}" type="sibTrans" cxnId="{4CB46B29-41E2-4037-A962-F03033B1C535}">
      <dgm:prSet/>
      <dgm:spPr/>
      <dgm:t>
        <a:bodyPr/>
        <a:lstStyle/>
        <a:p>
          <a:endParaRPr lang="fr-FR"/>
        </a:p>
      </dgm:t>
    </dgm:pt>
    <dgm:pt modelId="{BB114885-05FB-4C01-86F2-282539CABDC7}">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Réévaluation</a:t>
          </a:r>
        </a:p>
      </dgm:t>
    </dgm:pt>
    <dgm:pt modelId="{E77EF8B2-3114-4CD2-A506-2F365B7775FD}" type="parTrans" cxnId="{906A8AA2-72F6-4442-BA62-C55EF5829D63}">
      <dgm:prSet/>
      <dgm:spPr/>
      <dgm:t>
        <a:bodyPr/>
        <a:lstStyle/>
        <a:p>
          <a:endParaRPr lang="fr-FR"/>
        </a:p>
      </dgm:t>
    </dgm:pt>
    <dgm:pt modelId="{FAEF3E3F-4243-4FDE-A470-4CBFADDBCE86}" type="sibTrans" cxnId="{906A8AA2-72F6-4442-BA62-C55EF5829D63}">
      <dgm:prSet/>
      <dgm:spPr/>
      <dgm:t>
        <a:bodyPr/>
        <a:lstStyle/>
        <a:p>
          <a:endParaRPr lang="fr-FR"/>
        </a:p>
      </dgm:t>
    </dgm:pt>
    <dgm:pt modelId="{416B3BB8-EBA9-4E6B-93D1-3BA31F256DEB}">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Paiement</a:t>
          </a:r>
          <a:r>
            <a:rPr lang="fr-FR" sz="1500" dirty="0">
              <a:latin typeface="Times New Roman" panose="02020603050405020304" pitchFamily="18" charset="0"/>
              <a:cs typeface="Times New Roman" panose="02020603050405020304" pitchFamily="18" charset="0"/>
            </a:rPr>
            <a:t> </a:t>
          </a:r>
        </a:p>
      </dgm:t>
    </dgm:pt>
    <dgm:pt modelId="{98F1A77A-6443-4108-B585-D950FB83C657}" type="parTrans" cxnId="{06895521-2F90-4AF3-81C7-57207752B76A}">
      <dgm:prSet/>
      <dgm:spPr/>
      <dgm:t>
        <a:bodyPr/>
        <a:lstStyle/>
        <a:p>
          <a:endParaRPr lang="fr-FR"/>
        </a:p>
      </dgm:t>
    </dgm:pt>
    <dgm:pt modelId="{DFD5014C-0A0C-4066-942A-AADFB21FAAE7}" type="sibTrans" cxnId="{06895521-2F90-4AF3-81C7-57207752B76A}">
      <dgm:prSet/>
      <dgm:spPr/>
      <dgm:t>
        <a:bodyPr/>
        <a:lstStyle/>
        <a:p>
          <a:endParaRPr lang="fr-FR"/>
        </a:p>
      </dgm:t>
    </dgm:pt>
    <dgm:pt modelId="{39FE9519-FBAA-4FA9-8A18-C0A47BD2AE2A}">
      <dgm:prSet custT="1"/>
      <dgm:spPr/>
      <dgm:t>
        <a:bodyPr/>
        <a:lstStyle/>
        <a:p>
          <a:r>
            <a:rPr lang="fr-FR" sz="1500" dirty="0">
              <a:solidFill>
                <a:srgbClr val="FF0000"/>
              </a:solidFill>
              <a:latin typeface="Times New Roman" panose="02020603050405020304" pitchFamily="18" charset="0"/>
              <a:cs typeface="Times New Roman" panose="02020603050405020304" pitchFamily="18" charset="0"/>
            </a:rPr>
            <a:t>Clôture </a:t>
          </a:r>
        </a:p>
      </dgm:t>
    </dgm:pt>
    <dgm:pt modelId="{5C349AD4-563F-4CD8-922E-7A4B273CE20D}" type="parTrans" cxnId="{37C3CDC8-3F8B-416C-B68C-05CE21AC0BE0}">
      <dgm:prSet/>
      <dgm:spPr/>
      <dgm:t>
        <a:bodyPr/>
        <a:lstStyle/>
        <a:p>
          <a:endParaRPr lang="fr-FR"/>
        </a:p>
      </dgm:t>
    </dgm:pt>
    <dgm:pt modelId="{2F4804E4-145A-42C5-B8B1-32102518BC05}" type="sibTrans" cxnId="{37C3CDC8-3F8B-416C-B68C-05CE21AC0BE0}">
      <dgm:prSet/>
      <dgm:spPr/>
      <dgm:t>
        <a:bodyPr/>
        <a:lstStyle/>
        <a:p>
          <a:endParaRPr lang="fr-FR"/>
        </a:p>
      </dgm:t>
    </dgm:pt>
    <dgm:pt modelId="{8447EADF-F440-4200-B802-24D41C8F3E3C}" type="pres">
      <dgm:prSet presAssocID="{9CBBCFDD-B343-4963-A72C-E086A133F1DC}" presName="Name0" presStyleCnt="0">
        <dgm:presLayoutVars>
          <dgm:dir/>
          <dgm:resizeHandles val="exact"/>
        </dgm:presLayoutVars>
      </dgm:prSet>
      <dgm:spPr/>
    </dgm:pt>
    <dgm:pt modelId="{EB3503AF-7A04-4C52-9F61-0703DD90A2CB}" type="pres">
      <dgm:prSet presAssocID="{9CBBCFDD-B343-4963-A72C-E086A133F1DC}" presName="arrow" presStyleLbl="bgShp" presStyleIdx="0" presStyleCnt="1"/>
      <dgm:spPr/>
    </dgm:pt>
    <dgm:pt modelId="{73A933FD-5BF7-448D-9DFF-9B812DFF94FE}" type="pres">
      <dgm:prSet presAssocID="{9CBBCFDD-B343-4963-A72C-E086A133F1DC}" presName="points" presStyleCnt="0"/>
      <dgm:spPr/>
    </dgm:pt>
    <dgm:pt modelId="{14BC7189-42F5-4746-A3FC-AE7DEBF70A1F}" type="pres">
      <dgm:prSet presAssocID="{4F4092CA-88BF-412E-A9ED-F8718048DE6B}" presName="compositeA" presStyleCnt="0"/>
      <dgm:spPr/>
    </dgm:pt>
    <dgm:pt modelId="{FDDAD2A2-3968-461A-B0DF-094331A80888}" type="pres">
      <dgm:prSet presAssocID="{4F4092CA-88BF-412E-A9ED-F8718048DE6B}" presName="textA" presStyleLbl="revTx" presStyleIdx="0" presStyleCnt="9" custScaleX="338200">
        <dgm:presLayoutVars>
          <dgm:bulletEnabled val="1"/>
        </dgm:presLayoutVars>
      </dgm:prSet>
      <dgm:spPr/>
    </dgm:pt>
    <dgm:pt modelId="{220AA4B9-E855-4045-9A27-335154B757ED}" type="pres">
      <dgm:prSet presAssocID="{4F4092CA-88BF-412E-A9ED-F8718048DE6B}" presName="circleA" presStyleLbl="node1" presStyleIdx="0" presStyleCnt="9"/>
      <dgm:spPr>
        <a:solidFill>
          <a:srgbClr val="384494"/>
        </a:solidFill>
        <a:ln>
          <a:solidFill>
            <a:srgbClr val="384494"/>
          </a:solidFill>
        </a:ln>
      </dgm:spPr>
    </dgm:pt>
    <dgm:pt modelId="{01434343-CCFA-4C38-B439-F86DE902EF6B}" type="pres">
      <dgm:prSet presAssocID="{4F4092CA-88BF-412E-A9ED-F8718048DE6B}" presName="spaceA" presStyleCnt="0"/>
      <dgm:spPr/>
    </dgm:pt>
    <dgm:pt modelId="{187128CD-5012-4E36-A3A5-34E3DF3BB8FE}" type="pres">
      <dgm:prSet presAssocID="{A0FA19B7-0114-4A9A-8EC0-FE13AE482CAE}" presName="space" presStyleCnt="0"/>
      <dgm:spPr/>
    </dgm:pt>
    <dgm:pt modelId="{6DB893DE-7E60-4F5D-A6C8-CCFD95019FD4}" type="pres">
      <dgm:prSet presAssocID="{D7C6693F-64F1-415F-B3D7-9A2EEA5AB55B}" presName="compositeB" presStyleCnt="0"/>
      <dgm:spPr/>
    </dgm:pt>
    <dgm:pt modelId="{4F6DE494-FA21-437F-B603-A3B0EB307BEA}" type="pres">
      <dgm:prSet presAssocID="{D7C6693F-64F1-415F-B3D7-9A2EEA5AB55B}" presName="textB" presStyleLbl="revTx" presStyleIdx="1" presStyleCnt="9" custScaleX="321434">
        <dgm:presLayoutVars>
          <dgm:bulletEnabled val="1"/>
        </dgm:presLayoutVars>
      </dgm:prSet>
      <dgm:spPr/>
    </dgm:pt>
    <dgm:pt modelId="{464EC3F6-1A72-4616-AF9E-EFBF4A83F4A1}" type="pres">
      <dgm:prSet presAssocID="{D7C6693F-64F1-415F-B3D7-9A2EEA5AB55B}" presName="circleB" presStyleLbl="node1" presStyleIdx="1" presStyleCnt="9"/>
      <dgm:spPr>
        <a:solidFill>
          <a:srgbClr val="FF0000"/>
        </a:solidFill>
        <a:ln>
          <a:solidFill>
            <a:srgbClr val="FF0000"/>
          </a:solidFill>
        </a:ln>
      </dgm:spPr>
    </dgm:pt>
    <dgm:pt modelId="{49294A8F-1E8E-41CC-B307-C4AE6E0C3CAA}" type="pres">
      <dgm:prSet presAssocID="{D7C6693F-64F1-415F-B3D7-9A2EEA5AB55B}" presName="spaceB" presStyleCnt="0"/>
      <dgm:spPr/>
    </dgm:pt>
    <dgm:pt modelId="{BF14EA51-E09C-4626-9FA9-24051047647F}" type="pres">
      <dgm:prSet presAssocID="{D6698EBB-E6C5-4F83-B017-AC78A7510767}" presName="space" presStyleCnt="0"/>
      <dgm:spPr/>
    </dgm:pt>
    <dgm:pt modelId="{995D860A-211B-445B-8006-7D4565C528B8}" type="pres">
      <dgm:prSet presAssocID="{70A86FD1-0BB8-4348-BA5B-90FCD4FF7E09}" presName="compositeA" presStyleCnt="0"/>
      <dgm:spPr/>
    </dgm:pt>
    <dgm:pt modelId="{F1CE1BA2-120E-4A13-8810-686D820F26A7}" type="pres">
      <dgm:prSet presAssocID="{70A86FD1-0BB8-4348-BA5B-90FCD4FF7E09}" presName="textA" presStyleLbl="revTx" presStyleIdx="2" presStyleCnt="9" custScaleX="324769">
        <dgm:presLayoutVars>
          <dgm:bulletEnabled val="1"/>
        </dgm:presLayoutVars>
      </dgm:prSet>
      <dgm:spPr/>
    </dgm:pt>
    <dgm:pt modelId="{50C0FC7D-2ECE-456D-9E6A-B23FEDCC3D44}" type="pres">
      <dgm:prSet presAssocID="{70A86FD1-0BB8-4348-BA5B-90FCD4FF7E09}" presName="circleA" presStyleLbl="node1" presStyleIdx="2" presStyleCnt="9"/>
      <dgm:spPr>
        <a:solidFill>
          <a:srgbClr val="FF0000"/>
        </a:solidFill>
        <a:ln>
          <a:solidFill>
            <a:srgbClr val="FF0000"/>
          </a:solidFill>
        </a:ln>
      </dgm:spPr>
    </dgm:pt>
    <dgm:pt modelId="{A7EB3C8A-2E2C-4C6F-A7AB-0BC9E36D90CC}" type="pres">
      <dgm:prSet presAssocID="{70A86FD1-0BB8-4348-BA5B-90FCD4FF7E09}" presName="spaceA" presStyleCnt="0"/>
      <dgm:spPr/>
    </dgm:pt>
    <dgm:pt modelId="{B106445E-8939-4158-B215-903FA2D78E75}" type="pres">
      <dgm:prSet presAssocID="{66425208-6847-4BDD-A8C7-DA4B804001FE}" presName="space" presStyleCnt="0"/>
      <dgm:spPr/>
    </dgm:pt>
    <dgm:pt modelId="{2C140417-CBA7-472C-BD88-DAA24577A2FB}" type="pres">
      <dgm:prSet presAssocID="{733B33DA-3358-464A-B9A9-3E370E5A88D0}" presName="compositeB" presStyleCnt="0"/>
      <dgm:spPr/>
    </dgm:pt>
    <dgm:pt modelId="{5F7AFB06-D4B4-4A8D-BB29-8F764A63F711}" type="pres">
      <dgm:prSet presAssocID="{733B33DA-3358-464A-B9A9-3E370E5A88D0}" presName="textB" presStyleLbl="revTx" presStyleIdx="3" presStyleCnt="9" custScaleX="316066">
        <dgm:presLayoutVars>
          <dgm:bulletEnabled val="1"/>
        </dgm:presLayoutVars>
      </dgm:prSet>
      <dgm:spPr/>
    </dgm:pt>
    <dgm:pt modelId="{FA5C27F1-4A00-428B-BCC5-23761F191F73}" type="pres">
      <dgm:prSet presAssocID="{733B33DA-3358-464A-B9A9-3E370E5A88D0}" presName="circleB" presStyleLbl="node1" presStyleIdx="3" presStyleCnt="9"/>
      <dgm:spPr>
        <a:solidFill>
          <a:srgbClr val="FF0000"/>
        </a:solidFill>
        <a:ln>
          <a:solidFill>
            <a:srgbClr val="FF0000"/>
          </a:solidFill>
        </a:ln>
      </dgm:spPr>
    </dgm:pt>
    <dgm:pt modelId="{AB1AB653-5B81-4732-B504-AC3C32630CFF}" type="pres">
      <dgm:prSet presAssocID="{733B33DA-3358-464A-B9A9-3E370E5A88D0}" presName="spaceB" presStyleCnt="0"/>
      <dgm:spPr/>
    </dgm:pt>
    <dgm:pt modelId="{3D64B775-45AC-4E2A-9838-F8053A3567D3}" type="pres">
      <dgm:prSet presAssocID="{854BB731-CD3F-41FB-A10F-B6A0BAC28597}" presName="space" presStyleCnt="0"/>
      <dgm:spPr/>
    </dgm:pt>
    <dgm:pt modelId="{76890DBF-6459-4CF3-8647-240C06D34450}" type="pres">
      <dgm:prSet presAssocID="{BD228EAA-814B-4FA0-A338-EDB03FF7D57C}" presName="compositeA" presStyleCnt="0"/>
      <dgm:spPr/>
    </dgm:pt>
    <dgm:pt modelId="{F340FDB1-0AE0-4356-9BCC-E98BF7BD9907}" type="pres">
      <dgm:prSet presAssocID="{BD228EAA-814B-4FA0-A338-EDB03FF7D57C}" presName="textA" presStyleLbl="revTx" presStyleIdx="4" presStyleCnt="9" custScaleX="296595">
        <dgm:presLayoutVars>
          <dgm:bulletEnabled val="1"/>
        </dgm:presLayoutVars>
      </dgm:prSet>
      <dgm:spPr/>
    </dgm:pt>
    <dgm:pt modelId="{1D313B71-77F8-47BD-BD9E-23E036002AB1}" type="pres">
      <dgm:prSet presAssocID="{BD228EAA-814B-4FA0-A338-EDB03FF7D57C}" presName="circleA" presStyleLbl="node1" presStyleIdx="4" presStyleCnt="9"/>
      <dgm:spPr>
        <a:solidFill>
          <a:schemeClr val="tx1"/>
        </a:solidFill>
        <a:ln>
          <a:solidFill>
            <a:schemeClr val="tx1"/>
          </a:solidFill>
        </a:ln>
      </dgm:spPr>
    </dgm:pt>
    <dgm:pt modelId="{41001D9F-A35A-4148-8476-1D14D0AF9BA7}" type="pres">
      <dgm:prSet presAssocID="{BD228EAA-814B-4FA0-A338-EDB03FF7D57C}" presName="spaceA" presStyleCnt="0"/>
      <dgm:spPr/>
    </dgm:pt>
    <dgm:pt modelId="{033AEBEF-9E32-45FE-A517-608057CE065A}" type="pres">
      <dgm:prSet presAssocID="{FC149A33-42B8-4E1D-A73E-E1A8E0D36D5E}" presName="space" presStyleCnt="0"/>
      <dgm:spPr/>
    </dgm:pt>
    <dgm:pt modelId="{389D8B71-75A4-439C-AF41-D3A7648AC7A7}" type="pres">
      <dgm:prSet presAssocID="{795A0E35-C8AD-4D0B-B039-10FA76D8BB24}" presName="compositeB" presStyleCnt="0"/>
      <dgm:spPr/>
    </dgm:pt>
    <dgm:pt modelId="{C4018122-C9BF-4C0F-BB2A-49BFB8BDB184}" type="pres">
      <dgm:prSet presAssocID="{795A0E35-C8AD-4D0B-B039-10FA76D8BB24}" presName="textB" presStyleLbl="revTx" presStyleIdx="5" presStyleCnt="9" custScaleX="292578">
        <dgm:presLayoutVars>
          <dgm:bulletEnabled val="1"/>
        </dgm:presLayoutVars>
      </dgm:prSet>
      <dgm:spPr/>
    </dgm:pt>
    <dgm:pt modelId="{57AC0410-E373-479F-A7C6-9A177C64B003}" type="pres">
      <dgm:prSet presAssocID="{795A0E35-C8AD-4D0B-B039-10FA76D8BB24}" presName="circleB" presStyleLbl="node1" presStyleIdx="5" presStyleCnt="9"/>
      <dgm:spPr>
        <a:solidFill>
          <a:srgbClr val="384494"/>
        </a:solidFill>
        <a:ln>
          <a:solidFill>
            <a:srgbClr val="384494"/>
          </a:solidFill>
        </a:ln>
      </dgm:spPr>
    </dgm:pt>
    <dgm:pt modelId="{2868F605-A1E4-4660-9909-342903C6C8C3}" type="pres">
      <dgm:prSet presAssocID="{795A0E35-C8AD-4D0B-B039-10FA76D8BB24}" presName="spaceB" presStyleCnt="0"/>
      <dgm:spPr/>
    </dgm:pt>
    <dgm:pt modelId="{51DD5845-DE73-434B-BC80-44FCC98359FB}" type="pres">
      <dgm:prSet presAssocID="{F2453354-BB79-4518-95F9-7CF41E555510}" presName="space" presStyleCnt="0"/>
      <dgm:spPr/>
    </dgm:pt>
    <dgm:pt modelId="{EC19613C-58EC-4989-93B3-C5EBB9C56744}" type="pres">
      <dgm:prSet presAssocID="{BB114885-05FB-4C01-86F2-282539CABDC7}" presName="compositeA" presStyleCnt="0"/>
      <dgm:spPr/>
    </dgm:pt>
    <dgm:pt modelId="{426F86B5-193A-422F-8515-1BCD21090A75}" type="pres">
      <dgm:prSet presAssocID="{BB114885-05FB-4C01-86F2-282539CABDC7}" presName="textA" presStyleLbl="revTx" presStyleIdx="6" presStyleCnt="9" custScaleX="375992">
        <dgm:presLayoutVars>
          <dgm:bulletEnabled val="1"/>
        </dgm:presLayoutVars>
      </dgm:prSet>
      <dgm:spPr/>
    </dgm:pt>
    <dgm:pt modelId="{78560B0B-24FD-4DE9-85E4-A00C59EE6B75}" type="pres">
      <dgm:prSet presAssocID="{BB114885-05FB-4C01-86F2-282539CABDC7}" presName="circleA" presStyleLbl="node1" presStyleIdx="6" presStyleCnt="9"/>
      <dgm:spPr>
        <a:solidFill>
          <a:srgbClr val="FF0000"/>
        </a:solidFill>
        <a:ln>
          <a:solidFill>
            <a:srgbClr val="FF0000"/>
          </a:solidFill>
        </a:ln>
      </dgm:spPr>
    </dgm:pt>
    <dgm:pt modelId="{5421B6F3-9F0C-4227-A703-965B4B78C235}" type="pres">
      <dgm:prSet presAssocID="{BB114885-05FB-4C01-86F2-282539CABDC7}" presName="spaceA" presStyleCnt="0"/>
      <dgm:spPr/>
    </dgm:pt>
    <dgm:pt modelId="{A32AE01B-3A86-498F-A23D-1311452E989C}" type="pres">
      <dgm:prSet presAssocID="{FAEF3E3F-4243-4FDE-A470-4CBFADDBCE86}" presName="space" presStyleCnt="0"/>
      <dgm:spPr/>
    </dgm:pt>
    <dgm:pt modelId="{DE7B808B-9016-48F9-841A-B6D41FB23EC7}" type="pres">
      <dgm:prSet presAssocID="{416B3BB8-EBA9-4E6B-93D1-3BA31F256DEB}" presName="compositeB" presStyleCnt="0"/>
      <dgm:spPr/>
    </dgm:pt>
    <dgm:pt modelId="{07AC347A-3F84-421A-BDFD-2CCDB0842A5A}" type="pres">
      <dgm:prSet presAssocID="{416B3BB8-EBA9-4E6B-93D1-3BA31F256DEB}" presName="textB" presStyleLbl="revTx" presStyleIdx="7" presStyleCnt="9" custScaleX="304755">
        <dgm:presLayoutVars>
          <dgm:bulletEnabled val="1"/>
        </dgm:presLayoutVars>
      </dgm:prSet>
      <dgm:spPr/>
    </dgm:pt>
    <dgm:pt modelId="{4EFD5116-61FD-4EF0-899B-1E18F17D500E}" type="pres">
      <dgm:prSet presAssocID="{416B3BB8-EBA9-4E6B-93D1-3BA31F256DEB}" presName="circleB" presStyleLbl="node1" presStyleIdx="7" presStyleCnt="9"/>
      <dgm:spPr>
        <a:solidFill>
          <a:srgbClr val="FF0000"/>
        </a:solidFill>
        <a:ln>
          <a:solidFill>
            <a:srgbClr val="FF0000"/>
          </a:solidFill>
        </a:ln>
      </dgm:spPr>
    </dgm:pt>
    <dgm:pt modelId="{58F57AD7-892E-4957-B985-60D8916EE248}" type="pres">
      <dgm:prSet presAssocID="{416B3BB8-EBA9-4E6B-93D1-3BA31F256DEB}" presName="spaceB" presStyleCnt="0"/>
      <dgm:spPr/>
    </dgm:pt>
    <dgm:pt modelId="{B287F026-8E01-4145-A3EE-3963E1B8884B}" type="pres">
      <dgm:prSet presAssocID="{DFD5014C-0A0C-4066-942A-AADFB21FAAE7}" presName="space" presStyleCnt="0"/>
      <dgm:spPr/>
    </dgm:pt>
    <dgm:pt modelId="{3492B6C6-1B85-439D-B634-C5DA85360CE4}" type="pres">
      <dgm:prSet presAssocID="{39FE9519-FBAA-4FA9-8A18-C0A47BD2AE2A}" presName="compositeA" presStyleCnt="0"/>
      <dgm:spPr/>
    </dgm:pt>
    <dgm:pt modelId="{1771CD61-7C2F-43E4-8E7E-66796DC46E67}" type="pres">
      <dgm:prSet presAssocID="{39FE9519-FBAA-4FA9-8A18-C0A47BD2AE2A}" presName="textA" presStyleLbl="revTx" presStyleIdx="8" presStyleCnt="9" custScaleX="233210" custLinFactNeighborX="4520">
        <dgm:presLayoutVars>
          <dgm:bulletEnabled val="1"/>
        </dgm:presLayoutVars>
      </dgm:prSet>
      <dgm:spPr/>
    </dgm:pt>
    <dgm:pt modelId="{2250C117-D528-47EF-AF8D-486FC13BB430}" type="pres">
      <dgm:prSet presAssocID="{39FE9519-FBAA-4FA9-8A18-C0A47BD2AE2A}" presName="circleA" presStyleLbl="node1" presStyleIdx="8" presStyleCnt="9"/>
      <dgm:spPr>
        <a:solidFill>
          <a:srgbClr val="FF0000"/>
        </a:solidFill>
        <a:ln>
          <a:solidFill>
            <a:srgbClr val="FF0000"/>
          </a:solidFill>
        </a:ln>
      </dgm:spPr>
    </dgm:pt>
    <dgm:pt modelId="{53C1F9E6-BE6C-4EF0-BE8B-8A1CB7A32886}" type="pres">
      <dgm:prSet presAssocID="{39FE9519-FBAA-4FA9-8A18-C0A47BD2AE2A}" presName="spaceA" presStyleCnt="0"/>
      <dgm:spPr/>
    </dgm:pt>
  </dgm:ptLst>
  <dgm:cxnLst>
    <dgm:cxn modelId="{B6A8FD11-0DF4-48AF-90EC-19BEAAB22C30}" type="presOf" srcId="{D7C6693F-64F1-415F-B3D7-9A2EEA5AB55B}" destId="{4F6DE494-FA21-437F-B603-A3B0EB307BEA}" srcOrd="0" destOrd="0" presId="urn:microsoft.com/office/officeart/2005/8/layout/hProcess11"/>
    <dgm:cxn modelId="{3E8BB81D-196C-4E85-B4CA-85EA13EC33E3}" type="presOf" srcId="{9CBBCFDD-B343-4963-A72C-E086A133F1DC}" destId="{8447EADF-F440-4200-B802-24D41C8F3E3C}" srcOrd="0" destOrd="0" presId="urn:microsoft.com/office/officeart/2005/8/layout/hProcess11"/>
    <dgm:cxn modelId="{06895521-2F90-4AF3-81C7-57207752B76A}" srcId="{9CBBCFDD-B343-4963-A72C-E086A133F1DC}" destId="{416B3BB8-EBA9-4E6B-93D1-3BA31F256DEB}" srcOrd="7" destOrd="0" parTransId="{98F1A77A-6443-4108-B585-D950FB83C657}" sibTransId="{DFD5014C-0A0C-4066-942A-AADFB21FAAE7}"/>
    <dgm:cxn modelId="{4CB46B29-41E2-4037-A962-F03033B1C535}" srcId="{9CBBCFDD-B343-4963-A72C-E086A133F1DC}" destId="{795A0E35-C8AD-4D0B-B039-10FA76D8BB24}" srcOrd="5" destOrd="0" parTransId="{D7B57780-9F08-4824-A8F9-90D434504046}" sibTransId="{F2453354-BB79-4518-95F9-7CF41E555510}"/>
    <dgm:cxn modelId="{BC8AF12D-609C-464F-A566-7547B18C219E}" type="presOf" srcId="{70A86FD1-0BB8-4348-BA5B-90FCD4FF7E09}" destId="{F1CE1BA2-120E-4A13-8810-686D820F26A7}" srcOrd="0" destOrd="0" presId="urn:microsoft.com/office/officeart/2005/8/layout/hProcess11"/>
    <dgm:cxn modelId="{47AC7D32-10CA-43AC-A56D-FD98DBC80DAC}" srcId="{9CBBCFDD-B343-4963-A72C-E086A133F1DC}" destId="{733B33DA-3358-464A-B9A9-3E370E5A88D0}" srcOrd="3" destOrd="0" parTransId="{F02362F7-6216-457F-B43F-AFEBE95292A6}" sibTransId="{854BB731-CD3F-41FB-A10F-B6A0BAC28597}"/>
    <dgm:cxn modelId="{461E7537-E610-4DFC-9584-6278F4DB6AC1}" type="presOf" srcId="{BB114885-05FB-4C01-86F2-282539CABDC7}" destId="{426F86B5-193A-422F-8515-1BCD21090A75}" srcOrd="0" destOrd="0" presId="urn:microsoft.com/office/officeart/2005/8/layout/hProcess11"/>
    <dgm:cxn modelId="{2A20DB3B-0616-44C8-8F4D-51287B367DE2}" srcId="{9CBBCFDD-B343-4963-A72C-E086A133F1DC}" destId="{70A86FD1-0BB8-4348-BA5B-90FCD4FF7E09}" srcOrd="2" destOrd="0" parTransId="{B6707697-111B-49A3-ABAC-CACE183C9ABD}" sibTransId="{66425208-6847-4BDD-A8C7-DA4B804001FE}"/>
    <dgm:cxn modelId="{F939773D-B0A3-4E59-8AA3-93B2CBC2D3D4}" type="presOf" srcId="{416B3BB8-EBA9-4E6B-93D1-3BA31F256DEB}" destId="{07AC347A-3F84-421A-BDFD-2CCDB0842A5A}" srcOrd="0" destOrd="0" presId="urn:microsoft.com/office/officeart/2005/8/layout/hProcess11"/>
    <dgm:cxn modelId="{DC1D103F-4438-479B-A619-077D6790334C}" srcId="{9CBBCFDD-B343-4963-A72C-E086A133F1DC}" destId="{BD228EAA-814B-4FA0-A338-EDB03FF7D57C}" srcOrd="4" destOrd="0" parTransId="{C9D43606-DFB0-400C-87C3-DD5DA5A7E7D8}" sibTransId="{FC149A33-42B8-4E1D-A73E-E1A8E0D36D5E}"/>
    <dgm:cxn modelId="{8F04FF4D-F03D-4975-BCF3-F9570D009772}" type="presOf" srcId="{4F4092CA-88BF-412E-A9ED-F8718048DE6B}" destId="{FDDAD2A2-3968-461A-B0DF-094331A80888}" srcOrd="0" destOrd="0" presId="urn:microsoft.com/office/officeart/2005/8/layout/hProcess11"/>
    <dgm:cxn modelId="{DB9E2386-6E75-4B2D-A38B-DDECB4317598}" srcId="{9CBBCFDD-B343-4963-A72C-E086A133F1DC}" destId="{4F4092CA-88BF-412E-A9ED-F8718048DE6B}" srcOrd="0" destOrd="0" parTransId="{FFF5A0C4-E69A-495F-A030-4E25DB03A20E}" sibTransId="{A0FA19B7-0114-4A9A-8EC0-FE13AE482CAE}"/>
    <dgm:cxn modelId="{4EE44589-F490-4527-B850-221D439DC97C}" type="presOf" srcId="{733B33DA-3358-464A-B9A9-3E370E5A88D0}" destId="{5F7AFB06-D4B4-4A8D-BB29-8F764A63F711}" srcOrd="0" destOrd="0" presId="urn:microsoft.com/office/officeart/2005/8/layout/hProcess11"/>
    <dgm:cxn modelId="{2828939B-101D-459E-9A5B-06780E25B1F2}" type="presOf" srcId="{BD228EAA-814B-4FA0-A338-EDB03FF7D57C}" destId="{F340FDB1-0AE0-4356-9BCC-E98BF7BD9907}" srcOrd="0" destOrd="0" presId="urn:microsoft.com/office/officeart/2005/8/layout/hProcess11"/>
    <dgm:cxn modelId="{3FBCA99B-E9A6-4B18-B91D-ABC3F8306573}" type="presOf" srcId="{795A0E35-C8AD-4D0B-B039-10FA76D8BB24}" destId="{C4018122-C9BF-4C0F-BB2A-49BFB8BDB184}" srcOrd="0" destOrd="0" presId="urn:microsoft.com/office/officeart/2005/8/layout/hProcess11"/>
    <dgm:cxn modelId="{906A8AA2-72F6-4442-BA62-C55EF5829D63}" srcId="{9CBBCFDD-B343-4963-A72C-E086A133F1DC}" destId="{BB114885-05FB-4C01-86F2-282539CABDC7}" srcOrd="6" destOrd="0" parTransId="{E77EF8B2-3114-4CD2-A506-2F365B7775FD}" sibTransId="{FAEF3E3F-4243-4FDE-A470-4CBFADDBCE86}"/>
    <dgm:cxn modelId="{37C3CDC8-3F8B-416C-B68C-05CE21AC0BE0}" srcId="{9CBBCFDD-B343-4963-A72C-E086A133F1DC}" destId="{39FE9519-FBAA-4FA9-8A18-C0A47BD2AE2A}" srcOrd="8" destOrd="0" parTransId="{5C349AD4-563F-4CD8-922E-7A4B273CE20D}" sibTransId="{2F4804E4-145A-42C5-B8B1-32102518BC05}"/>
    <dgm:cxn modelId="{5B76B8C9-B4F3-4D2A-814D-94A19EC8970C}" type="presOf" srcId="{39FE9519-FBAA-4FA9-8A18-C0A47BD2AE2A}" destId="{1771CD61-7C2F-43E4-8E7E-66796DC46E67}" srcOrd="0" destOrd="0" presId="urn:microsoft.com/office/officeart/2005/8/layout/hProcess11"/>
    <dgm:cxn modelId="{0A41B6E9-B3CF-4E83-BC80-CBF845EBF3A7}" srcId="{9CBBCFDD-B343-4963-A72C-E086A133F1DC}" destId="{D7C6693F-64F1-415F-B3D7-9A2EEA5AB55B}" srcOrd="1" destOrd="0" parTransId="{340E14D7-0307-440C-B143-2114216D746E}" sibTransId="{D6698EBB-E6C5-4F83-B017-AC78A7510767}"/>
    <dgm:cxn modelId="{80350DBB-AFE9-4F48-A6E4-6EA12CC21234}" type="presParOf" srcId="{8447EADF-F440-4200-B802-24D41C8F3E3C}" destId="{EB3503AF-7A04-4C52-9F61-0703DD90A2CB}" srcOrd="0" destOrd="0" presId="urn:microsoft.com/office/officeart/2005/8/layout/hProcess11"/>
    <dgm:cxn modelId="{16094E9B-8C57-4735-BE36-0932E03B863B}" type="presParOf" srcId="{8447EADF-F440-4200-B802-24D41C8F3E3C}" destId="{73A933FD-5BF7-448D-9DFF-9B812DFF94FE}" srcOrd="1" destOrd="0" presId="urn:microsoft.com/office/officeart/2005/8/layout/hProcess11"/>
    <dgm:cxn modelId="{E681AA14-7E86-4BDD-8388-526E1E45C2B8}" type="presParOf" srcId="{73A933FD-5BF7-448D-9DFF-9B812DFF94FE}" destId="{14BC7189-42F5-4746-A3FC-AE7DEBF70A1F}" srcOrd="0" destOrd="0" presId="urn:microsoft.com/office/officeart/2005/8/layout/hProcess11"/>
    <dgm:cxn modelId="{4B79BFC8-C12B-415C-BA7A-9F8E07018D57}" type="presParOf" srcId="{14BC7189-42F5-4746-A3FC-AE7DEBF70A1F}" destId="{FDDAD2A2-3968-461A-B0DF-094331A80888}" srcOrd="0" destOrd="0" presId="urn:microsoft.com/office/officeart/2005/8/layout/hProcess11"/>
    <dgm:cxn modelId="{CFE9431A-85FA-4061-B8AE-320E2885ABA5}" type="presParOf" srcId="{14BC7189-42F5-4746-A3FC-AE7DEBF70A1F}" destId="{220AA4B9-E855-4045-9A27-335154B757ED}" srcOrd="1" destOrd="0" presId="urn:microsoft.com/office/officeart/2005/8/layout/hProcess11"/>
    <dgm:cxn modelId="{F5E75B5D-8E8A-4588-B0AD-C8F56C4E8EAD}" type="presParOf" srcId="{14BC7189-42F5-4746-A3FC-AE7DEBF70A1F}" destId="{01434343-CCFA-4C38-B439-F86DE902EF6B}" srcOrd="2" destOrd="0" presId="urn:microsoft.com/office/officeart/2005/8/layout/hProcess11"/>
    <dgm:cxn modelId="{39131DFB-A56E-46E6-BE57-9FFB24791F61}" type="presParOf" srcId="{73A933FD-5BF7-448D-9DFF-9B812DFF94FE}" destId="{187128CD-5012-4E36-A3A5-34E3DF3BB8FE}" srcOrd="1" destOrd="0" presId="urn:microsoft.com/office/officeart/2005/8/layout/hProcess11"/>
    <dgm:cxn modelId="{244CACD4-DD7D-4425-90BA-133434C555F1}" type="presParOf" srcId="{73A933FD-5BF7-448D-9DFF-9B812DFF94FE}" destId="{6DB893DE-7E60-4F5D-A6C8-CCFD95019FD4}" srcOrd="2" destOrd="0" presId="urn:microsoft.com/office/officeart/2005/8/layout/hProcess11"/>
    <dgm:cxn modelId="{351D9FE9-9ABF-4064-A3FE-37D651C38E08}" type="presParOf" srcId="{6DB893DE-7E60-4F5D-A6C8-CCFD95019FD4}" destId="{4F6DE494-FA21-437F-B603-A3B0EB307BEA}" srcOrd="0" destOrd="0" presId="urn:microsoft.com/office/officeart/2005/8/layout/hProcess11"/>
    <dgm:cxn modelId="{68B59AD4-1F52-4668-BB91-8E271EA9DDE6}" type="presParOf" srcId="{6DB893DE-7E60-4F5D-A6C8-CCFD95019FD4}" destId="{464EC3F6-1A72-4616-AF9E-EFBF4A83F4A1}" srcOrd="1" destOrd="0" presId="urn:microsoft.com/office/officeart/2005/8/layout/hProcess11"/>
    <dgm:cxn modelId="{2B510C12-DDC7-488A-BFB5-DAE902DDEC4F}" type="presParOf" srcId="{6DB893DE-7E60-4F5D-A6C8-CCFD95019FD4}" destId="{49294A8F-1E8E-41CC-B307-C4AE6E0C3CAA}" srcOrd="2" destOrd="0" presId="urn:microsoft.com/office/officeart/2005/8/layout/hProcess11"/>
    <dgm:cxn modelId="{49EFC7C0-FB11-4A96-A849-51BF1943C4EA}" type="presParOf" srcId="{73A933FD-5BF7-448D-9DFF-9B812DFF94FE}" destId="{BF14EA51-E09C-4626-9FA9-24051047647F}" srcOrd="3" destOrd="0" presId="urn:microsoft.com/office/officeart/2005/8/layout/hProcess11"/>
    <dgm:cxn modelId="{8822615F-0A40-4CD1-9477-AAC31CF1A437}" type="presParOf" srcId="{73A933FD-5BF7-448D-9DFF-9B812DFF94FE}" destId="{995D860A-211B-445B-8006-7D4565C528B8}" srcOrd="4" destOrd="0" presId="urn:microsoft.com/office/officeart/2005/8/layout/hProcess11"/>
    <dgm:cxn modelId="{D4B79EFC-A7E2-48E6-9BA7-603487C2CEDB}" type="presParOf" srcId="{995D860A-211B-445B-8006-7D4565C528B8}" destId="{F1CE1BA2-120E-4A13-8810-686D820F26A7}" srcOrd="0" destOrd="0" presId="urn:microsoft.com/office/officeart/2005/8/layout/hProcess11"/>
    <dgm:cxn modelId="{B426916B-29D3-4AF9-9AE5-AD2029ADDA31}" type="presParOf" srcId="{995D860A-211B-445B-8006-7D4565C528B8}" destId="{50C0FC7D-2ECE-456D-9E6A-B23FEDCC3D44}" srcOrd="1" destOrd="0" presId="urn:microsoft.com/office/officeart/2005/8/layout/hProcess11"/>
    <dgm:cxn modelId="{B24BDEBC-F560-4A74-8273-E14DE56A2CFE}" type="presParOf" srcId="{995D860A-211B-445B-8006-7D4565C528B8}" destId="{A7EB3C8A-2E2C-4C6F-A7AB-0BC9E36D90CC}" srcOrd="2" destOrd="0" presId="urn:microsoft.com/office/officeart/2005/8/layout/hProcess11"/>
    <dgm:cxn modelId="{01366E4F-98D2-426B-AAC4-CE838B1B346A}" type="presParOf" srcId="{73A933FD-5BF7-448D-9DFF-9B812DFF94FE}" destId="{B106445E-8939-4158-B215-903FA2D78E75}" srcOrd="5" destOrd="0" presId="urn:microsoft.com/office/officeart/2005/8/layout/hProcess11"/>
    <dgm:cxn modelId="{9D5F2BFE-A202-496F-A445-2ED743B1A56E}" type="presParOf" srcId="{73A933FD-5BF7-448D-9DFF-9B812DFF94FE}" destId="{2C140417-CBA7-472C-BD88-DAA24577A2FB}" srcOrd="6" destOrd="0" presId="urn:microsoft.com/office/officeart/2005/8/layout/hProcess11"/>
    <dgm:cxn modelId="{7C934D06-3086-4E50-9AC8-12219CE428F6}" type="presParOf" srcId="{2C140417-CBA7-472C-BD88-DAA24577A2FB}" destId="{5F7AFB06-D4B4-4A8D-BB29-8F764A63F711}" srcOrd="0" destOrd="0" presId="urn:microsoft.com/office/officeart/2005/8/layout/hProcess11"/>
    <dgm:cxn modelId="{48D34055-F8C9-4B8E-BA6C-3109CE2DEA63}" type="presParOf" srcId="{2C140417-CBA7-472C-BD88-DAA24577A2FB}" destId="{FA5C27F1-4A00-428B-BCC5-23761F191F73}" srcOrd="1" destOrd="0" presId="urn:microsoft.com/office/officeart/2005/8/layout/hProcess11"/>
    <dgm:cxn modelId="{B30F3DDA-73D7-4D88-9B48-D85FD9001FDC}" type="presParOf" srcId="{2C140417-CBA7-472C-BD88-DAA24577A2FB}" destId="{AB1AB653-5B81-4732-B504-AC3C32630CFF}" srcOrd="2" destOrd="0" presId="urn:microsoft.com/office/officeart/2005/8/layout/hProcess11"/>
    <dgm:cxn modelId="{AE305317-1474-4BA4-A3E4-C7F860DD38C0}" type="presParOf" srcId="{73A933FD-5BF7-448D-9DFF-9B812DFF94FE}" destId="{3D64B775-45AC-4E2A-9838-F8053A3567D3}" srcOrd="7" destOrd="0" presId="urn:microsoft.com/office/officeart/2005/8/layout/hProcess11"/>
    <dgm:cxn modelId="{C9D781FD-2FAC-4847-BBA9-38E891B80FA3}" type="presParOf" srcId="{73A933FD-5BF7-448D-9DFF-9B812DFF94FE}" destId="{76890DBF-6459-4CF3-8647-240C06D34450}" srcOrd="8" destOrd="0" presId="urn:microsoft.com/office/officeart/2005/8/layout/hProcess11"/>
    <dgm:cxn modelId="{0B6AED20-61B7-4887-AA96-539B6A781B33}" type="presParOf" srcId="{76890DBF-6459-4CF3-8647-240C06D34450}" destId="{F340FDB1-0AE0-4356-9BCC-E98BF7BD9907}" srcOrd="0" destOrd="0" presId="urn:microsoft.com/office/officeart/2005/8/layout/hProcess11"/>
    <dgm:cxn modelId="{CD223B80-2BD6-494C-BB42-6DF18945A1AF}" type="presParOf" srcId="{76890DBF-6459-4CF3-8647-240C06D34450}" destId="{1D313B71-77F8-47BD-BD9E-23E036002AB1}" srcOrd="1" destOrd="0" presId="urn:microsoft.com/office/officeart/2005/8/layout/hProcess11"/>
    <dgm:cxn modelId="{1A4DF0FC-995F-4D66-8DEF-DDE34C33F543}" type="presParOf" srcId="{76890DBF-6459-4CF3-8647-240C06D34450}" destId="{41001D9F-A35A-4148-8476-1D14D0AF9BA7}" srcOrd="2" destOrd="0" presId="urn:microsoft.com/office/officeart/2005/8/layout/hProcess11"/>
    <dgm:cxn modelId="{6C899DB4-AD66-4AC2-A112-FF0DB9DF2CE8}" type="presParOf" srcId="{73A933FD-5BF7-448D-9DFF-9B812DFF94FE}" destId="{033AEBEF-9E32-45FE-A517-608057CE065A}" srcOrd="9" destOrd="0" presId="urn:microsoft.com/office/officeart/2005/8/layout/hProcess11"/>
    <dgm:cxn modelId="{6B2B030B-95FC-45E9-8987-B8DA7A5DB99D}" type="presParOf" srcId="{73A933FD-5BF7-448D-9DFF-9B812DFF94FE}" destId="{389D8B71-75A4-439C-AF41-D3A7648AC7A7}" srcOrd="10" destOrd="0" presId="urn:microsoft.com/office/officeart/2005/8/layout/hProcess11"/>
    <dgm:cxn modelId="{3F468C0F-01F3-4317-8C7F-8C8C3851238A}" type="presParOf" srcId="{389D8B71-75A4-439C-AF41-D3A7648AC7A7}" destId="{C4018122-C9BF-4C0F-BB2A-49BFB8BDB184}" srcOrd="0" destOrd="0" presId="urn:microsoft.com/office/officeart/2005/8/layout/hProcess11"/>
    <dgm:cxn modelId="{9054B480-0CEF-46C9-9627-2E47CC87BCE0}" type="presParOf" srcId="{389D8B71-75A4-439C-AF41-D3A7648AC7A7}" destId="{57AC0410-E373-479F-A7C6-9A177C64B003}" srcOrd="1" destOrd="0" presId="urn:microsoft.com/office/officeart/2005/8/layout/hProcess11"/>
    <dgm:cxn modelId="{25DDDB0F-1701-4D6B-A5ED-9132637305FB}" type="presParOf" srcId="{389D8B71-75A4-439C-AF41-D3A7648AC7A7}" destId="{2868F605-A1E4-4660-9909-342903C6C8C3}" srcOrd="2" destOrd="0" presId="urn:microsoft.com/office/officeart/2005/8/layout/hProcess11"/>
    <dgm:cxn modelId="{F90D17EE-DF8E-485C-AFA4-B926DCF93CC2}" type="presParOf" srcId="{73A933FD-5BF7-448D-9DFF-9B812DFF94FE}" destId="{51DD5845-DE73-434B-BC80-44FCC98359FB}" srcOrd="11" destOrd="0" presId="urn:microsoft.com/office/officeart/2005/8/layout/hProcess11"/>
    <dgm:cxn modelId="{3CCA62A6-625E-41C2-B61D-695496F28F20}" type="presParOf" srcId="{73A933FD-5BF7-448D-9DFF-9B812DFF94FE}" destId="{EC19613C-58EC-4989-93B3-C5EBB9C56744}" srcOrd="12" destOrd="0" presId="urn:microsoft.com/office/officeart/2005/8/layout/hProcess11"/>
    <dgm:cxn modelId="{FBF855CB-111D-4122-B4CA-42CEE90B37B4}" type="presParOf" srcId="{EC19613C-58EC-4989-93B3-C5EBB9C56744}" destId="{426F86B5-193A-422F-8515-1BCD21090A75}" srcOrd="0" destOrd="0" presId="urn:microsoft.com/office/officeart/2005/8/layout/hProcess11"/>
    <dgm:cxn modelId="{59C97B68-3636-4D21-AD9F-885119A6A9E2}" type="presParOf" srcId="{EC19613C-58EC-4989-93B3-C5EBB9C56744}" destId="{78560B0B-24FD-4DE9-85E4-A00C59EE6B75}" srcOrd="1" destOrd="0" presId="urn:microsoft.com/office/officeart/2005/8/layout/hProcess11"/>
    <dgm:cxn modelId="{FBF960E6-0B66-4F03-8D19-7DFA8E7F4A35}" type="presParOf" srcId="{EC19613C-58EC-4989-93B3-C5EBB9C56744}" destId="{5421B6F3-9F0C-4227-A703-965B4B78C235}" srcOrd="2" destOrd="0" presId="urn:microsoft.com/office/officeart/2005/8/layout/hProcess11"/>
    <dgm:cxn modelId="{19075292-9C3A-4FC5-A476-ABAD7C7C402B}" type="presParOf" srcId="{73A933FD-5BF7-448D-9DFF-9B812DFF94FE}" destId="{A32AE01B-3A86-498F-A23D-1311452E989C}" srcOrd="13" destOrd="0" presId="urn:microsoft.com/office/officeart/2005/8/layout/hProcess11"/>
    <dgm:cxn modelId="{92DA5674-CDAD-4514-B2FF-FED89861B04D}" type="presParOf" srcId="{73A933FD-5BF7-448D-9DFF-9B812DFF94FE}" destId="{DE7B808B-9016-48F9-841A-B6D41FB23EC7}" srcOrd="14" destOrd="0" presId="urn:microsoft.com/office/officeart/2005/8/layout/hProcess11"/>
    <dgm:cxn modelId="{09F6BDE6-B231-45E5-88CC-6EBBD7387C44}" type="presParOf" srcId="{DE7B808B-9016-48F9-841A-B6D41FB23EC7}" destId="{07AC347A-3F84-421A-BDFD-2CCDB0842A5A}" srcOrd="0" destOrd="0" presId="urn:microsoft.com/office/officeart/2005/8/layout/hProcess11"/>
    <dgm:cxn modelId="{D4DE267A-4225-430C-A3C7-C738E2240833}" type="presParOf" srcId="{DE7B808B-9016-48F9-841A-B6D41FB23EC7}" destId="{4EFD5116-61FD-4EF0-899B-1E18F17D500E}" srcOrd="1" destOrd="0" presId="urn:microsoft.com/office/officeart/2005/8/layout/hProcess11"/>
    <dgm:cxn modelId="{A712B4B2-D7BE-4731-B5E7-D5A77949CCD3}" type="presParOf" srcId="{DE7B808B-9016-48F9-841A-B6D41FB23EC7}" destId="{58F57AD7-892E-4957-B985-60D8916EE248}" srcOrd="2" destOrd="0" presId="urn:microsoft.com/office/officeart/2005/8/layout/hProcess11"/>
    <dgm:cxn modelId="{C48EC5E9-74E9-4656-BECA-6D5BCE034935}" type="presParOf" srcId="{73A933FD-5BF7-448D-9DFF-9B812DFF94FE}" destId="{B287F026-8E01-4145-A3EE-3963E1B8884B}" srcOrd="15" destOrd="0" presId="urn:microsoft.com/office/officeart/2005/8/layout/hProcess11"/>
    <dgm:cxn modelId="{99016648-D191-4640-8C95-8F2E8D93FFEF}" type="presParOf" srcId="{73A933FD-5BF7-448D-9DFF-9B812DFF94FE}" destId="{3492B6C6-1B85-439D-B634-C5DA85360CE4}" srcOrd="16" destOrd="0" presId="urn:microsoft.com/office/officeart/2005/8/layout/hProcess11"/>
    <dgm:cxn modelId="{3807CAD9-DAA5-4EE7-8D98-C5182528420D}" type="presParOf" srcId="{3492B6C6-1B85-439D-B634-C5DA85360CE4}" destId="{1771CD61-7C2F-43E4-8E7E-66796DC46E67}" srcOrd="0" destOrd="0" presId="urn:microsoft.com/office/officeart/2005/8/layout/hProcess11"/>
    <dgm:cxn modelId="{B9E88964-8CF7-400E-9A89-2778A88473B8}" type="presParOf" srcId="{3492B6C6-1B85-439D-B634-C5DA85360CE4}" destId="{2250C117-D528-47EF-AF8D-486FC13BB430}" srcOrd="1" destOrd="0" presId="urn:microsoft.com/office/officeart/2005/8/layout/hProcess11"/>
    <dgm:cxn modelId="{57EE6A99-AC13-4A16-863B-734895BC424D}" type="presParOf" srcId="{3492B6C6-1B85-439D-B634-C5DA85360CE4}" destId="{53C1F9E6-BE6C-4EF0-BE8B-8A1CB7A32886}"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6ED9-CFF2-4B5B-90F5-49DDF4B11363}">
      <dsp:nvSpPr>
        <dsp:cNvPr id="0" name=""/>
        <dsp:cNvSpPr/>
      </dsp:nvSpPr>
      <dsp:spPr>
        <a:xfrm>
          <a:off x="6946691" y="1736297"/>
          <a:ext cx="1463380" cy="1383303"/>
        </a:xfrm>
        <a:custGeom>
          <a:avLst/>
          <a:gdLst/>
          <a:ahLst/>
          <a:cxnLst/>
          <a:rect l="0" t="0" r="0" b="0"/>
          <a:pathLst>
            <a:path>
              <a:moveTo>
                <a:pt x="0" y="0"/>
              </a:moveTo>
              <a:lnTo>
                <a:pt x="0" y="1383303"/>
              </a:lnTo>
              <a:lnTo>
                <a:pt x="1463380" y="1383303"/>
              </a:lnTo>
            </a:path>
          </a:pathLst>
        </a:custGeom>
        <a:noFill/>
        <a:ln w="12700" cap="flat" cmpd="sng" algn="ctr">
          <a:solidFill>
            <a:schemeClr val="accent4">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15D32214-ECD3-4E85-BD2B-FE1DAB10868D}">
      <dsp:nvSpPr>
        <dsp:cNvPr id="0" name=""/>
        <dsp:cNvSpPr/>
      </dsp:nvSpPr>
      <dsp:spPr>
        <a:xfrm>
          <a:off x="6946691" y="1736297"/>
          <a:ext cx="1210342" cy="378557"/>
        </a:xfrm>
        <a:custGeom>
          <a:avLst/>
          <a:gdLst/>
          <a:ahLst/>
          <a:cxnLst/>
          <a:rect l="0" t="0" r="0" b="0"/>
          <a:pathLst>
            <a:path>
              <a:moveTo>
                <a:pt x="0" y="0"/>
              </a:moveTo>
              <a:lnTo>
                <a:pt x="0" y="378557"/>
              </a:lnTo>
              <a:lnTo>
                <a:pt x="1210342" y="378557"/>
              </a:lnTo>
            </a:path>
          </a:pathLst>
        </a:custGeom>
        <a:noFill/>
        <a:ln w="12700" cap="flat" cmpd="sng" algn="ctr">
          <a:solidFill>
            <a:schemeClr val="accent4">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3EC26D3B-9771-4FE1-8B40-7B50B7DA7BFE}">
      <dsp:nvSpPr>
        <dsp:cNvPr id="0" name=""/>
        <dsp:cNvSpPr/>
      </dsp:nvSpPr>
      <dsp:spPr>
        <a:xfrm>
          <a:off x="4742204" y="717677"/>
          <a:ext cx="2204486" cy="301282"/>
        </a:xfrm>
        <a:custGeom>
          <a:avLst/>
          <a:gdLst/>
          <a:ahLst/>
          <a:cxnLst/>
          <a:rect l="0" t="0" r="0" b="0"/>
          <a:pathLst>
            <a:path>
              <a:moveTo>
                <a:pt x="0" y="0"/>
              </a:moveTo>
              <a:lnTo>
                <a:pt x="0" y="150641"/>
              </a:lnTo>
              <a:lnTo>
                <a:pt x="2204486" y="150641"/>
              </a:lnTo>
              <a:lnTo>
                <a:pt x="2204486" y="301282"/>
              </a:lnTo>
            </a:path>
          </a:pathLst>
        </a:custGeom>
        <a:noFill/>
        <a:ln w="28575"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C9CBA94E-6599-4B29-9D32-D7AB61DB5A6C}">
      <dsp:nvSpPr>
        <dsp:cNvPr id="0" name=""/>
        <dsp:cNvSpPr/>
      </dsp:nvSpPr>
      <dsp:spPr>
        <a:xfrm>
          <a:off x="3839658" y="2754918"/>
          <a:ext cx="1173942" cy="1439496"/>
        </a:xfrm>
        <a:custGeom>
          <a:avLst/>
          <a:gdLst/>
          <a:ahLst/>
          <a:cxnLst/>
          <a:rect l="0" t="0" r="0" b="0"/>
          <a:pathLst>
            <a:path>
              <a:moveTo>
                <a:pt x="0" y="0"/>
              </a:moveTo>
              <a:lnTo>
                <a:pt x="0" y="1439496"/>
              </a:lnTo>
              <a:lnTo>
                <a:pt x="1173942" y="1439496"/>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01ACBB29-6AF1-48DF-B4D5-5B841A433810}">
      <dsp:nvSpPr>
        <dsp:cNvPr id="0" name=""/>
        <dsp:cNvSpPr/>
      </dsp:nvSpPr>
      <dsp:spPr>
        <a:xfrm>
          <a:off x="3839658" y="2754918"/>
          <a:ext cx="1148199" cy="219071"/>
        </a:xfrm>
        <a:custGeom>
          <a:avLst/>
          <a:gdLst/>
          <a:ahLst/>
          <a:cxnLst/>
          <a:rect l="0" t="0" r="0" b="0"/>
          <a:pathLst>
            <a:path>
              <a:moveTo>
                <a:pt x="0" y="0"/>
              </a:moveTo>
              <a:lnTo>
                <a:pt x="0" y="219071"/>
              </a:lnTo>
              <a:lnTo>
                <a:pt x="1148199" y="219071"/>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0FD47368-59C3-4ECF-B752-6C792316D196}">
      <dsp:nvSpPr>
        <dsp:cNvPr id="0" name=""/>
        <dsp:cNvSpPr/>
      </dsp:nvSpPr>
      <dsp:spPr>
        <a:xfrm>
          <a:off x="2537718" y="1736297"/>
          <a:ext cx="1301940" cy="301282"/>
        </a:xfrm>
        <a:custGeom>
          <a:avLst/>
          <a:gdLst/>
          <a:ahLst/>
          <a:cxnLst/>
          <a:rect l="0" t="0" r="0" b="0"/>
          <a:pathLst>
            <a:path>
              <a:moveTo>
                <a:pt x="0" y="0"/>
              </a:moveTo>
              <a:lnTo>
                <a:pt x="0" y="150641"/>
              </a:lnTo>
              <a:lnTo>
                <a:pt x="1301940" y="150641"/>
              </a:lnTo>
              <a:lnTo>
                <a:pt x="1301940" y="301282"/>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1B41EDE7-9F28-4672-A634-8723837C9D28}">
      <dsp:nvSpPr>
        <dsp:cNvPr id="0" name=""/>
        <dsp:cNvSpPr/>
      </dsp:nvSpPr>
      <dsp:spPr>
        <a:xfrm>
          <a:off x="1345846" y="1736297"/>
          <a:ext cx="1191871" cy="301282"/>
        </a:xfrm>
        <a:custGeom>
          <a:avLst/>
          <a:gdLst/>
          <a:ahLst/>
          <a:cxnLst/>
          <a:rect l="0" t="0" r="0" b="0"/>
          <a:pathLst>
            <a:path>
              <a:moveTo>
                <a:pt x="1191871" y="0"/>
              </a:moveTo>
              <a:lnTo>
                <a:pt x="1191871" y="150641"/>
              </a:lnTo>
              <a:lnTo>
                <a:pt x="0" y="150641"/>
              </a:lnTo>
              <a:lnTo>
                <a:pt x="0" y="301282"/>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3C71C6F2-068A-451B-9723-9844F598DD9A}">
      <dsp:nvSpPr>
        <dsp:cNvPr id="0" name=""/>
        <dsp:cNvSpPr/>
      </dsp:nvSpPr>
      <dsp:spPr>
        <a:xfrm>
          <a:off x="2537718" y="717677"/>
          <a:ext cx="2204486" cy="301282"/>
        </a:xfrm>
        <a:custGeom>
          <a:avLst/>
          <a:gdLst/>
          <a:ahLst/>
          <a:cxnLst/>
          <a:rect l="0" t="0" r="0" b="0"/>
          <a:pathLst>
            <a:path>
              <a:moveTo>
                <a:pt x="2204486" y="0"/>
              </a:moveTo>
              <a:lnTo>
                <a:pt x="2204486" y="150641"/>
              </a:lnTo>
              <a:lnTo>
                <a:pt x="0" y="150641"/>
              </a:lnTo>
              <a:lnTo>
                <a:pt x="0" y="301282"/>
              </a:lnTo>
            </a:path>
          </a:pathLst>
        </a:custGeom>
        <a:noFill/>
        <a:ln w="28575"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7A34EF50-F5F0-4253-BEC7-5034D42913D5}">
      <dsp:nvSpPr>
        <dsp:cNvPr id="0" name=""/>
        <dsp:cNvSpPr/>
      </dsp:nvSpPr>
      <dsp:spPr>
        <a:xfrm>
          <a:off x="4233256" y="339"/>
          <a:ext cx="1017895"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1F073-82C0-48E4-B80D-2C6BC71F9FAD}">
      <dsp:nvSpPr>
        <dsp:cNvPr id="0" name=""/>
        <dsp:cNvSpPr/>
      </dsp:nvSpPr>
      <dsp:spPr>
        <a:xfrm>
          <a:off x="4233256" y="339"/>
          <a:ext cx="1017895"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C803F5-3E12-4665-A7F2-ECCB7B3523D9}">
      <dsp:nvSpPr>
        <dsp:cNvPr id="0" name=""/>
        <dsp:cNvSpPr/>
      </dsp:nvSpPr>
      <dsp:spPr>
        <a:xfrm>
          <a:off x="3724309" y="129460"/>
          <a:ext cx="2035791"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solidFill>
                <a:schemeClr val="accent1">
                  <a:lumMod val="75000"/>
                </a:schemeClr>
              </a:solidFill>
              <a:latin typeface="Arial Narrow" panose="020B0606020202030204" pitchFamily="34" charset="0"/>
              <a:cs typeface="Times New Roman" pitchFamily="18" charset="0"/>
            </a:rPr>
            <a:t>PROVISIONS TECHNIQUES</a:t>
          </a:r>
          <a:endParaRPr lang="fr-FR" sz="1700" kern="1200" dirty="0">
            <a:solidFill>
              <a:schemeClr val="accent1">
                <a:lumMod val="75000"/>
              </a:schemeClr>
            </a:solidFill>
            <a:latin typeface="Arial Narrow" panose="020B0606020202030204" pitchFamily="34" charset="0"/>
            <a:cs typeface="Times New Roman" pitchFamily="18" charset="0"/>
          </a:endParaRPr>
        </a:p>
      </dsp:txBody>
      <dsp:txXfrm>
        <a:off x="3724309" y="129460"/>
        <a:ext cx="2035791" cy="459096"/>
      </dsp:txXfrm>
    </dsp:sp>
    <dsp:sp modelId="{2D916735-BDEA-409F-9CE3-D2AFA6F1101B}">
      <dsp:nvSpPr>
        <dsp:cNvPr id="0" name=""/>
        <dsp:cNvSpPr/>
      </dsp:nvSpPr>
      <dsp:spPr>
        <a:xfrm>
          <a:off x="2179049" y="1018959"/>
          <a:ext cx="717338"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95B6B-C35F-4E27-80FD-7882A51090E3}">
      <dsp:nvSpPr>
        <dsp:cNvPr id="0" name=""/>
        <dsp:cNvSpPr/>
      </dsp:nvSpPr>
      <dsp:spPr>
        <a:xfrm>
          <a:off x="2179049" y="1018959"/>
          <a:ext cx="717338"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681FAD-00AD-4776-83FF-B59F3A0B0199}">
      <dsp:nvSpPr>
        <dsp:cNvPr id="0" name=""/>
        <dsp:cNvSpPr/>
      </dsp:nvSpPr>
      <dsp:spPr>
        <a:xfrm>
          <a:off x="1820380" y="1148080"/>
          <a:ext cx="1434676"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a:solidFill>
                <a:schemeClr val="accent1">
                  <a:lumMod val="75000"/>
                </a:schemeClr>
              </a:solidFill>
              <a:latin typeface="Arial Narrow" panose="020B0606020202030204" pitchFamily="34" charset="0"/>
              <a:cs typeface="Times New Roman" pitchFamily="18" charset="0"/>
            </a:rPr>
            <a:t>PROVISIONS POUR SINISTRES</a:t>
          </a:r>
          <a:endParaRPr lang="fr-FR" sz="1600" kern="1200" dirty="0">
            <a:solidFill>
              <a:schemeClr val="accent1">
                <a:lumMod val="75000"/>
              </a:schemeClr>
            </a:solidFill>
            <a:latin typeface="Arial Narrow" panose="020B0606020202030204" pitchFamily="34" charset="0"/>
            <a:cs typeface="Times New Roman" pitchFamily="18" charset="0"/>
          </a:endParaRPr>
        </a:p>
      </dsp:txBody>
      <dsp:txXfrm>
        <a:off x="1820380" y="1148080"/>
        <a:ext cx="1434676" cy="459096"/>
      </dsp:txXfrm>
    </dsp:sp>
    <dsp:sp modelId="{B0EDDCF8-2AD0-4588-AC90-F70B863102F2}">
      <dsp:nvSpPr>
        <dsp:cNvPr id="0" name=""/>
        <dsp:cNvSpPr/>
      </dsp:nvSpPr>
      <dsp:spPr>
        <a:xfrm>
          <a:off x="770197" y="2037579"/>
          <a:ext cx="1151299"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F3DF79-EA04-407F-8AEA-09F126821591}">
      <dsp:nvSpPr>
        <dsp:cNvPr id="0" name=""/>
        <dsp:cNvSpPr/>
      </dsp:nvSpPr>
      <dsp:spPr>
        <a:xfrm>
          <a:off x="770197" y="2037579"/>
          <a:ext cx="1151299"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53665-DE7D-4E3E-8FE0-0EDD68B17158}">
      <dsp:nvSpPr>
        <dsp:cNvPr id="0" name=""/>
        <dsp:cNvSpPr/>
      </dsp:nvSpPr>
      <dsp:spPr>
        <a:xfrm>
          <a:off x="194547" y="2166700"/>
          <a:ext cx="2302598"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Provision pour </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Sinistres à payer (PSAP) </a:t>
          </a:r>
        </a:p>
      </dsp:txBody>
      <dsp:txXfrm>
        <a:off x="194547" y="2166700"/>
        <a:ext cx="2302598" cy="459096"/>
      </dsp:txXfrm>
    </dsp:sp>
    <dsp:sp modelId="{75E0B467-E220-44A8-AD69-06BB69EB930C}">
      <dsp:nvSpPr>
        <dsp:cNvPr id="0" name=""/>
        <dsp:cNvSpPr/>
      </dsp:nvSpPr>
      <dsp:spPr>
        <a:xfrm>
          <a:off x="3319043" y="2037579"/>
          <a:ext cx="1041230"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C3526D-ED38-45A6-89E0-AA320A2DC46C}">
      <dsp:nvSpPr>
        <dsp:cNvPr id="0" name=""/>
        <dsp:cNvSpPr/>
      </dsp:nvSpPr>
      <dsp:spPr>
        <a:xfrm>
          <a:off x="3319043" y="2037579"/>
          <a:ext cx="1041230"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9C59D-56AA-47F0-82AC-F330C928DE92}">
      <dsp:nvSpPr>
        <dsp:cNvPr id="0" name=""/>
        <dsp:cNvSpPr/>
      </dsp:nvSpPr>
      <dsp:spPr>
        <a:xfrm>
          <a:off x="2798427" y="2166700"/>
          <a:ext cx="2082461"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Provision pour </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sinistres tardifs (IBNR) </a:t>
          </a:r>
        </a:p>
      </dsp:txBody>
      <dsp:txXfrm>
        <a:off x="2798427" y="2166700"/>
        <a:ext cx="2082461" cy="459096"/>
      </dsp:txXfrm>
    </dsp:sp>
    <dsp:sp modelId="{A47785F8-68D3-4507-A570-232E38452D1E}">
      <dsp:nvSpPr>
        <dsp:cNvPr id="0" name=""/>
        <dsp:cNvSpPr/>
      </dsp:nvSpPr>
      <dsp:spPr>
        <a:xfrm>
          <a:off x="4825342" y="2844868"/>
          <a:ext cx="1354291"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0EDCB-E187-48D5-B558-49010437244C}">
      <dsp:nvSpPr>
        <dsp:cNvPr id="0" name=""/>
        <dsp:cNvSpPr/>
      </dsp:nvSpPr>
      <dsp:spPr>
        <a:xfrm>
          <a:off x="4825342" y="2844868"/>
          <a:ext cx="1354291"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E7E17B-FE33-4739-A18A-390E03DF0533}">
      <dsp:nvSpPr>
        <dsp:cNvPr id="0" name=""/>
        <dsp:cNvSpPr/>
      </dsp:nvSpPr>
      <dsp:spPr>
        <a:xfrm>
          <a:off x="4148197" y="2973989"/>
          <a:ext cx="2708582"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IBNER </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a:t>
          </a:r>
          <a:r>
            <a:rPr lang="fr-FR" sz="1600" kern="1200" dirty="0" err="1">
              <a:solidFill>
                <a:schemeClr val="accent1">
                  <a:lumMod val="75000"/>
                </a:schemeClr>
              </a:solidFill>
              <a:latin typeface="Arial Narrow" panose="020B0606020202030204" pitchFamily="34" charset="0"/>
              <a:cs typeface="Times New Roman" pitchFamily="18" charset="0"/>
            </a:rPr>
            <a:t>Incurred</a:t>
          </a:r>
          <a:r>
            <a:rPr lang="fr-FR" sz="1600" kern="1200" dirty="0">
              <a:solidFill>
                <a:schemeClr val="accent1">
                  <a:lumMod val="75000"/>
                </a:schemeClr>
              </a:solidFill>
              <a:latin typeface="Arial Narrow" panose="020B0606020202030204" pitchFamily="34" charset="0"/>
              <a:cs typeface="Times New Roman" pitchFamily="18" charset="0"/>
            </a:rPr>
            <a:t> But Not </a:t>
          </a:r>
          <a:r>
            <a:rPr lang="fr-FR" sz="1600" kern="1200" dirty="0" err="1">
              <a:solidFill>
                <a:schemeClr val="accent1">
                  <a:lumMod val="75000"/>
                </a:schemeClr>
              </a:solidFill>
              <a:latin typeface="Arial Narrow" panose="020B0606020202030204" pitchFamily="34" charset="0"/>
              <a:cs typeface="Times New Roman" pitchFamily="18" charset="0"/>
            </a:rPr>
            <a:t>Enough</a:t>
          </a:r>
          <a:r>
            <a:rPr lang="fr-FR" sz="1600" kern="1200" dirty="0">
              <a:solidFill>
                <a:schemeClr val="accent1">
                  <a:lumMod val="75000"/>
                </a:schemeClr>
              </a:solidFill>
              <a:latin typeface="Arial Narrow" panose="020B0606020202030204" pitchFamily="34" charset="0"/>
              <a:cs typeface="Times New Roman" pitchFamily="18" charset="0"/>
            </a:rPr>
            <a:t> </a:t>
          </a:r>
          <a:r>
            <a:rPr lang="fr-FR" sz="1600" kern="1200" dirty="0" err="1">
              <a:solidFill>
                <a:schemeClr val="accent1">
                  <a:lumMod val="75000"/>
                </a:schemeClr>
              </a:solidFill>
              <a:latin typeface="Arial Narrow" panose="020B0606020202030204" pitchFamily="34" charset="0"/>
              <a:cs typeface="Times New Roman" pitchFamily="18" charset="0"/>
            </a:rPr>
            <a:t>Reported</a:t>
          </a:r>
          <a:r>
            <a:rPr lang="fr-FR" sz="1600" kern="1200" dirty="0">
              <a:solidFill>
                <a:schemeClr val="accent1">
                  <a:lumMod val="75000"/>
                </a:schemeClr>
              </a:solidFill>
              <a:latin typeface="Arial Narrow" panose="020B0606020202030204" pitchFamily="34" charset="0"/>
              <a:cs typeface="Times New Roman" pitchFamily="18" charset="0"/>
            </a:rPr>
            <a:t>) </a:t>
          </a:r>
        </a:p>
      </dsp:txBody>
      <dsp:txXfrm>
        <a:off x="4148197" y="2973989"/>
        <a:ext cx="2708582" cy="459096"/>
      </dsp:txXfrm>
    </dsp:sp>
    <dsp:sp modelId="{7914E468-F338-44BE-AE47-747A507563FE}">
      <dsp:nvSpPr>
        <dsp:cNvPr id="0" name=""/>
        <dsp:cNvSpPr/>
      </dsp:nvSpPr>
      <dsp:spPr>
        <a:xfrm>
          <a:off x="4846844" y="4065294"/>
          <a:ext cx="1389634"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10B14-F279-4B9F-9267-450CE47CFF89}">
      <dsp:nvSpPr>
        <dsp:cNvPr id="0" name=""/>
        <dsp:cNvSpPr/>
      </dsp:nvSpPr>
      <dsp:spPr>
        <a:xfrm>
          <a:off x="4846844" y="4065294"/>
          <a:ext cx="1389634"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757F6-F4AE-48B1-9239-9E0C98C3D42D}">
      <dsp:nvSpPr>
        <dsp:cNvPr id="0" name=""/>
        <dsp:cNvSpPr/>
      </dsp:nvSpPr>
      <dsp:spPr>
        <a:xfrm>
          <a:off x="4152027" y="4194414"/>
          <a:ext cx="2779269"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IBNYR </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a:t>
          </a:r>
          <a:r>
            <a:rPr lang="fr-FR" sz="1600" kern="1200" dirty="0" err="1">
              <a:solidFill>
                <a:schemeClr val="accent1">
                  <a:lumMod val="75000"/>
                </a:schemeClr>
              </a:solidFill>
              <a:latin typeface="Arial Narrow" panose="020B0606020202030204" pitchFamily="34" charset="0"/>
              <a:cs typeface="Times New Roman" pitchFamily="18" charset="0"/>
            </a:rPr>
            <a:t>Incurred</a:t>
          </a:r>
          <a:r>
            <a:rPr lang="fr-FR" sz="1600" kern="1200" dirty="0">
              <a:solidFill>
                <a:schemeClr val="accent1">
                  <a:lumMod val="75000"/>
                </a:schemeClr>
              </a:solidFill>
              <a:latin typeface="Arial Narrow" panose="020B0606020202030204" pitchFamily="34" charset="0"/>
              <a:cs typeface="Times New Roman" pitchFamily="18" charset="0"/>
            </a:rPr>
            <a:t> But Not </a:t>
          </a:r>
          <a:r>
            <a:rPr lang="fr-FR" sz="1600" kern="1200" dirty="0" err="1">
              <a:solidFill>
                <a:schemeClr val="accent1">
                  <a:lumMod val="75000"/>
                </a:schemeClr>
              </a:solidFill>
              <a:latin typeface="Arial Narrow" panose="020B0606020202030204" pitchFamily="34" charset="0"/>
              <a:cs typeface="Times New Roman" pitchFamily="18" charset="0"/>
            </a:rPr>
            <a:t>Yet</a:t>
          </a:r>
          <a:r>
            <a:rPr lang="fr-FR" sz="1600" kern="1200" dirty="0">
              <a:solidFill>
                <a:schemeClr val="accent1">
                  <a:lumMod val="75000"/>
                </a:schemeClr>
              </a:solidFill>
              <a:latin typeface="Arial Narrow" panose="020B0606020202030204" pitchFamily="34" charset="0"/>
              <a:cs typeface="Times New Roman" pitchFamily="18" charset="0"/>
            </a:rPr>
            <a:t> </a:t>
          </a:r>
          <a:r>
            <a:rPr lang="fr-FR" sz="1600" kern="1200" dirty="0" err="1">
              <a:solidFill>
                <a:schemeClr val="accent1">
                  <a:lumMod val="75000"/>
                </a:schemeClr>
              </a:solidFill>
              <a:latin typeface="Arial Narrow" panose="020B0606020202030204" pitchFamily="34" charset="0"/>
              <a:cs typeface="Times New Roman" pitchFamily="18" charset="0"/>
            </a:rPr>
            <a:t>Reported</a:t>
          </a:r>
          <a:r>
            <a:rPr lang="fr-FR" sz="1600" kern="1200" dirty="0">
              <a:solidFill>
                <a:schemeClr val="accent1">
                  <a:lumMod val="75000"/>
                </a:schemeClr>
              </a:solidFill>
              <a:latin typeface="Arial Narrow" panose="020B0606020202030204" pitchFamily="34" charset="0"/>
              <a:cs typeface="Times New Roman" pitchFamily="18" charset="0"/>
            </a:rPr>
            <a:t>) </a:t>
          </a:r>
        </a:p>
      </dsp:txBody>
      <dsp:txXfrm>
        <a:off x="4152027" y="4194414"/>
        <a:ext cx="2779269" cy="459096"/>
      </dsp:txXfrm>
    </dsp:sp>
    <dsp:sp modelId="{A1EF1BA7-5149-4F24-88E3-CB8EB5BC4F99}">
      <dsp:nvSpPr>
        <dsp:cNvPr id="0" name=""/>
        <dsp:cNvSpPr/>
      </dsp:nvSpPr>
      <dsp:spPr>
        <a:xfrm>
          <a:off x="6588022" y="1018959"/>
          <a:ext cx="717338"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57567-E9D4-4014-AF7E-4EB4B386B38E}">
      <dsp:nvSpPr>
        <dsp:cNvPr id="0" name=""/>
        <dsp:cNvSpPr/>
      </dsp:nvSpPr>
      <dsp:spPr>
        <a:xfrm>
          <a:off x="6588022" y="1018959"/>
          <a:ext cx="717338"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2D32A1-E975-4619-A072-89196D28EEC2}">
      <dsp:nvSpPr>
        <dsp:cNvPr id="0" name=""/>
        <dsp:cNvSpPr/>
      </dsp:nvSpPr>
      <dsp:spPr>
        <a:xfrm>
          <a:off x="6229352" y="1148080"/>
          <a:ext cx="1434676"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a:solidFill>
                <a:schemeClr val="accent1">
                  <a:lumMod val="75000"/>
                </a:schemeClr>
              </a:solidFill>
              <a:latin typeface="Arial Narrow" panose="020B0606020202030204" pitchFamily="34" charset="0"/>
              <a:cs typeface="Times New Roman" pitchFamily="18" charset="0"/>
            </a:rPr>
            <a:t>PROVISIONS POUR PRIMES </a:t>
          </a:r>
          <a:endParaRPr lang="fr-FR" sz="1600" kern="1200" dirty="0">
            <a:solidFill>
              <a:schemeClr val="accent1">
                <a:lumMod val="75000"/>
              </a:schemeClr>
            </a:solidFill>
            <a:latin typeface="Arial Narrow" panose="020B0606020202030204" pitchFamily="34" charset="0"/>
            <a:cs typeface="Times New Roman" pitchFamily="18" charset="0"/>
          </a:endParaRPr>
        </a:p>
      </dsp:txBody>
      <dsp:txXfrm>
        <a:off x="6229352" y="1148080"/>
        <a:ext cx="1434676" cy="459096"/>
      </dsp:txXfrm>
    </dsp:sp>
    <dsp:sp modelId="{DA6C0B07-D7C2-4A01-9581-94B77A3D1478}">
      <dsp:nvSpPr>
        <dsp:cNvPr id="0" name=""/>
        <dsp:cNvSpPr/>
      </dsp:nvSpPr>
      <dsp:spPr>
        <a:xfrm>
          <a:off x="8002080" y="1985734"/>
          <a:ext cx="1291280"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363F44-9412-478E-836D-F4FDDDA4873A}">
      <dsp:nvSpPr>
        <dsp:cNvPr id="0" name=""/>
        <dsp:cNvSpPr/>
      </dsp:nvSpPr>
      <dsp:spPr>
        <a:xfrm>
          <a:off x="8002080" y="1985734"/>
          <a:ext cx="1291280"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A77093-597F-48E4-A5CF-F67BF1CA7194}">
      <dsp:nvSpPr>
        <dsp:cNvPr id="0" name=""/>
        <dsp:cNvSpPr/>
      </dsp:nvSpPr>
      <dsp:spPr>
        <a:xfrm>
          <a:off x="7356440" y="2114855"/>
          <a:ext cx="2582560"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Provisions pour </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primes non acquises (PPNA)</a:t>
          </a:r>
        </a:p>
      </dsp:txBody>
      <dsp:txXfrm>
        <a:off x="7356440" y="2114855"/>
        <a:ext cx="2582560" cy="459096"/>
      </dsp:txXfrm>
    </dsp:sp>
    <dsp:sp modelId="{D8BFC3A9-511F-4CBA-BF2A-3BBBE70A1AEC}">
      <dsp:nvSpPr>
        <dsp:cNvPr id="0" name=""/>
        <dsp:cNvSpPr/>
      </dsp:nvSpPr>
      <dsp:spPr>
        <a:xfrm>
          <a:off x="8283056" y="2990480"/>
          <a:ext cx="1058461" cy="7173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8B2B56-BDC0-49CD-B5F2-2CE975A2AE53}">
      <dsp:nvSpPr>
        <dsp:cNvPr id="0" name=""/>
        <dsp:cNvSpPr/>
      </dsp:nvSpPr>
      <dsp:spPr>
        <a:xfrm>
          <a:off x="8283056" y="2990480"/>
          <a:ext cx="1058461" cy="7173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EF7D11-F503-4D02-96AA-BDCECC2757AF}">
      <dsp:nvSpPr>
        <dsp:cNvPr id="0" name=""/>
        <dsp:cNvSpPr/>
      </dsp:nvSpPr>
      <dsp:spPr>
        <a:xfrm>
          <a:off x="7753825" y="3119601"/>
          <a:ext cx="2116922" cy="4590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Provisions pour</a:t>
          </a:r>
        </a:p>
        <a:p>
          <a:pPr marL="0" lvl="0" indent="0" algn="ctr" defTabSz="711200">
            <a:lnSpc>
              <a:spcPct val="90000"/>
            </a:lnSpc>
            <a:spcBef>
              <a:spcPct val="0"/>
            </a:spcBef>
            <a:spcAft>
              <a:spcPct val="35000"/>
            </a:spcAft>
            <a:buNone/>
          </a:pPr>
          <a:r>
            <a:rPr lang="fr-FR" sz="1600" kern="1200" dirty="0">
              <a:solidFill>
                <a:schemeClr val="accent1">
                  <a:lumMod val="75000"/>
                </a:schemeClr>
              </a:solidFill>
              <a:latin typeface="Arial Narrow" panose="020B0606020202030204" pitchFamily="34" charset="0"/>
              <a:cs typeface="Times New Roman" pitchFamily="18" charset="0"/>
            </a:rPr>
            <a:t> risques en cours (PREC) </a:t>
          </a:r>
        </a:p>
      </dsp:txBody>
      <dsp:txXfrm>
        <a:off x="7753825" y="3119601"/>
        <a:ext cx="2116922" cy="459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503AF-7A04-4C52-9F61-0703DD90A2CB}">
      <dsp:nvSpPr>
        <dsp:cNvPr id="0" name=""/>
        <dsp:cNvSpPr/>
      </dsp:nvSpPr>
      <dsp:spPr>
        <a:xfrm>
          <a:off x="0" y="419162"/>
          <a:ext cx="11105662" cy="55888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AD2A2-3968-461A-B0DF-094331A80888}">
      <dsp:nvSpPr>
        <dsp:cNvPr id="0" name=""/>
        <dsp:cNvSpPr/>
      </dsp:nvSpPr>
      <dsp:spPr>
        <a:xfrm>
          <a:off x="1572" y="0"/>
          <a:ext cx="1197303"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chemeClr val="accent1"/>
              </a:solidFill>
              <a:latin typeface="Times New Roman" panose="02020603050405020304" pitchFamily="18" charset="0"/>
              <a:cs typeface="Times New Roman" panose="02020603050405020304" pitchFamily="18" charset="0"/>
            </a:rPr>
            <a:t>Effet</a:t>
          </a:r>
          <a:r>
            <a:rPr lang="fr-FR" sz="1500" kern="1200" dirty="0">
              <a:latin typeface="Times New Roman" panose="02020603050405020304" pitchFamily="18" charset="0"/>
              <a:cs typeface="Times New Roman" panose="02020603050405020304" pitchFamily="18" charset="0"/>
            </a:rPr>
            <a:t> </a:t>
          </a:r>
        </a:p>
      </dsp:txBody>
      <dsp:txXfrm>
        <a:off x="1572" y="0"/>
        <a:ext cx="1197303" cy="558882"/>
      </dsp:txXfrm>
    </dsp:sp>
    <dsp:sp modelId="{220AA4B9-E855-4045-9A27-335154B757ED}">
      <dsp:nvSpPr>
        <dsp:cNvPr id="0" name=""/>
        <dsp:cNvSpPr/>
      </dsp:nvSpPr>
      <dsp:spPr>
        <a:xfrm>
          <a:off x="530364" y="628743"/>
          <a:ext cx="139720" cy="139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DE494-FA21-437F-B603-A3B0EB307BEA}">
      <dsp:nvSpPr>
        <dsp:cNvPr id="0" name=""/>
        <dsp:cNvSpPr/>
      </dsp:nvSpPr>
      <dsp:spPr>
        <a:xfrm>
          <a:off x="1221173" y="838324"/>
          <a:ext cx="1106531"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Survenance sinistre </a:t>
          </a:r>
        </a:p>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 </a:t>
          </a:r>
        </a:p>
      </dsp:txBody>
      <dsp:txXfrm>
        <a:off x="1221173" y="838324"/>
        <a:ext cx="1106531" cy="558882"/>
      </dsp:txXfrm>
    </dsp:sp>
    <dsp:sp modelId="{464EC3F6-1A72-4616-AF9E-EFBF4A83F4A1}">
      <dsp:nvSpPr>
        <dsp:cNvPr id="0" name=""/>
        <dsp:cNvSpPr/>
      </dsp:nvSpPr>
      <dsp:spPr>
        <a:xfrm>
          <a:off x="1704579" y="628743"/>
          <a:ext cx="139720" cy="139720"/>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E1BA2-120E-4A13-8810-686D820F26A7}">
      <dsp:nvSpPr>
        <dsp:cNvPr id="0" name=""/>
        <dsp:cNvSpPr/>
      </dsp:nvSpPr>
      <dsp:spPr>
        <a:xfrm>
          <a:off x="2350002" y="0"/>
          <a:ext cx="1272357"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Déclaration sinistre </a:t>
          </a:r>
        </a:p>
      </dsp:txBody>
      <dsp:txXfrm>
        <a:off x="2350002" y="0"/>
        <a:ext cx="1272357" cy="558882"/>
      </dsp:txXfrm>
    </dsp:sp>
    <dsp:sp modelId="{50C0FC7D-2ECE-456D-9E6A-B23FEDCC3D44}">
      <dsp:nvSpPr>
        <dsp:cNvPr id="0" name=""/>
        <dsp:cNvSpPr/>
      </dsp:nvSpPr>
      <dsp:spPr>
        <a:xfrm>
          <a:off x="2916320" y="628743"/>
          <a:ext cx="139720" cy="139720"/>
        </a:xfrm>
        <a:prstGeom prst="ellipse">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FB06-D4B4-4A8D-BB29-8F764A63F711}">
      <dsp:nvSpPr>
        <dsp:cNvPr id="0" name=""/>
        <dsp:cNvSpPr/>
      </dsp:nvSpPr>
      <dsp:spPr>
        <a:xfrm>
          <a:off x="3644657" y="838324"/>
          <a:ext cx="1176741"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Evaluation préliminaire </a:t>
          </a:r>
        </a:p>
        <a:p>
          <a:pPr marL="0" lvl="0" indent="0" algn="ctr" defTabSz="666750">
            <a:lnSpc>
              <a:spcPct val="90000"/>
            </a:lnSpc>
            <a:spcBef>
              <a:spcPct val="0"/>
            </a:spcBef>
            <a:spcAft>
              <a:spcPct val="35000"/>
            </a:spcAft>
            <a:buNone/>
          </a:pPr>
          <a:endParaRPr lang="fr-FR" sz="1500" kern="1200" dirty="0">
            <a:latin typeface="Times New Roman" panose="02020603050405020304" pitchFamily="18" charset="0"/>
            <a:cs typeface="Times New Roman" panose="02020603050405020304" pitchFamily="18" charset="0"/>
          </a:endParaRPr>
        </a:p>
      </dsp:txBody>
      <dsp:txXfrm>
        <a:off x="3644657" y="838324"/>
        <a:ext cx="1176741" cy="558882"/>
      </dsp:txXfrm>
    </dsp:sp>
    <dsp:sp modelId="{FA5C27F1-4A00-428B-BCC5-23761F191F73}">
      <dsp:nvSpPr>
        <dsp:cNvPr id="0" name=""/>
        <dsp:cNvSpPr/>
      </dsp:nvSpPr>
      <dsp:spPr>
        <a:xfrm>
          <a:off x="4163167" y="628743"/>
          <a:ext cx="139720" cy="139720"/>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40FDB1-0AE0-4356-9BCC-E98BF7BD9907}">
      <dsp:nvSpPr>
        <dsp:cNvPr id="0" name=""/>
        <dsp:cNvSpPr/>
      </dsp:nvSpPr>
      <dsp:spPr>
        <a:xfrm>
          <a:off x="4843695" y="0"/>
          <a:ext cx="957999"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chemeClr val="accent1"/>
              </a:solidFill>
              <a:latin typeface="Times New Roman" panose="02020603050405020304" pitchFamily="18" charset="0"/>
              <a:cs typeface="Times New Roman" panose="02020603050405020304" pitchFamily="18" charset="0"/>
            </a:rPr>
            <a:t>Echéance</a:t>
          </a:r>
          <a:r>
            <a:rPr lang="fr-FR" sz="1500" kern="1200" dirty="0">
              <a:latin typeface="Times New Roman" panose="02020603050405020304" pitchFamily="18" charset="0"/>
              <a:cs typeface="Times New Roman" panose="02020603050405020304" pitchFamily="18" charset="0"/>
            </a:rPr>
            <a:t> </a:t>
          </a:r>
        </a:p>
      </dsp:txBody>
      <dsp:txXfrm>
        <a:off x="4843695" y="0"/>
        <a:ext cx="957999" cy="558882"/>
      </dsp:txXfrm>
    </dsp:sp>
    <dsp:sp modelId="{1D313B71-77F8-47BD-BD9E-23E036002AB1}">
      <dsp:nvSpPr>
        <dsp:cNvPr id="0" name=""/>
        <dsp:cNvSpPr/>
      </dsp:nvSpPr>
      <dsp:spPr>
        <a:xfrm>
          <a:off x="5252835" y="628743"/>
          <a:ext cx="139720" cy="139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18122-C9BF-4C0F-BB2A-49BFB8BDB184}">
      <dsp:nvSpPr>
        <dsp:cNvPr id="0" name=""/>
        <dsp:cNvSpPr/>
      </dsp:nvSpPr>
      <dsp:spPr>
        <a:xfrm>
          <a:off x="5823992" y="838324"/>
          <a:ext cx="956389"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Expertise </a:t>
          </a:r>
        </a:p>
      </dsp:txBody>
      <dsp:txXfrm>
        <a:off x="5823992" y="838324"/>
        <a:ext cx="956389" cy="558882"/>
      </dsp:txXfrm>
    </dsp:sp>
    <dsp:sp modelId="{57AC0410-E373-479F-A7C6-9A177C64B003}">
      <dsp:nvSpPr>
        <dsp:cNvPr id="0" name=""/>
        <dsp:cNvSpPr/>
      </dsp:nvSpPr>
      <dsp:spPr>
        <a:xfrm>
          <a:off x="6232326" y="628743"/>
          <a:ext cx="139720" cy="139720"/>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F86B5-193A-422F-8515-1BCD21090A75}">
      <dsp:nvSpPr>
        <dsp:cNvPr id="0" name=""/>
        <dsp:cNvSpPr/>
      </dsp:nvSpPr>
      <dsp:spPr>
        <a:xfrm>
          <a:off x="6802679" y="0"/>
          <a:ext cx="1234331"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Réévaluation</a:t>
          </a:r>
        </a:p>
      </dsp:txBody>
      <dsp:txXfrm>
        <a:off x="6802679" y="0"/>
        <a:ext cx="1234331" cy="558882"/>
      </dsp:txXfrm>
    </dsp:sp>
    <dsp:sp modelId="{78560B0B-24FD-4DE9-85E4-A00C59EE6B75}">
      <dsp:nvSpPr>
        <dsp:cNvPr id="0" name=""/>
        <dsp:cNvSpPr/>
      </dsp:nvSpPr>
      <dsp:spPr>
        <a:xfrm>
          <a:off x="7349984" y="628743"/>
          <a:ext cx="139720" cy="139720"/>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C347A-3F84-421A-BDFD-2CCDB0842A5A}">
      <dsp:nvSpPr>
        <dsp:cNvPr id="0" name=""/>
        <dsp:cNvSpPr/>
      </dsp:nvSpPr>
      <dsp:spPr>
        <a:xfrm>
          <a:off x="8059307" y="838324"/>
          <a:ext cx="981884"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Paiement </a:t>
          </a:r>
        </a:p>
      </dsp:txBody>
      <dsp:txXfrm>
        <a:off x="8059307" y="838324"/>
        <a:ext cx="981884" cy="558882"/>
      </dsp:txXfrm>
    </dsp:sp>
    <dsp:sp modelId="{4EFD5116-61FD-4EF0-899B-1E18F17D500E}">
      <dsp:nvSpPr>
        <dsp:cNvPr id="0" name=""/>
        <dsp:cNvSpPr/>
      </dsp:nvSpPr>
      <dsp:spPr>
        <a:xfrm>
          <a:off x="8480389" y="628743"/>
          <a:ext cx="139720" cy="139720"/>
        </a:xfrm>
        <a:prstGeom prst="ellipse">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1CD61-7C2F-43E4-8E7E-66796DC46E67}">
      <dsp:nvSpPr>
        <dsp:cNvPr id="0" name=""/>
        <dsp:cNvSpPr/>
      </dsp:nvSpPr>
      <dsp:spPr>
        <a:xfrm>
          <a:off x="9083646" y="0"/>
          <a:ext cx="930033"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Clôture </a:t>
          </a:r>
        </a:p>
      </dsp:txBody>
      <dsp:txXfrm>
        <a:off x="9083646" y="0"/>
        <a:ext cx="930033" cy="558882"/>
      </dsp:txXfrm>
    </dsp:sp>
    <dsp:sp modelId="{2250C117-D528-47EF-AF8D-486FC13BB430}">
      <dsp:nvSpPr>
        <dsp:cNvPr id="0" name=""/>
        <dsp:cNvSpPr/>
      </dsp:nvSpPr>
      <dsp:spPr>
        <a:xfrm>
          <a:off x="9458645" y="628743"/>
          <a:ext cx="139720" cy="139720"/>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503AF-7A04-4C52-9F61-0703DD90A2CB}">
      <dsp:nvSpPr>
        <dsp:cNvPr id="0" name=""/>
        <dsp:cNvSpPr/>
      </dsp:nvSpPr>
      <dsp:spPr>
        <a:xfrm>
          <a:off x="0" y="486850"/>
          <a:ext cx="11105662" cy="6491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AD2A2-3968-461A-B0DF-094331A80888}">
      <dsp:nvSpPr>
        <dsp:cNvPr id="0" name=""/>
        <dsp:cNvSpPr/>
      </dsp:nvSpPr>
      <dsp:spPr>
        <a:xfrm>
          <a:off x="2748" y="0"/>
          <a:ext cx="2637016"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chemeClr val="accent1"/>
              </a:solidFill>
              <a:latin typeface="Times New Roman" panose="02020603050405020304" pitchFamily="18" charset="0"/>
              <a:cs typeface="Times New Roman" panose="02020603050405020304" pitchFamily="18" charset="0"/>
            </a:rPr>
            <a:t>Effet</a:t>
          </a:r>
          <a:r>
            <a:rPr lang="fr-FR" sz="1500" kern="1200" dirty="0">
              <a:latin typeface="Times New Roman" panose="02020603050405020304" pitchFamily="18" charset="0"/>
              <a:cs typeface="Times New Roman" panose="02020603050405020304" pitchFamily="18" charset="0"/>
            </a:rPr>
            <a:t> </a:t>
          </a:r>
        </a:p>
      </dsp:txBody>
      <dsp:txXfrm>
        <a:off x="2748" y="0"/>
        <a:ext cx="2637016" cy="649133"/>
      </dsp:txXfrm>
    </dsp:sp>
    <dsp:sp modelId="{220AA4B9-E855-4045-9A27-335154B757ED}">
      <dsp:nvSpPr>
        <dsp:cNvPr id="0" name=""/>
        <dsp:cNvSpPr/>
      </dsp:nvSpPr>
      <dsp:spPr>
        <a:xfrm>
          <a:off x="1240115" y="730275"/>
          <a:ext cx="162283" cy="162283"/>
        </a:xfrm>
        <a:prstGeom prst="ellips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DE494-FA21-437F-B603-A3B0EB307BEA}">
      <dsp:nvSpPr>
        <dsp:cNvPr id="0" name=""/>
        <dsp:cNvSpPr/>
      </dsp:nvSpPr>
      <dsp:spPr>
        <a:xfrm>
          <a:off x="2688875" y="973700"/>
          <a:ext cx="1102678"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Survenance sinistre </a:t>
          </a:r>
        </a:p>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 </a:t>
          </a:r>
        </a:p>
      </dsp:txBody>
      <dsp:txXfrm>
        <a:off x="2688875" y="973700"/>
        <a:ext cx="1102678" cy="649133"/>
      </dsp:txXfrm>
    </dsp:sp>
    <dsp:sp modelId="{464EC3F6-1A72-4616-AF9E-EFBF4A83F4A1}">
      <dsp:nvSpPr>
        <dsp:cNvPr id="0" name=""/>
        <dsp:cNvSpPr/>
      </dsp:nvSpPr>
      <dsp:spPr>
        <a:xfrm>
          <a:off x="3159072" y="730275"/>
          <a:ext cx="162283" cy="162283"/>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6E74E-892A-49CE-8368-9FB0B1D6B17F}">
      <dsp:nvSpPr>
        <dsp:cNvPr id="0" name=""/>
        <dsp:cNvSpPr/>
      </dsp:nvSpPr>
      <dsp:spPr>
        <a:xfrm>
          <a:off x="3840662" y="0"/>
          <a:ext cx="1530370"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Inventaire comptable </a:t>
          </a:r>
        </a:p>
      </dsp:txBody>
      <dsp:txXfrm>
        <a:off x="3840662" y="0"/>
        <a:ext cx="1530370" cy="649133"/>
      </dsp:txXfrm>
    </dsp:sp>
    <dsp:sp modelId="{89257E4C-A919-4D77-9658-4A0459A67C21}">
      <dsp:nvSpPr>
        <dsp:cNvPr id="0" name=""/>
        <dsp:cNvSpPr/>
      </dsp:nvSpPr>
      <dsp:spPr>
        <a:xfrm>
          <a:off x="4524706" y="730275"/>
          <a:ext cx="162283" cy="162283"/>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10EC00-1A3C-4A12-8151-2BEDA4C709B0}">
      <dsp:nvSpPr>
        <dsp:cNvPr id="0" name=""/>
        <dsp:cNvSpPr/>
      </dsp:nvSpPr>
      <dsp:spPr>
        <a:xfrm>
          <a:off x="5420142" y="973700"/>
          <a:ext cx="1088682"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chemeClr val="accent1"/>
              </a:solidFill>
              <a:latin typeface="Times New Roman" panose="02020603050405020304" pitchFamily="18" charset="0"/>
              <a:cs typeface="Times New Roman" panose="02020603050405020304" pitchFamily="18" charset="0"/>
            </a:rPr>
            <a:t>Echéance</a:t>
          </a:r>
          <a:r>
            <a:rPr lang="fr-FR" sz="1500" kern="1200" dirty="0">
              <a:latin typeface="Times New Roman" panose="02020603050405020304" pitchFamily="18" charset="0"/>
              <a:cs typeface="Times New Roman" panose="02020603050405020304" pitchFamily="18" charset="0"/>
            </a:rPr>
            <a:t> </a:t>
          </a:r>
        </a:p>
      </dsp:txBody>
      <dsp:txXfrm>
        <a:off x="5420142" y="973700"/>
        <a:ext cx="1088682" cy="649133"/>
      </dsp:txXfrm>
    </dsp:sp>
    <dsp:sp modelId="{85CF4A0D-4D7B-458D-979A-67C68E7B2B49}">
      <dsp:nvSpPr>
        <dsp:cNvPr id="0" name=""/>
        <dsp:cNvSpPr/>
      </dsp:nvSpPr>
      <dsp:spPr>
        <a:xfrm>
          <a:off x="5883341" y="730275"/>
          <a:ext cx="162283" cy="162283"/>
        </a:xfrm>
        <a:prstGeom prst="ellips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838BC-1A8A-47A4-AEAE-8AE7BAC4A13C}">
      <dsp:nvSpPr>
        <dsp:cNvPr id="0" name=""/>
        <dsp:cNvSpPr/>
      </dsp:nvSpPr>
      <dsp:spPr>
        <a:xfrm>
          <a:off x="6557933" y="0"/>
          <a:ext cx="1371826"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Déclaration sinistre</a:t>
          </a:r>
        </a:p>
      </dsp:txBody>
      <dsp:txXfrm>
        <a:off x="6557933" y="0"/>
        <a:ext cx="1371826" cy="649133"/>
      </dsp:txXfrm>
    </dsp:sp>
    <dsp:sp modelId="{07FB672C-08AD-4567-8D49-C10E13821307}">
      <dsp:nvSpPr>
        <dsp:cNvPr id="0" name=""/>
        <dsp:cNvSpPr/>
      </dsp:nvSpPr>
      <dsp:spPr>
        <a:xfrm>
          <a:off x="7162705" y="730275"/>
          <a:ext cx="162283" cy="162283"/>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E9849-9EB8-433D-8A03-33936F3E982F}">
      <dsp:nvSpPr>
        <dsp:cNvPr id="0" name=""/>
        <dsp:cNvSpPr/>
      </dsp:nvSpPr>
      <dsp:spPr>
        <a:xfrm>
          <a:off x="7978869" y="973700"/>
          <a:ext cx="982184"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Paiement </a:t>
          </a:r>
        </a:p>
      </dsp:txBody>
      <dsp:txXfrm>
        <a:off x="7978869" y="973700"/>
        <a:ext cx="982184" cy="649133"/>
      </dsp:txXfrm>
    </dsp:sp>
    <dsp:sp modelId="{CDC731E4-25BC-466E-9460-2B39CF3604ED}">
      <dsp:nvSpPr>
        <dsp:cNvPr id="0" name=""/>
        <dsp:cNvSpPr/>
      </dsp:nvSpPr>
      <dsp:spPr>
        <a:xfrm>
          <a:off x="8388819" y="730275"/>
          <a:ext cx="162283" cy="162283"/>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14C85-E8D9-4DE8-B63A-9F7CA6F0798C}">
      <dsp:nvSpPr>
        <dsp:cNvPr id="0" name=""/>
        <dsp:cNvSpPr/>
      </dsp:nvSpPr>
      <dsp:spPr>
        <a:xfrm>
          <a:off x="9010162" y="0"/>
          <a:ext cx="982184" cy="649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Clôture </a:t>
          </a:r>
        </a:p>
      </dsp:txBody>
      <dsp:txXfrm>
        <a:off x="9010162" y="0"/>
        <a:ext cx="982184" cy="649133"/>
      </dsp:txXfrm>
    </dsp:sp>
    <dsp:sp modelId="{BE53F819-8512-42CE-9710-7E84477CB305}">
      <dsp:nvSpPr>
        <dsp:cNvPr id="0" name=""/>
        <dsp:cNvSpPr/>
      </dsp:nvSpPr>
      <dsp:spPr>
        <a:xfrm>
          <a:off x="9420113" y="730275"/>
          <a:ext cx="162283" cy="162283"/>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503AF-7A04-4C52-9F61-0703DD90A2CB}">
      <dsp:nvSpPr>
        <dsp:cNvPr id="0" name=""/>
        <dsp:cNvSpPr/>
      </dsp:nvSpPr>
      <dsp:spPr>
        <a:xfrm>
          <a:off x="0" y="419162"/>
          <a:ext cx="11457355" cy="55888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AD2A2-3968-461A-B0DF-094331A80888}">
      <dsp:nvSpPr>
        <dsp:cNvPr id="0" name=""/>
        <dsp:cNvSpPr/>
      </dsp:nvSpPr>
      <dsp:spPr>
        <a:xfrm>
          <a:off x="1532" y="0"/>
          <a:ext cx="1226035"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384494"/>
              </a:solidFill>
              <a:latin typeface="Times New Roman" panose="02020603050405020304" pitchFamily="18" charset="0"/>
              <a:cs typeface="Times New Roman" panose="02020603050405020304" pitchFamily="18" charset="0"/>
            </a:rPr>
            <a:t>Effet</a:t>
          </a:r>
        </a:p>
      </dsp:txBody>
      <dsp:txXfrm>
        <a:off x="1532" y="0"/>
        <a:ext cx="1226035" cy="558882"/>
      </dsp:txXfrm>
    </dsp:sp>
    <dsp:sp modelId="{220AA4B9-E855-4045-9A27-335154B757ED}">
      <dsp:nvSpPr>
        <dsp:cNvPr id="0" name=""/>
        <dsp:cNvSpPr/>
      </dsp:nvSpPr>
      <dsp:spPr>
        <a:xfrm>
          <a:off x="544689" y="628743"/>
          <a:ext cx="139720" cy="139720"/>
        </a:xfrm>
        <a:prstGeom prst="ellipse">
          <a:avLst/>
        </a:prstGeom>
        <a:solidFill>
          <a:srgbClr val="384494"/>
        </a:solidFill>
        <a:ln w="12700" cap="flat" cmpd="sng" algn="ctr">
          <a:solidFill>
            <a:srgbClr val="38449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DE494-FA21-437F-B603-A3B0EB307BEA}">
      <dsp:nvSpPr>
        <dsp:cNvPr id="0" name=""/>
        <dsp:cNvSpPr/>
      </dsp:nvSpPr>
      <dsp:spPr>
        <a:xfrm>
          <a:off x="1245693" y="838324"/>
          <a:ext cx="1165255"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Survenance sinistre </a:t>
          </a:r>
        </a:p>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 </a:t>
          </a:r>
        </a:p>
      </dsp:txBody>
      <dsp:txXfrm>
        <a:off x="1245693" y="838324"/>
        <a:ext cx="1165255" cy="558882"/>
      </dsp:txXfrm>
    </dsp:sp>
    <dsp:sp modelId="{464EC3F6-1A72-4616-AF9E-EFBF4A83F4A1}">
      <dsp:nvSpPr>
        <dsp:cNvPr id="0" name=""/>
        <dsp:cNvSpPr/>
      </dsp:nvSpPr>
      <dsp:spPr>
        <a:xfrm>
          <a:off x="1758461"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E1BA2-120E-4A13-8810-686D820F26A7}">
      <dsp:nvSpPr>
        <dsp:cNvPr id="0" name=""/>
        <dsp:cNvSpPr/>
      </dsp:nvSpPr>
      <dsp:spPr>
        <a:xfrm>
          <a:off x="2429075" y="0"/>
          <a:ext cx="1177345"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Déclaration sinistre </a:t>
          </a:r>
        </a:p>
      </dsp:txBody>
      <dsp:txXfrm>
        <a:off x="2429075" y="0"/>
        <a:ext cx="1177345" cy="558882"/>
      </dsp:txXfrm>
    </dsp:sp>
    <dsp:sp modelId="{50C0FC7D-2ECE-456D-9E6A-B23FEDCC3D44}">
      <dsp:nvSpPr>
        <dsp:cNvPr id="0" name=""/>
        <dsp:cNvSpPr/>
      </dsp:nvSpPr>
      <dsp:spPr>
        <a:xfrm>
          <a:off x="2947887"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FB06-D4B4-4A8D-BB29-8F764A63F711}">
      <dsp:nvSpPr>
        <dsp:cNvPr id="0" name=""/>
        <dsp:cNvSpPr/>
      </dsp:nvSpPr>
      <dsp:spPr>
        <a:xfrm>
          <a:off x="3624546" y="838324"/>
          <a:ext cx="1145795"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Evaluation préliminaire </a:t>
          </a:r>
        </a:p>
        <a:p>
          <a:pPr marL="0" lvl="0" indent="0" algn="ctr" defTabSz="666750">
            <a:lnSpc>
              <a:spcPct val="90000"/>
            </a:lnSpc>
            <a:spcBef>
              <a:spcPct val="0"/>
            </a:spcBef>
            <a:spcAft>
              <a:spcPct val="35000"/>
            </a:spcAft>
            <a:buNone/>
          </a:pPr>
          <a:endParaRPr lang="fr-FR" sz="1500" kern="1200" dirty="0">
            <a:solidFill>
              <a:srgbClr val="FF0000"/>
            </a:solidFill>
            <a:latin typeface="Times New Roman" panose="02020603050405020304" pitchFamily="18" charset="0"/>
            <a:cs typeface="Times New Roman" panose="02020603050405020304" pitchFamily="18" charset="0"/>
          </a:endParaRPr>
        </a:p>
      </dsp:txBody>
      <dsp:txXfrm>
        <a:off x="3624546" y="838324"/>
        <a:ext cx="1145795" cy="558882"/>
      </dsp:txXfrm>
    </dsp:sp>
    <dsp:sp modelId="{FA5C27F1-4A00-428B-BCC5-23761F191F73}">
      <dsp:nvSpPr>
        <dsp:cNvPr id="0" name=""/>
        <dsp:cNvSpPr/>
      </dsp:nvSpPr>
      <dsp:spPr>
        <a:xfrm>
          <a:off x="4127584"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40FDB1-0AE0-4356-9BCC-E98BF7BD9907}">
      <dsp:nvSpPr>
        <dsp:cNvPr id="0" name=""/>
        <dsp:cNvSpPr/>
      </dsp:nvSpPr>
      <dsp:spPr>
        <a:xfrm>
          <a:off x="4788468" y="0"/>
          <a:ext cx="1075209"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latin typeface="Times New Roman" panose="02020603050405020304" pitchFamily="18" charset="0"/>
              <a:cs typeface="Times New Roman" panose="02020603050405020304" pitchFamily="18" charset="0"/>
            </a:rPr>
            <a:t>Inventaire comptable </a:t>
          </a:r>
        </a:p>
      </dsp:txBody>
      <dsp:txXfrm>
        <a:off x="4788468" y="0"/>
        <a:ext cx="1075209" cy="558882"/>
      </dsp:txXfrm>
    </dsp:sp>
    <dsp:sp modelId="{1D313B71-77F8-47BD-BD9E-23E036002AB1}">
      <dsp:nvSpPr>
        <dsp:cNvPr id="0" name=""/>
        <dsp:cNvSpPr/>
      </dsp:nvSpPr>
      <dsp:spPr>
        <a:xfrm>
          <a:off x="5256213" y="628743"/>
          <a:ext cx="139720" cy="139720"/>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18122-C9BF-4C0F-BB2A-49BFB8BDB184}">
      <dsp:nvSpPr>
        <dsp:cNvPr id="0" name=""/>
        <dsp:cNvSpPr/>
      </dsp:nvSpPr>
      <dsp:spPr>
        <a:xfrm>
          <a:off x="5881804" y="838324"/>
          <a:ext cx="1060647"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384494"/>
              </a:solidFill>
              <a:latin typeface="Times New Roman" panose="02020603050405020304" pitchFamily="18" charset="0"/>
              <a:cs typeface="Times New Roman" panose="02020603050405020304" pitchFamily="18" charset="0"/>
            </a:rPr>
            <a:t>Echéance</a:t>
          </a:r>
          <a:r>
            <a:rPr lang="fr-FR" sz="1500" kern="1200" dirty="0">
              <a:latin typeface="Times New Roman" panose="02020603050405020304" pitchFamily="18" charset="0"/>
              <a:cs typeface="Times New Roman" panose="02020603050405020304" pitchFamily="18" charset="0"/>
            </a:rPr>
            <a:t> </a:t>
          </a:r>
        </a:p>
      </dsp:txBody>
      <dsp:txXfrm>
        <a:off x="5881804" y="838324"/>
        <a:ext cx="1060647" cy="558882"/>
      </dsp:txXfrm>
    </dsp:sp>
    <dsp:sp modelId="{57AC0410-E373-479F-A7C6-9A177C64B003}">
      <dsp:nvSpPr>
        <dsp:cNvPr id="0" name=""/>
        <dsp:cNvSpPr/>
      </dsp:nvSpPr>
      <dsp:spPr>
        <a:xfrm>
          <a:off x="6342267" y="628743"/>
          <a:ext cx="139720" cy="139720"/>
        </a:xfrm>
        <a:prstGeom prst="ellipse">
          <a:avLst/>
        </a:prstGeom>
        <a:solidFill>
          <a:srgbClr val="384494"/>
        </a:solidFill>
        <a:ln w="12700" cap="flat" cmpd="sng" algn="ctr">
          <a:solidFill>
            <a:srgbClr val="38449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F86B5-193A-422F-8515-1BCD21090A75}">
      <dsp:nvSpPr>
        <dsp:cNvPr id="0" name=""/>
        <dsp:cNvSpPr/>
      </dsp:nvSpPr>
      <dsp:spPr>
        <a:xfrm>
          <a:off x="6960577" y="0"/>
          <a:ext cx="1363038"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Réévaluation</a:t>
          </a:r>
        </a:p>
      </dsp:txBody>
      <dsp:txXfrm>
        <a:off x="6960577" y="0"/>
        <a:ext cx="1363038" cy="558882"/>
      </dsp:txXfrm>
    </dsp:sp>
    <dsp:sp modelId="{78560B0B-24FD-4DE9-85E4-A00C59EE6B75}">
      <dsp:nvSpPr>
        <dsp:cNvPr id="0" name=""/>
        <dsp:cNvSpPr/>
      </dsp:nvSpPr>
      <dsp:spPr>
        <a:xfrm>
          <a:off x="7572236"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C347A-3F84-421A-BDFD-2CCDB0842A5A}">
      <dsp:nvSpPr>
        <dsp:cNvPr id="0" name=""/>
        <dsp:cNvSpPr/>
      </dsp:nvSpPr>
      <dsp:spPr>
        <a:xfrm>
          <a:off x="8341741" y="838324"/>
          <a:ext cx="1104791"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Paiement</a:t>
          </a:r>
          <a:r>
            <a:rPr lang="fr-FR" sz="1500" kern="1200" dirty="0">
              <a:latin typeface="Times New Roman" panose="02020603050405020304" pitchFamily="18" charset="0"/>
              <a:cs typeface="Times New Roman" panose="02020603050405020304" pitchFamily="18" charset="0"/>
            </a:rPr>
            <a:t> </a:t>
          </a:r>
        </a:p>
      </dsp:txBody>
      <dsp:txXfrm>
        <a:off x="8341741" y="838324"/>
        <a:ext cx="1104791" cy="558882"/>
      </dsp:txXfrm>
    </dsp:sp>
    <dsp:sp modelId="{4EFD5116-61FD-4EF0-899B-1E18F17D500E}">
      <dsp:nvSpPr>
        <dsp:cNvPr id="0" name=""/>
        <dsp:cNvSpPr/>
      </dsp:nvSpPr>
      <dsp:spPr>
        <a:xfrm>
          <a:off x="8824277"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1CD61-7C2F-43E4-8E7E-66796DC46E67}">
      <dsp:nvSpPr>
        <dsp:cNvPr id="0" name=""/>
        <dsp:cNvSpPr/>
      </dsp:nvSpPr>
      <dsp:spPr>
        <a:xfrm>
          <a:off x="9481044" y="0"/>
          <a:ext cx="845427" cy="55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fr-FR" sz="1500" kern="1200" dirty="0">
              <a:solidFill>
                <a:srgbClr val="FF0000"/>
              </a:solidFill>
              <a:latin typeface="Times New Roman" panose="02020603050405020304" pitchFamily="18" charset="0"/>
              <a:cs typeface="Times New Roman" panose="02020603050405020304" pitchFamily="18" charset="0"/>
            </a:rPr>
            <a:t>Clôture </a:t>
          </a:r>
        </a:p>
      </dsp:txBody>
      <dsp:txXfrm>
        <a:off x="9481044" y="0"/>
        <a:ext cx="845427" cy="558882"/>
      </dsp:txXfrm>
    </dsp:sp>
    <dsp:sp modelId="{2250C117-D528-47EF-AF8D-486FC13BB430}">
      <dsp:nvSpPr>
        <dsp:cNvPr id="0" name=""/>
        <dsp:cNvSpPr/>
      </dsp:nvSpPr>
      <dsp:spPr>
        <a:xfrm>
          <a:off x="9817512" y="628743"/>
          <a:ext cx="139720" cy="139720"/>
        </a:xfrm>
        <a:prstGeom prst="ellipse">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7C70D-B32C-49EF-A22D-E836E88DD6B9}" type="datetimeFigureOut">
              <a:rPr lang="fr-FR" smtClean="0"/>
              <a:t>20/02/2025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64627-2EDD-40D7-926C-24E010D955ED}" type="slidenum">
              <a:rPr lang="fr-FR" smtClean="0"/>
              <a:t>‹N°›</a:t>
            </a:fld>
            <a:endParaRPr lang="fr-FR"/>
          </a:p>
        </p:txBody>
      </p:sp>
    </p:spTree>
    <p:extLst>
      <p:ext uri="{BB962C8B-B14F-4D97-AF65-F5344CB8AC3E}">
        <p14:creationId xmlns:p14="http://schemas.microsoft.com/office/powerpoint/2010/main" val="151470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faisons référence généralement, dans le domaine de l’assurance, à la Loi des grands nombres. C’est la Loi qui stipule que la moyenne théorique (espérance mathématique) tend vers la moyenne empirique si et seulement si nous disposons d’un très grand nombre d’observations (échantillon) </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3</a:t>
            </a:fld>
            <a:endParaRPr lang="fr-FR"/>
          </a:p>
        </p:txBody>
      </p:sp>
    </p:spTree>
    <p:extLst>
      <p:ext uri="{BB962C8B-B14F-4D97-AF65-F5344CB8AC3E}">
        <p14:creationId xmlns:p14="http://schemas.microsoft.com/office/powerpoint/2010/main" val="315132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14</a:t>
            </a:fld>
            <a:endParaRPr lang="fr-FR"/>
          </a:p>
        </p:txBody>
      </p:sp>
    </p:spTree>
    <p:extLst>
      <p:ext uri="{BB962C8B-B14F-4D97-AF65-F5344CB8AC3E}">
        <p14:creationId xmlns:p14="http://schemas.microsoft.com/office/powerpoint/2010/main" val="270696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Veiller à ce que le coût moyen soit le plus significatif possible </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16</a:t>
            </a:fld>
            <a:endParaRPr lang="fr-FR"/>
          </a:p>
        </p:txBody>
      </p:sp>
    </p:spTree>
    <p:extLst>
      <p:ext uri="{BB962C8B-B14F-4D97-AF65-F5344CB8AC3E}">
        <p14:creationId xmlns:p14="http://schemas.microsoft.com/office/powerpoint/2010/main" val="3459738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22</a:t>
            </a:fld>
            <a:endParaRPr lang="fr-FR"/>
          </a:p>
        </p:txBody>
      </p:sp>
    </p:spTree>
    <p:extLst>
      <p:ext uri="{BB962C8B-B14F-4D97-AF65-F5344CB8AC3E}">
        <p14:creationId xmlns:p14="http://schemas.microsoft.com/office/powerpoint/2010/main" val="229383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savoir que l’opération d’assurance repose sur 4 principes fondamentales: </a:t>
            </a:r>
          </a:p>
          <a:p>
            <a:pPr marL="171450" indent="-171450">
              <a:buFontTx/>
              <a:buChar char="-"/>
            </a:pPr>
            <a:r>
              <a:rPr lang="fr-FR" dirty="0"/>
              <a:t>La mutualisation qui consiste à regrouper le maximum de risques à assurer  (clients à couvrir)</a:t>
            </a:r>
          </a:p>
          <a:p>
            <a:r>
              <a:rPr lang="fr-FR" dirty="0"/>
              <a:t>-   L’homogénéité </a:t>
            </a:r>
            <a:r>
              <a:rPr lang="fr-FR" dirty="0" err="1"/>
              <a:t>i,e</a:t>
            </a:r>
            <a:r>
              <a:rPr lang="fr-FR" dirty="0"/>
              <a:t> rassembler des </a:t>
            </a:r>
            <a:r>
              <a:rPr lang="fr-FR" sz="1200" kern="1200" dirty="0">
                <a:solidFill>
                  <a:schemeClr val="tx1"/>
                </a:solidFill>
                <a:effectLst/>
                <a:latin typeface="+mn-lt"/>
                <a:ea typeface="+mn-ea"/>
                <a:cs typeface="+mn-cs"/>
              </a:rPr>
              <a:t>risques suffisamment identiques pour que les statistiques tirées de leur étude aient une signification, afin de réunir ceux qui ont les mêmes chances de se réaliser. </a:t>
            </a:r>
            <a:endParaRPr lang="fr-FR" dirty="0"/>
          </a:p>
          <a:p>
            <a:pPr marL="171450" indent="-171450">
              <a:buFontTx/>
              <a:buChar char="-"/>
            </a:pPr>
            <a:r>
              <a:rPr lang="fr-FR" dirty="0"/>
              <a:t>La diversification: l’assureur doit constituer un portefeuille diversifié pour éviter d’avoir des sinistres de même nature qui touchent l’ensemble du portefeuille</a:t>
            </a:r>
          </a:p>
          <a:p>
            <a:r>
              <a:rPr lang="fr-FR" dirty="0"/>
              <a:t>-   La dispersion: </a:t>
            </a:r>
            <a:r>
              <a:rPr lang="fr-FR" sz="1200" kern="1200" dirty="0">
                <a:solidFill>
                  <a:schemeClr val="tx1"/>
                </a:solidFill>
                <a:effectLst/>
                <a:latin typeface="+mn-lt"/>
                <a:ea typeface="+mn-ea"/>
                <a:cs typeface="+mn-cs"/>
              </a:rPr>
              <a:t>L’assureur doit éviter de limiter son activité à une région géographique de faible étendue pour mettre à l’abri la mutualité des conséquences d’un sinistre collectif frappant en même temps un grand nombre d’assurés.</a:t>
            </a:r>
            <a:endParaRPr lang="fr-FR" dirty="0"/>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4</a:t>
            </a:fld>
            <a:endParaRPr lang="fr-FR"/>
          </a:p>
        </p:txBody>
      </p:sp>
    </p:spTree>
    <p:extLst>
      <p:ext uri="{BB962C8B-B14F-4D97-AF65-F5344CB8AC3E}">
        <p14:creationId xmlns:p14="http://schemas.microsoft.com/office/powerpoint/2010/main" val="62624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assurance, nous distinguons les assurances dommages des assurances de personnes du fait que le risque couvert est complètement différent,</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5</a:t>
            </a:fld>
            <a:endParaRPr lang="fr-FR"/>
          </a:p>
        </p:txBody>
      </p:sp>
    </p:spTree>
    <p:extLst>
      <p:ext uri="{BB962C8B-B14F-4D97-AF65-F5344CB8AC3E}">
        <p14:creationId xmlns:p14="http://schemas.microsoft.com/office/powerpoint/2010/main" val="225273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Perte d’exploitation qui consiste à couvrir les pertes et manques à gagner suite à la survenance d’un sinistre qui a causé un arrêt temporaire de l’activité de l’assuré (comme vous le constatez, il s’agit d’une assurance destinée aux clients entreprise)</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6</a:t>
            </a:fld>
            <a:endParaRPr lang="fr-FR"/>
          </a:p>
        </p:txBody>
      </p:sp>
    </p:spTree>
    <p:extLst>
      <p:ext uri="{BB962C8B-B14F-4D97-AF65-F5344CB8AC3E}">
        <p14:creationId xmlns:p14="http://schemas.microsoft.com/office/powerpoint/2010/main" val="89096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 part la définition de l’opération d’assurance, l’assureur a l’engagement d’indemniser son assuré en cas de survenance d’un sinistre. La détermination ,,,,,,,,</a:t>
            </a:r>
          </a:p>
          <a:p>
            <a:r>
              <a:rPr lang="fr-FR" dirty="0"/>
              <a:t>La gouvernance est l'ensemble des </a:t>
            </a:r>
            <a:r>
              <a:rPr lang="fr-FR" b="1" dirty="0"/>
              <a:t>règles, principes et mécanismes</a:t>
            </a:r>
            <a:r>
              <a:rPr lang="fr-FR" dirty="0"/>
              <a:t> mis en place pour assurer une gestion saine et transparente des compagnies d’assurance, dont l’objectif est d’assurer </a:t>
            </a:r>
            <a:r>
              <a:rPr lang="fr-FR" b="1" dirty="0"/>
              <a:t>la stabilité, la confiance et la protection des parties prenantes</a:t>
            </a:r>
            <a:r>
              <a:rPr lang="fr-FR" dirty="0"/>
              <a:t> (assurés, actionnaires, régulateurs).</a:t>
            </a:r>
          </a:p>
          <a:p>
            <a:r>
              <a:rPr lang="fr-FR" dirty="0"/>
              <a:t>Pour une bonne gouvernance d’une société d’assurance, l’assureur pose les questions suivantes:</a:t>
            </a:r>
          </a:p>
          <a:p>
            <a:r>
              <a:rPr lang="fr-FR" dirty="0"/>
              <a:t>1- es ce que je peux honorer mes engagements à tout moment et en toute circonstance</a:t>
            </a:r>
          </a:p>
          <a:p>
            <a:r>
              <a:rPr lang="fr-FR" dirty="0"/>
              <a:t>2- suis-je rentable: es ce que je peux dégager un résultat positif </a:t>
            </a:r>
          </a:p>
          <a:p>
            <a:r>
              <a:rPr lang="fr-FR"/>
              <a:t>3- </a:t>
            </a:r>
            <a:r>
              <a:rPr lang="fr-FR" dirty="0"/>
              <a:t>es ce que je reste pérenne </a:t>
            </a:r>
            <a:r>
              <a:rPr lang="fr-FR" dirty="0" err="1"/>
              <a:t>i,e</a:t>
            </a:r>
            <a:r>
              <a:rPr lang="fr-FR" dirty="0"/>
              <a:t> survivre le plus longtemps possible</a:t>
            </a:r>
          </a:p>
          <a:p>
            <a:r>
              <a:rPr lang="fr-FR" dirty="0"/>
              <a:t>4- quelle est ma valeur intrinsèque: qui repose sur ma </a:t>
            </a:r>
            <a:r>
              <a:rPr lang="fr-FR" b="1" dirty="0"/>
              <a:t>santé financière, la qualité de mon portefeuille et ma capacité à générer du profit sur le long terme</a:t>
            </a:r>
            <a:r>
              <a:rPr lang="fr-FR" dirty="0"/>
              <a:t>.</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8</a:t>
            </a:fld>
            <a:endParaRPr lang="fr-FR"/>
          </a:p>
        </p:txBody>
      </p:sp>
    </p:spTree>
    <p:extLst>
      <p:ext uri="{BB962C8B-B14F-4D97-AF65-F5344CB8AC3E}">
        <p14:creationId xmlns:p14="http://schemas.microsoft.com/office/powerpoint/2010/main" val="192736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Mais avant d’entamer le sujet des provisions, il faut connaitre le cycle de production de l’activité d’assurance qui est complètement différents des autres activités de production. </a:t>
            </a:r>
          </a:p>
          <a:p>
            <a:r>
              <a:rPr lang="fr-FR" dirty="0"/>
              <a:t>…….. Le coût englobe le prix de la matière première, le cout de production, les charges engendrés (salaires, transport,…). A ce cout, le vendeur rajoute une marge bénéficiaire pour déterminer le prix de vente que le client doit payer. </a:t>
            </a:r>
          </a:p>
          <a:p>
            <a:r>
              <a:rPr lang="fr-FR" dirty="0"/>
              <a:t>En revanche, l’assuré verse ,,,,,,,,. Au moment de souscription du contrat, l’assureur ne connait pas réellement combien ce contrat va lui couter. </a:t>
            </a:r>
          </a:p>
          <a:p>
            <a:r>
              <a:rPr lang="fr-FR" dirty="0"/>
              <a:t>C’est ce qu’on appelle « Cycle inverse de production » qui fait toute la difficulté de l’activité d’assurance,</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9</a:t>
            </a:fld>
            <a:endParaRPr lang="fr-FR"/>
          </a:p>
        </p:txBody>
      </p:sp>
    </p:spTree>
    <p:extLst>
      <p:ext uri="{BB962C8B-B14F-4D97-AF65-F5344CB8AC3E}">
        <p14:creationId xmlns:p14="http://schemas.microsoft.com/office/powerpoint/2010/main" val="28743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savoir que ces provisions, figurant dans le passif du bilan, représentent une part très importante qui tournent autour de 60 à 80% du total passif,</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10</a:t>
            </a:fld>
            <a:endParaRPr lang="fr-FR"/>
          </a:p>
        </p:txBody>
      </p:sp>
    </p:spTree>
    <p:extLst>
      <p:ext uri="{BB962C8B-B14F-4D97-AF65-F5344CB8AC3E}">
        <p14:creationId xmlns:p14="http://schemas.microsoft.com/office/powerpoint/2010/main" val="51237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provisions sont donc des ,,,,</a:t>
            </a:r>
          </a:p>
          <a:p>
            <a:r>
              <a:rPr lang="fr-FR" dirty="0"/>
              <a:t>Nous trouvons deux principales catégories :</a:t>
            </a:r>
          </a:p>
          <a:p>
            <a:pPr marL="171450" indent="-171450">
              <a:buFontTx/>
              <a:buChar char="-"/>
            </a:pPr>
            <a:r>
              <a:rPr lang="fr-FR" dirty="0"/>
              <a:t>Les provisions pour primes: où nous distinguons </a:t>
            </a:r>
          </a:p>
          <a:p>
            <a:pPr marL="0" indent="0">
              <a:buFontTx/>
              <a:buNone/>
            </a:pPr>
            <a:r>
              <a:rPr lang="fr-FR" dirty="0"/>
              <a:t>     - les PPNA: qui représentent la proportion des primes à reporter dans le cas où la période de couverture du contrat chevauche entre deux exercices comptables</a:t>
            </a:r>
          </a:p>
          <a:p>
            <a:pPr marL="0" indent="0">
              <a:buFontTx/>
              <a:buNone/>
            </a:pPr>
            <a:r>
              <a:rPr lang="fr-FR" dirty="0"/>
              <a:t>     - les PREC: destinées à faire face à toute fluctuation des risques courant la période de couverture et en cas d’insuffisance des primes.</a:t>
            </a:r>
          </a:p>
          <a:p>
            <a:pPr marL="0" indent="0">
              <a:buFontTx/>
              <a:buNone/>
            </a:pPr>
            <a:r>
              <a:rPr lang="fr-FR" dirty="0"/>
              <a:t>Les provisions lié aux sinistres regroupent les PSAP et les IBNR que nous allons détaillé dans ce qui suit,</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11</a:t>
            </a:fld>
            <a:endParaRPr lang="fr-FR"/>
          </a:p>
        </p:txBody>
      </p:sp>
    </p:spTree>
    <p:extLst>
      <p:ext uri="{BB962C8B-B14F-4D97-AF65-F5344CB8AC3E}">
        <p14:creationId xmlns:p14="http://schemas.microsoft.com/office/powerpoint/2010/main" val="394684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règlement des sinistres intervient rarement dés leur déclaration. Un certain temps s’écoule entre la date de survenance et le moment de leur réparation. Si ces délais sont souvent restreints pour des dégâts matériels (temps de l’expertise au moins), ils sont beaucoup plus longs pour des dommages corporels (expertise médicale qui prend plus de temps, enquête de la police) ou ceux mettant en jeu la responsabilité civile (délais de jugement par les tribunaux) Au moment de l’inventaire, un grand nombre de sinistres restent à payer.</a:t>
            </a:r>
          </a:p>
          <a:p>
            <a:r>
              <a:rPr lang="fr-FR" dirty="0"/>
              <a:t>La PSAP est définie donc comme étant ….</a:t>
            </a:r>
          </a:p>
        </p:txBody>
      </p:sp>
      <p:sp>
        <p:nvSpPr>
          <p:cNvPr id="4" name="Espace réservé du numéro de diapositive 3"/>
          <p:cNvSpPr>
            <a:spLocks noGrp="1"/>
          </p:cNvSpPr>
          <p:nvPr>
            <p:ph type="sldNum" sz="quarter" idx="5"/>
          </p:nvPr>
        </p:nvSpPr>
        <p:spPr/>
        <p:txBody>
          <a:bodyPr/>
          <a:lstStyle/>
          <a:p>
            <a:fld id="{B9564627-2EDD-40D7-926C-24E010D955ED}" type="slidenum">
              <a:rPr lang="fr-FR" smtClean="0"/>
              <a:t>12</a:t>
            </a:fld>
            <a:endParaRPr lang="fr-FR"/>
          </a:p>
        </p:txBody>
      </p:sp>
    </p:spTree>
    <p:extLst>
      <p:ext uri="{BB962C8B-B14F-4D97-AF65-F5344CB8AC3E}">
        <p14:creationId xmlns:p14="http://schemas.microsoft.com/office/powerpoint/2010/main" val="123886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BE8CC-EF19-ED47-BEBA-C3CF857BC9E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16EF408-CAAB-EE48-8DB2-5A62A1E29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C778F84-28DE-8744-B79B-A1AFEC5B8188}"/>
              </a:ext>
            </a:extLst>
          </p:cNvPr>
          <p:cNvSpPr>
            <a:spLocks noGrp="1"/>
          </p:cNvSpPr>
          <p:nvPr>
            <p:ph type="dt" sz="half" idx="10"/>
          </p:nvPr>
        </p:nvSpPr>
        <p:spPr/>
        <p:txBody>
          <a:bodyPr/>
          <a:lstStyle/>
          <a:p>
            <a:fld id="{6FCC37AA-8F0B-4F28-82EF-7380CA5CF557}" type="datetime1">
              <a:rPr lang="fr-FR" smtClean="0"/>
              <a:t>20/02/2025</a:t>
            </a:fld>
            <a:endParaRPr lang="fr-FR"/>
          </a:p>
        </p:txBody>
      </p:sp>
      <p:sp>
        <p:nvSpPr>
          <p:cNvPr id="5" name="Espace réservé du pied de page 4">
            <a:extLst>
              <a:ext uri="{FF2B5EF4-FFF2-40B4-BE49-F238E27FC236}">
                <a16:creationId xmlns:a16="http://schemas.microsoft.com/office/drawing/2014/main" id="{FA66CEC9-C450-2D48-8EA6-E67D25C264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7E7BEB-BF74-6043-BC67-3B4EC516025B}"/>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302987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CC35D-F3F8-584A-895B-15634CC7589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9B70AA1-27CE-844C-BCE9-4E03B0D81D4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E644A4-0763-D24B-BBD3-83DEE9F148BB}"/>
              </a:ext>
            </a:extLst>
          </p:cNvPr>
          <p:cNvSpPr>
            <a:spLocks noGrp="1"/>
          </p:cNvSpPr>
          <p:nvPr>
            <p:ph type="dt" sz="half" idx="10"/>
          </p:nvPr>
        </p:nvSpPr>
        <p:spPr/>
        <p:txBody>
          <a:bodyPr/>
          <a:lstStyle/>
          <a:p>
            <a:fld id="{837D8B8D-130E-4466-B6B9-0DDC32F9E661}" type="datetime1">
              <a:rPr lang="fr-FR" smtClean="0"/>
              <a:t>20/02/2025</a:t>
            </a:fld>
            <a:endParaRPr lang="fr-FR"/>
          </a:p>
        </p:txBody>
      </p:sp>
      <p:sp>
        <p:nvSpPr>
          <p:cNvPr id="5" name="Espace réservé du pied de page 4">
            <a:extLst>
              <a:ext uri="{FF2B5EF4-FFF2-40B4-BE49-F238E27FC236}">
                <a16:creationId xmlns:a16="http://schemas.microsoft.com/office/drawing/2014/main" id="{F287B859-07E0-9743-B626-8A0AF54FAC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89C6FD-BC6D-664E-954C-C8042C8DEF6B}"/>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393116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FA5DE25-082A-5347-B38A-042249B136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D2A16FE-E028-3C42-B7B6-C63183FE9E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0179C4-568B-BE4E-9EF9-55689FF1186C}"/>
              </a:ext>
            </a:extLst>
          </p:cNvPr>
          <p:cNvSpPr>
            <a:spLocks noGrp="1"/>
          </p:cNvSpPr>
          <p:nvPr>
            <p:ph type="dt" sz="half" idx="10"/>
          </p:nvPr>
        </p:nvSpPr>
        <p:spPr/>
        <p:txBody>
          <a:bodyPr/>
          <a:lstStyle/>
          <a:p>
            <a:fld id="{CA4D5EB5-7F02-4923-8597-406E95B2856C}" type="datetime1">
              <a:rPr lang="fr-FR" smtClean="0"/>
              <a:t>20/02/2025</a:t>
            </a:fld>
            <a:endParaRPr lang="fr-FR"/>
          </a:p>
        </p:txBody>
      </p:sp>
      <p:sp>
        <p:nvSpPr>
          <p:cNvPr id="5" name="Espace réservé du pied de page 4">
            <a:extLst>
              <a:ext uri="{FF2B5EF4-FFF2-40B4-BE49-F238E27FC236}">
                <a16:creationId xmlns:a16="http://schemas.microsoft.com/office/drawing/2014/main" id="{5424C7A0-2D9C-3746-8687-2112BC12B2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EA19EF-6512-ED4E-B01A-E6B818A6C9C7}"/>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404591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8CECCA-9C6E-EE44-ABAB-1B959A5D61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F3A08E-DE65-3649-AAC9-E39E906BA1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848F76-A408-974B-BAC0-D3BB98EBC230}"/>
              </a:ext>
            </a:extLst>
          </p:cNvPr>
          <p:cNvSpPr>
            <a:spLocks noGrp="1"/>
          </p:cNvSpPr>
          <p:nvPr>
            <p:ph type="dt" sz="half" idx="10"/>
          </p:nvPr>
        </p:nvSpPr>
        <p:spPr/>
        <p:txBody>
          <a:bodyPr/>
          <a:lstStyle/>
          <a:p>
            <a:fld id="{4668C801-91CE-484E-A765-0CF7F684219D}" type="datetime1">
              <a:rPr lang="fr-FR" smtClean="0"/>
              <a:t>20/02/2025</a:t>
            </a:fld>
            <a:endParaRPr lang="fr-FR"/>
          </a:p>
        </p:txBody>
      </p:sp>
      <p:sp>
        <p:nvSpPr>
          <p:cNvPr id="5" name="Espace réservé du pied de page 4">
            <a:extLst>
              <a:ext uri="{FF2B5EF4-FFF2-40B4-BE49-F238E27FC236}">
                <a16:creationId xmlns:a16="http://schemas.microsoft.com/office/drawing/2014/main" id="{A51F4AA9-0778-1540-94AC-F3649DB250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E7F547-30DE-884D-93F7-2122E651475A}"/>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235774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30AE8C-8EF8-9B4C-903A-D9BFC92FB29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D7766FE-89D6-A94A-B38C-3517EE76E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AB580ED-3C50-264D-850F-94C3067C5A5C}"/>
              </a:ext>
            </a:extLst>
          </p:cNvPr>
          <p:cNvSpPr>
            <a:spLocks noGrp="1"/>
          </p:cNvSpPr>
          <p:nvPr>
            <p:ph type="dt" sz="half" idx="10"/>
          </p:nvPr>
        </p:nvSpPr>
        <p:spPr/>
        <p:txBody>
          <a:bodyPr/>
          <a:lstStyle/>
          <a:p>
            <a:fld id="{45730A79-79C6-44EB-9600-11750C5E560A}" type="datetime1">
              <a:rPr lang="fr-FR" smtClean="0"/>
              <a:t>20/02/2025</a:t>
            </a:fld>
            <a:endParaRPr lang="fr-FR"/>
          </a:p>
        </p:txBody>
      </p:sp>
      <p:sp>
        <p:nvSpPr>
          <p:cNvPr id="5" name="Espace réservé du pied de page 4">
            <a:extLst>
              <a:ext uri="{FF2B5EF4-FFF2-40B4-BE49-F238E27FC236}">
                <a16:creationId xmlns:a16="http://schemas.microsoft.com/office/drawing/2014/main" id="{1C675E6E-C6DD-8B42-8EC3-E703D8E44B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17970E-95C8-6642-ADEA-20F8B467D9D7}"/>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86309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D37AC-EE66-A340-BC80-2186A5C0D8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D625CB-60F9-FA40-BA8E-38CBB70D590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960D9E3-52D9-9D4D-9A4D-2FE53843A0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839A0A-AFEA-6B47-9072-B9066BD148CD}"/>
              </a:ext>
            </a:extLst>
          </p:cNvPr>
          <p:cNvSpPr>
            <a:spLocks noGrp="1"/>
          </p:cNvSpPr>
          <p:nvPr>
            <p:ph type="dt" sz="half" idx="10"/>
          </p:nvPr>
        </p:nvSpPr>
        <p:spPr/>
        <p:txBody>
          <a:bodyPr/>
          <a:lstStyle/>
          <a:p>
            <a:fld id="{E618A396-8996-4FBB-9B9E-FEFBE3C9FAD4}" type="datetime1">
              <a:rPr lang="fr-FR" smtClean="0"/>
              <a:t>20/02/2025</a:t>
            </a:fld>
            <a:endParaRPr lang="fr-FR"/>
          </a:p>
        </p:txBody>
      </p:sp>
      <p:sp>
        <p:nvSpPr>
          <p:cNvPr id="6" name="Espace réservé du pied de page 5">
            <a:extLst>
              <a:ext uri="{FF2B5EF4-FFF2-40B4-BE49-F238E27FC236}">
                <a16:creationId xmlns:a16="http://schemas.microsoft.com/office/drawing/2014/main" id="{C9CEA91F-AB3A-2047-8FF0-7E3C8FB68F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CE0F6C-3F2F-2944-9031-469FB6D15756}"/>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117564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8738BC-EF9C-B14E-BF5C-1733BEBB5F5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FDC918-02F5-DE4E-A76E-226FAF156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BE1EDD5-09C8-1D41-9609-88A2836198D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381EAB-87BD-CC45-AADF-10333BD78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8D119ED-63BA-8A4D-8A98-38CEBC4C032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E20D883-A754-7A4A-BB7D-745099C3ED4D}"/>
              </a:ext>
            </a:extLst>
          </p:cNvPr>
          <p:cNvSpPr>
            <a:spLocks noGrp="1"/>
          </p:cNvSpPr>
          <p:nvPr>
            <p:ph type="dt" sz="half" idx="10"/>
          </p:nvPr>
        </p:nvSpPr>
        <p:spPr/>
        <p:txBody>
          <a:bodyPr/>
          <a:lstStyle/>
          <a:p>
            <a:fld id="{C7A7A3A3-A7C9-4287-85CA-092A4D47CC33}" type="datetime1">
              <a:rPr lang="fr-FR" smtClean="0"/>
              <a:t>20/02/2025</a:t>
            </a:fld>
            <a:endParaRPr lang="fr-FR"/>
          </a:p>
        </p:txBody>
      </p:sp>
      <p:sp>
        <p:nvSpPr>
          <p:cNvPr id="8" name="Espace réservé du pied de page 7">
            <a:extLst>
              <a:ext uri="{FF2B5EF4-FFF2-40B4-BE49-F238E27FC236}">
                <a16:creationId xmlns:a16="http://schemas.microsoft.com/office/drawing/2014/main" id="{45F685AC-F0CA-4944-8696-0D86073DEF0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1BF3504-09C5-4542-AADF-E6863C351A33}"/>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67650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8133B-379A-264F-8805-050FA86185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E5D1E5B-0806-4C48-AA38-F8062C5895BC}"/>
              </a:ext>
            </a:extLst>
          </p:cNvPr>
          <p:cNvSpPr>
            <a:spLocks noGrp="1"/>
          </p:cNvSpPr>
          <p:nvPr>
            <p:ph type="dt" sz="half" idx="10"/>
          </p:nvPr>
        </p:nvSpPr>
        <p:spPr/>
        <p:txBody>
          <a:bodyPr/>
          <a:lstStyle/>
          <a:p>
            <a:fld id="{765E4060-A1BC-4277-B707-7F69E3F111B7}" type="datetime1">
              <a:rPr lang="fr-FR" smtClean="0"/>
              <a:t>20/02/2025</a:t>
            </a:fld>
            <a:endParaRPr lang="fr-FR"/>
          </a:p>
        </p:txBody>
      </p:sp>
      <p:sp>
        <p:nvSpPr>
          <p:cNvPr id="4" name="Espace réservé du pied de page 3">
            <a:extLst>
              <a:ext uri="{FF2B5EF4-FFF2-40B4-BE49-F238E27FC236}">
                <a16:creationId xmlns:a16="http://schemas.microsoft.com/office/drawing/2014/main" id="{EC9617C3-3C69-9047-AE68-52ADF93ED4C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7E718C7-6E20-D042-B7F3-9736438C30F5}"/>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3802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2E33C5-723D-C24D-BD99-29FFF2FE0394}"/>
              </a:ext>
            </a:extLst>
          </p:cNvPr>
          <p:cNvSpPr>
            <a:spLocks noGrp="1"/>
          </p:cNvSpPr>
          <p:nvPr>
            <p:ph type="dt" sz="half" idx="10"/>
          </p:nvPr>
        </p:nvSpPr>
        <p:spPr/>
        <p:txBody>
          <a:bodyPr/>
          <a:lstStyle/>
          <a:p>
            <a:fld id="{F99895BA-8596-4E31-9511-829F9BB05581}" type="datetime1">
              <a:rPr lang="fr-FR" smtClean="0"/>
              <a:t>20/02/2025</a:t>
            </a:fld>
            <a:endParaRPr lang="fr-FR"/>
          </a:p>
        </p:txBody>
      </p:sp>
      <p:sp>
        <p:nvSpPr>
          <p:cNvPr id="3" name="Espace réservé du pied de page 2">
            <a:extLst>
              <a:ext uri="{FF2B5EF4-FFF2-40B4-BE49-F238E27FC236}">
                <a16:creationId xmlns:a16="http://schemas.microsoft.com/office/drawing/2014/main" id="{C1398882-EAC7-8D43-A9E2-FFBFF0798E9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DE4862-8B13-6A4D-AB03-3FA5E7A036E9}"/>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416474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364B9-9226-9541-ADAB-C44EC3A561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C56415B-D54F-4F45-B128-0C9D39402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BCD71F-27A4-3B41-A584-0739810E2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9C2BABE-BFFD-F04D-8472-149E4BF5CAF5}"/>
              </a:ext>
            </a:extLst>
          </p:cNvPr>
          <p:cNvSpPr>
            <a:spLocks noGrp="1"/>
          </p:cNvSpPr>
          <p:nvPr>
            <p:ph type="dt" sz="half" idx="10"/>
          </p:nvPr>
        </p:nvSpPr>
        <p:spPr/>
        <p:txBody>
          <a:bodyPr/>
          <a:lstStyle/>
          <a:p>
            <a:fld id="{4C689A64-CFC2-4B2C-954F-27ADBB35899C}" type="datetime1">
              <a:rPr lang="fr-FR" smtClean="0"/>
              <a:t>20/02/2025</a:t>
            </a:fld>
            <a:endParaRPr lang="fr-FR"/>
          </a:p>
        </p:txBody>
      </p:sp>
      <p:sp>
        <p:nvSpPr>
          <p:cNvPr id="6" name="Espace réservé du pied de page 5">
            <a:extLst>
              <a:ext uri="{FF2B5EF4-FFF2-40B4-BE49-F238E27FC236}">
                <a16:creationId xmlns:a16="http://schemas.microsoft.com/office/drawing/2014/main" id="{1333A72A-94B6-7F4E-B31B-A472AC7096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97B877-C873-6F4F-86B6-225D036DEA13}"/>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79746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15E81-60FE-2B4C-BA52-92FB5F6428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D794055-906C-AB40-8207-2814EE3D2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18F58BF-619E-F941-B14C-F9DFA3E21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F1411D-93DE-AE41-8637-9D12C9BC24C0}"/>
              </a:ext>
            </a:extLst>
          </p:cNvPr>
          <p:cNvSpPr>
            <a:spLocks noGrp="1"/>
          </p:cNvSpPr>
          <p:nvPr>
            <p:ph type="dt" sz="half" idx="10"/>
          </p:nvPr>
        </p:nvSpPr>
        <p:spPr/>
        <p:txBody>
          <a:bodyPr/>
          <a:lstStyle/>
          <a:p>
            <a:fld id="{A2823D1A-AE0C-4687-86DB-30F6E73C3576}" type="datetime1">
              <a:rPr lang="fr-FR" smtClean="0"/>
              <a:t>20/02/2025</a:t>
            </a:fld>
            <a:endParaRPr lang="fr-FR"/>
          </a:p>
        </p:txBody>
      </p:sp>
      <p:sp>
        <p:nvSpPr>
          <p:cNvPr id="6" name="Espace réservé du pied de page 5">
            <a:extLst>
              <a:ext uri="{FF2B5EF4-FFF2-40B4-BE49-F238E27FC236}">
                <a16:creationId xmlns:a16="http://schemas.microsoft.com/office/drawing/2014/main" id="{82DD2A2D-14DD-8A40-B198-EEB747DD17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0BDB1C-EA78-154D-9A33-DA620B06583F}"/>
              </a:ext>
            </a:extLst>
          </p:cNvPr>
          <p:cNvSpPr>
            <a:spLocks noGrp="1"/>
          </p:cNvSpPr>
          <p:nvPr>
            <p:ph type="sldNum" sz="quarter" idx="12"/>
          </p:nvPr>
        </p:nvSpPr>
        <p:spPr/>
        <p:txBody>
          <a:bodyPr/>
          <a:lstStyle/>
          <a:p>
            <a:fld id="{1D768E31-601C-9D45-AD5B-AB915C198B9C}" type="slidenum">
              <a:rPr lang="fr-FR" smtClean="0"/>
              <a:t>‹N°›</a:t>
            </a:fld>
            <a:endParaRPr lang="fr-FR"/>
          </a:p>
        </p:txBody>
      </p:sp>
    </p:spTree>
    <p:extLst>
      <p:ext uri="{BB962C8B-B14F-4D97-AF65-F5344CB8AC3E}">
        <p14:creationId xmlns:p14="http://schemas.microsoft.com/office/powerpoint/2010/main" val="325581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B2B5A39-783F-AF4A-8499-ECD65BFCF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CC44C23-34B8-9C4F-8E53-C61C7C3F3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264677-9FDF-3944-9F23-902861CE2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6C27A-2B4B-4E04-8677-6EB43D08EE23}" type="datetime1">
              <a:rPr lang="fr-FR" smtClean="0"/>
              <a:t>20/02/2025</a:t>
            </a:fld>
            <a:endParaRPr lang="fr-FR"/>
          </a:p>
        </p:txBody>
      </p:sp>
      <p:sp>
        <p:nvSpPr>
          <p:cNvPr id="5" name="Espace réservé du pied de page 4">
            <a:extLst>
              <a:ext uri="{FF2B5EF4-FFF2-40B4-BE49-F238E27FC236}">
                <a16:creationId xmlns:a16="http://schemas.microsoft.com/office/drawing/2014/main" id="{439C232E-87BB-AB46-B715-6AE44FEEF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9B7F5F-F72F-1A41-95BC-02505491F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68E31-601C-9D45-AD5B-AB915C198B9C}" type="slidenum">
              <a:rPr lang="fr-FR" smtClean="0"/>
              <a:t>‹N°›</a:t>
            </a:fld>
            <a:endParaRPr lang="fr-FR"/>
          </a:p>
        </p:txBody>
      </p:sp>
    </p:spTree>
    <p:extLst>
      <p:ext uri="{BB962C8B-B14F-4D97-AF65-F5344CB8AC3E}">
        <p14:creationId xmlns:p14="http://schemas.microsoft.com/office/powerpoint/2010/main" val="311181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emf"/><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emf"/><Relationship Id="rId7" Type="http://schemas.openxmlformats.org/officeDocument/2006/relationships/diagramColors" Target="../diagrams/colors2.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emf"/><Relationship Id="rId7" Type="http://schemas.openxmlformats.org/officeDocument/2006/relationships/diagramColors" Target="../diagrams/colors3.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emf"/><Relationship Id="rId7" Type="http://schemas.openxmlformats.org/officeDocument/2006/relationships/diagramColors" Target="../diagrams/colors4.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em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B72E2E4-670B-7F4C-8ACB-2F036A65FA7F}"/>
              </a:ext>
            </a:extLst>
          </p:cNvPr>
          <p:cNvPicPr>
            <a:picLocks noChangeAspect="1"/>
          </p:cNvPicPr>
          <p:nvPr/>
        </p:nvPicPr>
        <p:blipFill>
          <a:blip r:embed="rId2"/>
          <a:stretch>
            <a:fillRect/>
          </a:stretch>
        </p:blipFill>
        <p:spPr>
          <a:xfrm>
            <a:off x="0" y="0"/>
            <a:ext cx="12192000" cy="6858000"/>
          </a:xfrm>
          <a:prstGeom prst="rect">
            <a:avLst/>
          </a:prstGeom>
        </p:spPr>
      </p:pic>
      <p:pic>
        <p:nvPicPr>
          <p:cNvPr id="5" name="Image 4">
            <a:extLst>
              <a:ext uri="{FF2B5EF4-FFF2-40B4-BE49-F238E27FC236}">
                <a16:creationId xmlns:a16="http://schemas.microsoft.com/office/drawing/2014/main" id="{0FDCA4B6-0B60-A84E-B925-5D6206A85DEE}"/>
              </a:ext>
            </a:extLst>
          </p:cNvPr>
          <p:cNvPicPr>
            <a:picLocks noChangeAspect="1"/>
          </p:cNvPicPr>
          <p:nvPr/>
        </p:nvPicPr>
        <p:blipFill>
          <a:blip r:embed="rId3"/>
          <a:stretch>
            <a:fillRect/>
          </a:stretch>
        </p:blipFill>
        <p:spPr>
          <a:xfrm>
            <a:off x="5183109" y="1388853"/>
            <a:ext cx="1825782" cy="1473438"/>
          </a:xfrm>
          <a:prstGeom prst="rect">
            <a:avLst/>
          </a:prstGeom>
        </p:spPr>
      </p:pic>
      <p:sp>
        <p:nvSpPr>
          <p:cNvPr id="7" name="ZoneTexte 6">
            <a:extLst>
              <a:ext uri="{FF2B5EF4-FFF2-40B4-BE49-F238E27FC236}">
                <a16:creationId xmlns:a16="http://schemas.microsoft.com/office/drawing/2014/main" id="{4566D5CD-AC09-7E4A-9143-8DF02DE89A36}"/>
              </a:ext>
            </a:extLst>
          </p:cNvPr>
          <p:cNvSpPr txBox="1"/>
          <p:nvPr/>
        </p:nvSpPr>
        <p:spPr>
          <a:xfrm>
            <a:off x="670560" y="3373981"/>
            <a:ext cx="10741152" cy="1754326"/>
          </a:xfrm>
          <a:prstGeom prst="rect">
            <a:avLst/>
          </a:prstGeom>
          <a:noFill/>
        </p:spPr>
        <p:txBody>
          <a:bodyPr wrap="square" rtlCol="0">
            <a:spAutoFit/>
          </a:bodyPr>
          <a:lstStyle/>
          <a:p>
            <a:pPr algn="ctr"/>
            <a:r>
              <a:rPr lang="fr-FR" sz="5400" b="1" dirty="0">
                <a:solidFill>
                  <a:schemeClr val="bg1"/>
                </a:solidFill>
                <a:latin typeface="Times New Roman" panose="02020603050405020304" pitchFamily="18" charset="0"/>
                <a:cs typeface="Times New Roman" panose="02020603050405020304" pitchFamily="18" charset="0"/>
              </a:rPr>
              <a:t>Introduction à la problématique de provisionnement en assurance </a:t>
            </a:r>
          </a:p>
        </p:txBody>
      </p:sp>
    </p:spTree>
    <p:extLst>
      <p:ext uri="{BB962C8B-B14F-4D97-AF65-F5344CB8AC3E}">
        <p14:creationId xmlns:p14="http://schemas.microsoft.com/office/powerpoint/2010/main" val="318227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DEF21-AC8A-DAC6-65B8-1E53D9137941}"/>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F9EA996F-93B9-5827-D968-691308191DFC}"/>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2F0A7BBC-8CB1-F0FB-5382-5ED6AC18A1FB}"/>
              </a:ext>
            </a:extLst>
          </p:cNvPr>
          <p:cNvPicPr>
            <a:picLocks noChangeAspect="1"/>
          </p:cNvPicPr>
          <p:nvPr/>
        </p:nvPicPr>
        <p:blipFill>
          <a:blip r:embed="rId4"/>
          <a:stretch>
            <a:fillRect/>
          </a:stretch>
        </p:blipFill>
        <p:spPr>
          <a:xfrm>
            <a:off x="0" y="704588"/>
            <a:ext cx="8706205" cy="45719"/>
          </a:xfrm>
          <a:prstGeom prst="rect">
            <a:avLst/>
          </a:prstGeom>
        </p:spPr>
      </p:pic>
      <p:graphicFrame>
        <p:nvGraphicFramePr>
          <p:cNvPr id="3" name="Tableau 2">
            <a:extLst>
              <a:ext uri="{FF2B5EF4-FFF2-40B4-BE49-F238E27FC236}">
                <a16:creationId xmlns:a16="http://schemas.microsoft.com/office/drawing/2014/main" id="{3BE84883-6972-A118-60F3-99F9E1126414}"/>
              </a:ext>
            </a:extLst>
          </p:cNvPr>
          <p:cNvGraphicFramePr>
            <a:graphicFrameLocks noGrp="1"/>
          </p:cNvGraphicFramePr>
          <p:nvPr>
            <p:extLst>
              <p:ext uri="{D42A27DB-BD31-4B8C-83A1-F6EECF244321}">
                <p14:modId xmlns:p14="http://schemas.microsoft.com/office/powerpoint/2010/main" val="562583790"/>
              </p:ext>
            </p:extLst>
          </p:nvPr>
        </p:nvGraphicFramePr>
        <p:xfrm>
          <a:off x="2010072" y="2426053"/>
          <a:ext cx="7338049" cy="3952871"/>
        </p:xfrm>
        <a:graphic>
          <a:graphicData uri="http://schemas.openxmlformats.org/drawingml/2006/table">
            <a:tbl>
              <a:tblPr firstRow="1" firstCol="1" lastRow="1" lastCol="1" bandRow="1" bandCol="1"/>
              <a:tblGrid>
                <a:gridCol w="3627995">
                  <a:extLst>
                    <a:ext uri="{9D8B030D-6E8A-4147-A177-3AD203B41FA5}">
                      <a16:colId xmlns:a16="http://schemas.microsoft.com/office/drawing/2014/main" val="1289576687"/>
                    </a:ext>
                  </a:extLst>
                </a:gridCol>
                <a:gridCol w="3710054">
                  <a:extLst>
                    <a:ext uri="{9D8B030D-6E8A-4147-A177-3AD203B41FA5}">
                      <a16:colId xmlns:a16="http://schemas.microsoft.com/office/drawing/2014/main" val="3280394558"/>
                    </a:ext>
                  </a:extLst>
                </a:gridCol>
              </a:tblGrid>
              <a:tr h="848217">
                <a:tc>
                  <a:txBody>
                    <a:bodyPr/>
                    <a:lstStyle/>
                    <a:p>
                      <a:pPr marL="71120" algn="ctr">
                        <a:spcBef>
                          <a:spcPts val="265"/>
                        </a:spcBef>
                      </a:pPr>
                      <a:r>
                        <a:rPr lang="fr-FR" sz="1600" b="1" spc="-20" dirty="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ACTIF</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84494"/>
                    </a:solidFill>
                  </a:tcPr>
                </a:tc>
                <a:tc>
                  <a:txBody>
                    <a:bodyPr/>
                    <a:lstStyle/>
                    <a:p>
                      <a:pPr marL="71120" algn="ctr">
                        <a:spcBef>
                          <a:spcPts val="265"/>
                        </a:spcBef>
                      </a:pPr>
                      <a:r>
                        <a:rPr lang="fr-FR" sz="1600" b="1" spc="-10" dirty="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PASSIF</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84494"/>
                    </a:solidFill>
                  </a:tcPr>
                </a:tc>
                <a:extLst>
                  <a:ext uri="{0D108BD9-81ED-4DB2-BD59-A6C34878D82A}">
                    <a16:rowId xmlns:a16="http://schemas.microsoft.com/office/drawing/2014/main" val="2076149419"/>
                  </a:ext>
                </a:extLst>
              </a:tr>
              <a:tr h="808205">
                <a:tc>
                  <a:txBody>
                    <a:bodyPr/>
                    <a:lstStyle/>
                    <a:p>
                      <a:pPr marL="67945" algn="ctr">
                        <a:spcBef>
                          <a:spcPts val="215"/>
                        </a:spcBef>
                      </a:pP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Placements</a:t>
                      </a:r>
                    </a:p>
                    <a:p>
                      <a:pPr marL="67945" algn="ctr">
                        <a:spcBef>
                          <a:spcPts val="215"/>
                        </a:spcBef>
                      </a:pP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60% - 80%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2F2"/>
                    </a:solidFill>
                  </a:tcPr>
                </a:tc>
                <a:tc>
                  <a:txBody>
                    <a:bodyPr/>
                    <a:lstStyle/>
                    <a:p>
                      <a:pPr marL="67945" algn="ctr">
                        <a:spcBef>
                          <a:spcPts val="215"/>
                        </a:spcBef>
                      </a:pP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Fonds</a:t>
                      </a:r>
                      <a:r>
                        <a:rPr lang="fr-FR" sz="1600" spc="-3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propres</a:t>
                      </a:r>
                    </a:p>
                    <a:p>
                      <a:pPr marL="67945" algn="ctr">
                        <a:spcBef>
                          <a:spcPts val="215"/>
                        </a:spcBef>
                      </a:pP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10%- 20%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2F2"/>
                    </a:solidFill>
                  </a:tcPr>
                </a:tc>
                <a:extLst>
                  <a:ext uri="{0D108BD9-81ED-4DB2-BD59-A6C34878D82A}">
                    <a16:rowId xmlns:a16="http://schemas.microsoft.com/office/drawing/2014/main" val="1821623230"/>
                  </a:ext>
                </a:extLst>
              </a:tr>
              <a:tr h="992311">
                <a:tc>
                  <a:txBody>
                    <a:bodyPr/>
                    <a:lstStyle/>
                    <a:p>
                      <a:pPr marL="67945" algn="ctr">
                        <a:spcBef>
                          <a:spcPts val="215"/>
                        </a:spcBef>
                      </a:pPr>
                      <a:r>
                        <a:rPr lang="fr-FR" sz="1600" dirty="0">
                          <a:effectLst/>
                          <a:latin typeface="Times New Roman" panose="02020603050405020304" pitchFamily="18" charset="0"/>
                          <a:ea typeface="Times New Roman" panose="02020603050405020304" pitchFamily="18" charset="0"/>
                          <a:cs typeface="Arial" panose="020B0604020202020204" pitchFamily="34" charset="0"/>
                        </a:rPr>
                        <a:t>Part</a:t>
                      </a:r>
                      <a:r>
                        <a:rPr lang="fr-FR" sz="1600" spc="-2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effectLst/>
                          <a:latin typeface="Times New Roman" panose="02020603050405020304" pitchFamily="18" charset="0"/>
                          <a:ea typeface="Times New Roman" panose="02020603050405020304" pitchFamily="18" charset="0"/>
                          <a:cs typeface="Arial" panose="020B0604020202020204" pitchFamily="34" charset="0"/>
                        </a:rPr>
                        <a:t>des</a:t>
                      </a:r>
                      <a:r>
                        <a:rPr lang="fr-FR" sz="1600" spc="-25"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effectLst/>
                          <a:latin typeface="Times New Roman" panose="02020603050405020304" pitchFamily="18" charset="0"/>
                          <a:ea typeface="Times New Roman" panose="02020603050405020304" pitchFamily="18" charset="0"/>
                          <a:cs typeface="Arial" panose="020B0604020202020204" pitchFamily="34" charset="0"/>
                        </a:rPr>
                        <a:t>réassureurs</a:t>
                      </a:r>
                      <a:r>
                        <a:rPr lang="fr-FR" sz="1600" spc="-25"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effectLst/>
                          <a:latin typeface="Times New Roman" panose="02020603050405020304" pitchFamily="18" charset="0"/>
                          <a:ea typeface="Times New Roman" panose="02020603050405020304" pitchFamily="18" charset="0"/>
                          <a:cs typeface="Arial" panose="020B0604020202020204" pitchFamily="34" charset="0"/>
                        </a:rPr>
                        <a:t>dans</a:t>
                      </a:r>
                      <a:r>
                        <a:rPr lang="fr-FR" sz="1600" spc="-2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effectLst/>
                          <a:latin typeface="Times New Roman" panose="02020603050405020304" pitchFamily="18" charset="0"/>
                          <a:ea typeface="Times New Roman" panose="02020603050405020304" pitchFamily="18" charset="0"/>
                          <a:cs typeface="Arial" panose="020B0604020202020204" pitchFamily="34" charset="0"/>
                        </a:rPr>
                        <a:t>les</a:t>
                      </a:r>
                      <a:r>
                        <a:rPr lang="fr-FR" sz="1600" spc="-25"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effectLst/>
                          <a:latin typeface="Times New Roman" panose="02020603050405020304" pitchFamily="18" charset="0"/>
                          <a:ea typeface="Times New Roman" panose="02020603050405020304" pitchFamily="18" charset="0"/>
                          <a:cs typeface="Arial" panose="020B0604020202020204" pitchFamily="34" charset="0"/>
                        </a:rPr>
                        <a:t>provisions</a:t>
                      </a:r>
                      <a:r>
                        <a:rPr lang="fr-FR" sz="1600" spc="-35"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spc="-10" dirty="0">
                          <a:effectLst/>
                          <a:latin typeface="Times New Roman" panose="02020603050405020304" pitchFamily="18" charset="0"/>
                          <a:ea typeface="Times New Roman" panose="02020603050405020304" pitchFamily="18" charset="0"/>
                          <a:cs typeface="Arial" panose="020B0604020202020204" pitchFamily="34" charset="0"/>
                        </a:rPr>
                        <a:t>techniques</a:t>
                      </a:r>
                    </a:p>
                    <a:p>
                      <a:pPr marL="67945" algn="ctr">
                        <a:spcBef>
                          <a:spcPts val="215"/>
                        </a:spcBef>
                      </a:pPr>
                      <a:r>
                        <a:rPr lang="fr-FR" sz="1600" spc="-10" dirty="0">
                          <a:effectLst/>
                          <a:latin typeface="Times New Roman" panose="02020603050405020304" pitchFamily="18" charset="0"/>
                          <a:ea typeface="Times New Roman" panose="02020603050405020304" pitchFamily="18" charset="0"/>
                          <a:cs typeface="Arial" panose="020B0604020202020204" pitchFamily="34" charset="0"/>
                        </a:rPr>
                        <a:t>10% - 20%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67945" algn="ctr">
                        <a:spcBef>
                          <a:spcPts val="215"/>
                        </a:spcBef>
                      </a:pPr>
                      <a:r>
                        <a:rPr lang="fr-FR" sz="1600" b="1" i="1" dirty="0">
                          <a:effectLst/>
                          <a:latin typeface="Times New Roman" panose="02020603050405020304" pitchFamily="18" charset="0"/>
                          <a:ea typeface="Times New Roman" panose="02020603050405020304" pitchFamily="18" charset="0"/>
                          <a:cs typeface="Arial" panose="020B0604020202020204" pitchFamily="34" charset="0"/>
                        </a:rPr>
                        <a:t>Provisions</a:t>
                      </a:r>
                      <a:r>
                        <a:rPr lang="fr-FR" sz="1600" b="1" i="1" spc="-5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600" b="1" i="1" spc="-10" dirty="0">
                          <a:effectLst/>
                          <a:latin typeface="Times New Roman" panose="02020603050405020304" pitchFamily="18" charset="0"/>
                          <a:ea typeface="Times New Roman" panose="02020603050405020304" pitchFamily="18" charset="0"/>
                          <a:cs typeface="Arial" panose="020B0604020202020204" pitchFamily="34" charset="0"/>
                        </a:rPr>
                        <a:t>Techniques</a:t>
                      </a:r>
                    </a:p>
                    <a:p>
                      <a:pPr marL="67945" algn="ctr">
                        <a:spcBef>
                          <a:spcPts val="215"/>
                        </a:spcBef>
                      </a:pPr>
                      <a:r>
                        <a:rPr lang="fr-FR" sz="1600" b="1" i="1" spc="-10" dirty="0">
                          <a:effectLst/>
                          <a:latin typeface="Times New Roman" panose="02020603050405020304" pitchFamily="18" charset="0"/>
                          <a:ea typeface="Times New Roman" panose="02020603050405020304" pitchFamily="18" charset="0"/>
                          <a:cs typeface="Arial" panose="020B0604020202020204" pitchFamily="34" charset="0"/>
                        </a:rPr>
                        <a:t>60% - 80%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extLst>
                  <a:ext uri="{0D108BD9-81ED-4DB2-BD59-A6C34878D82A}">
                    <a16:rowId xmlns:a16="http://schemas.microsoft.com/office/drawing/2014/main" val="1649737918"/>
                  </a:ext>
                </a:extLst>
              </a:tr>
              <a:tr h="801320">
                <a:tc>
                  <a:txBody>
                    <a:bodyPr/>
                    <a:lstStyle/>
                    <a:p>
                      <a:pPr marL="67945" algn="ctr">
                        <a:spcBef>
                          <a:spcPts val="215"/>
                        </a:spcBef>
                      </a:pP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Créances</a:t>
                      </a:r>
                      <a:r>
                        <a:rPr lang="fr-FR" sz="1600" spc="-2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&amp;</a:t>
                      </a:r>
                      <a:r>
                        <a:rPr lang="fr-FR" sz="1600" spc="-1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Autres</a:t>
                      </a:r>
                      <a:r>
                        <a:rPr lang="fr-FR" sz="1600" spc="-3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actifs</a:t>
                      </a:r>
                    </a:p>
                    <a:p>
                      <a:pPr marL="67945" algn="ctr">
                        <a:spcBef>
                          <a:spcPts val="215"/>
                        </a:spcBef>
                      </a:pP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 - 20%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2F2"/>
                    </a:solidFill>
                  </a:tcPr>
                </a:tc>
                <a:tc>
                  <a:txBody>
                    <a:bodyPr/>
                    <a:lstStyle/>
                    <a:p>
                      <a:pPr marL="67945" algn="ctr">
                        <a:spcBef>
                          <a:spcPts val="215"/>
                        </a:spcBef>
                      </a:pP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Dettes</a:t>
                      </a:r>
                      <a:r>
                        <a:rPr lang="fr-FR" sz="1600" spc="-2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&amp;</a:t>
                      </a:r>
                      <a:r>
                        <a:rPr lang="fr-FR" sz="1600" spc="-1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Autres</a:t>
                      </a:r>
                      <a:r>
                        <a:rPr lang="fr-FR" sz="1600" spc="-25"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passifs</a:t>
                      </a:r>
                    </a:p>
                    <a:p>
                      <a:pPr marL="67945" algn="ctr">
                        <a:spcBef>
                          <a:spcPts val="215"/>
                        </a:spcBef>
                      </a:pPr>
                      <a:r>
                        <a:rPr lang="fr-FR" sz="1600" spc="-1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 - 20%</a:t>
                      </a:r>
                      <a:endParaRPr lang="fr-FR"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2F2"/>
                    </a:solidFill>
                  </a:tcPr>
                </a:tc>
                <a:extLst>
                  <a:ext uri="{0D108BD9-81ED-4DB2-BD59-A6C34878D82A}">
                    <a16:rowId xmlns:a16="http://schemas.microsoft.com/office/drawing/2014/main" val="1696212110"/>
                  </a:ext>
                </a:extLst>
              </a:tr>
              <a:tr h="502818">
                <a:tc gridSpan="2">
                  <a:txBody>
                    <a:bodyPr/>
                    <a:lstStyle/>
                    <a:p>
                      <a:pPr marL="67945" algn="ctr">
                        <a:spcBef>
                          <a:spcPts val="215"/>
                        </a:spcBef>
                      </a:pPr>
                      <a:r>
                        <a:rPr lang="fr-FR" sz="1600" dirty="0">
                          <a:effectLst/>
                          <a:latin typeface="Times New Roman" panose="02020603050405020304" pitchFamily="18" charset="0"/>
                          <a:ea typeface="Times New Roman" panose="02020603050405020304" pitchFamily="18" charset="0"/>
                          <a:cs typeface="Arial" panose="020B0604020202020204" pitchFamily="34" charset="0"/>
                        </a:rPr>
                        <a:t>Bilan simplifié d’une compagnie d’assurance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5330202"/>
                  </a:ext>
                </a:extLst>
              </a:tr>
            </a:tbl>
          </a:graphicData>
        </a:graphic>
      </p:graphicFrame>
      <p:sp>
        <p:nvSpPr>
          <p:cNvPr id="5" name="ZoneTexte 4">
            <a:extLst>
              <a:ext uri="{FF2B5EF4-FFF2-40B4-BE49-F238E27FC236}">
                <a16:creationId xmlns:a16="http://schemas.microsoft.com/office/drawing/2014/main" id="{F335147D-66F2-ACE3-D740-A80EA0335496}"/>
              </a:ext>
            </a:extLst>
          </p:cNvPr>
          <p:cNvSpPr txBox="1"/>
          <p:nvPr/>
        </p:nvSpPr>
        <p:spPr>
          <a:xfrm>
            <a:off x="223520" y="85236"/>
            <a:ext cx="467044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techniques</a:t>
            </a:r>
          </a:p>
        </p:txBody>
      </p:sp>
      <p:sp>
        <p:nvSpPr>
          <p:cNvPr id="8" name="ZoneTexte 7">
            <a:extLst>
              <a:ext uri="{FF2B5EF4-FFF2-40B4-BE49-F238E27FC236}">
                <a16:creationId xmlns:a16="http://schemas.microsoft.com/office/drawing/2014/main" id="{F8E39198-7959-4762-8FE5-51C4FFBF5271}"/>
              </a:ext>
            </a:extLst>
          </p:cNvPr>
          <p:cNvSpPr txBox="1"/>
          <p:nvPr/>
        </p:nvSpPr>
        <p:spPr>
          <a:xfrm>
            <a:off x="550985" y="985818"/>
            <a:ext cx="11090030" cy="1289071"/>
          </a:xfrm>
          <a:prstGeom prst="rect">
            <a:avLst/>
          </a:prstGeom>
          <a:noFill/>
        </p:spPr>
        <p:txBody>
          <a:bodyPr wrap="square">
            <a:spAutoFit/>
          </a:bodyPr>
          <a:lstStyle/>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En raison de l'inversion du cycle de production, qui implique l'encaissement des primes avant de servir la prestation (règlement des sinistres), les assureurs doivent constituer des provisions pour faire face aux engagements futurs qu’ils ont pris envers leurs assurés.</a:t>
            </a:r>
          </a:p>
        </p:txBody>
      </p:sp>
      <p:sp>
        <p:nvSpPr>
          <p:cNvPr id="9" name="ZoneTexte 8">
            <a:extLst>
              <a:ext uri="{FF2B5EF4-FFF2-40B4-BE49-F238E27FC236}">
                <a16:creationId xmlns:a16="http://schemas.microsoft.com/office/drawing/2014/main" id="{C809A09F-06F4-4F32-92C1-4EB959B011DF}"/>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2000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7067-27D5-E0A1-3140-D661B201C4A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76DEAEF3-C05E-A7B7-D1FB-1DC7E4F98BE2}"/>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A6F5C41B-4BAF-6962-F9C5-A856ADE94FC7}"/>
              </a:ext>
            </a:extLst>
          </p:cNvPr>
          <p:cNvPicPr>
            <a:picLocks noChangeAspect="1"/>
          </p:cNvPicPr>
          <p:nvPr/>
        </p:nvPicPr>
        <p:blipFill>
          <a:blip r:embed="rId4"/>
          <a:stretch>
            <a:fillRect/>
          </a:stretch>
        </p:blipFill>
        <p:spPr>
          <a:xfrm>
            <a:off x="0" y="704588"/>
            <a:ext cx="8706205" cy="45719"/>
          </a:xfrm>
          <a:prstGeom prst="rect">
            <a:avLst/>
          </a:prstGeom>
        </p:spPr>
      </p:pic>
      <p:sp>
        <p:nvSpPr>
          <p:cNvPr id="3" name="ZoneTexte 2">
            <a:extLst>
              <a:ext uri="{FF2B5EF4-FFF2-40B4-BE49-F238E27FC236}">
                <a16:creationId xmlns:a16="http://schemas.microsoft.com/office/drawing/2014/main" id="{AC722349-B7EC-80D7-CFEC-581C1A9CC9D2}"/>
              </a:ext>
            </a:extLst>
          </p:cNvPr>
          <p:cNvSpPr txBox="1"/>
          <p:nvPr/>
        </p:nvSpPr>
        <p:spPr>
          <a:xfrm>
            <a:off x="492369" y="799672"/>
            <a:ext cx="10925908" cy="786754"/>
          </a:xfrm>
          <a:prstGeom prst="rect">
            <a:avLst/>
          </a:prstGeom>
          <a:noFill/>
        </p:spPr>
        <p:txBody>
          <a:bodyPr wrap="square">
            <a:spAutoFit/>
          </a:bodyPr>
          <a:lstStyle/>
          <a:p>
            <a:pPr lvl="0" algn="just">
              <a:lnSpc>
                <a:spcPct val="150000"/>
              </a:lnSpc>
              <a:buSzPts val="1200"/>
              <a:tabLst>
                <a:tab pos="448310" algn="l"/>
              </a:tabLst>
            </a:pPr>
            <a:r>
              <a:rPr lang="fr-FR" sz="1600" b="1" kern="0" dirty="0">
                <a:solidFill>
                  <a:srgbClr val="384494"/>
                </a:solidFill>
                <a:latin typeface="Times New Roman" panose="02020603050405020304" pitchFamily="18" charset="0"/>
                <a:cs typeface="Times New Roman" panose="02020603050405020304" pitchFamily="18" charset="0"/>
              </a:rPr>
              <a:t>Les provisions techniques </a:t>
            </a:r>
            <a:r>
              <a:rPr lang="fr-FR" sz="1600" dirty="0">
                <a:latin typeface="Times New Roman" panose="02020603050405020304" pitchFamily="18" charset="0"/>
                <a:ea typeface="Times New Roman" panose="02020603050405020304" pitchFamily="18" charset="0"/>
                <a:cs typeface="Times New Roman" panose="02020603050405020304" pitchFamily="18" charset="0"/>
              </a:rPr>
              <a:t>so</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nt</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des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fonds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destinés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au</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règlement</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intégral</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des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engagements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pris,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envers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les</a:t>
            </a:r>
            <a:r>
              <a:rPr lang="fr-FR" sz="1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assurés ou envers les bénéficiaires de contrats d’assurance. Ces</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provisions</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se</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subdivisent</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en</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deux</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principales</a:t>
            </a:r>
            <a:r>
              <a:rPr lang="fr-FR"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ea typeface="Times New Roman" panose="02020603050405020304" pitchFamily="18" charset="0"/>
                <a:cs typeface="Times New Roman" panose="02020603050405020304" pitchFamily="18" charset="0"/>
              </a:rPr>
              <a:t>catégories </a:t>
            </a:r>
            <a:r>
              <a:rPr lang="fr-FR" sz="1600" spc="-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3160BC0E-DA98-D626-9AB3-73A78AEB1907}"/>
              </a:ext>
            </a:extLst>
          </p:cNvPr>
          <p:cNvSpPr txBox="1"/>
          <p:nvPr/>
        </p:nvSpPr>
        <p:spPr>
          <a:xfrm>
            <a:off x="223520" y="85236"/>
            <a:ext cx="467044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techniques</a:t>
            </a:r>
          </a:p>
        </p:txBody>
      </p:sp>
      <p:graphicFrame>
        <p:nvGraphicFramePr>
          <p:cNvPr id="8" name="Diagramme 7">
            <a:extLst>
              <a:ext uri="{FF2B5EF4-FFF2-40B4-BE49-F238E27FC236}">
                <a16:creationId xmlns:a16="http://schemas.microsoft.com/office/drawing/2014/main" id="{0777266E-41B9-4EE2-96FC-BFF1960FD392}"/>
              </a:ext>
            </a:extLst>
          </p:cNvPr>
          <p:cNvGraphicFramePr/>
          <p:nvPr>
            <p:extLst>
              <p:ext uri="{D42A27DB-BD31-4B8C-83A1-F6EECF244321}">
                <p14:modId xmlns:p14="http://schemas.microsoft.com/office/powerpoint/2010/main" val="1959407826"/>
              </p:ext>
            </p:extLst>
          </p:nvPr>
        </p:nvGraphicFramePr>
        <p:xfrm>
          <a:off x="1071506" y="1586426"/>
          <a:ext cx="9939001" cy="47924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ZoneTexte 8">
            <a:extLst>
              <a:ext uri="{FF2B5EF4-FFF2-40B4-BE49-F238E27FC236}">
                <a16:creationId xmlns:a16="http://schemas.microsoft.com/office/drawing/2014/main" id="{654FF4BA-8A27-4365-BEBB-71F4C24CE1A4}"/>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74563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4B08C-DB1F-CA1D-655D-F1CDC500751F}"/>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35EE3C52-9265-9138-E5FE-459A78690255}"/>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072F3202-01D1-1A84-3CD5-0F4F9C443D19}"/>
              </a:ext>
            </a:extLst>
          </p:cNvPr>
          <p:cNvPicPr>
            <a:picLocks noChangeAspect="1"/>
          </p:cNvPicPr>
          <p:nvPr/>
        </p:nvPicPr>
        <p:blipFill>
          <a:blip r:embed="rId4"/>
          <a:stretch>
            <a:fillRect/>
          </a:stretch>
        </p:blipFill>
        <p:spPr>
          <a:xfrm>
            <a:off x="0" y="704588"/>
            <a:ext cx="8706205" cy="45719"/>
          </a:xfrm>
          <a:prstGeom prst="rect">
            <a:avLst/>
          </a:prstGeom>
        </p:spPr>
      </p:pic>
      <p:sp>
        <p:nvSpPr>
          <p:cNvPr id="3" name="ZoneTexte 2">
            <a:extLst>
              <a:ext uri="{FF2B5EF4-FFF2-40B4-BE49-F238E27FC236}">
                <a16:creationId xmlns:a16="http://schemas.microsoft.com/office/drawing/2014/main" id="{AF35B128-763E-6D2F-8716-6B534F2494C7}"/>
              </a:ext>
            </a:extLst>
          </p:cNvPr>
          <p:cNvSpPr txBox="1"/>
          <p:nvPr/>
        </p:nvSpPr>
        <p:spPr>
          <a:xfrm>
            <a:off x="762001" y="1087306"/>
            <a:ext cx="10703168" cy="3331938"/>
          </a:xfrm>
          <a:prstGeom prst="rect">
            <a:avLst/>
          </a:prstGeom>
          <a:noFill/>
        </p:spPr>
        <p:txBody>
          <a:bodyPr wrap="square">
            <a:spAutoFit/>
          </a:bodyPr>
          <a:lstStyle/>
          <a:p>
            <a:pPr marL="285750" lvl="0" indent="-285750" algn="just">
              <a:lnSpc>
                <a:spcPct val="200000"/>
              </a:lnSpc>
              <a:buClr>
                <a:srgbClr val="384494"/>
              </a:buClr>
              <a:buSzPts val="1200"/>
              <a:buFont typeface="Wingdings" panose="05000000000000000000" pitchFamily="2" charset="2"/>
              <a:buChar char="Ø"/>
              <a:tabLst>
                <a:tab pos="448310" algn="l"/>
              </a:tabLst>
            </a:pPr>
            <a:r>
              <a:rPr lang="fr-FR" spc="-50" dirty="0">
                <a:latin typeface="Times New Roman" panose="02020603050405020304" pitchFamily="18" charset="0"/>
                <a:ea typeface="Times New Roman" panose="02020603050405020304" pitchFamily="18" charset="0"/>
                <a:cs typeface="Times New Roman" panose="02020603050405020304" pitchFamily="18" charset="0"/>
              </a:rPr>
              <a:t>Le règlement des sinistres intervient rarement dès leur déclaration. Un certain temps s’écoule entre la date de survenance et le moment de leur indemnisation. Si ces délais sont souvent restreints pour des dégâts matériels, ils sont beaucoup plus longs pour des dommages corporels ou ceux mettant en jeu la responsabilité civile. </a:t>
            </a:r>
          </a:p>
          <a:p>
            <a:pPr marL="285750" lvl="0" indent="-285750" algn="just">
              <a:lnSpc>
                <a:spcPct val="200000"/>
              </a:lnSpc>
              <a:buClr>
                <a:srgbClr val="384494"/>
              </a:buClr>
              <a:buSzPts val="1200"/>
              <a:buFont typeface="Wingdings" panose="05000000000000000000" pitchFamily="2" charset="2"/>
              <a:buChar char="Ø"/>
              <a:tabLst>
                <a:tab pos="448310" algn="l"/>
              </a:tabLst>
            </a:pPr>
            <a:r>
              <a:rPr lang="fr-FR" spc="-50" dirty="0">
                <a:latin typeface="Times New Roman" panose="02020603050405020304" pitchFamily="18" charset="0"/>
                <a:ea typeface="Times New Roman" panose="02020603050405020304" pitchFamily="18" charset="0"/>
                <a:cs typeface="Times New Roman" panose="02020603050405020304" pitchFamily="18" charset="0"/>
              </a:rPr>
              <a:t>Au moment de l’inventaire, un grand nombre de sinistres restent à payer.</a:t>
            </a:r>
          </a:p>
          <a:p>
            <a:pPr marL="285750" indent="-285750" algn="just">
              <a:lnSpc>
                <a:spcPct val="200000"/>
              </a:lnSpc>
              <a:buClr>
                <a:srgbClr val="384494"/>
              </a:buClr>
              <a:buSzPts val="1200"/>
              <a:buFont typeface="Wingdings" panose="05000000000000000000" pitchFamily="2" charset="2"/>
              <a:buChar char="Ø"/>
              <a:tabLst>
                <a:tab pos="448310" algn="l"/>
              </a:tabLst>
            </a:pPr>
            <a:r>
              <a:rPr lang="fr-FR" spc="-50" dirty="0">
                <a:solidFill>
                  <a:srgbClr val="384494"/>
                </a:solidFill>
                <a:latin typeface="Times New Roman" panose="02020603050405020304" pitchFamily="18" charset="0"/>
                <a:ea typeface="Times New Roman" panose="02020603050405020304" pitchFamily="18" charset="0"/>
                <a:cs typeface="Times New Roman" panose="02020603050405020304" pitchFamily="18" charset="0"/>
              </a:rPr>
              <a:t>La provision pour sinistres à payer : </a:t>
            </a:r>
            <a:r>
              <a:rPr lang="fr-FR" spc="-50" dirty="0">
                <a:latin typeface="Times New Roman" panose="02020603050405020304" pitchFamily="18" charset="0"/>
                <a:ea typeface="Times New Roman" panose="02020603050405020304" pitchFamily="18" charset="0"/>
                <a:cs typeface="Times New Roman" panose="02020603050405020304" pitchFamily="18" charset="0"/>
              </a:rPr>
              <a:t>la valeur estimative des dettes de l’assureur envers les bénéficiaires de contrats d’assurance, au titre des sinistres survenus à la date </a:t>
            </a:r>
            <a:r>
              <a:rPr lang="fr-FR" spc="-50">
                <a:latin typeface="Times New Roman" panose="02020603050405020304" pitchFamily="18" charset="0"/>
                <a:ea typeface="Times New Roman" panose="02020603050405020304" pitchFamily="18" charset="0"/>
                <a:cs typeface="Times New Roman" panose="02020603050405020304" pitchFamily="18" charset="0"/>
              </a:rPr>
              <a:t>d’inventaire (31/12</a:t>
            </a:r>
            <a:r>
              <a:rPr lang="fr-FR" spc="-50" dirty="0">
                <a:latin typeface="Times New Roman" panose="02020603050405020304" pitchFamily="18" charset="0"/>
                <a:ea typeface="Times New Roman" panose="02020603050405020304" pitchFamily="18" charset="0"/>
                <a:cs typeface="Times New Roman" panose="02020603050405020304" pitchFamily="18" charset="0"/>
              </a:rPr>
              <a:t>/N).</a:t>
            </a:r>
          </a:p>
        </p:txBody>
      </p:sp>
      <p:sp>
        <p:nvSpPr>
          <p:cNvPr id="2" name="ZoneTexte 1">
            <a:extLst>
              <a:ext uri="{FF2B5EF4-FFF2-40B4-BE49-F238E27FC236}">
                <a16:creationId xmlns:a16="http://schemas.microsoft.com/office/drawing/2014/main" id="{97A195FD-1792-0812-87DD-00F67D5A5849}"/>
              </a:ext>
            </a:extLst>
          </p:cNvPr>
          <p:cNvSpPr txBox="1"/>
          <p:nvPr/>
        </p:nvSpPr>
        <p:spPr>
          <a:xfrm>
            <a:off x="223520" y="85236"/>
            <a:ext cx="7942302"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pour sinistres à payer - PSAP</a:t>
            </a:r>
          </a:p>
        </p:txBody>
      </p:sp>
      <p:sp>
        <p:nvSpPr>
          <p:cNvPr id="8" name="ZoneTexte 7">
            <a:extLst>
              <a:ext uri="{FF2B5EF4-FFF2-40B4-BE49-F238E27FC236}">
                <a16:creationId xmlns:a16="http://schemas.microsoft.com/office/drawing/2014/main" id="{EB9FDEC3-C101-4646-9773-EE06900BC062}"/>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55287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EED95-EBAF-AA6B-13B4-5F29749638F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A876040B-E98F-80E0-4BEA-2AA40022A8C1}"/>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0D1E0A5D-17D8-423C-E2FD-56C1FE313A17}"/>
              </a:ext>
            </a:extLst>
          </p:cNvPr>
          <p:cNvPicPr>
            <a:picLocks noChangeAspect="1"/>
          </p:cNvPicPr>
          <p:nvPr/>
        </p:nvPicPr>
        <p:blipFill>
          <a:blip r:embed="rId3"/>
          <a:stretch>
            <a:fillRect/>
          </a:stretch>
        </p:blipFill>
        <p:spPr>
          <a:xfrm>
            <a:off x="0" y="704588"/>
            <a:ext cx="8706205" cy="45719"/>
          </a:xfrm>
          <a:prstGeom prst="rect">
            <a:avLst/>
          </a:prstGeom>
        </p:spPr>
      </p:pic>
      <p:sp>
        <p:nvSpPr>
          <p:cNvPr id="30" name="ZoneTexte 29">
            <a:extLst>
              <a:ext uri="{FF2B5EF4-FFF2-40B4-BE49-F238E27FC236}">
                <a16:creationId xmlns:a16="http://schemas.microsoft.com/office/drawing/2014/main" id="{2AF94D95-E570-4D8A-C886-2D6044C47100}"/>
              </a:ext>
            </a:extLst>
          </p:cNvPr>
          <p:cNvSpPr txBox="1"/>
          <p:nvPr/>
        </p:nvSpPr>
        <p:spPr>
          <a:xfrm>
            <a:off x="223520" y="85236"/>
            <a:ext cx="7942302"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pour sinistres à payer - PSAP</a:t>
            </a:r>
          </a:p>
        </p:txBody>
      </p:sp>
      <p:grpSp>
        <p:nvGrpSpPr>
          <p:cNvPr id="29" name="Groupe 28">
            <a:extLst>
              <a:ext uri="{FF2B5EF4-FFF2-40B4-BE49-F238E27FC236}">
                <a16:creationId xmlns:a16="http://schemas.microsoft.com/office/drawing/2014/main" id="{1DDA5858-A061-B474-4A7D-A6D702CBEDA1}"/>
              </a:ext>
            </a:extLst>
          </p:cNvPr>
          <p:cNvGrpSpPr/>
          <p:nvPr/>
        </p:nvGrpSpPr>
        <p:grpSpPr>
          <a:xfrm>
            <a:off x="511187" y="1504053"/>
            <a:ext cx="11105662" cy="2656604"/>
            <a:chOff x="493089" y="1201167"/>
            <a:chExt cx="11105662" cy="2656604"/>
          </a:xfrm>
        </p:grpSpPr>
        <p:grpSp>
          <p:nvGrpSpPr>
            <p:cNvPr id="28" name="Groupe 27">
              <a:extLst>
                <a:ext uri="{FF2B5EF4-FFF2-40B4-BE49-F238E27FC236}">
                  <a16:creationId xmlns:a16="http://schemas.microsoft.com/office/drawing/2014/main" id="{F761C15B-AC4A-F8EC-DAA3-94811955F083}"/>
                </a:ext>
              </a:extLst>
            </p:cNvPr>
            <p:cNvGrpSpPr/>
            <p:nvPr/>
          </p:nvGrpSpPr>
          <p:grpSpPr>
            <a:xfrm>
              <a:off x="493089" y="1201167"/>
              <a:ext cx="11105662" cy="2252006"/>
              <a:chOff x="493089" y="1201167"/>
              <a:chExt cx="11105662" cy="2252006"/>
            </a:xfrm>
          </p:grpSpPr>
          <p:grpSp>
            <p:nvGrpSpPr>
              <p:cNvPr id="15" name="Groupe 14">
                <a:extLst>
                  <a:ext uri="{FF2B5EF4-FFF2-40B4-BE49-F238E27FC236}">
                    <a16:creationId xmlns:a16="http://schemas.microsoft.com/office/drawing/2014/main" id="{DEB0665C-68E4-2E92-4868-66E9708DC876}"/>
                  </a:ext>
                </a:extLst>
              </p:cNvPr>
              <p:cNvGrpSpPr/>
              <p:nvPr/>
            </p:nvGrpSpPr>
            <p:grpSpPr>
              <a:xfrm>
                <a:off x="493089" y="1201167"/>
                <a:ext cx="11105662" cy="2252006"/>
                <a:chOff x="652584" y="965961"/>
                <a:chExt cx="11105662" cy="2751345"/>
              </a:xfrm>
            </p:grpSpPr>
            <p:graphicFrame>
              <p:nvGraphicFramePr>
                <p:cNvPr id="2" name="Diagramme 1">
                  <a:extLst>
                    <a:ext uri="{FF2B5EF4-FFF2-40B4-BE49-F238E27FC236}">
                      <a16:creationId xmlns:a16="http://schemas.microsoft.com/office/drawing/2014/main" id="{5AFB1F76-43B7-C96A-A20B-1B65F5FA5BA9}"/>
                    </a:ext>
                  </a:extLst>
                </p:cNvPr>
                <p:cNvGraphicFramePr/>
                <p:nvPr>
                  <p:extLst>
                    <p:ext uri="{D42A27DB-BD31-4B8C-83A1-F6EECF244321}">
                      <p14:modId xmlns:p14="http://schemas.microsoft.com/office/powerpoint/2010/main" val="1721761799"/>
                    </p:ext>
                  </p:extLst>
                </p:nvPr>
              </p:nvGraphicFramePr>
              <p:xfrm>
                <a:off x="652584" y="1495996"/>
                <a:ext cx="11105662" cy="17070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Connecteur droit 8">
                  <a:extLst>
                    <a:ext uri="{FF2B5EF4-FFF2-40B4-BE49-F238E27FC236}">
                      <a16:creationId xmlns:a16="http://schemas.microsoft.com/office/drawing/2014/main" id="{084193BB-3E71-473D-E2BB-3189E0D1E798}"/>
                    </a:ext>
                  </a:extLst>
                </p:cNvPr>
                <p:cNvCxnSpPr/>
                <p:nvPr/>
              </p:nvCxnSpPr>
              <p:spPr>
                <a:xfrm flipV="1">
                  <a:off x="5991583" y="973015"/>
                  <a:ext cx="0" cy="137160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Connecteur droit 9">
                  <a:extLst>
                    <a:ext uri="{FF2B5EF4-FFF2-40B4-BE49-F238E27FC236}">
                      <a16:creationId xmlns:a16="http://schemas.microsoft.com/office/drawing/2014/main" id="{614C7E7C-D8B2-F93F-73B6-9898D86EBA2A}"/>
                    </a:ext>
                  </a:extLst>
                </p:cNvPr>
                <p:cNvCxnSpPr/>
                <p:nvPr/>
              </p:nvCxnSpPr>
              <p:spPr>
                <a:xfrm flipV="1">
                  <a:off x="1267183" y="973015"/>
                  <a:ext cx="0" cy="137160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ZoneTexte 10">
                  <a:extLst>
                    <a:ext uri="{FF2B5EF4-FFF2-40B4-BE49-F238E27FC236}">
                      <a16:creationId xmlns:a16="http://schemas.microsoft.com/office/drawing/2014/main" id="{82D232A6-E2CB-B416-D313-0E14D1C5681A}"/>
                    </a:ext>
                  </a:extLst>
                </p:cNvPr>
                <p:cNvSpPr txBox="1"/>
                <p:nvPr/>
              </p:nvSpPr>
              <p:spPr>
                <a:xfrm>
                  <a:off x="2362201" y="965961"/>
                  <a:ext cx="2426677" cy="413622"/>
                </a:xfrm>
                <a:prstGeom prst="rect">
                  <a:avLst/>
                </a:prstGeom>
                <a:noFill/>
              </p:spPr>
              <p:txBody>
                <a:bodyPr wrap="square" rtlCol="0">
                  <a:spAutoFit/>
                </a:bodyPr>
                <a:lstStyle/>
                <a:p>
                  <a:pPr algn="ctr"/>
                  <a:r>
                    <a:rPr lang="fr-FR" sz="1600" b="1" dirty="0">
                      <a:solidFill>
                        <a:schemeClr val="accent1"/>
                      </a:solidFill>
                      <a:latin typeface="Times New Roman" panose="02020603050405020304" pitchFamily="18" charset="0"/>
                      <a:cs typeface="Times New Roman" panose="02020603050405020304" pitchFamily="18" charset="0"/>
                    </a:rPr>
                    <a:t>Période de couverture </a:t>
                  </a:r>
                </a:p>
              </p:txBody>
            </p:sp>
            <p:cxnSp>
              <p:nvCxnSpPr>
                <p:cNvPr id="12" name="Connecteur droit 11">
                  <a:extLst>
                    <a:ext uri="{FF2B5EF4-FFF2-40B4-BE49-F238E27FC236}">
                      <a16:creationId xmlns:a16="http://schemas.microsoft.com/office/drawing/2014/main" id="{4953D4D7-F2C7-0450-4165-A30A8B4496B4}"/>
                    </a:ext>
                  </a:extLst>
                </p:cNvPr>
                <p:cNvCxnSpPr/>
                <p:nvPr/>
              </p:nvCxnSpPr>
              <p:spPr>
                <a:xfrm flipV="1">
                  <a:off x="2438402" y="2345706"/>
                  <a:ext cx="0" cy="1371600"/>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cteur droit 12">
                  <a:extLst>
                    <a:ext uri="{FF2B5EF4-FFF2-40B4-BE49-F238E27FC236}">
                      <a16:creationId xmlns:a16="http://schemas.microsoft.com/office/drawing/2014/main" id="{9DB2C6A6-7AFE-A89A-9F81-049439FB3C47}"/>
                    </a:ext>
                  </a:extLst>
                </p:cNvPr>
                <p:cNvCxnSpPr/>
                <p:nvPr/>
              </p:nvCxnSpPr>
              <p:spPr>
                <a:xfrm flipV="1">
                  <a:off x="10200167" y="2345706"/>
                  <a:ext cx="0" cy="1371600"/>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ZoneTexte 13">
                  <a:extLst>
                    <a:ext uri="{FF2B5EF4-FFF2-40B4-BE49-F238E27FC236}">
                      <a16:creationId xmlns:a16="http://schemas.microsoft.com/office/drawing/2014/main" id="{D4F8CFE8-612B-FA78-B4DB-82BAC729A3C5}"/>
                    </a:ext>
                  </a:extLst>
                </p:cNvPr>
                <p:cNvSpPr txBox="1"/>
                <p:nvPr/>
              </p:nvSpPr>
              <p:spPr>
                <a:xfrm>
                  <a:off x="5199730" y="3253345"/>
                  <a:ext cx="2426677" cy="413622"/>
                </a:xfrm>
                <a:prstGeom prst="rect">
                  <a:avLst/>
                </a:prstGeom>
                <a:noFill/>
              </p:spPr>
              <p:txBody>
                <a:bodyPr wrap="square" rtlCol="0">
                  <a:spAutoFit/>
                </a:bodyPr>
                <a:lstStyle/>
                <a:p>
                  <a:pPr algn="ctr"/>
                  <a:r>
                    <a:rPr lang="fr-FR" sz="1600" b="1" dirty="0">
                      <a:solidFill>
                        <a:srgbClr val="FF0000"/>
                      </a:solidFill>
                      <a:latin typeface="Times New Roman" panose="02020603050405020304" pitchFamily="18" charset="0"/>
                      <a:cs typeface="Times New Roman" panose="02020603050405020304" pitchFamily="18" charset="0"/>
                    </a:rPr>
                    <a:t>Durée de vie du sinistre </a:t>
                  </a:r>
                </a:p>
              </p:txBody>
            </p:sp>
          </p:grpSp>
          <p:cxnSp>
            <p:nvCxnSpPr>
              <p:cNvPr id="4" name="Connecteur droit avec flèche 3">
                <a:extLst>
                  <a:ext uri="{FF2B5EF4-FFF2-40B4-BE49-F238E27FC236}">
                    <a16:creationId xmlns:a16="http://schemas.microsoft.com/office/drawing/2014/main" id="{E3BD155A-74D2-5A50-6A67-5EEDFEFB8681}"/>
                  </a:ext>
                </a:extLst>
              </p:cNvPr>
              <p:cNvCxnSpPr>
                <a:cxnSpLocks/>
              </p:cNvCxnSpPr>
              <p:nvPr/>
            </p:nvCxnSpPr>
            <p:spPr>
              <a:xfrm>
                <a:off x="4489938" y="1419797"/>
                <a:ext cx="134215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E0DA6B5F-97B0-A5D9-7BDB-FA2E8BCBEDD7}"/>
                  </a:ext>
                </a:extLst>
              </p:cNvPr>
              <p:cNvCxnSpPr>
                <a:cxnSpLocks/>
              </p:cNvCxnSpPr>
              <p:nvPr/>
            </p:nvCxnSpPr>
            <p:spPr>
              <a:xfrm flipH="1">
                <a:off x="1107688" y="1369288"/>
                <a:ext cx="1253280" cy="115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A09B066E-3664-0F01-6633-BDE86D4407BB}"/>
                  </a:ext>
                </a:extLst>
              </p:cNvPr>
              <p:cNvCxnSpPr>
                <a:cxnSpLocks/>
              </p:cNvCxnSpPr>
              <p:nvPr/>
            </p:nvCxnSpPr>
            <p:spPr>
              <a:xfrm flipV="1">
                <a:off x="7350368" y="3230317"/>
                <a:ext cx="2637694" cy="37127"/>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4946E767-AF59-05B1-D98A-F6EF4CDBFC11}"/>
                  </a:ext>
                </a:extLst>
              </p:cNvPr>
              <p:cNvCxnSpPr>
                <a:cxnSpLocks/>
              </p:cNvCxnSpPr>
              <p:nvPr/>
            </p:nvCxnSpPr>
            <p:spPr>
              <a:xfrm flipH="1">
                <a:off x="2278907" y="3242920"/>
                <a:ext cx="2788322" cy="24524"/>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Connecteur droit 2">
              <a:extLst>
                <a:ext uri="{FF2B5EF4-FFF2-40B4-BE49-F238E27FC236}">
                  <a16:creationId xmlns:a16="http://schemas.microsoft.com/office/drawing/2014/main" id="{6839BF48-E080-962B-2CE7-15A61C712A03}"/>
                </a:ext>
              </a:extLst>
            </p:cNvPr>
            <p:cNvCxnSpPr>
              <a:cxnSpLocks/>
            </p:cNvCxnSpPr>
            <p:nvPr/>
          </p:nvCxnSpPr>
          <p:spPr>
            <a:xfrm flipV="1">
              <a:off x="3498105" y="2330504"/>
              <a:ext cx="0" cy="1444327"/>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cteur droit 15">
              <a:extLst>
                <a:ext uri="{FF2B5EF4-FFF2-40B4-BE49-F238E27FC236}">
                  <a16:creationId xmlns:a16="http://schemas.microsoft.com/office/drawing/2014/main" id="{D2095A0A-1D2B-AECB-9A13-7B626EC01B3F}"/>
                </a:ext>
              </a:extLst>
            </p:cNvPr>
            <p:cNvCxnSpPr>
              <a:cxnSpLocks/>
            </p:cNvCxnSpPr>
            <p:nvPr/>
          </p:nvCxnSpPr>
          <p:spPr>
            <a:xfrm flipV="1">
              <a:off x="9043120" y="2333495"/>
              <a:ext cx="0" cy="1444327"/>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cteur droit avec flèche 17">
              <a:extLst>
                <a:ext uri="{FF2B5EF4-FFF2-40B4-BE49-F238E27FC236}">
                  <a16:creationId xmlns:a16="http://schemas.microsoft.com/office/drawing/2014/main" id="{329C7668-BF74-5104-337E-89BFDC43EAA2}"/>
                </a:ext>
              </a:extLst>
            </p:cNvPr>
            <p:cNvCxnSpPr>
              <a:cxnSpLocks/>
              <a:stCxn id="21" idx="3"/>
            </p:cNvCxnSpPr>
            <p:nvPr/>
          </p:nvCxnSpPr>
          <p:spPr>
            <a:xfrm>
              <a:off x="7504527" y="3688494"/>
              <a:ext cx="1509984" cy="8810"/>
            </a:xfrm>
            <a:prstGeom prst="straightConnector1">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D1096CAE-70E7-FB45-2E5C-9E0366B20211}"/>
                </a:ext>
              </a:extLst>
            </p:cNvPr>
            <p:cNvSpPr txBox="1"/>
            <p:nvPr/>
          </p:nvSpPr>
          <p:spPr>
            <a:xfrm>
              <a:off x="6013938" y="3519217"/>
              <a:ext cx="1490589" cy="338554"/>
            </a:xfrm>
            <a:prstGeom prst="rect">
              <a:avLst/>
            </a:prstGeom>
            <a:noFill/>
          </p:spPr>
          <p:txBody>
            <a:bodyPr wrap="square" rtlCol="0">
              <a:spAutoFit/>
            </a:bodyPr>
            <a:lstStyle/>
            <a:p>
              <a:pPr algn="ctr"/>
              <a:r>
                <a:rPr lang="fr-FR" sz="1600" b="1" dirty="0">
                  <a:solidFill>
                    <a:srgbClr val="00B050"/>
                  </a:solidFill>
                  <a:latin typeface="Times New Roman" panose="02020603050405020304" pitchFamily="18" charset="0"/>
                  <a:cs typeface="Times New Roman" panose="02020603050405020304" pitchFamily="18" charset="0"/>
                </a:rPr>
                <a:t>Provision SAP </a:t>
              </a:r>
            </a:p>
          </p:txBody>
        </p:sp>
        <p:cxnSp>
          <p:nvCxnSpPr>
            <p:cNvPr id="22" name="Connecteur droit avec flèche 21">
              <a:extLst>
                <a:ext uri="{FF2B5EF4-FFF2-40B4-BE49-F238E27FC236}">
                  <a16:creationId xmlns:a16="http://schemas.microsoft.com/office/drawing/2014/main" id="{2752210A-CE23-573B-9CAD-17BDB8752BFF}"/>
                </a:ext>
              </a:extLst>
            </p:cNvPr>
            <p:cNvCxnSpPr>
              <a:cxnSpLocks/>
              <a:stCxn id="21" idx="1"/>
            </p:cNvCxnSpPr>
            <p:nvPr/>
          </p:nvCxnSpPr>
          <p:spPr>
            <a:xfrm flipH="1">
              <a:off x="3498105" y="3688494"/>
              <a:ext cx="2515833" cy="8810"/>
            </a:xfrm>
            <a:prstGeom prst="straightConnector1">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5" name="ZoneTexte 24">
            <a:extLst>
              <a:ext uri="{FF2B5EF4-FFF2-40B4-BE49-F238E27FC236}">
                <a16:creationId xmlns:a16="http://schemas.microsoft.com/office/drawing/2014/main" id="{C9925D1E-35D2-4CA2-B7A9-FCF0C24C6A51}"/>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69110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5E111-C69E-1279-3FBA-533AEDBC029A}"/>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AF595EB5-980A-6CE4-F078-E02B4A01B53F}"/>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EC397F79-7DF7-CC8A-AD6F-F4BD5F391DB7}"/>
              </a:ext>
            </a:extLst>
          </p:cNvPr>
          <p:cNvPicPr>
            <a:picLocks noChangeAspect="1"/>
          </p:cNvPicPr>
          <p:nvPr/>
        </p:nvPicPr>
        <p:blipFill>
          <a:blip r:embed="rId4"/>
          <a:stretch>
            <a:fillRect/>
          </a:stretch>
        </p:blipFill>
        <p:spPr>
          <a:xfrm>
            <a:off x="0" y="704588"/>
            <a:ext cx="8706205" cy="45719"/>
          </a:xfrm>
          <a:prstGeom prst="rect">
            <a:avLst/>
          </a:prstGeom>
        </p:spPr>
      </p:pic>
      <p:sp>
        <p:nvSpPr>
          <p:cNvPr id="4" name="ZoneTexte 3">
            <a:extLst>
              <a:ext uri="{FF2B5EF4-FFF2-40B4-BE49-F238E27FC236}">
                <a16:creationId xmlns:a16="http://schemas.microsoft.com/office/drawing/2014/main" id="{28BF3713-3FE3-792B-0E0D-7835F0A9BFBB}"/>
              </a:ext>
            </a:extLst>
          </p:cNvPr>
          <p:cNvSpPr txBox="1"/>
          <p:nvPr/>
        </p:nvSpPr>
        <p:spPr>
          <a:xfrm>
            <a:off x="489804" y="1146328"/>
            <a:ext cx="11212392" cy="4551502"/>
          </a:xfrm>
          <a:prstGeom prst="rect">
            <a:avLst/>
          </a:prstGeom>
          <a:noFill/>
        </p:spPr>
        <p:txBody>
          <a:bodyPr wrap="square">
            <a:spAutoFit/>
          </a:bodyPr>
          <a:lstStyle/>
          <a:p>
            <a:pPr marL="554990" marR="628650" indent="-285750" algn="just">
              <a:lnSpc>
                <a:spcPct val="150000"/>
              </a:lnSpc>
              <a:spcBef>
                <a:spcPts val="600"/>
              </a:spcBef>
              <a:buFont typeface="Wingdings" panose="05000000000000000000" pitchFamily="2" charset="2"/>
              <a:buChar char="Ø"/>
            </a:pPr>
            <a:r>
              <a:rPr lang="fr-FR" spc="-50" dirty="0">
                <a:latin typeface="Times New Roman" panose="02020603050405020304" pitchFamily="18" charset="0"/>
                <a:ea typeface="Times New Roman" panose="02020603050405020304" pitchFamily="18" charset="0"/>
                <a:cs typeface="Times New Roman" panose="02020603050405020304" pitchFamily="18" charset="0"/>
              </a:rPr>
              <a:t>L’estimation des PSAP s’effectue par plusieurs méthodes selon la branche d’assurance en question. Une condition préliminaire s’impose à toutes les méthodes d’estimation : tenir une comptabilité des sinistres par année de survenance:</a:t>
            </a:r>
          </a:p>
          <a:p>
            <a:pPr marL="269240" marR="628650" algn="ctr">
              <a:lnSpc>
                <a:spcPct val="150000"/>
              </a:lnSpc>
              <a:spcBef>
                <a:spcPts val="600"/>
              </a:spcBef>
            </a:pPr>
            <a:r>
              <a:rPr lang="fr-FR" sz="2000" b="1" spc="-50" dirty="0">
                <a:solidFill>
                  <a:srgbClr val="384494"/>
                </a:solidFill>
                <a:latin typeface="Times New Roman" panose="02020603050405020304" pitchFamily="18" charset="0"/>
                <a:ea typeface="Times New Roman" panose="02020603050405020304" pitchFamily="18" charset="0"/>
                <a:cs typeface="Times New Roman" panose="02020603050405020304" pitchFamily="18" charset="0"/>
              </a:rPr>
              <a:t>« principe de la séparation des exercices comptables »</a:t>
            </a:r>
          </a:p>
          <a:p>
            <a:pPr marL="554990" marR="628650" indent="-285750" algn="just">
              <a:lnSpc>
                <a:spcPct val="150000"/>
              </a:lnSpc>
              <a:spcBef>
                <a:spcPts val="600"/>
              </a:spcBef>
              <a:buFont typeface="Wingdings" panose="05000000000000000000" pitchFamily="2" charset="2"/>
              <a:buChar char="Ø"/>
            </a:pPr>
            <a:r>
              <a:rPr lang="fr-FR" dirty="0">
                <a:latin typeface="Times New Roman" panose="02020603050405020304" pitchFamily="18" charset="0"/>
                <a:ea typeface="Times New Roman" panose="02020603050405020304" pitchFamily="18" charset="0"/>
              </a:rPr>
              <a:t>L’</a:t>
            </a:r>
            <a:r>
              <a:rPr lang="fr-FR" sz="1800" dirty="0">
                <a:effectLst/>
                <a:latin typeface="Times New Roman" panose="02020603050405020304" pitchFamily="18" charset="0"/>
                <a:ea typeface="Times New Roman" panose="02020603050405020304" pitchFamily="18" charset="0"/>
              </a:rPr>
              <a:t>estimation des provisions techniques </a:t>
            </a:r>
            <a:r>
              <a:rPr lang="fr-FR" sz="1800" b="1" u="sng" dirty="0">
                <a:effectLst/>
                <a:latin typeface="Times New Roman" panose="02020603050405020304" pitchFamily="18" charset="0"/>
                <a:ea typeface="Times New Roman" panose="02020603050405020304" pitchFamily="18" charset="0"/>
              </a:rPr>
              <a:t>à leur juste valeur </a:t>
            </a:r>
            <a:r>
              <a:rPr lang="fr-FR" sz="1800" dirty="0">
                <a:effectLst/>
                <a:latin typeface="Times New Roman" panose="02020603050405020304" pitchFamily="18" charset="0"/>
                <a:ea typeface="Times New Roman" panose="02020603050405020304" pitchFamily="18" charset="0"/>
              </a:rPr>
              <a:t>est un sujet important pour l’ensemble des acteurs internes et externes lié à l’entreprise. </a:t>
            </a:r>
          </a:p>
          <a:p>
            <a:pPr marL="554990" marR="628650" indent="-285750" algn="just">
              <a:lnSpc>
                <a:spcPct val="150000"/>
              </a:lnSpc>
              <a:spcBef>
                <a:spcPts val="600"/>
              </a:spcBef>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rPr>
              <a:t>En</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effet,</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un</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sous</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provisionnement identifié</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par</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l’assureur</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peut,</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à</a:t>
            </a:r>
            <a:r>
              <a:rPr lang="fr-FR" sz="1800" spc="-2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long</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terme,</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mettre</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en</a:t>
            </a:r>
            <a:r>
              <a:rPr lang="fr-FR" sz="1800" spc="-1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péril la santé</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financière</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de</a:t>
            </a:r>
            <a:r>
              <a:rPr lang="fr-FR" sz="1800" spc="-6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la</a:t>
            </a:r>
            <a:r>
              <a:rPr lang="fr-FR" sz="1800" spc="-4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société.</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De</a:t>
            </a:r>
            <a:r>
              <a:rPr lang="fr-FR" sz="1800" spc="-7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même,</a:t>
            </a:r>
            <a:r>
              <a:rPr lang="fr-FR" sz="1800" spc="-6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une</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surestimation</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des</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provisions</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revient</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à</a:t>
            </a:r>
            <a:r>
              <a:rPr lang="fr-FR" sz="1800" spc="-55"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immobiliser des fonds, à diminuer les résultats, ce qui peut entrainer un redressement fiscal.</a:t>
            </a:r>
          </a:p>
          <a:p>
            <a:pPr marL="554990" marR="628650" indent="-285750" algn="just">
              <a:lnSpc>
                <a:spcPct val="150000"/>
              </a:lnSpc>
              <a:spcBef>
                <a:spcPts val="600"/>
              </a:spcBef>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rPr>
              <a:t>D’où une réglementation spécifique </a:t>
            </a:r>
            <a:r>
              <a:rPr lang="fr-FR" dirty="0">
                <a:latin typeface="Times New Roman" panose="02020603050405020304" pitchFamily="18" charset="0"/>
                <a:ea typeface="Times New Roman" panose="02020603050405020304" pitchFamily="18" charset="0"/>
              </a:rPr>
              <a:t>régissant le secteur des assurances. </a:t>
            </a:r>
            <a:endParaRPr lang="fr-FR" sz="1800" dirty="0">
              <a:effectLst/>
              <a:latin typeface="Times New Roman" panose="02020603050405020304" pitchFamily="18" charset="0"/>
              <a:ea typeface="Times New Roman" panose="02020603050405020304" pitchFamily="18" charset="0"/>
            </a:endParaRPr>
          </a:p>
        </p:txBody>
      </p:sp>
      <p:sp>
        <p:nvSpPr>
          <p:cNvPr id="2" name="ZoneTexte 1">
            <a:extLst>
              <a:ext uri="{FF2B5EF4-FFF2-40B4-BE49-F238E27FC236}">
                <a16:creationId xmlns:a16="http://schemas.microsoft.com/office/drawing/2014/main" id="{A1617DBB-BF3C-B496-03CA-0BDB48C6E980}"/>
              </a:ext>
            </a:extLst>
          </p:cNvPr>
          <p:cNvSpPr txBox="1"/>
          <p:nvPr/>
        </p:nvSpPr>
        <p:spPr>
          <a:xfrm>
            <a:off x="223520" y="85236"/>
            <a:ext cx="7942302"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pour sinistres à payer - PSAP</a:t>
            </a:r>
          </a:p>
        </p:txBody>
      </p:sp>
      <p:sp>
        <p:nvSpPr>
          <p:cNvPr id="8" name="ZoneTexte 7">
            <a:extLst>
              <a:ext uri="{FF2B5EF4-FFF2-40B4-BE49-F238E27FC236}">
                <a16:creationId xmlns:a16="http://schemas.microsoft.com/office/drawing/2014/main" id="{C70C0300-684F-40FC-AFCC-B13048C0A9F3}"/>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25386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E3187-2C1E-8AE8-7124-A9919075A97C}"/>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4774AAC5-50B0-63D5-2562-58A8E2055D53}"/>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C6C46B26-774E-F43A-77EA-279F689F5C27}"/>
              </a:ext>
            </a:extLst>
          </p:cNvPr>
          <p:cNvPicPr>
            <a:picLocks noChangeAspect="1"/>
          </p:cNvPicPr>
          <p:nvPr/>
        </p:nvPicPr>
        <p:blipFill>
          <a:blip r:embed="rId3"/>
          <a:stretch>
            <a:fillRect/>
          </a:stretch>
        </p:blipFill>
        <p:spPr>
          <a:xfrm>
            <a:off x="0" y="704588"/>
            <a:ext cx="8706205" cy="45719"/>
          </a:xfrm>
          <a:prstGeom prst="rect">
            <a:avLst/>
          </a:prstGeom>
        </p:spPr>
      </p:pic>
      <p:sp>
        <p:nvSpPr>
          <p:cNvPr id="23" name="ZoneTexte 22">
            <a:extLst>
              <a:ext uri="{FF2B5EF4-FFF2-40B4-BE49-F238E27FC236}">
                <a16:creationId xmlns:a16="http://schemas.microsoft.com/office/drawing/2014/main" id="{9B24980A-0746-78F9-AAAA-FD6BD152AB89}"/>
              </a:ext>
            </a:extLst>
          </p:cNvPr>
          <p:cNvSpPr txBox="1"/>
          <p:nvPr/>
        </p:nvSpPr>
        <p:spPr>
          <a:xfrm>
            <a:off x="399366" y="922074"/>
            <a:ext cx="10678942" cy="5336333"/>
          </a:xfrm>
          <a:prstGeom prst="rect">
            <a:avLst/>
          </a:prstGeom>
          <a:noFill/>
        </p:spPr>
        <p:txBody>
          <a:bodyPr wrap="square">
            <a:spAutoFit/>
          </a:bodyPr>
          <a:lstStyle/>
          <a:p>
            <a:pPr marR="399415" algn="just">
              <a:lnSpc>
                <a:spcPct val="150000"/>
              </a:lnSpc>
              <a:spcBef>
                <a:spcPts val="600"/>
              </a:spcBef>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La constitution des provisions techniques en Algérie obéit aux dispositions du Décret Exécutif n° 13-114 relatif aux engagements réglementés du 28 mars 2013.</a:t>
            </a:r>
          </a:p>
          <a:p>
            <a:pPr marL="176213" indent="-176213" algn="just">
              <a:lnSpc>
                <a:spcPct val="150000"/>
              </a:lnSpc>
              <a:spcBef>
                <a:spcPts val="200"/>
              </a:spcBef>
              <a:buFont typeface="+mj-lt"/>
              <a:buAutoNum type="arabicPeriod"/>
            </a:pPr>
            <a:r>
              <a:rPr lang="fr-FR" b="1"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Provision SAP</a:t>
            </a:r>
            <a:r>
              <a:rPr lang="fr-FR" b="1" kern="0"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en</a:t>
            </a:r>
            <a:r>
              <a:rPr lang="fr-FR" b="1" kern="0" spc="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assurance</a:t>
            </a:r>
            <a:r>
              <a:rPr lang="fr-FR" b="1" kern="0"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dommages autre</a:t>
            </a:r>
            <a:r>
              <a:rPr lang="fr-FR" b="1" kern="0"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que</a:t>
            </a:r>
            <a:r>
              <a:rPr lang="fr-FR" b="1" kern="0"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l'automobile</a:t>
            </a:r>
            <a:r>
              <a:rPr lang="fr-FR" b="1" kern="0" spc="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spc="-5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b="1" kern="0" dirty="0">
                <a:solidFill>
                  <a:srgbClr val="384494"/>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ts val="200"/>
              </a:spcBef>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La</a:t>
            </a:r>
            <a:r>
              <a:rPr lang="fr-FR"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provision</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pour</a:t>
            </a:r>
            <a:r>
              <a:rPr lang="fr-FR"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sinistres</a:t>
            </a:r>
            <a:r>
              <a:rPr lang="fr-FR"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à</a:t>
            </a:r>
            <a:r>
              <a:rPr lang="fr-FR"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payer</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en</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assurance</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dommages</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autre</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que</a:t>
            </a:r>
            <a:r>
              <a:rPr lang="fr-FR"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l'automobile</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représente la</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valeur</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estimative</a:t>
            </a:r>
            <a:r>
              <a:rPr lang="fr-FR"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des</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dépenses</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en</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principal</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et</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en</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frais</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fr-FR"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afférents,</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nécessaires</a:t>
            </a:r>
            <a:r>
              <a:rPr lang="fr-FR"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au</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règlement de tous les sinistres déclarés et non payés à la date d'inventaire.</a:t>
            </a:r>
          </a:p>
          <a:p>
            <a:pPr algn="just">
              <a:lnSpc>
                <a:spcPct val="150000"/>
              </a:lnSpc>
              <a:spcBef>
                <a:spcPts val="200"/>
              </a:spcBef>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Cette</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provision</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est</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calculée</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dossier</a:t>
            </a:r>
            <a:r>
              <a:rPr lang="fr-FR" spc="-3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par</a:t>
            </a:r>
            <a:r>
              <a:rPr lang="fr-FR"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dossier</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exercice</a:t>
            </a:r>
            <a:r>
              <a:rPr lang="fr-FR" spc="-15"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par</a:t>
            </a:r>
            <a:r>
              <a:rPr lang="fr-FR" spc="-3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exercice</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pour</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son</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montant</a:t>
            </a:r>
            <a:r>
              <a:rPr lang="fr-FR"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brut. </a:t>
            </a:r>
          </a:p>
          <a:p>
            <a:pPr marL="269875" indent="-269875" algn="just">
              <a:lnSpc>
                <a:spcPct val="150000"/>
              </a:lnSpc>
              <a:spcBef>
                <a:spcPts val="200"/>
              </a:spcBef>
              <a:buFont typeface="+mj-lt"/>
              <a:buAutoNum type="arabicPeriod" startAt="2"/>
            </a:pPr>
            <a:r>
              <a:rPr lang="fr-FR" b="1" dirty="0">
                <a:solidFill>
                  <a:srgbClr val="384494"/>
                </a:solidFill>
                <a:latin typeface="Times New Roman" panose="02020603050405020304" pitchFamily="18" charset="0"/>
                <a:cs typeface="Times New Roman" panose="02020603050405020304" pitchFamily="18" charset="0"/>
              </a:rPr>
              <a:t>Provision SAP en assurance automobile </a:t>
            </a:r>
          </a:p>
          <a:p>
            <a:pPr marL="269875" marR="447675" algn="just" defTabSz="985838">
              <a:lnSpc>
                <a:spcPct val="150000"/>
              </a:lnSpc>
              <a:spcBef>
                <a:spcPts val="805"/>
              </a:spcBef>
            </a:pPr>
            <a:r>
              <a:rPr lang="fr-FR" dirty="0">
                <a:latin typeface="Times New Roman" panose="02020603050405020304" pitchFamily="18" charset="0"/>
                <a:ea typeface="Times New Roman" panose="02020603050405020304" pitchFamily="18" charset="0"/>
                <a:cs typeface="Times New Roman" panose="02020603050405020304" pitchFamily="18" charset="0"/>
              </a:rPr>
              <a:t>La PSAP en assurance automobile représente la valeur estimative des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dépenses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en</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principal</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et</a:t>
            </a:r>
            <a:r>
              <a:rPr lang="fr-FR" spc="-3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en</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frais y</a:t>
            </a:r>
            <a:r>
              <a:rPr lang="fr-FR" spc="-3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afférents,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nécessaires</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au</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règlement</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de</a:t>
            </a:r>
            <a:r>
              <a:rPr lang="fr-FR" spc="-1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tous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les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sinistres déclarés</a:t>
            </a:r>
            <a:r>
              <a:rPr lang="fr-FR" spc="-2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et</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non payés à</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la</a:t>
            </a:r>
            <a:r>
              <a:rPr lang="fr-FR" spc="-5"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date</a:t>
            </a:r>
            <a:r>
              <a:rPr lang="fr-FR" spc="-10"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d'inventaire. </a:t>
            </a:r>
          </a:p>
          <a:p>
            <a:pPr marL="269875" marR="447675" algn="just" defTabSz="985838">
              <a:lnSpc>
                <a:spcPct val="150000"/>
              </a:lnSpc>
              <a:spcBef>
                <a:spcPts val="805"/>
              </a:spcBef>
            </a:pPr>
            <a:r>
              <a:rPr lang="fr-FR" dirty="0">
                <a:latin typeface="Times New Roman" panose="02020603050405020304" pitchFamily="18" charset="0"/>
                <a:ea typeface="Times New Roman" panose="02020603050405020304" pitchFamily="18" charset="0"/>
                <a:cs typeface="Times New Roman" panose="02020603050405020304" pitchFamily="18" charset="0"/>
              </a:rPr>
              <a:t>Cette provision est calculée dossier par dossier, exercice par exercice, en procédant à des évaluations distinctes pour les sinistres matériels et corporels.</a:t>
            </a:r>
          </a:p>
        </p:txBody>
      </p:sp>
      <p:sp>
        <p:nvSpPr>
          <p:cNvPr id="2" name="ZoneTexte 1">
            <a:extLst>
              <a:ext uri="{FF2B5EF4-FFF2-40B4-BE49-F238E27FC236}">
                <a16:creationId xmlns:a16="http://schemas.microsoft.com/office/drawing/2014/main" id="{24E1F7BB-18AD-A32C-F505-C48E14FC8A7E}"/>
              </a:ext>
            </a:extLst>
          </p:cNvPr>
          <p:cNvSpPr txBox="1"/>
          <p:nvPr/>
        </p:nvSpPr>
        <p:spPr>
          <a:xfrm>
            <a:off x="223520" y="85236"/>
            <a:ext cx="560717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Cadre réglementaire des PSAP</a:t>
            </a:r>
          </a:p>
        </p:txBody>
      </p:sp>
      <p:sp>
        <p:nvSpPr>
          <p:cNvPr id="8" name="ZoneTexte 7">
            <a:extLst>
              <a:ext uri="{FF2B5EF4-FFF2-40B4-BE49-F238E27FC236}">
                <a16:creationId xmlns:a16="http://schemas.microsoft.com/office/drawing/2014/main" id="{A9CE60BD-9547-4613-9825-6D3B6B75E9AE}"/>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64289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FAA73-FB82-5ADD-14C6-24CB9E9CEEE9}"/>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9D096DA-A7B5-A6A6-A992-7A3905DAB169}"/>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B5E9F4D2-233A-A661-5FCF-6EF4492E5255}"/>
              </a:ext>
            </a:extLst>
          </p:cNvPr>
          <p:cNvPicPr>
            <a:picLocks noChangeAspect="1"/>
          </p:cNvPicPr>
          <p:nvPr/>
        </p:nvPicPr>
        <p:blipFill>
          <a:blip r:embed="rId4"/>
          <a:stretch>
            <a:fillRect/>
          </a:stretch>
        </p:blipFill>
        <p:spPr>
          <a:xfrm>
            <a:off x="0" y="704588"/>
            <a:ext cx="8706205" cy="45719"/>
          </a:xfrm>
          <a:prstGeom prst="rect">
            <a:avLst/>
          </a:prstGeom>
        </p:spPr>
      </p:pic>
      <p:sp>
        <p:nvSpPr>
          <p:cNvPr id="2" name="ZoneTexte 1">
            <a:extLst>
              <a:ext uri="{FF2B5EF4-FFF2-40B4-BE49-F238E27FC236}">
                <a16:creationId xmlns:a16="http://schemas.microsoft.com/office/drawing/2014/main" id="{1606C080-AD97-3DE1-947B-7B551F66BB06}"/>
              </a:ext>
            </a:extLst>
          </p:cNvPr>
          <p:cNvSpPr txBox="1"/>
          <p:nvPr/>
        </p:nvSpPr>
        <p:spPr>
          <a:xfrm>
            <a:off x="363415" y="1161811"/>
            <a:ext cx="11605846" cy="3859005"/>
          </a:xfrm>
          <a:prstGeom prst="rect">
            <a:avLst/>
          </a:prstGeom>
          <a:noFill/>
        </p:spPr>
        <p:txBody>
          <a:bodyPr wrap="square" rtlCol="0">
            <a:spAutoFit/>
          </a:bodyPr>
          <a:lstStyle/>
          <a:p>
            <a:pPr marL="269875" indent="-269875" algn="just">
              <a:lnSpc>
                <a:spcPct val="150000"/>
              </a:lnSpc>
              <a:spcBef>
                <a:spcPts val="200"/>
              </a:spcBef>
              <a:buFont typeface="+mj-lt"/>
              <a:buAutoNum type="arabicPeriod" startAt="2"/>
            </a:pPr>
            <a:r>
              <a:rPr lang="fr-FR" b="1" dirty="0">
                <a:solidFill>
                  <a:srgbClr val="384494"/>
                </a:solidFill>
                <a:latin typeface="Times New Roman" panose="02020603050405020304" pitchFamily="18" charset="0"/>
                <a:cs typeface="Times New Roman" panose="02020603050405020304" pitchFamily="18" charset="0"/>
              </a:rPr>
              <a:t>Provision SAP en assurance automobile </a:t>
            </a:r>
          </a:p>
          <a:p>
            <a:pPr marL="269875" marR="446405" algn="just">
              <a:lnSpc>
                <a:spcPct val="150000"/>
              </a:lnSpc>
              <a:spcBef>
                <a:spcPts val="595"/>
              </a:spcBef>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A défaut, la société peut appliquer, après accord de l'administration de contrôle, les </a:t>
            </a:r>
            <a:r>
              <a:rPr lang="fr-FR">
                <a:effectLst/>
                <a:latin typeface="Times New Roman" panose="02020603050405020304" pitchFamily="18" charset="0"/>
                <a:ea typeface="Times New Roman" panose="02020603050405020304" pitchFamily="18" charset="0"/>
                <a:cs typeface="Times New Roman" panose="02020603050405020304" pitchFamily="18" charset="0"/>
              </a:rPr>
              <a:t>trois (3)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méthodes ci-après et retenir l'évaluation la plus élevée :</a:t>
            </a:r>
          </a:p>
          <a:p>
            <a:pPr marL="542925" marR="0" lvl="0" indent="-276225"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fr-FR" b="1" dirty="0">
                <a:solidFill>
                  <a:srgbClr val="384494"/>
                </a:solidFill>
                <a:latin typeface="Times New Roman" panose="02020603050405020304" pitchFamily="18" charset="0"/>
                <a:cs typeface="Times New Roman" panose="02020603050405020304" pitchFamily="18" charset="0"/>
              </a:rPr>
              <a:t>1ère méthode : </a:t>
            </a:r>
            <a:r>
              <a:rPr lang="fr-FR" dirty="0">
                <a:latin typeface="Times New Roman" panose="02020603050405020304" pitchFamily="18" charset="0"/>
                <a:cs typeface="Times New Roman" panose="02020603050405020304" pitchFamily="18" charset="0"/>
              </a:rPr>
              <a:t>Evaluation par référence au </a:t>
            </a:r>
            <a:r>
              <a:rPr lang="fr-FR" dirty="0">
                <a:solidFill>
                  <a:srgbClr val="384494"/>
                </a:solidFill>
                <a:latin typeface="Times New Roman" panose="02020603050405020304" pitchFamily="18" charset="0"/>
                <a:cs typeface="Times New Roman" panose="02020603050405020304" pitchFamily="18" charset="0"/>
              </a:rPr>
              <a:t>coût moyen </a:t>
            </a:r>
            <a:r>
              <a:rPr lang="fr-FR" dirty="0">
                <a:latin typeface="Times New Roman" panose="02020603050405020304" pitchFamily="18" charset="0"/>
                <a:cs typeface="Times New Roman" panose="02020603050405020304" pitchFamily="18" charset="0"/>
              </a:rPr>
              <a:t>des sinistres réglés par la société d'assurance au cours des </a:t>
            </a:r>
            <a:r>
              <a:rPr lang="fr-FR">
                <a:latin typeface="Times New Roman" panose="02020603050405020304" pitchFamily="18" charset="0"/>
                <a:cs typeface="Times New Roman" panose="02020603050405020304" pitchFamily="18" charset="0"/>
              </a:rPr>
              <a:t>trois (3) </a:t>
            </a:r>
            <a:r>
              <a:rPr lang="fr-FR" dirty="0">
                <a:latin typeface="Times New Roman" panose="02020603050405020304" pitchFamily="18" charset="0"/>
                <a:cs typeface="Times New Roman" panose="02020603050405020304" pitchFamily="18" charset="0"/>
              </a:rPr>
              <a:t>derniers exercices.</a:t>
            </a:r>
          </a:p>
          <a:p>
            <a:pPr marL="542925" marR="0" lvl="0" indent="-276225"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fr-FR" b="1" dirty="0">
                <a:solidFill>
                  <a:srgbClr val="384494"/>
                </a:solidFill>
                <a:latin typeface="Times New Roman" panose="02020603050405020304" pitchFamily="18" charset="0"/>
                <a:cs typeface="Times New Roman" panose="02020603050405020304" pitchFamily="18" charset="0"/>
              </a:rPr>
              <a:t>2ème méthode :</a:t>
            </a:r>
            <a:r>
              <a:rPr lang="fr-FR" dirty="0">
                <a:latin typeface="Times New Roman" panose="02020603050405020304" pitchFamily="18" charset="0"/>
                <a:cs typeface="Times New Roman" panose="02020603050405020304" pitchFamily="18" charset="0"/>
              </a:rPr>
              <a:t> Evaluation basée sur la </a:t>
            </a:r>
            <a:r>
              <a:rPr lang="fr-FR" dirty="0">
                <a:solidFill>
                  <a:srgbClr val="384494"/>
                </a:solidFill>
                <a:latin typeface="Times New Roman" panose="02020603050405020304" pitchFamily="18" charset="0"/>
                <a:cs typeface="Times New Roman" panose="02020603050405020304" pitchFamily="18" charset="0"/>
              </a:rPr>
              <a:t>cadence de règlement </a:t>
            </a:r>
            <a:r>
              <a:rPr lang="fr-FR" dirty="0">
                <a:latin typeface="Times New Roman" panose="02020603050405020304" pitchFamily="18" charset="0"/>
                <a:cs typeface="Times New Roman" panose="02020603050405020304" pitchFamily="18" charset="0"/>
              </a:rPr>
              <a:t>observée au niveau de la société d'assurance au cours des cinq (5) derniers exercices.</a:t>
            </a:r>
          </a:p>
          <a:p>
            <a:pPr marL="542925" marR="0" lvl="0" indent="-276225"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fr-FR" b="1">
                <a:solidFill>
                  <a:srgbClr val="384494"/>
                </a:solidFill>
                <a:latin typeface="Times New Roman" panose="02020603050405020304" pitchFamily="18" charset="0"/>
                <a:cs typeface="Times New Roman" panose="02020603050405020304" pitchFamily="18" charset="0"/>
              </a:rPr>
              <a:t>3ème </a:t>
            </a:r>
            <a:r>
              <a:rPr lang="fr-FR" b="1" dirty="0">
                <a:solidFill>
                  <a:srgbClr val="384494"/>
                </a:solidFill>
                <a:latin typeface="Times New Roman" panose="02020603050405020304" pitchFamily="18" charset="0"/>
                <a:cs typeface="Times New Roman" panose="02020603050405020304" pitchFamily="18" charset="0"/>
              </a:rPr>
              <a:t>méthode : </a:t>
            </a:r>
            <a:r>
              <a:rPr lang="fr-FR" dirty="0">
                <a:latin typeface="Times New Roman" panose="02020603050405020304" pitchFamily="18" charset="0"/>
                <a:cs typeface="Times New Roman" panose="02020603050405020304" pitchFamily="18" charset="0"/>
              </a:rPr>
              <a:t>Evaluation basée sur le calcul du </a:t>
            </a:r>
            <a:r>
              <a:rPr lang="fr-FR" dirty="0">
                <a:solidFill>
                  <a:srgbClr val="384494"/>
                </a:solidFill>
                <a:latin typeface="Times New Roman" panose="02020603050405020304" pitchFamily="18" charset="0"/>
                <a:cs typeface="Times New Roman" panose="02020603050405020304" pitchFamily="18" charset="0"/>
              </a:rPr>
              <a:t>rapport de sinistres sur primes acquises</a:t>
            </a:r>
            <a:r>
              <a:rPr lang="fr-FR" dirty="0">
                <a:latin typeface="Times New Roman" panose="02020603050405020304" pitchFamily="18" charset="0"/>
                <a:cs typeface="Times New Roman" panose="02020603050405020304" pitchFamily="18" charset="0"/>
              </a:rPr>
              <a:t>. Cette méthode est appelée « méthode forfaitaire » ou méthode de « blocage de primes ».</a:t>
            </a:r>
          </a:p>
        </p:txBody>
      </p:sp>
      <p:sp>
        <p:nvSpPr>
          <p:cNvPr id="3" name="ZoneTexte 2">
            <a:extLst>
              <a:ext uri="{FF2B5EF4-FFF2-40B4-BE49-F238E27FC236}">
                <a16:creationId xmlns:a16="http://schemas.microsoft.com/office/drawing/2014/main" id="{D3360EBA-846B-4635-C2A2-123528B1BDA0}"/>
              </a:ext>
            </a:extLst>
          </p:cNvPr>
          <p:cNvSpPr txBox="1"/>
          <p:nvPr/>
        </p:nvSpPr>
        <p:spPr>
          <a:xfrm>
            <a:off x="223520" y="85236"/>
            <a:ext cx="560717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Cadre réglementaire des PSAP</a:t>
            </a:r>
          </a:p>
        </p:txBody>
      </p:sp>
      <p:sp>
        <p:nvSpPr>
          <p:cNvPr id="8" name="ZoneTexte 7">
            <a:extLst>
              <a:ext uri="{FF2B5EF4-FFF2-40B4-BE49-F238E27FC236}">
                <a16:creationId xmlns:a16="http://schemas.microsoft.com/office/drawing/2014/main" id="{216411B3-2217-4B82-A5B5-0B377B141196}"/>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182387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D6F3-964D-A09C-4FB6-5E0C9C3E1940}"/>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5F766310-BCBA-993B-61F5-C470B5E10127}"/>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12AE431B-C114-AA65-C191-B5F72E0078E4}"/>
              </a:ext>
            </a:extLst>
          </p:cNvPr>
          <p:cNvPicPr>
            <a:picLocks noChangeAspect="1"/>
          </p:cNvPicPr>
          <p:nvPr/>
        </p:nvPicPr>
        <p:blipFill>
          <a:blip r:embed="rId3"/>
          <a:stretch>
            <a:fillRect/>
          </a:stretch>
        </p:blipFill>
        <p:spPr>
          <a:xfrm>
            <a:off x="0" y="704588"/>
            <a:ext cx="8706205" cy="45719"/>
          </a:xfrm>
          <a:prstGeom prst="rect">
            <a:avLst/>
          </a:prstGeom>
        </p:spPr>
      </p:pic>
      <p:sp>
        <p:nvSpPr>
          <p:cNvPr id="4" name="ZoneTexte 3">
            <a:extLst>
              <a:ext uri="{FF2B5EF4-FFF2-40B4-BE49-F238E27FC236}">
                <a16:creationId xmlns:a16="http://schemas.microsoft.com/office/drawing/2014/main" id="{5D477056-0C37-7BCB-D546-10A90363CB74}"/>
              </a:ext>
            </a:extLst>
          </p:cNvPr>
          <p:cNvSpPr txBox="1"/>
          <p:nvPr/>
        </p:nvSpPr>
        <p:spPr>
          <a:xfrm>
            <a:off x="328245" y="987303"/>
            <a:ext cx="10644553" cy="1704569"/>
          </a:xfrm>
          <a:prstGeom prst="rect">
            <a:avLst/>
          </a:prstGeom>
          <a:noFill/>
        </p:spPr>
        <p:txBody>
          <a:bodyPr wrap="square">
            <a:spAutoFit/>
          </a:bodyPr>
          <a:lstStyle/>
          <a:p>
            <a:pPr algn="just" defTabSz="711200">
              <a:lnSpc>
                <a:spcPct val="150000"/>
              </a:lnSpc>
            </a:pPr>
            <a:r>
              <a:rPr lang="fr-FR" sz="1800" b="0" i="0" u="none" strike="noStrike" baseline="0" dirty="0">
                <a:latin typeface="Times New Roman" panose="02020603050405020304" pitchFamily="18" charset="0"/>
                <a:cs typeface="Times New Roman" panose="02020603050405020304" pitchFamily="18" charset="0"/>
              </a:rPr>
              <a:t>La Provision IBNR correspond aux sinistres déclarés tardivement et les réévaluations des sinistres après la date de clôture de l’exercice comptable. Elle regroupe :</a:t>
            </a:r>
          </a:p>
          <a:p>
            <a:pPr algn="just" defTabSz="711200">
              <a:lnSpc>
                <a:spcPct val="150000"/>
              </a:lnSpc>
            </a:pPr>
            <a:r>
              <a:rPr lang="fr-FR" sz="1800" b="1" i="0" u="none" strike="noStrike" baseline="0" dirty="0">
                <a:solidFill>
                  <a:srgbClr val="384494"/>
                </a:solidFill>
                <a:latin typeface="Times New Roman" panose="02020603050405020304" pitchFamily="18" charset="0"/>
                <a:cs typeface="Times New Roman" panose="02020603050405020304" pitchFamily="18" charset="0"/>
              </a:rPr>
              <a:t>IBNYR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Incurred</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But Not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Yet</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Reported</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 </a:t>
            </a:r>
            <a:r>
              <a:rPr lang="fr-FR" sz="1800" b="0" i="0" u="none" strike="noStrike" baseline="0" dirty="0">
                <a:latin typeface="Times New Roman" panose="02020603050405020304" pitchFamily="18" charset="0"/>
                <a:cs typeface="Times New Roman" panose="02020603050405020304" pitchFamily="18" charset="0"/>
              </a:rPr>
              <a:t>représente les sinistres survenus mais non encore déclarés à la date d’inventaire. </a:t>
            </a:r>
          </a:p>
        </p:txBody>
      </p:sp>
      <p:grpSp>
        <p:nvGrpSpPr>
          <p:cNvPr id="25" name="Groupe 24">
            <a:extLst>
              <a:ext uri="{FF2B5EF4-FFF2-40B4-BE49-F238E27FC236}">
                <a16:creationId xmlns:a16="http://schemas.microsoft.com/office/drawing/2014/main" id="{9D7A0731-0E23-8883-73E9-AAEA12D03DB9}"/>
              </a:ext>
            </a:extLst>
          </p:cNvPr>
          <p:cNvGrpSpPr/>
          <p:nvPr/>
        </p:nvGrpSpPr>
        <p:grpSpPr>
          <a:xfrm>
            <a:off x="328245" y="3004138"/>
            <a:ext cx="11105662" cy="1791216"/>
            <a:chOff x="328245" y="3390997"/>
            <a:chExt cx="11105662" cy="1791216"/>
          </a:xfrm>
        </p:grpSpPr>
        <p:graphicFrame>
          <p:nvGraphicFramePr>
            <p:cNvPr id="12" name="Diagramme 11">
              <a:extLst>
                <a:ext uri="{FF2B5EF4-FFF2-40B4-BE49-F238E27FC236}">
                  <a16:creationId xmlns:a16="http://schemas.microsoft.com/office/drawing/2014/main" id="{5888C4C9-2419-C82A-93ED-C6187BF8A706}"/>
                </a:ext>
              </a:extLst>
            </p:cNvPr>
            <p:cNvGraphicFramePr/>
            <p:nvPr>
              <p:extLst>
                <p:ext uri="{D42A27DB-BD31-4B8C-83A1-F6EECF244321}">
                  <p14:modId xmlns:p14="http://schemas.microsoft.com/office/powerpoint/2010/main" val="277062624"/>
                </p:ext>
              </p:extLst>
            </p:nvPr>
          </p:nvGraphicFramePr>
          <p:xfrm>
            <a:off x="328245" y="3390997"/>
            <a:ext cx="11105662" cy="1622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2" name="Connecteur droit avec flèche 21">
              <a:extLst>
                <a:ext uri="{FF2B5EF4-FFF2-40B4-BE49-F238E27FC236}">
                  <a16:creationId xmlns:a16="http://schemas.microsoft.com/office/drawing/2014/main" id="{B6611B62-1B49-1CEE-AFF7-6B0FAA7D81BD}"/>
                </a:ext>
              </a:extLst>
            </p:cNvPr>
            <p:cNvCxnSpPr/>
            <p:nvPr/>
          </p:nvCxnSpPr>
          <p:spPr>
            <a:xfrm>
              <a:off x="4939003" y="4196864"/>
              <a:ext cx="0" cy="68877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497410C1-229B-A17E-0C02-7D0CB8492871}"/>
                </a:ext>
              </a:extLst>
            </p:cNvPr>
            <p:cNvSpPr txBox="1"/>
            <p:nvPr/>
          </p:nvSpPr>
          <p:spPr>
            <a:xfrm>
              <a:off x="4525108" y="4843659"/>
              <a:ext cx="902676" cy="338554"/>
            </a:xfrm>
            <a:prstGeom prst="rect">
              <a:avLst/>
            </a:prstGeom>
            <a:noFill/>
          </p:spPr>
          <p:txBody>
            <a:bodyPr wrap="square" rtlCol="0">
              <a:spAutoFit/>
            </a:bodyPr>
            <a:lstStyle/>
            <a:p>
              <a:r>
                <a:rPr lang="fr-FR" sz="1600" b="1">
                  <a:latin typeface="Times New Roman" panose="02020603050405020304" pitchFamily="18" charset="0"/>
                  <a:cs typeface="Times New Roman" panose="02020603050405020304" pitchFamily="18" charset="0"/>
                </a:rPr>
                <a:t>31/12</a:t>
              </a:r>
              <a:r>
                <a:rPr lang="fr-FR" sz="1600" b="1" dirty="0">
                  <a:latin typeface="Times New Roman" panose="02020603050405020304" pitchFamily="18" charset="0"/>
                  <a:cs typeface="Times New Roman" panose="02020603050405020304" pitchFamily="18" charset="0"/>
                </a:rPr>
                <a:t>/N</a:t>
              </a:r>
            </a:p>
          </p:txBody>
        </p:sp>
      </p:grpSp>
      <p:sp>
        <p:nvSpPr>
          <p:cNvPr id="24" name="ZoneTexte 23">
            <a:extLst>
              <a:ext uri="{FF2B5EF4-FFF2-40B4-BE49-F238E27FC236}">
                <a16:creationId xmlns:a16="http://schemas.microsoft.com/office/drawing/2014/main" id="{4D11B985-DCCC-6506-1BE0-4446823F5396}"/>
              </a:ext>
            </a:extLst>
          </p:cNvPr>
          <p:cNvSpPr txBox="1"/>
          <p:nvPr/>
        </p:nvSpPr>
        <p:spPr>
          <a:xfrm>
            <a:off x="558799" y="5134897"/>
            <a:ext cx="10644553" cy="873572"/>
          </a:xfrm>
          <a:prstGeom prst="rect">
            <a:avLst/>
          </a:prstGeom>
          <a:noFill/>
        </p:spPr>
        <p:txBody>
          <a:bodyPr wrap="square">
            <a:spAutoFit/>
          </a:bodyPr>
          <a:lstStyle/>
          <a:p>
            <a:pPr algn="l" defTabSz="711200">
              <a:lnSpc>
                <a:spcPct val="150000"/>
              </a:lnSpc>
            </a:pPr>
            <a:r>
              <a:rPr lang="fr-FR" dirty="0">
                <a:latin typeface="Times New Roman" panose="02020603050405020304" pitchFamily="18" charset="0"/>
                <a:cs typeface="Times New Roman" panose="02020603050405020304" pitchFamily="18" charset="0"/>
              </a:rPr>
              <a:t>Le sinistre est survenu mais n’est pas encore déclaré </a:t>
            </a:r>
            <a:r>
              <a:rPr lang="fr-FR">
                <a:latin typeface="Times New Roman" panose="02020603050405020304" pitchFamily="18" charset="0"/>
                <a:cs typeface="Times New Roman" panose="02020603050405020304" pitchFamily="18" charset="0"/>
              </a:rPr>
              <a:t>au 31/12</a:t>
            </a:r>
            <a:r>
              <a:rPr lang="fr-FR" dirty="0">
                <a:latin typeface="Times New Roman" panose="02020603050405020304" pitchFamily="18" charset="0"/>
                <a:cs typeface="Times New Roman" panose="02020603050405020304" pitchFamily="18" charset="0"/>
              </a:rPr>
              <a:t>/N. l’IBNYR permet de couvrir les charges de ce type de sinistres</a:t>
            </a:r>
            <a:r>
              <a:rPr lang="fr-FR" sz="1800" b="0" i="0" u="none" strike="noStrike" baseline="0"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01A067C0-83C3-7EE6-F80D-0A9338E5EB23}"/>
              </a:ext>
            </a:extLst>
          </p:cNvPr>
          <p:cNvSpPr txBox="1"/>
          <p:nvPr/>
        </p:nvSpPr>
        <p:spPr>
          <a:xfrm>
            <a:off x="223520" y="85236"/>
            <a:ext cx="8740021"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pour sinistres non déclarés- IBNR</a:t>
            </a:r>
          </a:p>
        </p:txBody>
      </p:sp>
      <p:sp>
        <p:nvSpPr>
          <p:cNvPr id="13" name="ZoneTexte 12">
            <a:extLst>
              <a:ext uri="{FF2B5EF4-FFF2-40B4-BE49-F238E27FC236}">
                <a16:creationId xmlns:a16="http://schemas.microsoft.com/office/drawing/2014/main" id="{DF28D730-2792-4376-8B80-D74F7EA34981}"/>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396194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E0D70-081B-8843-70C8-647973E8FEE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F945E9D7-8196-0175-0B71-DE5D6D9F3F4A}"/>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0BE2F512-A87F-4063-77B2-FAC3136D1331}"/>
              </a:ext>
            </a:extLst>
          </p:cNvPr>
          <p:cNvPicPr>
            <a:picLocks noChangeAspect="1"/>
          </p:cNvPicPr>
          <p:nvPr/>
        </p:nvPicPr>
        <p:blipFill>
          <a:blip r:embed="rId3"/>
          <a:stretch>
            <a:fillRect/>
          </a:stretch>
        </p:blipFill>
        <p:spPr>
          <a:xfrm>
            <a:off x="0" y="704588"/>
            <a:ext cx="8706205" cy="45719"/>
          </a:xfrm>
          <a:prstGeom prst="rect">
            <a:avLst/>
          </a:prstGeom>
        </p:spPr>
      </p:pic>
      <p:sp>
        <p:nvSpPr>
          <p:cNvPr id="4" name="ZoneTexte 3">
            <a:extLst>
              <a:ext uri="{FF2B5EF4-FFF2-40B4-BE49-F238E27FC236}">
                <a16:creationId xmlns:a16="http://schemas.microsoft.com/office/drawing/2014/main" id="{DC0B326E-C0B8-D8FD-6878-D82597934A6A}"/>
              </a:ext>
            </a:extLst>
          </p:cNvPr>
          <p:cNvSpPr txBox="1"/>
          <p:nvPr/>
        </p:nvSpPr>
        <p:spPr>
          <a:xfrm>
            <a:off x="328245" y="987303"/>
            <a:ext cx="10644553" cy="1289071"/>
          </a:xfrm>
          <a:prstGeom prst="rect">
            <a:avLst/>
          </a:prstGeom>
          <a:noFill/>
        </p:spPr>
        <p:txBody>
          <a:bodyPr wrap="square">
            <a:spAutoFit/>
          </a:bodyPr>
          <a:lstStyle/>
          <a:p>
            <a:pPr algn="just" defTabSz="711200">
              <a:lnSpc>
                <a:spcPct val="150000"/>
              </a:lnSpc>
            </a:pPr>
            <a:r>
              <a:rPr lang="fr-FR" sz="1800" b="1" i="0" u="none" strike="noStrike" baseline="0" dirty="0">
                <a:solidFill>
                  <a:srgbClr val="384494"/>
                </a:solidFill>
                <a:latin typeface="Times New Roman" panose="02020603050405020304" pitchFamily="18" charset="0"/>
                <a:cs typeface="Times New Roman" panose="02020603050405020304" pitchFamily="18" charset="0"/>
              </a:rPr>
              <a:t>IBNER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Incurred</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But Not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Enough</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a:t>
            </a:r>
            <a:r>
              <a:rPr lang="fr-FR" sz="1800" b="1" i="0" u="none" strike="noStrike" baseline="0" dirty="0" err="1">
                <a:solidFill>
                  <a:srgbClr val="384494"/>
                </a:solidFill>
                <a:latin typeface="Times New Roman" panose="02020603050405020304" pitchFamily="18" charset="0"/>
                <a:cs typeface="Times New Roman" panose="02020603050405020304" pitchFamily="18" charset="0"/>
              </a:rPr>
              <a:t>Reported</a:t>
            </a:r>
            <a:r>
              <a:rPr lang="fr-FR" sz="1800" b="1" i="0" u="none" strike="noStrike" baseline="0" dirty="0">
                <a:solidFill>
                  <a:srgbClr val="384494"/>
                </a:solidFill>
                <a:latin typeface="Times New Roman" panose="02020603050405020304" pitchFamily="18" charset="0"/>
                <a:cs typeface="Times New Roman" panose="02020603050405020304" pitchFamily="18" charset="0"/>
              </a:rPr>
              <a:t>) : </a:t>
            </a:r>
            <a:r>
              <a:rPr lang="fr-FR" sz="1800" b="0" i="0" u="none" strike="noStrike" baseline="0" dirty="0">
                <a:latin typeface="Times New Roman" panose="02020603050405020304" pitchFamily="18" charset="0"/>
                <a:cs typeface="Times New Roman" panose="02020603050405020304" pitchFamily="18" charset="0"/>
              </a:rPr>
              <a:t>représente les réévaluations de la PSAP après la date d’inventaire. La provision IBNER est destinée à couvrir </a:t>
            </a:r>
            <a:r>
              <a:rPr lang="fr-FR" dirty="0">
                <a:latin typeface="Times New Roman" panose="02020603050405020304" pitchFamily="18" charset="0"/>
                <a:cs typeface="Times New Roman" panose="02020603050405020304" pitchFamily="18" charset="0"/>
              </a:rPr>
              <a:t>l’écart</a:t>
            </a:r>
            <a:r>
              <a:rPr lang="fr-FR" sz="1800" b="0" i="0" u="none" strike="noStrike" baseline="0"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entre l’évaluation initiale et la réévaluation opérée.</a:t>
            </a:r>
            <a:endParaRPr lang="fr-FR" sz="1800" b="0" i="0" u="none" strike="noStrike" baseline="0" dirty="0">
              <a:latin typeface="Times New Roman" panose="02020603050405020304" pitchFamily="18" charset="0"/>
              <a:cs typeface="Times New Roman" panose="02020603050405020304" pitchFamily="18" charset="0"/>
            </a:endParaRPr>
          </a:p>
        </p:txBody>
      </p:sp>
      <p:sp>
        <p:nvSpPr>
          <p:cNvPr id="24" name="ZoneTexte 23">
            <a:extLst>
              <a:ext uri="{FF2B5EF4-FFF2-40B4-BE49-F238E27FC236}">
                <a16:creationId xmlns:a16="http://schemas.microsoft.com/office/drawing/2014/main" id="{6DFF8690-3E8F-1DC4-1DF8-D9F33BB0E9C3}"/>
              </a:ext>
            </a:extLst>
          </p:cNvPr>
          <p:cNvSpPr txBox="1"/>
          <p:nvPr/>
        </p:nvSpPr>
        <p:spPr>
          <a:xfrm>
            <a:off x="629137" y="4775496"/>
            <a:ext cx="10753971" cy="873572"/>
          </a:xfrm>
          <a:prstGeom prst="rect">
            <a:avLst/>
          </a:prstGeom>
          <a:noFill/>
        </p:spPr>
        <p:txBody>
          <a:bodyPr wrap="square">
            <a:spAutoFit/>
          </a:bodyPr>
          <a:lstStyle/>
          <a:p>
            <a:pPr algn="l" defTabSz="711200">
              <a:lnSpc>
                <a:spcPct val="150000"/>
              </a:lnSpc>
            </a:pPr>
            <a:r>
              <a:rPr lang="fr-FR" dirty="0">
                <a:latin typeface="Times New Roman" panose="02020603050405020304" pitchFamily="18" charset="0"/>
                <a:cs typeface="Times New Roman" panose="02020603050405020304" pitchFamily="18" charset="0"/>
              </a:rPr>
              <a:t>Le sinistre est survenu et déclaré </a:t>
            </a:r>
            <a:r>
              <a:rPr lang="fr-FR">
                <a:latin typeface="Times New Roman" panose="02020603050405020304" pitchFamily="18" charset="0"/>
                <a:cs typeface="Times New Roman" panose="02020603050405020304" pitchFamily="18" charset="0"/>
              </a:rPr>
              <a:t>au 31/12</a:t>
            </a:r>
            <a:r>
              <a:rPr lang="fr-FR" dirty="0">
                <a:latin typeface="Times New Roman" panose="02020603050405020304" pitchFamily="18" charset="0"/>
                <a:cs typeface="Times New Roman" panose="02020603050405020304" pitchFamily="18" charset="0"/>
              </a:rPr>
              <a:t>/N. L’IBNER permet de couvrir une éventuelle réévaluation du montant de l’évaluation initiale des sinistres qui s’effectue après l’inventaire comptable.</a:t>
            </a:r>
          </a:p>
        </p:txBody>
      </p:sp>
      <p:grpSp>
        <p:nvGrpSpPr>
          <p:cNvPr id="27" name="Groupe 26">
            <a:extLst>
              <a:ext uri="{FF2B5EF4-FFF2-40B4-BE49-F238E27FC236}">
                <a16:creationId xmlns:a16="http://schemas.microsoft.com/office/drawing/2014/main" id="{D019F40F-762E-F628-70C4-E79772338C63}"/>
              </a:ext>
            </a:extLst>
          </p:cNvPr>
          <p:cNvGrpSpPr/>
          <p:nvPr/>
        </p:nvGrpSpPr>
        <p:grpSpPr>
          <a:xfrm>
            <a:off x="476736" y="2714688"/>
            <a:ext cx="11457355" cy="1693807"/>
            <a:chOff x="476736" y="2714688"/>
            <a:chExt cx="11457355" cy="1693807"/>
          </a:xfrm>
        </p:grpSpPr>
        <p:graphicFrame>
          <p:nvGraphicFramePr>
            <p:cNvPr id="14" name="Diagramme 13">
              <a:extLst>
                <a:ext uri="{FF2B5EF4-FFF2-40B4-BE49-F238E27FC236}">
                  <a16:creationId xmlns:a16="http://schemas.microsoft.com/office/drawing/2014/main" id="{BB63847B-A859-B173-9836-F6C2D22214FB}"/>
                </a:ext>
              </a:extLst>
            </p:cNvPr>
            <p:cNvGraphicFramePr/>
            <p:nvPr>
              <p:extLst>
                <p:ext uri="{D42A27DB-BD31-4B8C-83A1-F6EECF244321}">
                  <p14:modId xmlns:p14="http://schemas.microsoft.com/office/powerpoint/2010/main" val="1496481373"/>
                </p:ext>
              </p:extLst>
            </p:nvPr>
          </p:nvGraphicFramePr>
          <p:xfrm>
            <a:off x="476736" y="2714688"/>
            <a:ext cx="11457355" cy="1397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1" name="Connecteur droit avec flèche 20">
              <a:extLst>
                <a:ext uri="{FF2B5EF4-FFF2-40B4-BE49-F238E27FC236}">
                  <a16:creationId xmlns:a16="http://schemas.microsoft.com/office/drawing/2014/main" id="{ED59A7C9-76E2-A1E6-BC64-8386D425151E}"/>
                </a:ext>
              </a:extLst>
            </p:cNvPr>
            <p:cNvCxnSpPr/>
            <p:nvPr/>
          </p:nvCxnSpPr>
          <p:spPr>
            <a:xfrm>
              <a:off x="5806508" y="3411423"/>
              <a:ext cx="0" cy="68877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6E507FAB-4A8C-1205-1E88-780622A45EE2}"/>
                </a:ext>
              </a:extLst>
            </p:cNvPr>
            <p:cNvSpPr txBox="1"/>
            <p:nvPr/>
          </p:nvSpPr>
          <p:spPr>
            <a:xfrm>
              <a:off x="5404335" y="4069941"/>
              <a:ext cx="902676" cy="338554"/>
            </a:xfrm>
            <a:prstGeom prst="rect">
              <a:avLst/>
            </a:prstGeom>
            <a:noFill/>
          </p:spPr>
          <p:txBody>
            <a:bodyPr wrap="square" rtlCol="0">
              <a:spAutoFit/>
            </a:bodyPr>
            <a:lstStyle/>
            <a:p>
              <a:r>
                <a:rPr lang="fr-FR" sz="1600" b="1">
                  <a:latin typeface="Times New Roman" panose="02020603050405020304" pitchFamily="18" charset="0"/>
                  <a:cs typeface="Times New Roman" panose="02020603050405020304" pitchFamily="18" charset="0"/>
                </a:rPr>
                <a:t>31/12</a:t>
              </a:r>
              <a:r>
                <a:rPr lang="fr-FR" sz="1600" b="1" dirty="0">
                  <a:latin typeface="Times New Roman" panose="02020603050405020304" pitchFamily="18" charset="0"/>
                  <a:cs typeface="Times New Roman" panose="02020603050405020304" pitchFamily="18" charset="0"/>
                </a:rPr>
                <a:t>/N</a:t>
              </a:r>
            </a:p>
          </p:txBody>
        </p:sp>
      </p:grpSp>
      <p:sp>
        <p:nvSpPr>
          <p:cNvPr id="28" name="ZoneTexte 27">
            <a:extLst>
              <a:ext uri="{FF2B5EF4-FFF2-40B4-BE49-F238E27FC236}">
                <a16:creationId xmlns:a16="http://schemas.microsoft.com/office/drawing/2014/main" id="{02EFDEB7-CC4C-0A59-66A1-BA4976DF8AE5}"/>
              </a:ext>
            </a:extLst>
          </p:cNvPr>
          <p:cNvSpPr txBox="1"/>
          <p:nvPr/>
        </p:nvSpPr>
        <p:spPr>
          <a:xfrm>
            <a:off x="223520" y="85236"/>
            <a:ext cx="9971128"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pour sinistres tardifs et réévalués - IBNR</a:t>
            </a:r>
          </a:p>
        </p:txBody>
      </p:sp>
      <p:sp>
        <p:nvSpPr>
          <p:cNvPr id="12" name="ZoneTexte 11">
            <a:extLst>
              <a:ext uri="{FF2B5EF4-FFF2-40B4-BE49-F238E27FC236}">
                <a16:creationId xmlns:a16="http://schemas.microsoft.com/office/drawing/2014/main" id="{934FED4E-3DD4-47C4-90E4-3346A10F764B}"/>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21274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9B88D-78C7-AC81-4BC8-56A3946447BD}"/>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0209FCA6-2220-BAA2-D44D-F69CD46C484F}"/>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FB3F3D35-6D57-C11C-C2FD-4CD49D046B01}"/>
              </a:ext>
            </a:extLst>
          </p:cNvPr>
          <p:cNvPicPr>
            <a:picLocks noChangeAspect="1"/>
          </p:cNvPicPr>
          <p:nvPr/>
        </p:nvPicPr>
        <p:blipFill>
          <a:blip r:embed="rId3"/>
          <a:stretch>
            <a:fillRect/>
          </a:stretch>
        </p:blipFill>
        <p:spPr>
          <a:xfrm>
            <a:off x="0" y="704588"/>
            <a:ext cx="8706205" cy="45719"/>
          </a:xfrm>
          <a:prstGeom prst="rect">
            <a:avLst/>
          </a:prstGeom>
        </p:spPr>
      </p:pic>
      <p:sp>
        <p:nvSpPr>
          <p:cNvPr id="3" name="ZoneTexte 2">
            <a:extLst>
              <a:ext uri="{FF2B5EF4-FFF2-40B4-BE49-F238E27FC236}">
                <a16:creationId xmlns:a16="http://schemas.microsoft.com/office/drawing/2014/main" id="{D2BFAE77-4C06-0FED-3CFF-A4789987BEA6}"/>
              </a:ext>
            </a:extLst>
          </p:cNvPr>
          <p:cNvSpPr txBox="1"/>
          <p:nvPr/>
        </p:nvSpPr>
        <p:spPr>
          <a:xfrm>
            <a:off x="284728" y="841246"/>
            <a:ext cx="11054080" cy="873572"/>
          </a:xfrm>
          <a:prstGeom prst="rect">
            <a:avLst/>
          </a:prstGeom>
          <a:noFill/>
        </p:spPr>
        <p:txBody>
          <a:bodyPr wrap="square">
            <a:spAutoFit/>
          </a:bodyPr>
          <a:lstStyle/>
          <a:p>
            <a:pPr algn="just">
              <a:lnSpc>
                <a:spcPct val="150000"/>
              </a:lnSpc>
            </a:pPr>
            <a:r>
              <a:rPr lang="fr-FR" sz="1800" b="0" i="0" u="none" strike="noStrike" baseline="0" dirty="0">
                <a:latin typeface="Times New Roman" panose="02020603050405020304" pitchFamily="18" charset="0"/>
                <a:cs typeface="Times New Roman" panose="02020603050405020304" pitchFamily="18" charset="0"/>
              </a:rPr>
              <a:t>L’estimation de la provision SAP et la provision IBNR, s’effectue à partir des triangles de règlements opérés par année de développement. </a:t>
            </a:r>
            <a:endParaRPr lang="fr-FR" dirty="0">
              <a:latin typeface="Times New Roman" panose="02020603050405020304" pitchFamily="18" charset="0"/>
              <a:cs typeface="Times New Roman" panose="02020603050405020304" pitchFamily="18" charset="0"/>
            </a:endParaRPr>
          </a:p>
        </p:txBody>
      </p:sp>
      <p:graphicFrame>
        <p:nvGraphicFramePr>
          <p:cNvPr id="2" name="Tableau 1">
            <a:extLst>
              <a:ext uri="{FF2B5EF4-FFF2-40B4-BE49-F238E27FC236}">
                <a16:creationId xmlns:a16="http://schemas.microsoft.com/office/drawing/2014/main" id="{FAD02C54-65AC-E697-7DCB-0FC97F10FC74}"/>
              </a:ext>
            </a:extLst>
          </p:cNvPr>
          <p:cNvGraphicFramePr>
            <a:graphicFrameLocks noGrp="1"/>
          </p:cNvGraphicFramePr>
          <p:nvPr>
            <p:extLst>
              <p:ext uri="{D42A27DB-BD31-4B8C-83A1-F6EECF244321}">
                <p14:modId xmlns:p14="http://schemas.microsoft.com/office/powerpoint/2010/main" val="1150616617"/>
              </p:ext>
            </p:extLst>
          </p:nvPr>
        </p:nvGraphicFramePr>
        <p:xfrm>
          <a:off x="4923692" y="1750039"/>
          <a:ext cx="7044792" cy="3552990"/>
        </p:xfrm>
        <a:graphic>
          <a:graphicData uri="http://schemas.openxmlformats.org/drawingml/2006/table">
            <a:tbl>
              <a:tblPr firstRow="1" bandRow="1">
                <a:tableStyleId>{69012ECD-51FC-41F1-AA8D-1B2483CD663E}</a:tableStyleId>
              </a:tblPr>
              <a:tblGrid>
                <a:gridCol w="507376">
                  <a:extLst>
                    <a:ext uri="{9D8B030D-6E8A-4147-A177-3AD203B41FA5}">
                      <a16:colId xmlns:a16="http://schemas.microsoft.com/office/drawing/2014/main" val="1188551902"/>
                    </a:ext>
                  </a:extLst>
                </a:gridCol>
                <a:gridCol w="817177">
                  <a:extLst>
                    <a:ext uri="{9D8B030D-6E8A-4147-A177-3AD203B41FA5}">
                      <a16:colId xmlns:a16="http://schemas.microsoft.com/office/drawing/2014/main" val="2299397522"/>
                    </a:ext>
                  </a:extLst>
                </a:gridCol>
                <a:gridCol w="817177">
                  <a:extLst>
                    <a:ext uri="{9D8B030D-6E8A-4147-A177-3AD203B41FA5}">
                      <a16:colId xmlns:a16="http://schemas.microsoft.com/office/drawing/2014/main" val="2590794336"/>
                    </a:ext>
                  </a:extLst>
                </a:gridCol>
                <a:gridCol w="817177">
                  <a:extLst>
                    <a:ext uri="{9D8B030D-6E8A-4147-A177-3AD203B41FA5}">
                      <a16:colId xmlns:a16="http://schemas.microsoft.com/office/drawing/2014/main" val="1430515348"/>
                    </a:ext>
                  </a:extLst>
                </a:gridCol>
                <a:gridCol w="817177">
                  <a:extLst>
                    <a:ext uri="{9D8B030D-6E8A-4147-A177-3AD203B41FA5}">
                      <a16:colId xmlns:a16="http://schemas.microsoft.com/office/drawing/2014/main" val="189665474"/>
                    </a:ext>
                  </a:extLst>
                </a:gridCol>
                <a:gridCol w="817177">
                  <a:extLst>
                    <a:ext uri="{9D8B030D-6E8A-4147-A177-3AD203B41FA5}">
                      <a16:colId xmlns:a16="http://schemas.microsoft.com/office/drawing/2014/main" val="983310612"/>
                    </a:ext>
                  </a:extLst>
                </a:gridCol>
                <a:gridCol w="817177">
                  <a:extLst>
                    <a:ext uri="{9D8B030D-6E8A-4147-A177-3AD203B41FA5}">
                      <a16:colId xmlns:a16="http://schemas.microsoft.com/office/drawing/2014/main" val="3055430457"/>
                    </a:ext>
                  </a:extLst>
                </a:gridCol>
                <a:gridCol w="817177">
                  <a:extLst>
                    <a:ext uri="{9D8B030D-6E8A-4147-A177-3AD203B41FA5}">
                      <a16:colId xmlns:a16="http://schemas.microsoft.com/office/drawing/2014/main" val="2543102550"/>
                    </a:ext>
                  </a:extLst>
                </a:gridCol>
                <a:gridCol w="817177">
                  <a:extLst>
                    <a:ext uri="{9D8B030D-6E8A-4147-A177-3AD203B41FA5}">
                      <a16:colId xmlns:a16="http://schemas.microsoft.com/office/drawing/2014/main" val="2613153667"/>
                    </a:ext>
                  </a:extLst>
                </a:gridCol>
              </a:tblGrid>
              <a:tr h="339678">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ctr"/>
                      <a:r>
                        <a:rPr lang="fr-FR" sz="1600" dirty="0">
                          <a:solidFill>
                            <a:schemeClr val="tx1"/>
                          </a:solidFill>
                          <a:latin typeface="Arial Narrow" panose="020B0606020202030204" pitchFamily="34" charset="0"/>
                        </a:rPr>
                        <a:t>Année de développement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395253"/>
                  </a:ext>
                </a:extLst>
              </a:tr>
              <a:tr h="389231">
                <a:tc>
                  <a:txBody>
                    <a:bodyPr/>
                    <a:lstStyle/>
                    <a:p>
                      <a:endParaRPr lang="fr-FR" sz="1600" b="1" dirty="0">
                        <a:solidFill>
                          <a:schemeClr val="bg1"/>
                        </a:solidFill>
                        <a:latin typeface="Arial Narrow" panose="020B0606020202030204" pitchFamily="34" charset="0"/>
                      </a:endParaRPr>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600" dirty="0">
                          <a:latin typeface="Arial Narrow" panose="020B0606020202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latin typeface="Arial Narrow" panose="020B0606020202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a:latin typeface="Arial Narrow" panose="020B0606020202030204" pitchFamily="34" charset="0"/>
                        </a:rPr>
                        <a:t>3</a:t>
                      </a:r>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latin typeface="Arial Narrow" panose="020B0606020202030204" pitchFamily="34"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latin typeface="Arial Narrow" panose="020B0606020202030204" pitchFamily="34"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3748389"/>
                  </a:ext>
                </a:extLst>
              </a:tr>
              <a:tr h="318427">
                <a:tc rowSpan="7">
                  <a:txBody>
                    <a:bodyPr/>
                    <a:lstStyle/>
                    <a:p>
                      <a:pPr algn="ctr"/>
                      <a:r>
                        <a:rPr lang="fr-FR" sz="1600" b="1" dirty="0">
                          <a:solidFill>
                            <a:schemeClr val="tx1"/>
                          </a:solidFill>
                          <a:latin typeface="Arial Narrow" panose="020B0606020202030204" pitchFamily="34" charset="0"/>
                        </a:rPr>
                        <a:t>Année de survenance</a:t>
                      </a:r>
                    </a:p>
                    <a:p>
                      <a:endParaRPr lang="fr-FR" sz="1600" b="1" dirty="0">
                        <a:solidFill>
                          <a:schemeClr val="tx1"/>
                        </a:solidFill>
                        <a:latin typeface="Arial Narrow" panose="020B0606020202030204" pitchFamily="34" charset="0"/>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fr-FR" sz="1600" dirty="0">
                          <a:solidFill>
                            <a:schemeClr val="tx1"/>
                          </a:solidFill>
                          <a:latin typeface="Arial Narrow" panose="020B0606020202030204" pitchFamily="34"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a:ln>
                            <a:noFill/>
                          </a:ln>
                          <a:solidFill>
                            <a:prstClr val="black"/>
                          </a:solidFill>
                          <a:effectLst/>
                          <a:uLnTx/>
                          <a:uFillTx/>
                          <a:latin typeface="Arial Narrow" panose="020B0606020202030204" pitchFamily="34" charset="0"/>
                          <a:ea typeface="+mn-ea"/>
                          <a:cs typeface="+mn-cs"/>
                        </a:rPr>
                        <a:t>N,3</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N,j</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C </a:t>
                      </a:r>
                      <a:r>
                        <a:rPr lang="fr-FR" sz="1200" dirty="0" err="1">
                          <a:latin typeface="Arial Narrow" panose="020B0606020202030204" pitchFamily="34" charset="0"/>
                        </a:rPr>
                        <a:t>N,k</a:t>
                      </a:r>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417093"/>
                  </a:ext>
                </a:extLst>
              </a:tr>
              <a:tr h="312766">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fr-FR" sz="1600" dirty="0">
                          <a:solidFill>
                            <a:schemeClr val="tx1"/>
                          </a:solidFill>
                          <a:latin typeface="Arial Narrow" panose="020B0606020202030204" pitchFamily="34" charset="0"/>
                        </a:rPr>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N+1,1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N+1,2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a:t>
                      </a:r>
                      <a:r>
                        <a:rPr kumimoji="0" lang="fr-FR" sz="1200" b="0" i="0" u="none" strike="noStrike" kern="1200" cap="none" spc="0" normalizeH="0" baseline="0" noProof="0">
                          <a:ln>
                            <a:noFill/>
                          </a:ln>
                          <a:solidFill>
                            <a:prstClr val="black"/>
                          </a:solidFill>
                          <a:effectLst/>
                          <a:uLnTx/>
                          <a:uFillTx/>
                          <a:latin typeface="Arial Narrow" panose="020B0606020202030204" pitchFamily="34" charset="0"/>
                          <a:ea typeface="+mn-ea"/>
                          <a:cs typeface="+mn-cs"/>
                        </a:rPr>
                        <a:t>+1,3</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N+1,j</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extLst>
                  <a:ext uri="{0D108BD9-81ED-4DB2-BD59-A6C34878D82A}">
                    <a16:rowId xmlns:a16="http://schemas.microsoft.com/office/drawing/2014/main" val="492000552"/>
                  </a:ext>
                </a:extLst>
              </a:tr>
              <a:tr h="372249">
                <a:tc vMerge="1">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fr-FR" sz="1600" dirty="0">
                          <a:solidFill>
                            <a:schemeClr val="tx1"/>
                          </a:solidFill>
                          <a:latin typeface="Arial Narrow" panose="020B0606020202030204" pitchFamily="34" charset="0"/>
                        </a:rPr>
                        <a:t>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N+2,1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N+2,2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N+2,3</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N+2,j</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600" dirty="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extLst>
                  <a:ext uri="{0D108BD9-81ED-4DB2-BD59-A6C34878D82A}">
                    <a16:rowId xmlns:a16="http://schemas.microsoft.com/office/drawing/2014/main" val="1871044930"/>
                  </a:ext>
                </a:extLst>
              </a:tr>
              <a:tr h="437393">
                <a:tc vMerge="1">
                  <a:txBody>
                    <a:bodyPr/>
                    <a:lstStyle/>
                    <a:p>
                      <a:endParaRPr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fr-FR" sz="1600" dirty="0">
                          <a:solidFill>
                            <a:schemeClr val="tx1"/>
                          </a:solidFill>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a:ln>
                            <a:noFill/>
                          </a:ln>
                          <a:solidFill>
                            <a:prstClr val="black"/>
                          </a:solidFill>
                          <a:effectLst/>
                          <a:uLnTx/>
                          <a:uFillTx/>
                          <a:latin typeface="Arial Narrow" panose="020B0606020202030204" pitchFamily="34" charset="0"/>
                          <a:ea typeface="+mn-ea"/>
                          <a:cs typeface="+mn-cs"/>
                        </a:rPr>
                        <a:t>…,3</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dirty="0">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tc>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extLst>
                  <a:ext uri="{0D108BD9-81ED-4DB2-BD59-A6C34878D82A}">
                    <a16:rowId xmlns:a16="http://schemas.microsoft.com/office/drawing/2014/main" val="3259113969"/>
                  </a:ext>
                </a:extLst>
              </a:tr>
              <a:tr h="437393">
                <a:tc vMerge="1">
                  <a:txBody>
                    <a:bodyPr/>
                    <a:lstStyle/>
                    <a:p>
                      <a:endParaRPr lang="fr-FR"/>
                    </a:p>
                  </a:txBody>
                  <a:tcPr>
                    <a:lnT w="12700" cap="flat" cmpd="sng" algn="ctr">
                      <a:solidFill>
                        <a:schemeClr val="tx1"/>
                      </a:solidFill>
                      <a:prstDash val="solid"/>
                      <a:round/>
                      <a:headEnd type="none" w="med" len="med"/>
                      <a:tailEnd type="none" w="med" len="med"/>
                    </a:lnT>
                  </a:tcPr>
                </a:tc>
                <a:tc>
                  <a:txBody>
                    <a:bodyPr/>
                    <a:lstStyle/>
                    <a:p>
                      <a:pPr algn="ctr"/>
                      <a:r>
                        <a:rPr lang="fr-FR" sz="1600" dirty="0">
                          <a:solidFill>
                            <a:schemeClr val="tx1"/>
                          </a:solidFill>
                          <a:latin typeface="Arial Narrow" panose="020B0606020202030204" pitchFamily="34" charset="0"/>
                        </a:rPr>
                        <a:t>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N+i,1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N+i,2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N+i,3</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gridSpan="4">
                  <a:txBody>
                    <a:bodyPr/>
                    <a:lstStyle/>
                    <a:p>
                      <a:endParaRPr lang="fr-FR" sz="2400" dirty="0">
                        <a:latin typeface="Arial Narrow" panose="020B0606020202030204" pitchFamily="34" charset="0"/>
                      </a:endParaRPr>
                    </a:p>
                    <a:p>
                      <a:pPr algn="ctr"/>
                      <a:r>
                        <a:rPr lang="fr-FR" sz="2800" dirty="0">
                          <a:latin typeface="Arial Narrow" panose="020B0606020202030204" pitchFamily="34" charset="0"/>
                        </a:rPr>
                        <a:t>Règlements Futurs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rowSpan="3"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rowSpan="3" h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rowSpan="3" h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extLst>
                  <a:ext uri="{0D108BD9-81ED-4DB2-BD59-A6C34878D82A}">
                    <a16:rowId xmlns:a16="http://schemas.microsoft.com/office/drawing/2014/main" val="2768456429"/>
                  </a:ext>
                </a:extLst>
              </a:tr>
              <a:tr h="450979">
                <a:tc vMerge="1">
                  <a:txBody>
                    <a:bodyPr/>
                    <a:lstStyle/>
                    <a:p>
                      <a:endParaRPr lang="fr-FR"/>
                    </a:p>
                  </a:txBody>
                  <a:tcPr>
                    <a:lnT w="12700" cap="flat" cmpd="sng" algn="ctr">
                      <a:solidFill>
                        <a:schemeClr val="tx1"/>
                      </a:solidFill>
                      <a:prstDash val="solid"/>
                      <a:round/>
                      <a:headEnd type="none" w="med" len="med"/>
                      <a:tailEnd type="none" w="med" len="med"/>
                    </a:lnT>
                  </a:tcPr>
                </a:tc>
                <a:tc>
                  <a:txBody>
                    <a:bodyPr/>
                    <a:lstStyle/>
                    <a:p>
                      <a:pPr algn="ctr"/>
                      <a:r>
                        <a:rPr lang="fr-FR" sz="1600" dirty="0">
                          <a:solidFill>
                            <a:schemeClr val="tx1"/>
                          </a:solidFill>
                          <a:latin typeface="Arial Narrow" panose="020B0606020202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7E0C1"/>
                    </a:solidFill>
                  </a:tcPr>
                </a:tc>
                <a:tc gridSpan="4"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extLst>
                  <a:ext uri="{0D108BD9-81ED-4DB2-BD59-A6C34878D82A}">
                    <a16:rowId xmlns:a16="http://schemas.microsoft.com/office/drawing/2014/main" val="581303977"/>
                  </a:ext>
                </a:extLst>
              </a:tr>
              <a:tr h="455507">
                <a:tc vMerge="1">
                  <a:txBody>
                    <a:bodyPr/>
                    <a:lstStyle/>
                    <a:p>
                      <a:endParaRPr lang="fr-FR"/>
                    </a:p>
                  </a:txBody>
                  <a:tcPr>
                    <a:lnT w="12700" cap="flat" cmpd="sng" algn="ctr">
                      <a:solidFill>
                        <a:schemeClr val="tx1"/>
                      </a:solidFill>
                      <a:prstDash val="solid"/>
                      <a:round/>
                      <a:headEnd type="none" w="med" len="med"/>
                      <a:tailEnd type="none" w="med" len="med"/>
                    </a:lnT>
                  </a:tcPr>
                </a:tc>
                <a:tc>
                  <a:txBody>
                    <a:bodyPr/>
                    <a:lstStyle/>
                    <a:p>
                      <a:pPr algn="ctr"/>
                      <a:r>
                        <a:rPr lang="fr-FR" sz="1600" dirty="0">
                          <a:solidFill>
                            <a:schemeClr val="tx1"/>
                          </a:solidFill>
                          <a:latin typeface="Arial Narrow" panose="020B0606020202030204" pitchFamily="34" charset="0"/>
                        </a:rPr>
                        <a:t>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 </a:t>
                      </a:r>
                      <a:r>
                        <a:rPr kumimoji="0" lang="fr-FR" sz="1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N+</a:t>
                      </a:r>
                      <a:r>
                        <a:rPr kumimoji="0" lang="fr-FR" sz="1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k,1</a:t>
                      </a: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7E0C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gridSpan="4"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tc hMerge="1" vMerge="1">
                  <a:txBody>
                    <a:bodyPr/>
                    <a:lstStyle/>
                    <a:p>
                      <a:endParaRPr lang="fr-FR" sz="16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E0C1"/>
                    </a:solidFill>
                  </a:tcPr>
                </a:tc>
                <a:extLst>
                  <a:ext uri="{0D108BD9-81ED-4DB2-BD59-A6C34878D82A}">
                    <a16:rowId xmlns:a16="http://schemas.microsoft.com/office/drawing/2014/main" val="3397763188"/>
                  </a:ext>
                </a:extLst>
              </a:tr>
            </a:tbl>
          </a:graphicData>
        </a:graphic>
      </p:graphicFrame>
      <p:sp>
        <p:nvSpPr>
          <p:cNvPr id="5" name="ZoneTexte 4">
            <a:extLst>
              <a:ext uri="{FF2B5EF4-FFF2-40B4-BE49-F238E27FC236}">
                <a16:creationId xmlns:a16="http://schemas.microsoft.com/office/drawing/2014/main" id="{A278D9EE-3465-2AB4-F457-5F43B65104E7}"/>
              </a:ext>
            </a:extLst>
          </p:cNvPr>
          <p:cNvSpPr txBox="1"/>
          <p:nvPr/>
        </p:nvSpPr>
        <p:spPr>
          <a:xfrm>
            <a:off x="425405" y="5669188"/>
            <a:ext cx="10219149" cy="455446"/>
          </a:xfrm>
          <a:prstGeom prst="rect">
            <a:avLst/>
          </a:prstGeom>
          <a:noFill/>
        </p:spPr>
        <p:txBody>
          <a:bodyPr wrap="square">
            <a:spAutoFit/>
          </a:bodyPr>
          <a:lstStyle/>
          <a:p>
            <a:pPr algn="just">
              <a:lnSpc>
                <a:spcPct val="150000"/>
              </a:lnSpc>
            </a:pPr>
            <a:r>
              <a:rPr lang="fr-FR" dirty="0">
                <a:latin typeface="Times New Roman" panose="02020603050405020304" pitchFamily="18" charset="0"/>
                <a:cs typeface="Times New Roman" panose="02020603050405020304" pitchFamily="18" charset="0"/>
              </a:rPr>
              <a:t>L’objectif est d’estimer la partie inférieure du triangle qui présente les règlements futurs des sinistres</a:t>
            </a:r>
          </a:p>
        </p:txBody>
      </p:sp>
      <p:sp>
        <p:nvSpPr>
          <p:cNvPr id="9" name="ZoneTexte 8">
            <a:extLst>
              <a:ext uri="{FF2B5EF4-FFF2-40B4-BE49-F238E27FC236}">
                <a16:creationId xmlns:a16="http://schemas.microsoft.com/office/drawing/2014/main" id="{60F1A3BA-4B59-976D-E22F-B4A74D452C7D}"/>
              </a:ext>
            </a:extLst>
          </p:cNvPr>
          <p:cNvSpPr txBox="1"/>
          <p:nvPr/>
        </p:nvSpPr>
        <p:spPr>
          <a:xfrm>
            <a:off x="284728" y="2336980"/>
            <a:ext cx="4533457" cy="2535566"/>
          </a:xfrm>
          <a:prstGeom prst="rect">
            <a:avLst/>
          </a:prstGeom>
          <a:noFill/>
        </p:spPr>
        <p:txBody>
          <a:bodyPr wrap="square">
            <a:spAutoFit/>
          </a:bodyPr>
          <a:lstStyle/>
          <a:p>
            <a:pPr marL="176213" indent="-176213" algn="just">
              <a:lnSpc>
                <a:spcPct val="150000"/>
              </a:lnSpc>
              <a:buFont typeface="Wingdings" panose="05000000000000000000" pitchFamily="2" charset="2"/>
              <a:buChar char="§"/>
            </a:pPr>
            <a:r>
              <a:rPr kumimoji="0" lang="fr-FR"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Les lignes correspondent aux années de survenances des sinistres;</a:t>
            </a:r>
          </a:p>
          <a:p>
            <a:pPr marL="176213" indent="-176213" algn="just">
              <a:lnSpc>
                <a:spcPct val="150000"/>
              </a:lnSpc>
              <a:buFont typeface="Wingdings" panose="05000000000000000000" pitchFamily="2" charset="2"/>
              <a:buChar char="§"/>
            </a:pPr>
            <a:r>
              <a:rPr lang="fr-FR" dirty="0">
                <a:solidFill>
                  <a:prstClr val="black"/>
                </a:solidFill>
                <a:latin typeface="Times New Roman" panose="02020603050405020304" pitchFamily="18" charset="0"/>
                <a:cs typeface="Times New Roman" panose="02020603050405020304" pitchFamily="18" charset="0"/>
              </a:rPr>
              <a:t>Les colonnes représentent les années de développement des sinistres</a:t>
            </a:r>
            <a:r>
              <a:rPr kumimoji="0" lang="fr-FR"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176213" indent="-176213" algn="just">
              <a:lnSpc>
                <a:spcPct val="150000"/>
              </a:lnSpc>
              <a:buFont typeface="Wingdings" panose="05000000000000000000" pitchFamily="2" charset="2"/>
              <a:buChar char="§"/>
            </a:pPr>
            <a:r>
              <a:rPr kumimoji="0" lang="fr-FR"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C</a:t>
            </a:r>
            <a:r>
              <a:rPr kumimoji="0" lang="fr-FR" sz="12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i,j</a:t>
            </a:r>
            <a:r>
              <a:rPr kumimoji="0" lang="fr-FR" sz="1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fr-FR"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représentent les règlements de l’exercice j pour des sinistres survenus dans l’exercice i</a:t>
            </a:r>
          </a:p>
        </p:txBody>
      </p:sp>
      <p:sp>
        <p:nvSpPr>
          <p:cNvPr id="10" name="ZoneTexte 9">
            <a:extLst>
              <a:ext uri="{FF2B5EF4-FFF2-40B4-BE49-F238E27FC236}">
                <a16:creationId xmlns:a16="http://schemas.microsoft.com/office/drawing/2014/main" id="{EF9E2DCD-7892-EC87-0A84-932672FE3C00}"/>
              </a:ext>
            </a:extLst>
          </p:cNvPr>
          <p:cNvSpPr txBox="1"/>
          <p:nvPr/>
        </p:nvSpPr>
        <p:spPr>
          <a:xfrm>
            <a:off x="223520" y="85236"/>
            <a:ext cx="6157263"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La charge ultime – PSAP &amp; IBNR</a:t>
            </a:r>
          </a:p>
        </p:txBody>
      </p:sp>
      <p:sp>
        <p:nvSpPr>
          <p:cNvPr id="11" name="ZoneTexte 10">
            <a:extLst>
              <a:ext uri="{FF2B5EF4-FFF2-40B4-BE49-F238E27FC236}">
                <a16:creationId xmlns:a16="http://schemas.microsoft.com/office/drawing/2014/main" id="{631D3D95-7B19-49E7-A8C7-DED221DED9D4}"/>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288297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B207F5B-64D0-E944-B6DD-957FF434C34D}"/>
              </a:ext>
            </a:extLst>
          </p:cNvPr>
          <p:cNvPicPr>
            <a:picLocks noChangeAspect="1"/>
          </p:cNvPicPr>
          <p:nvPr/>
        </p:nvPicPr>
        <p:blipFill>
          <a:blip r:embed="rId2"/>
          <a:stretch>
            <a:fillRect/>
          </a:stretch>
        </p:blipFill>
        <p:spPr>
          <a:xfrm>
            <a:off x="0" y="0"/>
            <a:ext cx="12192000" cy="6858000"/>
          </a:xfrm>
          <a:prstGeom prst="rect">
            <a:avLst/>
          </a:prstGeom>
        </p:spPr>
      </p:pic>
      <p:sp>
        <p:nvSpPr>
          <p:cNvPr id="13" name="ZoneTexte 12">
            <a:extLst>
              <a:ext uri="{FF2B5EF4-FFF2-40B4-BE49-F238E27FC236}">
                <a16:creationId xmlns:a16="http://schemas.microsoft.com/office/drawing/2014/main" id="{DD23811A-0305-BD4F-BDA3-4367EBC117FC}"/>
              </a:ext>
            </a:extLst>
          </p:cNvPr>
          <p:cNvSpPr txBox="1"/>
          <p:nvPr/>
        </p:nvSpPr>
        <p:spPr>
          <a:xfrm>
            <a:off x="150305" y="-24073"/>
            <a:ext cx="3655168" cy="1015663"/>
          </a:xfrm>
          <a:prstGeom prst="rect">
            <a:avLst/>
          </a:prstGeom>
          <a:noFill/>
        </p:spPr>
        <p:txBody>
          <a:bodyPr wrap="none" rtlCol="0">
            <a:spAutoFit/>
          </a:bodyPr>
          <a:lstStyle/>
          <a:p>
            <a:r>
              <a:rPr lang="fr-FR" sz="6000" b="1" dirty="0">
                <a:solidFill>
                  <a:schemeClr val="bg1"/>
                </a:solidFill>
                <a:latin typeface="Arial Narrow" panose="020B0606020202030204" pitchFamily="34" charset="0"/>
              </a:rPr>
              <a:t>SOMMAIRE</a:t>
            </a:r>
          </a:p>
        </p:txBody>
      </p:sp>
      <p:grpSp>
        <p:nvGrpSpPr>
          <p:cNvPr id="3" name="Groupe 2">
            <a:extLst>
              <a:ext uri="{FF2B5EF4-FFF2-40B4-BE49-F238E27FC236}">
                <a16:creationId xmlns:a16="http://schemas.microsoft.com/office/drawing/2014/main" id="{0F35320B-1B41-9873-3B4B-E33CA052DAB9}"/>
              </a:ext>
            </a:extLst>
          </p:cNvPr>
          <p:cNvGrpSpPr/>
          <p:nvPr/>
        </p:nvGrpSpPr>
        <p:grpSpPr>
          <a:xfrm>
            <a:off x="791033" y="1434199"/>
            <a:ext cx="4145670" cy="1220280"/>
            <a:chOff x="1703582" y="1739677"/>
            <a:chExt cx="4145670" cy="1681636"/>
          </a:xfrm>
        </p:grpSpPr>
        <p:sp>
          <p:nvSpPr>
            <p:cNvPr id="8" name="ZoneTexte 7">
              <a:extLst>
                <a:ext uri="{FF2B5EF4-FFF2-40B4-BE49-F238E27FC236}">
                  <a16:creationId xmlns:a16="http://schemas.microsoft.com/office/drawing/2014/main" id="{102EED11-2EBB-1447-9A09-FB99767109E8}"/>
                </a:ext>
              </a:extLst>
            </p:cNvPr>
            <p:cNvSpPr txBox="1"/>
            <p:nvPr/>
          </p:nvSpPr>
          <p:spPr>
            <a:xfrm>
              <a:off x="1941670" y="2013216"/>
              <a:ext cx="574196" cy="1399659"/>
            </a:xfrm>
            <a:prstGeom prst="rect">
              <a:avLst/>
            </a:prstGeom>
            <a:noFill/>
          </p:spPr>
          <p:txBody>
            <a:bodyPr wrap="none" rtlCol="0">
              <a:spAutoFit/>
            </a:bodyPr>
            <a:lstStyle/>
            <a:p>
              <a:r>
                <a:rPr lang="fr-FR" sz="6000" b="1" dirty="0">
                  <a:solidFill>
                    <a:srgbClr val="FFD240"/>
                  </a:solidFill>
                  <a:latin typeface="Tomica" pitchFamily="18" charset="77"/>
                </a:rPr>
                <a:t>1</a:t>
              </a:r>
            </a:p>
          </p:txBody>
        </p:sp>
        <p:sp>
          <p:nvSpPr>
            <p:cNvPr id="14" name="ZoneTexte 13">
              <a:extLst>
                <a:ext uri="{FF2B5EF4-FFF2-40B4-BE49-F238E27FC236}">
                  <a16:creationId xmlns:a16="http://schemas.microsoft.com/office/drawing/2014/main" id="{6845CEEE-C405-E640-9B1D-4A573AB422C6}"/>
                </a:ext>
              </a:extLst>
            </p:cNvPr>
            <p:cNvSpPr txBox="1"/>
            <p:nvPr/>
          </p:nvSpPr>
          <p:spPr>
            <a:xfrm>
              <a:off x="2908028" y="2119251"/>
              <a:ext cx="2941224" cy="593794"/>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Notions sur l’assurance</a:t>
              </a:r>
              <a:endParaRPr lang="fr-FR" sz="2200" b="1" dirty="0">
                <a:solidFill>
                  <a:schemeClr val="bg1"/>
                </a:solidFill>
                <a:latin typeface="Tomica" pitchFamily="18" charset="77"/>
              </a:endParaRPr>
            </a:p>
          </p:txBody>
        </p:sp>
        <p:sp>
          <p:nvSpPr>
            <p:cNvPr id="4" name="Entrée manuelle 3">
              <a:extLst>
                <a:ext uri="{FF2B5EF4-FFF2-40B4-BE49-F238E27FC236}">
                  <a16:creationId xmlns:a16="http://schemas.microsoft.com/office/drawing/2014/main" id="{BC74F547-93DC-A540-8803-0089AEBF8019}"/>
                </a:ext>
              </a:extLst>
            </p:cNvPr>
            <p:cNvSpPr/>
            <p:nvPr/>
          </p:nvSpPr>
          <p:spPr>
            <a:xfrm>
              <a:off x="1703582" y="1739677"/>
              <a:ext cx="1095748" cy="168163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FFD24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nvGrpSpPr>
          <p:cNvPr id="5" name="Groupe 4">
            <a:extLst>
              <a:ext uri="{FF2B5EF4-FFF2-40B4-BE49-F238E27FC236}">
                <a16:creationId xmlns:a16="http://schemas.microsoft.com/office/drawing/2014/main" id="{5D36DB0A-48C7-2BFB-9EF0-AAB811840B69}"/>
              </a:ext>
            </a:extLst>
          </p:cNvPr>
          <p:cNvGrpSpPr/>
          <p:nvPr/>
        </p:nvGrpSpPr>
        <p:grpSpPr>
          <a:xfrm>
            <a:off x="782251" y="3149528"/>
            <a:ext cx="4248692" cy="1108250"/>
            <a:chOff x="1703582" y="4113127"/>
            <a:chExt cx="4248692" cy="1236900"/>
          </a:xfrm>
        </p:grpSpPr>
        <p:sp>
          <p:nvSpPr>
            <p:cNvPr id="9" name="ZoneTexte 8">
              <a:extLst>
                <a:ext uri="{FF2B5EF4-FFF2-40B4-BE49-F238E27FC236}">
                  <a16:creationId xmlns:a16="http://schemas.microsoft.com/office/drawing/2014/main" id="{8A9C1B0A-A6C9-A547-B7CB-2E21A6531A47}"/>
                </a:ext>
              </a:extLst>
            </p:cNvPr>
            <p:cNvSpPr txBox="1"/>
            <p:nvPr/>
          </p:nvSpPr>
          <p:spPr>
            <a:xfrm>
              <a:off x="2014303" y="4216462"/>
              <a:ext cx="574196" cy="1133565"/>
            </a:xfrm>
            <a:prstGeom prst="rect">
              <a:avLst/>
            </a:prstGeom>
            <a:noFill/>
          </p:spPr>
          <p:txBody>
            <a:bodyPr wrap="none" rtlCol="0">
              <a:spAutoFit/>
            </a:bodyPr>
            <a:lstStyle/>
            <a:p>
              <a:r>
                <a:rPr lang="fr-FR" sz="6000" b="1" dirty="0">
                  <a:solidFill>
                    <a:srgbClr val="AA198D"/>
                  </a:solidFill>
                  <a:latin typeface="Tomica" pitchFamily="18" charset="77"/>
                </a:rPr>
                <a:t>2</a:t>
              </a:r>
            </a:p>
          </p:txBody>
        </p:sp>
        <p:sp>
          <p:nvSpPr>
            <p:cNvPr id="16" name="ZoneTexte 15">
              <a:extLst>
                <a:ext uri="{FF2B5EF4-FFF2-40B4-BE49-F238E27FC236}">
                  <a16:creationId xmlns:a16="http://schemas.microsoft.com/office/drawing/2014/main" id="{3D1193AD-38DA-3E4D-9A2F-0D2533C4577C}"/>
                </a:ext>
              </a:extLst>
            </p:cNvPr>
            <p:cNvSpPr txBox="1"/>
            <p:nvPr/>
          </p:nvSpPr>
          <p:spPr>
            <a:xfrm>
              <a:off x="2899220" y="4225491"/>
              <a:ext cx="3053054" cy="858760"/>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Assurance de dommages et de personnes</a:t>
              </a:r>
            </a:p>
          </p:txBody>
        </p:sp>
        <p:sp>
          <p:nvSpPr>
            <p:cNvPr id="29" name="Entrée manuelle 3">
              <a:extLst>
                <a:ext uri="{FF2B5EF4-FFF2-40B4-BE49-F238E27FC236}">
                  <a16:creationId xmlns:a16="http://schemas.microsoft.com/office/drawing/2014/main" id="{B3CCD89B-85C3-A748-B7EB-1503B5BA9DE3}"/>
                </a:ext>
              </a:extLst>
            </p:cNvPr>
            <p:cNvSpPr/>
            <p:nvPr/>
          </p:nvSpPr>
          <p:spPr>
            <a:xfrm>
              <a:off x="1703582" y="4113127"/>
              <a:ext cx="1095748" cy="12368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AA198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nvGrpSpPr>
          <p:cNvPr id="15" name="Groupe 14">
            <a:extLst>
              <a:ext uri="{FF2B5EF4-FFF2-40B4-BE49-F238E27FC236}">
                <a16:creationId xmlns:a16="http://schemas.microsoft.com/office/drawing/2014/main" id="{7287F444-C1B8-8587-71F9-F666112F3CDF}"/>
              </a:ext>
            </a:extLst>
          </p:cNvPr>
          <p:cNvGrpSpPr/>
          <p:nvPr/>
        </p:nvGrpSpPr>
        <p:grpSpPr>
          <a:xfrm>
            <a:off x="782251" y="4902250"/>
            <a:ext cx="4164189" cy="1108244"/>
            <a:chOff x="6973753" y="4007783"/>
            <a:chExt cx="4164189" cy="1330399"/>
          </a:xfrm>
        </p:grpSpPr>
        <p:sp>
          <p:nvSpPr>
            <p:cNvPr id="11" name="ZoneTexte 10">
              <a:extLst>
                <a:ext uri="{FF2B5EF4-FFF2-40B4-BE49-F238E27FC236}">
                  <a16:creationId xmlns:a16="http://schemas.microsoft.com/office/drawing/2014/main" id="{CD488CAA-9201-0E41-AAFC-C428B592D4BE}"/>
                </a:ext>
              </a:extLst>
            </p:cNvPr>
            <p:cNvSpPr txBox="1"/>
            <p:nvPr/>
          </p:nvSpPr>
          <p:spPr>
            <a:xfrm>
              <a:off x="7245052" y="4118822"/>
              <a:ext cx="574196" cy="1219255"/>
            </a:xfrm>
            <a:prstGeom prst="rect">
              <a:avLst/>
            </a:prstGeom>
            <a:noFill/>
          </p:spPr>
          <p:txBody>
            <a:bodyPr wrap="none" rtlCol="0">
              <a:spAutoFit/>
            </a:bodyPr>
            <a:lstStyle/>
            <a:p>
              <a:r>
                <a:rPr lang="fr-FR" sz="6000" b="1">
                  <a:solidFill>
                    <a:srgbClr val="5BC1DB"/>
                  </a:solidFill>
                  <a:latin typeface="Tomica" pitchFamily="18" charset="77"/>
                </a:rPr>
                <a:t>3</a:t>
              </a:r>
              <a:endParaRPr lang="fr-FR" sz="6000" b="1" dirty="0">
                <a:solidFill>
                  <a:srgbClr val="5BC1DB"/>
                </a:solidFill>
                <a:latin typeface="Tomica" pitchFamily="18" charset="77"/>
              </a:endParaRPr>
            </a:p>
          </p:txBody>
        </p:sp>
        <p:sp>
          <p:nvSpPr>
            <p:cNvPr id="22" name="ZoneTexte 21">
              <a:extLst>
                <a:ext uri="{FF2B5EF4-FFF2-40B4-BE49-F238E27FC236}">
                  <a16:creationId xmlns:a16="http://schemas.microsoft.com/office/drawing/2014/main" id="{58A17B85-15C0-5047-8198-ADCF4413D1E9}"/>
                </a:ext>
              </a:extLst>
            </p:cNvPr>
            <p:cNvSpPr txBox="1"/>
            <p:nvPr/>
          </p:nvSpPr>
          <p:spPr>
            <a:xfrm>
              <a:off x="8160524" y="4225954"/>
              <a:ext cx="2977418" cy="923679"/>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Focus sur les assurances de dommages </a:t>
              </a:r>
            </a:p>
          </p:txBody>
        </p:sp>
        <p:sp>
          <p:nvSpPr>
            <p:cNvPr id="31" name="Entrée manuelle 3">
              <a:extLst>
                <a:ext uri="{FF2B5EF4-FFF2-40B4-BE49-F238E27FC236}">
                  <a16:creationId xmlns:a16="http://schemas.microsoft.com/office/drawing/2014/main" id="{85872530-48F7-BD48-B179-ED272267E482}"/>
                </a:ext>
              </a:extLst>
            </p:cNvPr>
            <p:cNvSpPr/>
            <p:nvPr/>
          </p:nvSpPr>
          <p:spPr>
            <a:xfrm>
              <a:off x="6973753" y="4007783"/>
              <a:ext cx="1060372" cy="13303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5BC1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nvGrpSpPr>
          <p:cNvPr id="51" name="Groupe 50">
            <a:extLst>
              <a:ext uri="{FF2B5EF4-FFF2-40B4-BE49-F238E27FC236}">
                <a16:creationId xmlns:a16="http://schemas.microsoft.com/office/drawing/2014/main" id="{7AFCAB7A-DFDC-4023-8E2C-B29A9B18689D}"/>
              </a:ext>
            </a:extLst>
          </p:cNvPr>
          <p:cNvGrpSpPr/>
          <p:nvPr/>
        </p:nvGrpSpPr>
        <p:grpSpPr>
          <a:xfrm>
            <a:off x="6308264" y="1407662"/>
            <a:ext cx="4331161" cy="1220280"/>
            <a:chOff x="1703582" y="1739677"/>
            <a:chExt cx="4331161" cy="1681636"/>
          </a:xfrm>
        </p:grpSpPr>
        <p:sp>
          <p:nvSpPr>
            <p:cNvPr id="52" name="ZoneTexte 51">
              <a:extLst>
                <a:ext uri="{FF2B5EF4-FFF2-40B4-BE49-F238E27FC236}">
                  <a16:creationId xmlns:a16="http://schemas.microsoft.com/office/drawing/2014/main" id="{32B52C1F-4787-49A7-A4CE-A24A225615A2}"/>
                </a:ext>
              </a:extLst>
            </p:cNvPr>
            <p:cNvSpPr txBox="1"/>
            <p:nvPr/>
          </p:nvSpPr>
          <p:spPr>
            <a:xfrm>
              <a:off x="1941670" y="2013216"/>
              <a:ext cx="574196" cy="1399659"/>
            </a:xfrm>
            <a:prstGeom prst="rect">
              <a:avLst/>
            </a:prstGeom>
            <a:noFill/>
          </p:spPr>
          <p:txBody>
            <a:bodyPr wrap="none" rtlCol="0">
              <a:spAutoFit/>
            </a:bodyPr>
            <a:lstStyle/>
            <a:p>
              <a:r>
                <a:rPr lang="fr-FR" sz="6000" b="1" dirty="0">
                  <a:solidFill>
                    <a:srgbClr val="77E0C1"/>
                  </a:solidFill>
                  <a:latin typeface="Tomica" pitchFamily="18" charset="77"/>
                </a:rPr>
                <a:t>4</a:t>
              </a:r>
            </a:p>
          </p:txBody>
        </p:sp>
        <p:sp>
          <p:nvSpPr>
            <p:cNvPr id="53" name="ZoneTexte 52">
              <a:extLst>
                <a:ext uri="{FF2B5EF4-FFF2-40B4-BE49-F238E27FC236}">
                  <a16:creationId xmlns:a16="http://schemas.microsoft.com/office/drawing/2014/main" id="{A587810E-8271-4169-A4BE-6B7A61B9C4E1}"/>
                </a:ext>
              </a:extLst>
            </p:cNvPr>
            <p:cNvSpPr txBox="1"/>
            <p:nvPr/>
          </p:nvSpPr>
          <p:spPr>
            <a:xfrm>
              <a:off x="2924324" y="2266167"/>
              <a:ext cx="3110419" cy="593794"/>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Les provisions techniques</a:t>
              </a:r>
            </a:p>
          </p:txBody>
        </p:sp>
        <p:sp>
          <p:nvSpPr>
            <p:cNvPr id="54" name="Entrée manuelle 3">
              <a:extLst>
                <a:ext uri="{FF2B5EF4-FFF2-40B4-BE49-F238E27FC236}">
                  <a16:creationId xmlns:a16="http://schemas.microsoft.com/office/drawing/2014/main" id="{A51115D7-EC15-4B52-B7D6-BD7C284E110B}"/>
                </a:ext>
              </a:extLst>
            </p:cNvPr>
            <p:cNvSpPr/>
            <p:nvPr/>
          </p:nvSpPr>
          <p:spPr>
            <a:xfrm>
              <a:off x="1703582" y="1739677"/>
              <a:ext cx="1095748" cy="168163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77E0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nvGrpSpPr>
          <p:cNvPr id="55" name="Groupe 54">
            <a:extLst>
              <a:ext uri="{FF2B5EF4-FFF2-40B4-BE49-F238E27FC236}">
                <a16:creationId xmlns:a16="http://schemas.microsoft.com/office/drawing/2014/main" id="{5CF14E66-9A8B-4EEB-A029-F25D1A0A59BF}"/>
              </a:ext>
            </a:extLst>
          </p:cNvPr>
          <p:cNvGrpSpPr/>
          <p:nvPr/>
        </p:nvGrpSpPr>
        <p:grpSpPr>
          <a:xfrm>
            <a:off x="6299487" y="4852916"/>
            <a:ext cx="4152898" cy="1108250"/>
            <a:chOff x="1703582" y="4113127"/>
            <a:chExt cx="4152898" cy="1236900"/>
          </a:xfrm>
        </p:grpSpPr>
        <p:sp>
          <p:nvSpPr>
            <p:cNvPr id="56" name="ZoneTexte 55">
              <a:extLst>
                <a:ext uri="{FF2B5EF4-FFF2-40B4-BE49-F238E27FC236}">
                  <a16:creationId xmlns:a16="http://schemas.microsoft.com/office/drawing/2014/main" id="{EBDFEC11-B690-4926-AAC3-99D532BCA6DD}"/>
                </a:ext>
              </a:extLst>
            </p:cNvPr>
            <p:cNvSpPr txBox="1"/>
            <p:nvPr/>
          </p:nvSpPr>
          <p:spPr>
            <a:xfrm>
              <a:off x="2014303" y="4216462"/>
              <a:ext cx="574196" cy="1133565"/>
            </a:xfrm>
            <a:prstGeom prst="rect">
              <a:avLst/>
            </a:prstGeom>
            <a:noFill/>
          </p:spPr>
          <p:txBody>
            <a:bodyPr wrap="none" rtlCol="0">
              <a:spAutoFit/>
            </a:bodyPr>
            <a:lstStyle/>
            <a:p>
              <a:r>
                <a:rPr lang="fr-FR" sz="6000" b="1" dirty="0">
                  <a:solidFill>
                    <a:srgbClr val="AA198D"/>
                  </a:solidFill>
                  <a:latin typeface="Tomica" pitchFamily="18" charset="77"/>
                </a:rPr>
                <a:t>6</a:t>
              </a:r>
            </a:p>
          </p:txBody>
        </p:sp>
        <p:sp>
          <p:nvSpPr>
            <p:cNvPr id="57" name="ZoneTexte 56">
              <a:extLst>
                <a:ext uri="{FF2B5EF4-FFF2-40B4-BE49-F238E27FC236}">
                  <a16:creationId xmlns:a16="http://schemas.microsoft.com/office/drawing/2014/main" id="{A0B840FF-6CFC-4C13-AF3B-34327DB7E972}"/>
                </a:ext>
              </a:extLst>
            </p:cNvPr>
            <p:cNvSpPr txBox="1"/>
            <p:nvPr/>
          </p:nvSpPr>
          <p:spPr>
            <a:xfrm>
              <a:off x="2872320" y="4443746"/>
              <a:ext cx="2984160" cy="480906"/>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Traitement des données</a:t>
              </a:r>
            </a:p>
          </p:txBody>
        </p:sp>
        <p:sp>
          <p:nvSpPr>
            <p:cNvPr id="58" name="Entrée manuelle 3">
              <a:extLst>
                <a:ext uri="{FF2B5EF4-FFF2-40B4-BE49-F238E27FC236}">
                  <a16:creationId xmlns:a16="http://schemas.microsoft.com/office/drawing/2014/main" id="{F8433A0F-65E0-4829-BADF-4FE4A7515F17}"/>
                </a:ext>
              </a:extLst>
            </p:cNvPr>
            <p:cNvSpPr/>
            <p:nvPr/>
          </p:nvSpPr>
          <p:spPr>
            <a:xfrm>
              <a:off x="1703582" y="4113127"/>
              <a:ext cx="1095748" cy="12368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AA198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nvGrpSpPr>
          <p:cNvPr id="59" name="Groupe 58">
            <a:extLst>
              <a:ext uri="{FF2B5EF4-FFF2-40B4-BE49-F238E27FC236}">
                <a16:creationId xmlns:a16="http://schemas.microsoft.com/office/drawing/2014/main" id="{C82D2614-45C3-41AE-A5E7-7558D474F9DB}"/>
              </a:ext>
            </a:extLst>
          </p:cNvPr>
          <p:cNvGrpSpPr/>
          <p:nvPr/>
        </p:nvGrpSpPr>
        <p:grpSpPr>
          <a:xfrm>
            <a:off x="6304880" y="3121808"/>
            <a:ext cx="4208286" cy="1108250"/>
            <a:chOff x="1703582" y="4113127"/>
            <a:chExt cx="4208286" cy="1236900"/>
          </a:xfrm>
        </p:grpSpPr>
        <p:sp>
          <p:nvSpPr>
            <p:cNvPr id="60" name="ZoneTexte 59">
              <a:extLst>
                <a:ext uri="{FF2B5EF4-FFF2-40B4-BE49-F238E27FC236}">
                  <a16:creationId xmlns:a16="http://schemas.microsoft.com/office/drawing/2014/main" id="{12B81111-929D-424B-ABE2-9400667E821C}"/>
                </a:ext>
              </a:extLst>
            </p:cNvPr>
            <p:cNvSpPr txBox="1"/>
            <p:nvPr/>
          </p:nvSpPr>
          <p:spPr>
            <a:xfrm>
              <a:off x="2014303" y="4216462"/>
              <a:ext cx="574196" cy="1133565"/>
            </a:xfrm>
            <a:prstGeom prst="rect">
              <a:avLst/>
            </a:prstGeom>
            <a:noFill/>
          </p:spPr>
          <p:txBody>
            <a:bodyPr wrap="none" rtlCol="0">
              <a:spAutoFit/>
            </a:bodyPr>
            <a:lstStyle/>
            <a:p>
              <a:r>
                <a:rPr lang="fr-FR" sz="6000" b="1" dirty="0">
                  <a:solidFill>
                    <a:srgbClr val="FFD240"/>
                  </a:solidFill>
                  <a:latin typeface="Tomica" pitchFamily="18" charset="77"/>
                </a:rPr>
                <a:t>5</a:t>
              </a:r>
            </a:p>
          </p:txBody>
        </p:sp>
        <p:sp>
          <p:nvSpPr>
            <p:cNvPr id="61" name="ZoneTexte 60">
              <a:extLst>
                <a:ext uri="{FF2B5EF4-FFF2-40B4-BE49-F238E27FC236}">
                  <a16:creationId xmlns:a16="http://schemas.microsoft.com/office/drawing/2014/main" id="{4FAE3563-01E5-4AF8-897C-1ACBFA711841}"/>
                </a:ext>
              </a:extLst>
            </p:cNvPr>
            <p:cNvSpPr txBox="1"/>
            <p:nvPr/>
          </p:nvSpPr>
          <p:spPr>
            <a:xfrm>
              <a:off x="2927708" y="4258212"/>
              <a:ext cx="2984160" cy="858760"/>
            </a:xfrm>
            <a:prstGeom prst="rect">
              <a:avLst/>
            </a:prstGeom>
            <a:noFill/>
          </p:spPr>
          <p:txBody>
            <a:bodyPr wrap="square" rtlCol="0">
              <a:spAutoFit/>
            </a:bodyPr>
            <a:lstStyle/>
            <a:p>
              <a:r>
                <a:rPr lang="fr-FR" sz="2200" b="1" dirty="0">
                  <a:solidFill>
                    <a:schemeClr val="bg1"/>
                  </a:solidFill>
                  <a:latin typeface="Arial Narrow" panose="020B0606020202030204" pitchFamily="34" charset="0"/>
                </a:rPr>
                <a:t>Les provisions pour sinistres PSAP &amp; IBNR</a:t>
              </a:r>
            </a:p>
          </p:txBody>
        </p:sp>
        <p:sp>
          <p:nvSpPr>
            <p:cNvPr id="62" name="Entrée manuelle 3">
              <a:extLst>
                <a:ext uri="{FF2B5EF4-FFF2-40B4-BE49-F238E27FC236}">
                  <a16:creationId xmlns:a16="http://schemas.microsoft.com/office/drawing/2014/main" id="{9C0BE4A0-D04A-4CDB-9E38-DABEF468A0FD}"/>
                </a:ext>
              </a:extLst>
            </p:cNvPr>
            <p:cNvSpPr/>
            <p:nvPr/>
          </p:nvSpPr>
          <p:spPr>
            <a:xfrm>
              <a:off x="1703582" y="4113127"/>
              <a:ext cx="1095748" cy="12368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000"/>
                  </a:moveTo>
                  <a:cubicBezTo>
                    <a:pt x="4771" y="1750"/>
                    <a:pt x="6863" y="1084"/>
                    <a:pt x="10000" y="0"/>
                  </a:cubicBezTo>
                  <a:lnTo>
                    <a:pt x="10000" y="10000"/>
                  </a:lnTo>
                  <a:lnTo>
                    <a:pt x="0" y="10000"/>
                  </a:lnTo>
                  <a:lnTo>
                    <a:pt x="0" y="2000"/>
                  </a:lnTo>
                  <a:close/>
                </a:path>
              </a:pathLst>
            </a:custGeom>
            <a:noFill/>
            <a:ln w="66675">
              <a:solidFill>
                <a:srgbClr val="FFD24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251858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38C79-3FA9-DCDB-BC24-1D05B26F64FA}"/>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99C3FDE3-FE68-A2D9-9D89-2C97C2FA68CA}"/>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F629960B-E72F-2959-5DD5-991E754E9AA3}"/>
              </a:ext>
            </a:extLst>
          </p:cNvPr>
          <p:cNvPicPr>
            <a:picLocks noChangeAspect="1"/>
          </p:cNvPicPr>
          <p:nvPr/>
        </p:nvPicPr>
        <p:blipFill>
          <a:blip r:embed="rId3"/>
          <a:stretch>
            <a:fillRect/>
          </a:stretch>
        </p:blipFill>
        <p:spPr>
          <a:xfrm>
            <a:off x="0" y="704588"/>
            <a:ext cx="8706205" cy="45719"/>
          </a:xfrm>
          <a:prstGeom prst="rect">
            <a:avLst/>
          </a:prstGeom>
        </p:spPr>
      </p:pic>
      <p:sp>
        <p:nvSpPr>
          <p:cNvPr id="5" name="ZoneTexte 4">
            <a:extLst>
              <a:ext uri="{FF2B5EF4-FFF2-40B4-BE49-F238E27FC236}">
                <a16:creationId xmlns:a16="http://schemas.microsoft.com/office/drawing/2014/main" id="{FBE19AA3-31DD-7B89-4396-E9A748686CC7}"/>
              </a:ext>
            </a:extLst>
          </p:cNvPr>
          <p:cNvSpPr txBox="1"/>
          <p:nvPr/>
        </p:nvSpPr>
        <p:spPr>
          <a:xfrm>
            <a:off x="284728" y="1008214"/>
            <a:ext cx="11621522" cy="458074"/>
          </a:xfrm>
          <a:prstGeom prst="rect">
            <a:avLst/>
          </a:prstGeom>
          <a:noFill/>
        </p:spPr>
        <p:txBody>
          <a:bodyPr wrap="square">
            <a:spAutoFit/>
          </a:bodyPr>
          <a:lstStyle/>
          <a:p>
            <a:pPr algn="just">
              <a:lnSpc>
                <a:spcPct val="150000"/>
              </a:lnSpc>
            </a:pPr>
            <a:r>
              <a:rPr lang="fr-FR" dirty="0">
                <a:latin typeface="Times New Roman" panose="02020603050405020304" pitchFamily="18" charset="0"/>
                <a:cs typeface="Times New Roman" panose="02020603050405020304" pitchFamily="18" charset="0"/>
              </a:rPr>
              <a:t>Les règlements futurs des sinistres constituent la charge à l’ultime qui correspond au montant à provisionner </a:t>
            </a:r>
            <a:r>
              <a:rPr lang="fr-FR">
                <a:latin typeface="Times New Roman" panose="02020603050405020304" pitchFamily="18" charset="0"/>
                <a:cs typeface="Times New Roman" panose="02020603050405020304" pitchFamily="18" charset="0"/>
              </a:rPr>
              <a:t>au 31/12</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N+k</a:t>
            </a:r>
            <a:r>
              <a:rPr lang="fr-FR" dirty="0">
                <a:latin typeface="Times New Roman" panose="02020603050405020304" pitchFamily="18" charset="0"/>
                <a:cs typeface="Times New Roman" panose="02020603050405020304" pitchFamily="18" charset="0"/>
              </a:rPr>
              <a:t> :</a:t>
            </a:r>
          </a:p>
        </p:txBody>
      </p:sp>
      <p:graphicFrame>
        <p:nvGraphicFramePr>
          <p:cNvPr id="10" name="Tableau 9">
            <a:extLst>
              <a:ext uri="{FF2B5EF4-FFF2-40B4-BE49-F238E27FC236}">
                <a16:creationId xmlns:a16="http://schemas.microsoft.com/office/drawing/2014/main" id="{7C7A5D09-9798-53A6-F999-CD43E493013B}"/>
              </a:ext>
            </a:extLst>
          </p:cNvPr>
          <p:cNvGraphicFramePr>
            <a:graphicFrameLocks noGrp="1"/>
          </p:cNvGraphicFramePr>
          <p:nvPr>
            <p:extLst>
              <p:ext uri="{D42A27DB-BD31-4B8C-83A1-F6EECF244321}">
                <p14:modId xmlns:p14="http://schemas.microsoft.com/office/powerpoint/2010/main" val="1727241588"/>
              </p:ext>
            </p:extLst>
          </p:nvPr>
        </p:nvGraphicFramePr>
        <p:xfrm>
          <a:off x="867508" y="1733214"/>
          <a:ext cx="10058400" cy="4114800"/>
        </p:xfrm>
        <a:graphic>
          <a:graphicData uri="http://schemas.openxmlformats.org/drawingml/2006/table">
            <a:tbl>
              <a:tblPr firstRow="1" bandRow="1">
                <a:tableStyleId>{69012ECD-51FC-41F1-AA8D-1B2483CD663E}</a:tableStyleId>
              </a:tblPr>
              <a:tblGrid>
                <a:gridCol w="2514600">
                  <a:extLst>
                    <a:ext uri="{9D8B030D-6E8A-4147-A177-3AD203B41FA5}">
                      <a16:colId xmlns:a16="http://schemas.microsoft.com/office/drawing/2014/main" val="3378136355"/>
                    </a:ext>
                  </a:extLst>
                </a:gridCol>
                <a:gridCol w="2514600">
                  <a:extLst>
                    <a:ext uri="{9D8B030D-6E8A-4147-A177-3AD203B41FA5}">
                      <a16:colId xmlns:a16="http://schemas.microsoft.com/office/drawing/2014/main" val="219622580"/>
                    </a:ext>
                  </a:extLst>
                </a:gridCol>
                <a:gridCol w="2514600">
                  <a:extLst>
                    <a:ext uri="{9D8B030D-6E8A-4147-A177-3AD203B41FA5}">
                      <a16:colId xmlns:a16="http://schemas.microsoft.com/office/drawing/2014/main" val="391364900"/>
                    </a:ext>
                  </a:extLst>
                </a:gridCol>
                <a:gridCol w="2514600">
                  <a:extLst>
                    <a:ext uri="{9D8B030D-6E8A-4147-A177-3AD203B41FA5}">
                      <a16:colId xmlns:a16="http://schemas.microsoft.com/office/drawing/2014/main" val="3178821034"/>
                    </a:ext>
                  </a:extLst>
                </a:gridCol>
              </a:tblGrid>
              <a:tr h="370840">
                <a:tc gridSpan="4">
                  <a:txBody>
                    <a:bodyPr/>
                    <a:lstStyle/>
                    <a:p>
                      <a:pPr lvl="0" algn="ctr"/>
                      <a:r>
                        <a:rPr lang="fr-FR" sz="1800" dirty="0">
                          <a:latin typeface="Times New Roman" panose="02020603050405020304" pitchFamily="18" charset="0"/>
                          <a:cs typeface="Times New Roman" panose="02020603050405020304" pitchFamily="18" charset="0"/>
                        </a:rPr>
                        <a:t>CHARGE ULTIME </a:t>
                      </a:r>
                    </a:p>
                    <a:p>
                      <a:pPr lvl="0" algn="ctr"/>
                      <a:r>
                        <a:rPr lang="fr-FR" sz="1800" b="0" dirty="0">
                          <a:latin typeface="Times New Roman" panose="02020603050405020304" pitchFamily="18" charset="0"/>
                          <a:cs typeface="Times New Roman" panose="02020603050405020304" pitchFamily="18" charset="0"/>
                        </a:rPr>
                        <a:t>Est le coût final prévisible des sinistres relatifs à un exercice donné (=charge D/D + IBNR)</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384494">
                            <a:shade val="30000"/>
                            <a:satMod val="115000"/>
                          </a:srgbClr>
                        </a:gs>
                        <a:gs pos="50000">
                          <a:srgbClr val="384494">
                            <a:shade val="67500"/>
                            <a:satMod val="115000"/>
                          </a:srgbClr>
                        </a:gs>
                        <a:gs pos="100000">
                          <a:srgbClr val="384494">
                            <a:shade val="100000"/>
                            <a:satMod val="115000"/>
                          </a:srgbClr>
                        </a:gs>
                      </a:gsLst>
                      <a:lin ang="5400000" scaled="1"/>
                      <a:tileRect/>
                    </a:gradFill>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930581081"/>
                  </a:ext>
                </a:extLst>
              </a:tr>
              <a:tr h="611249">
                <a:tc gridSpan="2">
                  <a:txBody>
                    <a:bodyPr/>
                    <a:lstStyle/>
                    <a:p>
                      <a:pPr algn="ctr"/>
                      <a:r>
                        <a:rPr lang="fr-FR" sz="1800" b="1" kern="1200" dirty="0">
                          <a:solidFill>
                            <a:schemeClr val="tx1"/>
                          </a:solidFill>
                          <a:latin typeface="Times New Roman" panose="02020603050405020304" pitchFamily="18" charset="0"/>
                          <a:ea typeface="+mn-ea"/>
                          <a:cs typeface="Times New Roman" panose="02020603050405020304" pitchFamily="18" charset="0"/>
                        </a:rPr>
                        <a:t>IBNR</a:t>
                      </a:r>
                    </a:p>
                    <a:p>
                      <a:pPr algn="ctr"/>
                      <a:r>
                        <a:rPr lang="fr-FR" sz="1800" kern="1200" dirty="0">
                          <a:solidFill>
                            <a:schemeClr val="tx1"/>
                          </a:solidFill>
                          <a:latin typeface="Times New Roman" panose="02020603050405020304" pitchFamily="18" charset="0"/>
                          <a:ea typeface="+mn-ea"/>
                          <a:cs typeface="Times New Roman" panose="02020603050405020304" pitchFamily="18" charset="0"/>
                        </a:rPr>
                        <a:t>est la somme des sinistres tardifs et les réévaluations (= IBNyR + IBNeR)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tcPr>
                </a:tc>
                <a:tc hMerge="1">
                  <a:txBody>
                    <a:bodyPr/>
                    <a:lstStyle/>
                    <a:p>
                      <a:endParaRPr lang="fr-FR" dirty="0"/>
                    </a:p>
                  </a:txBody>
                  <a:tcPr/>
                </a:tc>
                <a:tc gridSpan="2">
                  <a:txBody>
                    <a:bodyPr/>
                    <a:lstStyle/>
                    <a:p>
                      <a:pPr marL="0" algn="ctr" defTabSz="914400" rtl="0" eaLnBrk="1" latinLnBrk="0" hangingPunct="1"/>
                      <a:r>
                        <a:rPr lang="fr-FR" sz="1800" b="1" kern="1200" dirty="0">
                          <a:solidFill>
                            <a:schemeClr val="tx1"/>
                          </a:solidFill>
                          <a:latin typeface="Times New Roman" panose="02020603050405020304" pitchFamily="18" charset="0"/>
                          <a:ea typeface="+mn-ea"/>
                          <a:cs typeface="Times New Roman" panose="02020603050405020304" pitchFamily="18" charset="0"/>
                        </a:rPr>
                        <a:t>Charge D/D </a:t>
                      </a:r>
                    </a:p>
                    <a:p>
                      <a:pPr marL="0" algn="ctr" defTabSz="914400" rtl="0" eaLnBrk="1" latinLnBrk="0" hangingPunct="1"/>
                      <a:r>
                        <a:rPr lang="fr-FR" sz="1800" kern="1200" dirty="0">
                          <a:solidFill>
                            <a:schemeClr val="tx1"/>
                          </a:solidFill>
                          <a:latin typeface="Times New Roman" panose="02020603050405020304" pitchFamily="18" charset="0"/>
                          <a:ea typeface="+mn-ea"/>
                          <a:cs typeface="Times New Roman" panose="02020603050405020304" pitchFamily="18" charset="0"/>
                        </a:rPr>
                        <a:t>est la somme des charges de tous les sinistres déjà déclarés </a:t>
                      </a:r>
                    </a:p>
                    <a:p>
                      <a:pPr marL="0" algn="ctr" defTabSz="914400" rtl="0" eaLnBrk="1" latinLnBrk="0" hangingPunct="1"/>
                      <a:r>
                        <a:rPr lang="fr-FR" sz="1800" kern="1200" dirty="0">
                          <a:solidFill>
                            <a:schemeClr val="tx1"/>
                          </a:solidFill>
                          <a:latin typeface="Times New Roman" panose="02020603050405020304" pitchFamily="18" charset="0"/>
                          <a:ea typeface="+mn-ea"/>
                          <a:cs typeface="Times New Roman" panose="02020603050405020304" pitchFamily="18" charset="0"/>
                        </a:rPr>
                        <a:t>(= provision de sinistre à payer + règlements)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tcPr>
                </a:tc>
                <a:tc hMerge="1">
                  <a:txBody>
                    <a:bodyPr/>
                    <a:lstStyle/>
                    <a:p>
                      <a:endParaRPr lang="fr-FR" dirty="0"/>
                    </a:p>
                  </a:txBody>
                  <a:tcPr/>
                </a:tc>
                <a:extLst>
                  <a:ext uri="{0D108BD9-81ED-4DB2-BD59-A6C34878D82A}">
                    <a16:rowId xmlns:a16="http://schemas.microsoft.com/office/drawing/2014/main" val="2345863747"/>
                  </a:ext>
                </a:extLst>
              </a:tr>
              <a:tr h="370840">
                <a:tc>
                  <a:txBody>
                    <a:bodyPr/>
                    <a:lstStyle/>
                    <a:p>
                      <a:pPr lvl="0" algn="ctr"/>
                      <a:r>
                        <a:rPr lang="fr-FR" sz="1800" b="1" dirty="0">
                          <a:latin typeface="Times New Roman" panose="02020603050405020304" pitchFamily="18" charset="0"/>
                          <a:cs typeface="Times New Roman" panose="02020603050405020304" pitchFamily="18" charset="0"/>
                        </a:rPr>
                        <a:t>IBNyR</a:t>
                      </a:r>
                    </a:p>
                    <a:p>
                      <a:pPr lvl="0" algn="ctr"/>
                      <a:r>
                        <a:rPr lang="fr-FR" sz="1800" dirty="0">
                          <a:latin typeface="Times New Roman" panose="02020603050405020304" pitchFamily="18" charset="0"/>
                          <a:cs typeface="Times New Roman" panose="02020603050405020304" pitchFamily="18" charset="0"/>
                        </a:rPr>
                        <a:t>Provision destinée à couvrir les sinistres survenus non encore déclarés </a:t>
                      </a:r>
                    </a:p>
                    <a:p>
                      <a:pPr lvl="0" algn="ctr"/>
                      <a:r>
                        <a:rPr lang="fr-FR" sz="1800" dirty="0">
                          <a:latin typeface="Times New Roman" panose="02020603050405020304" pitchFamily="18" charset="0"/>
                          <a:cs typeface="Times New Roman" panose="02020603050405020304" pitchFamily="18" charset="0"/>
                        </a:rPr>
                        <a:t>(= tardifs)</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a:txBody>
                    <a:bodyPr/>
                    <a:lstStyle/>
                    <a:p>
                      <a:pPr lvl="0" algn="ctr"/>
                      <a:r>
                        <a:rPr lang="fr-FR" sz="1800" b="1" dirty="0">
                          <a:latin typeface="Times New Roman" panose="02020603050405020304" pitchFamily="18" charset="0"/>
                          <a:cs typeface="Times New Roman" panose="02020603050405020304" pitchFamily="18" charset="0"/>
                        </a:rPr>
                        <a:t>IBNeR</a:t>
                      </a:r>
                    </a:p>
                    <a:p>
                      <a:pPr lvl="0" algn="ctr"/>
                      <a:r>
                        <a:rPr lang="fr-FR" sz="1800" dirty="0">
                          <a:latin typeface="Times New Roman" panose="02020603050405020304" pitchFamily="18" charset="0"/>
                          <a:cs typeface="Times New Roman" panose="02020603050405020304" pitchFamily="18" charset="0"/>
                        </a:rPr>
                        <a:t>Provision destinée à couvrir les sinistres survenus, déclarés mais sur/sous évalués</a:t>
                      </a:r>
                    </a:p>
                    <a:p>
                      <a:pPr lvl="0" algn="ctr"/>
                      <a:r>
                        <a:rPr lang="fr-FR" sz="1800" dirty="0">
                          <a:latin typeface="Times New Roman" panose="02020603050405020304" pitchFamily="18" charset="0"/>
                          <a:cs typeface="Times New Roman" panose="02020603050405020304" pitchFamily="18" charset="0"/>
                        </a:rPr>
                        <a:t>(= réévaluations) </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a:txBody>
                    <a:bodyPr/>
                    <a:lstStyle/>
                    <a:p>
                      <a:pPr lvl="0" algn="ctr"/>
                      <a:r>
                        <a:rPr lang="fr-FR" sz="1800" b="1" dirty="0">
                          <a:latin typeface="Times New Roman" panose="02020603050405020304" pitchFamily="18" charset="0"/>
                          <a:cs typeface="Times New Roman" panose="02020603050405020304" pitchFamily="18" charset="0"/>
                        </a:rPr>
                        <a:t>Provision D/D</a:t>
                      </a:r>
                    </a:p>
                    <a:p>
                      <a:pPr lvl="0" algn="ctr"/>
                      <a:r>
                        <a:rPr lang="fr-FR" sz="1800" dirty="0">
                          <a:latin typeface="Times New Roman" panose="02020603050405020304" pitchFamily="18" charset="0"/>
                          <a:cs typeface="Times New Roman" panose="02020603050405020304" pitchFamily="18" charset="0"/>
                        </a:rPr>
                        <a:t>Représente la provision des sinistres déjà déclarés mais non encore réglés</a:t>
                      </a:r>
                    </a:p>
                    <a:p>
                      <a:pPr lvl="0" algn="ctr"/>
                      <a:r>
                        <a:rPr lang="fr-FR" sz="1800" dirty="0">
                          <a:latin typeface="Times New Roman" panose="02020603050405020304" pitchFamily="18" charset="0"/>
                          <a:cs typeface="Times New Roman" panose="02020603050405020304" pitchFamily="18" charset="0"/>
                        </a:rPr>
                        <a:t>(=sinistre à payer)</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tc>
                  <a:txBody>
                    <a:bodyPr/>
                    <a:lstStyle/>
                    <a:p>
                      <a:pPr lvl="0" algn="ctr"/>
                      <a:r>
                        <a:rPr lang="fr-FR" sz="1800" b="1" dirty="0">
                          <a:latin typeface="Times New Roman" panose="02020603050405020304" pitchFamily="18" charset="0"/>
                          <a:cs typeface="Times New Roman" panose="02020603050405020304" pitchFamily="18" charset="0"/>
                        </a:rPr>
                        <a:t>Règlements </a:t>
                      </a:r>
                    </a:p>
                    <a:p>
                      <a:pPr lvl="0" algn="ctr"/>
                      <a:r>
                        <a:rPr lang="fr-FR" sz="1800" dirty="0">
                          <a:latin typeface="Times New Roman" panose="02020603050405020304" pitchFamily="18" charset="0"/>
                          <a:cs typeface="Times New Roman" panose="02020603050405020304" pitchFamily="18" charset="0"/>
                        </a:rPr>
                        <a:t>Les sinistres survenus, déclarés et payés à la date d’inventaire </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1022032438"/>
                  </a:ext>
                </a:extLst>
              </a:tr>
            </a:tbl>
          </a:graphicData>
        </a:graphic>
      </p:graphicFrame>
      <p:sp>
        <p:nvSpPr>
          <p:cNvPr id="11" name="ZoneTexte 10">
            <a:extLst>
              <a:ext uri="{FF2B5EF4-FFF2-40B4-BE49-F238E27FC236}">
                <a16:creationId xmlns:a16="http://schemas.microsoft.com/office/drawing/2014/main" id="{20D3FAFD-481B-5202-5155-427EA1555726}"/>
              </a:ext>
            </a:extLst>
          </p:cNvPr>
          <p:cNvSpPr txBox="1"/>
          <p:nvPr/>
        </p:nvSpPr>
        <p:spPr>
          <a:xfrm>
            <a:off x="223520" y="85236"/>
            <a:ext cx="6157263"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La charge ultime – PSAP &amp; IBNR</a:t>
            </a:r>
          </a:p>
        </p:txBody>
      </p:sp>
      <p:sp>
        <p:nvSpPr>
          <p:cNvPr id="8" name="ZoneTexte 7">
            <a:extLst>
              <a:ext uri="{FF2B5EF4-FFF2-40B4-BE49-F238E27FC236}">
                <a16:creationId xmlns:a16="http://schemas.microsoft.com/office/drawing/2014/main" id="{2F512D65-D68C-425E-8261-853837804F04}"/>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22445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858D0-CF89-6920-181E-C6115878F2B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6518D619-2C9C-3F19-4C60-F923596BC112}"/>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E1A212A1-1353-7D82-E1DD-C07E58F41FB5}"/>
              </a:ext>
            </a:extLst>
          </p:cNvPr>
          <p:cNvPicPr>
            <a:picLocks noChangeAspect="1"/>
          </p:cNvPicPr>
          <p:nvPr/>
        </p:nvPicPr>
        <p:blipFill>
          <a:blip r:embed="rId3"/>
          <a:stretch>
            <a:fillRect/>
          </a:stretch>
        </p:blipFill>
        <p:spPr>
          <a:xfrm>
            <a:off x="0" y="704588"/>
            <a:ext cx="8706205" cy="45719"/>
          </a:xfrm>
          <a:prstGeom prst="rect">
            <a:avLst/>
          </a:prstGeom>
        </p:spPr>
      </p:pic>
      <p:graphicFrame>
        <p:nvGraphicFramePr>
          <p:cNvPr id="3" name="Tableau 2">
            <a:extLst>
              <a:ext uri="{FF2B5EF4-FFF2-40B4-BE49-F238E27FC236}">
                <a16:creationId xmlns:a16="http://schemas.microsoft.com/office/drawing/2014/main" id="{EE3BB42F-F85D-8A5B-2C7E-A7A065C1C163}"/>
              </a:ext>
            </a:extLst>
          </p:cNvPr>
          <p:cNvGraphicFramePr>
            <a:graphicFrameLocks noGrp="1"/>
          </p:cNvGraphicFramePr>
          <p:nvPr>
            <p:extLst>
              <p:ext uri="{D42A27DB-BD31-4B8C-83A1-F6EECF244321}">
                <p14:modId xmlns:p14="http://schemas.microsoft.com/office/powerpoint/2010/main" val="3160762281"/>
              </p:ext>
            </p:extLst>
          </p:nvPr>
        </p:nvGraphicFramePr>
        <p:xfrm>
          <a:off x="5863782" y="1185675"/>
          <a:ext cx="6134306" cy="4607166"/>
        </p:xfrm>
        <a:graphic>
          <a:graphicData uri="http://schemas.openxmlformats.org/drawingml/2006/table">
            <a:tbl>
              <a:tblPr/>
              <a:tblGrid>
                <a:gridCol w="1014434">
                  <a:extLst>
                    <a:ext uri="{9D8B030D-6E8A-4147-A177-3AD203B41FA5}">
                      <a16:colId xmlns:a16="http://schemas.microsoft.com/office/drawing/2014/main" val="3423572042"/>
                    </a:ext>
                  </a:extLst>
                </a:gridCol>
                <a:gridCol w="827509">
                  <a:extLst>
                    <a:ext uri="{9D8B030D-6E8A-4147-A177-3AD203B41FA5}">
                      <a16:colId xmlns:a16="http://schemas.microsoft.com/office/drawing/2014/main" val="3641550845"/>
                    </a:ext>
                  </a:extLst>
                </a:gridCol>
                <a:gridCol w="1313881">
                  <a:extLst>
                    <a:ext uri="{9D8B030D-6E8A-4147-A177-3AD203B41FA5}">
                      <a16:colId xmlns:a16="http://schemas.microsoft.com/office/drawing/2014/main" val="2589617371"/>
                    </a:ext>
                  </a:extLst>
                </a:gridCol>
                <a:gridCol w="930679">
                  <a:extLst>
                    <a:ext uri="{9D8B030D-6E8A-4147-A177-3AD203B41FA5}">
                      <a16:colId xmlns:a16="http://schemas.microsoft.com/office/drawing/2014/main" val="2882280696"/>
                    </a:ext>
                  </a:extLst>
                </a:gridCol>
                <a:gridCol w="1067209">
                  <a:extLst>
                    <a:ext uri="{9D8B030D-6E8A-4147-A177-3AD203B41FA5}">
                      <a16:colId xmlns:a16="http://schemas.microsoft.com/office/drawing/2014/main" val="4158321492"/>
                    </a:ext>
                  </a:extLst>
                </a:gridCol>
                <a:gridCol w="980594">
                  <a:extLst>
                    <a:ext uri="{9D8B030D-6E8A-4147-A177-3AD203B41FA5}">
                      <a16:colId xmlns:a16="http://schemas.microsoft.com/office/drawing/2014/main" val="919722443"/>
                    </a:ext>
                  </a:extLst>
                </a:gridCol>
              </a:tblGrid>
              <a:tr h="671482">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Exercice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Branche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Produit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Sous-Branche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Date Survenance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tc>
                  <a:txBody>
                    <a:bodyPr/>
                    <a:lstStyle/>
                    <a:p>
                      <a:pPr algn="ctr" fontAlgn="ctr"/>
                      <a:r>
                        <a:rPr lang="fr-FR" sz="1600" b="1" i="0" u="none" strike="noStrike" dirty="0">
                          <a:solidFill>
                            <a:schemeClr val="tx1"/>
                          </a:solidFill>
                          <a:effectLst/>
                          <a:latin typeface="Times New Roman" panose="02020603050405020304" pitchFamily="18" charset="0"/>
                          <a:cs typeface="Times New Roman" panose="02020603050405020304" pitchFamily="18" charset="0"/>
                        </a:rPr>
                        <a:t>Règlement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AFBC"/>
                    </a:solidFill>
                  </a:tcPr>
                </a:tc>
                <a:extLst>
                  <a:ext uri="{0D108BD9-81ED-4DB2-BD59-A6C34878D82A}">
                    <a16:rowId xmlns:a16="http://schemas.microsoft.com/office/drawing/2014/main" val="262973659"/>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P1.1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1739038159"/>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400" b="0" i="0" u="none" strike="noStrike" dirty="0">
                          <a:solidFill>
                            <a:srgbClr val="000000"/>
                          </a:solidFill>
                          <a:effectLst/>
                          <a:latin typeface="Times New Roman" panose="02020603050405020304" pitchFamily="18" charset="0"/>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1067793450"/>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P3.3</a:t>
                      </a:r>
                      <a:endPar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a:solidFill>
                            <a:srgbClr val="000000"/>
                          </a:solidFill>
                          <a:effectLst/>
                          <a:latin typeface="Times New Roman" panose="02020603050405020304" pitchFamily="18" charset="0"/>
                          <a:cs typeface="Times New Roman" panose="02020603050405020304" pitchFamily="18" charset="0"/>
                        </a:rPr>
                        <a:t>B3</a:t>
                      </a:r>
                      <a:endParaRPr lang="fr-FR"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400" b="0" i="0" u="none" strike="noStrike" dirty="0">
                          <a:solidFill>
                            <a:srgbClr val="000000"/>
                          </a:solidFill>
                          <a:effectLst/>
                          <a:latin typeface="Times New Roman" panose="02020603050405020304" pitchFamily="18" charset="0"/>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a:solidFill>
                            <a:srgbClr val="000000"/>
                          </a:solidFill>
                          <a:effectLst/>
                          <a:latin typeface="Times New Roman" panose="02020603050405020304" pitchFamily="18" charset="0"/>
                          <a:cs typeface="Times New Roman" panose="02020603050405020304" pitchFamily="18" charset="0"/>
                        </a:rPr>
                        <a:t>R3</a:t>
                      </a:r>
                      <a:endParaRPr lang="fr-FR"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3747507149"/>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P3.2</a:t>
                      </a:r>
                      <a:endPar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a:solidFill>
                            <a:srgbClr val="000000"/>
                          </a:solidFill>
                          <a:effectLst/>
                          <a:latin typeface="Times New Roman" panose="02020603050405020304" pitchFamily="18" charset="0"/>
                          <a:cs typeface="Times New Roman" panose="02020603050405020304" pitchFamily="18" charset="0"/>
                        </a:rPr>
                        <a:t>B3</a:t>
                      </a:r>
                      <a:endParaRPr lang="fr-FR"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400" b="0" i="0" u="none" strike="noStrike" dirty="0">
                          <a:solidFill>
                            <a:srgbClr val="000000"/>
                          </a:solidFill>
                          <a:effectLst/>
                          <a:latin typeface="Times New Roman" panose="02020603050405020304" pitchFamily="18" charset="0"/>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2753135907"/>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2763454030"/>
                  </a:ext>
                </a:extLst>
              </a:tr>
              <a:tr h="476864">
                <a:tc>
                  <a:txBody>
                    <a:bodyPr/>
                    <a:lstStyle/>
                    <a:p>
                      <a:pPr algn="ctr" fontAlgn="ctr"/>
                      <a:r>
                        <a:rPr lang="fr-FR" sz="1400" b="0" i="0" u="none" strike="noStrike">
                          <a:solidFill>
                            <a:srgbClr val="000000"/>
                          </a:solidFill>
                          <a:effectLst/>
                          <a:latin typeface="Times New Roman" panose="02020603050405020304" pitchFamily="18" charset="0"/>
                          <a:cs typeface="Times New Roman" panose="02020603050405020304" pitchFamily="18" charset="0"/>
                        </a:rPr>
                        <a:t>N+3</a:t>
                      </a:r>
                      <a:endParaRPr lang="fr-FR"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1486862936"/>
                  </a:ext>
                </a:extLst>
              </a:tr>
              <a:tr h="476864">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N+1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P3.4</a:t>
                      </a:r>
                      <a:endPar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a:solidFill>
                            <a:srgbClr val="000000"/>
                          </a:solidFill>
                          <a:effectLst/>
                          <a:latin typeface="Times New Roman" panose="02020603050405020304" pitchFamily="18" charset="0"/>
                          <a:cs typeface="Times New Roman" panose="02020603050405020304" pitchFamily="18" charset="0"/>
                        </a:rPr>
                        <a:t>B3</a:t>
                      </a:r>
                      <a:endParaRPr lang="fr-FR"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j/m/a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R7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2202262213"/>
                  </a:ext>
                </a:extLst>
              </a:tr>
              <a:tr h="597636">
                <a:tc>
                  <a:txBody>
                    <a:bodyPr/>
                    <a:lstStyle/>
                    <a:p>
                      <a:pPr algn="ctr" fontAlgn="ctr"/>
                      <a:r>
                        <a:rPr lang="fr-FR"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tc>
                  <a:txBody>
                    <a:bodyPr/>
                    <a:lstStyle/>
                    <a:p>
                      <a:pPr algn="ctr" fontAlgn="b"/>
                      <a:r>
                        <a:rPr lang="fr-FR"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DF4"/>
                    </a:solidFill>
                  </a:tcPr>
                </a:tc>
                <a:extLst>
                  <a:ext uri="{0D108BD9-81ED-4DB2-BD59-A6C34878D82A}">
                    <a16:rowId xmlns:a16="http://schemas.microsoft.com/office/drawing/2014/main" val="3758003594"/>
                  </a:ext>
                </a:extLst>
              </a:tr>
            </a:tbl>
          </a:graphicData>
        </a:graphic>
      </p:graphicFrame>
      <p:sp>
        <p:nvSpPr>
          <p:cNvPr id="4" name="ZoneTexte 3">
            <a:extLst>
              <a:ext uri="{FF2B5EF4-FFF2-40B4-BE49-F238E27FC236}">
                <a16:creationId xmlns:a16="http://schemas.microsoft.com/office/drawing/2014/main" id="{51DA6F55-D5D2-A58A-1DC3-A21A77C34362}"/>
              </a:ext>
            </a:extLst>
          </p:cNvPr>
          <p:cNvSpPr txBox="1"/>
          <p:nvPr/>
        </p:nvSpPr>
        <p:spPr>
          <a:xfrm>
            <a:off x="182190" y="1124856"/>
            <a:ext cx="5503504" cy="5028556"/>
          </a:xfrm>
          <a:prstGeom prst="rect">
            <a:avLst/>
          </a:prstGeom>
          <a:noFill/>
        </p:spPr>
        <p:txBody>
          <a:bodyPr wrap="square" rtlCol="0">
            <a:spAutoFit/>
          </a:bodyPr>
          <a:lstStyle/>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a:t>
            </a:r>
            <a:r>
              <a:rPr lang="fr-FR" b="1" dirty="0">
                <a:solidFill>
                  <a:srgbClr val="002060"/>
                </a:solidFill>
                <a:latin typeface="Times New Roman" panose="02020603050405020304" pitchFamily="18" charset="0"/>
                <a:cs typeface="Times New Roman" panose="02020603050405020304" pitchFamily="18" charset="0"/>
              </a:rPr>
              <a:t>base de données </a:t>
            </a:r>
            <a:r>
              <a:rPr lang="fr-FR" dirty="0">
                <a:latin typeface="Times New Roman" panose="02020603050405020304" pitchFamily="18" charset="0"/>
                <a:cs typeface="Times New Roman" panose="02020603050405020304" pitchFamily="18" charset="0"/>
              </a:rPr>
              <a:t>contient les informations relatives aux </a:t>
            </a:r>
            <a:r>
              <a:rPr lang="fr-FR" b="1" dirty="0">
                <a:solidFill>
                  <a:srgbClr val="002060"/>
                </a:solidFill>
                <a:latin typeface="Times New Roman" panose="02020603050405020304" pitchFamily="18" charset="0"/>
                <a:cs typeface="Times New Roman" panose="02020603050405020304" pitchFamily="18" charset="0"/>
              </a:rPr>
              <a:t>règlements</a:t>
            </a:r>
            <a:r>
              <a:rPr lang="fr-FR" dirty="0">
                <a:latin typeface="Times New Roman" panose="02020603050405020304" pitchFamily="18" charset="0"/>
                <a:cs typeface="Times New Roman" panose="02020603050405020304" pitchFamily="18" charset="0"/>
              </a:rPr>
              <a:t> des </a:t>
            </a:r>
            <a:r>
              <a:rPr lang="fr-FR" b="1" dirty="0">
                <a:solidFill>
                  <a:srgbClr val="002060"/>
                </a:solidFill>
                <a:latin typeface="Times New Roman" panose="02020603050405020304" pitchFamily="18" charset="0"/>
                <a:cs typeface="Times New Roman" panose="02020603050405020304" pitchFamily="18" charset="0"/>
              </a:rPr>
              <a:t>sinistres</a:t>
            </a:r>
            <a:r>
              <a:rPr lang="fr-FR" dirty="0">
                <a:latin typeface="Times New Roman" panose="02020603050405020304" pitchFamily="18" charset="0"/>
                <a:cs typeface="Times New Roman" panose="02020603050405020304" pitchFamily="18" charset="0"/>
              </a:rPr>
              <a:t> survenus sur une </a:t>
            </a:r>
            <a:r>
              <a:rPr lang="fr-FR" b="1" dirty="0">
                <a:solidFill>
                  <a:srgbClr val="002060"/>
                </a:solidFill>
                <a:latin typeface="Times New Roman" panose="02020603050405020304" pitchFamily="18" charset="0"/>
                <a:cs typeface="Times New Roman" panose="02020603050405020304" pitchFamily="18" charset="0"/>
              </a:rPr>
              <a:t>période</a:t>
            </a:r>
            <a:r>
              <a:rPr lang="fr-FR" dirty="0">
                <a:latin typeface="Times New Roman" panose="02020603050405020304" pitchFamily="18" charset="0"/>
                <a:cs typeface="Times New Roman" panose="02020603050405020304" pitchFamily="18" charset="0"/>
              </a:rPr>
              <a:t> donnée;</a:t>
            </a: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t>
            </a:r>
            <a:r>
              <a:rPr lang="fr-FR" b="1" dirty="0">
                <a:solidFill>
                  <a:srgbClr val="002060"/>
                </a:solidFill>
                <a:latin typeface="Times New Roman" panose="02020603050405020304" pitchFamily="18" charset="0"/>
                <a:cs typeface="Times New Roman" panose="02020603050405020304" pitchFamily="18" charset="0"/>
              </a:rPr>
              <a:t>exercice</a:t>
            </a:r>
            <a:r>
              <a:rPr lang="fr-FR" dirty="0">
                <a:latin typeface="Times New Roman" panose="02020603050405020304" pitchFamily="18" charset="0"/>
                <a:cs typeface="Times New Roman" panose="02020603050405020304" pitchFamily="18" charset="0"/>
              </a:rPr>
              <a:t> correspond à l’année de </a:t>
            </a:r>
            <a:r>
              <a:rPr lang="fr-FR" b="1" dirty="0">
                <a:solidFill>
                  <a:srgbClr val="002060"/>
                </a:solidFill>
                <a:latin typeface="Times New Roman" panose="02020603050405020304" pitchFamily="18" charset="0"/>
                <a:cs typeface="Times New Roman" panose="02020603050405020304" pitchFamily="18" charset="0"/>
              </a:rPr>
              <a:t>règlements</a:t>
            </a:r>
            <a:r>
              <a:rPr lang="fr-FR" dirty="0">
                <a:latin typeface="Times New Roman" panose="02020603050405020304" pitchFamily="18" charset="0"/>
                <a:cs typeface="Times New Roman" panose="02020603050405020304" pitchFamily="18" charset="0"/>
              </a:rPr>
              <a:t> des </a:t>
            </a:r>
            <a:r>
              <a:rPr lang="fr-FR" b="1" dirty="0">
                <a:solidFill>
                  <a:srgbClr val="002060"/>
                </a:solidFill>
                <a:latin typeface="Times New Roman" panose="02020603050405020304" pitchFamily="18" charset="0"/>
                <a:cs typeface="Times New Roman" panose="02020603050405020304" pitchFamily="18" charset="0"/>
              </a:rPr>
              <a:t>sinistres ;</a:t>
            </a: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sinistres sont </a:t>
            </a:r>
            <a:r>
              <a:rPr lang="fr-FR" b="1" dirty="0">
                <a:solidFill>
                  <a:srgbClr val="002060"/>
                </a:solidFill>
                <a:latin typeface="Times New Roman" panose="02020603050405020304" pitchFamily="18" charset="0"/>
                <a:cs typeface="Times New Roman" panose="02020603050405020304" pitchFamily="18" charset="0"/>
              </a:rPr>
              <a:t>réglés </a:t>
            </a:r>
            <a:r>
              <a:rPr lang="fr-FR" dirty="0">
                <a:latin typeface="Times New Roman" panose="02020603050405020304" pitchFamily="18" charset="0"/>
                <a:cs typeface="Times New Roman" panose="02020603050405020304" pitchFamily="18" charset="0"/>
              </a:rPr>
              <a:t>soit courant </a:t>
            </a:r>
            <a:r>
              <a:rPr lang="fr-FR" b="1" dirty="0">
                <a:solidFill>
                  <a:srgbClr val="002060"/>
                </a:solidFill>
                <a:latin typeface="Times New Roman" panose="02020603050405020304" pitchFamily="18" charset="0"/>
                <a:cs typeface="Times New Roman" panose="02020603050405020304" pitchFamily="18" charset="0"/>
              </a:rPr>
              <a:t>l’année de la survenance, </a:t>
            </a:r>
            <a:r>
              <a:rPr lang="fr-FR" dirty="0">
                <a:latin typeface="Times New Roman" panose="02020603050405020304" pitchFamily="18" charset="0"/>
                <a:cs typeface="Times New Roman" panose="02020603050405020304" pitchFamily="18" charset="0"/>
              </a:rPr>
              <a:t>soit lors des </a:t>
            </a:r>
            <a:r>
              <a:rPr lang="fr-FR" b="1" dirty="0">
                <a:solidFill>
                  <a:srgbClr val="002060"/>
                </a:solidFill>
                <a:latin typeface="Times New Roman" panose="02020603050405020304" pitchFamily="18" charset="0"/>
                <a:cs typeface="Times New Roman" panose="02020603050405020304" pitchFamily="18" charset="0"/>
              </a:rPr>
              <a:t>exercices ultérieurs </a:t>
            </a:r>
            <a:r>
              <a:rPr lang="fr-FR" dirty="0">
                <a:latin typeface="Times New Roman" panose="02020603050405020304" pitchFamily="18" charset="0"/>
                <a:cs typeface="Times New Roman" panose="02020603050405020304" pitchFamily="18" charset="0"/>
              </a:rPr>
              <a:t>;</a:t>
            </a: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a:t>
            </a:r>
            <a:r>
              <a:rPr lang="fr-FR" b="1" dirty="0">
                <a:solidFill>
                  <a:srgbClr val="002060"/>
                </a:solidFill>
                <a:latin typeface="Times New Roman" panose="02020603050405020304" pitchFamily="18" charset="0"/>
                <a:cs typeface="Times New Roman" panose="02020603050405020304" pitchFamily="18" charset="0"/>
              </a:rPr>
              <a:t> date de la survenance</a:t>
            </a:r>
            <a:r>
              <a:rPr lang="fr-FR" dirty="0">
                <a:latin typeface="Times New Roman" panose="02020603050405020304" pitchFamily="18" charset="0"/>
                <a:cs typeface="Times New Roman" panose="02020603050405020304" pitchFamily="18" charset="0"/>
              </a:rPr>
              <a:t> fait référence aux années de survenances des sinistres;</a:t>
            </a: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Une </a:t>
            </a:r>
            <a:r>
              <a:rPr lang="fr-FR" b="1" dirty="0">
                <a:solidFill>
                  <a:srgbClr val="002060"/>
                </a:solidFill>
                <a:latin typeface="Times New Roman" panose="02020603050405020304" pitchFamily="18" charset="0"/>
                <a:cs typeface="Times New Roman" panose="02020603050405020304" pitchFamily="18" charset="0"/>
              </a:rPr>
              <a:t>branche d’assurance </a:t>
            </a:r>
            <a:r>
              <a:rPr lang="fr-FR" dirty="0">
                <a:latin typeface="Times New Roman" panose="02020603050405020304" pitchFamily="18" charset="0"/>
                <a:cs typeface="Times New Roman" panose="02020603050405020304" pitchFamily="18" charset="0"/>
              </a:rPr>
              <a:t>comporte plusieurs </a:t>
            </a:r>
            <a:r>
              <a:rPr lang="fr-FR" b="1" dirty="0">
                <a:solidFill>
                  <a:srgbClr val="002060"/>
                </a:solidFill>
                <a:latin typeface="Times New Roman" panose="02020603050405020304" pitchFamily="18" charset="0"/>
                <a:cs typeface="Times New Roman" panose="02020603050405020304" pitchFamily="18" charset="0"/>
              </a:rPr>
              <a:t>sous-branches</a:t>
            </a:r>
            <a:r>
              <a:rPr lang="fr-FR" dirty="0">
                <a:latin typeface="Times New Roman" panose="02020603050405020304" pitchFamily="18" charset="0"/>
                <a:cs typeface="Times New Roman" panose="02020603050405020304" pitchFamily="18" charset="0"/>
              </a:rPr>
              <a:t>, et chaque </a:t>
            </a:r>
            <a:r>
              <a:rPr lang="fr-FR" b="1" dirty="0">
                <a:solidFill>
                  <a:srgbClr val="002060"/>
                </a:solidFill>
                <a:latin typeface="Times New Roman" panose="02020603050405020304" pitchFamily="18" charset="0"/>
                <a:cs typeface="Times New Roman" panose="02020603050405020304" pitchFamily="18" charset="0"/>
              </a:rPr>
              <a:t>sous-branche </a:t>
            </a:r>
            <a:r>
              <a:rPr lang="fr-FR" dirty="0">
                <a:latin typeface="Times New Roman" panose="02020603050405020304" pitchFamily="18" charset="0"/>
                <a:cs typeface="Times New Roman" panose="02020603050405020304" pitchFamily="18" charset="0"/>
              </a:rPr>
              <a:t>constitue un ensemble de </a:t>
            </a:r>
            <a:r>
              <a:rPr lang="fr-FR" b="1" dirty="0">
                <a:solidFill>
                  <a:srgbClr val="002060"/>
                </a:solidFill>
                <a:latin typeface="Times New Roman" panose="02020603050405020304" pitchFamily="18" charset="0"/>
                <a:cs typeface="Times New Roman" panose="02020603050405020304" pitchFamily="18" charset="0"/>
              </a:rPr>
              <a:t>produits.</a:t>
            </a:r>
          </a:p>
        </p:txBody>
      </p:sp>
      <p:sp>
        <p:nvSpPr>
          <p:cNvPr id="2" name="ZoneTexte 1">
            <a:extLst>
              <a:ext uri="{FF2B5EF4-FFF2-40B4-BE49-F238E27FC236}">
                <a16:creationId xmlns:a16="http://schemas.microsoft.com/office/drawing/2014/main" id="{542A6097-7A5A-C33B-6304-46FFDABE763A}"/>
              </a:ext>
            </a:extLst>
          </p:cNvPr>
          <p:cNvSpPr txBox="1"/>
          <p:nvPr/>
        </p:nvSpPr>
        <p:spPr>
          <a:xfrm>
            <a:off x="223520" y="85236"/>
            <a:ext cx="432682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Traitement des données</a:t>
            </a:r>
          </a:p>
        </p:txBody>
      </p:sp>
      <p:sp>
        <p:nvSpPr>
          <p:cNvPr id="8" name="ZoneTexte 7">
            <a:extLst>
              <a:ext uri="{FF2B5EF4-FFF2-40B4-BE49-F238E27FC236}">
                <a16:creationId xmlns:a16="http://schemas.microsoft.com/office/drawing/2014/main" id="{9884C12A-C731-4CD5-B8A0-7A614AFC87AB}"/>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6151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34CA8-FD60-764E-8B77-F293E5BEA817}"/>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8272ECA-2128-2783-C85F-1C14E3BDCA77}"/>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4362A440-9B50-00FA-167C-91AC4D573FFF}"/>
              </a:ext>
            </a:extLst>
          </p:cNvPr>
          <p:cNvPicPr>
            <a:picLocks noChangeAspect="1"/>
          </p:cNvPicPr>
          <p:nvPr/>
        </p:nvPicPr>
        <p:blipFill>
          <a:blip r:embed="rId4"/>
          <a:stretch>
            <a:fillRect/>
          </a:stretch>
        </p:blipFill>
        <p:spPr>
          <a:xfrm>
            <a:off x="0" y="704588"/>
            <a:ext cx="8706205" cy="45719"/>
          </a:xfrm>
          <a:prstGeom prst="rect">
            <a:avLst/>
          </a:prstGeom>
        </p:spPr>
      </p:pic>
      <p:sp>
        <p:nvSpPr>
          <p:cNvPr id="4" name="ZoneTexte 3">
            <a:extLst>
              <a:ext uri="{FF2B5EF4-FFF2-40B4-BE49-F238E27FC236}">
                <a16:creationId xmlns:a16="http://schemas.microsoft.com/office/drawing/2014/main" id="{CFC9252C-DB06-85CF-385F-95BCA18AB91A}"/>
              </a:ext>
            </a:extLst>
          </p:cNvPr>
          <p:cNvSpPr txBox="1"/>
          <p:nvPr/>
        </p:nvSpPr>
        <p:spPr>
          <a:xfrm>
            <a:off x="230441" y="1149245"/>
            <a:ext cx="11453818" cy="4797724"/>
          </a:xfrm>
          <a:prstGeom prst="rect">
            <a:avLst/>
          </a:prstGeom>
          <a:noFill/>
        </p:spPr>
        <p:txBody>
          <a:bodyPr wrap="square">
            <a:spAutoFit/>
          </a:bodyPr>
          <a:lstStyle/>
          <a:p>
            <a:pPr marL="285750" indent="-285750">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Avant application de tout modèle actuariel, il est nécessaire de procéder au traitement de la base de données (nettoyage, valeurs manquantes, valeurs insignifiantes, …) ;</a:t>
            </a:r>
          </a:p>
          <a:p>
            <a:pPr>
              <a:lnSpc>
                <a:spcPct val="150000"/>
              </a:lnSpc>
              <a:buClr>
                <a:srgbClr val="002060"/>
              </a:buClr>
            </a:pPr>
            <a:endParaRPr lang="fr-FR" sz="800" dirty="0">
              <a:latin typeface="Times New Roman" panose="02020603050405020304" pitchFamily="18" charset="0"/>
              <a:cs typeface="Times New Roman" panose="02020603050405020304" pitchFamily="18" charset="0"/>
            </a:endParaRPr>
          </a:p>
          <a:p>
            <a:pPr marL="285750" indent="-285750">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Après le traitement des données, la segmentation de la base permet d’avoir des estimations plus fiables. En effet, les différentes sous-branches d'assurance présentent des comportements différents pour la gestion et la liquidation des sinistres :</a:t>
            </a:r>
          </a:p>
          <a:p>
            <a:pPr marL="539750" indent="-176213">
              <a:lnSpc>
                <a:spcPct val="150000"/>
              </a:lnSpc>
              <a:buClr>
                <a:srgbClr val="002060"/>
              </a:buClr>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Par exemple, les sinistres impliquants uniquement des dommages matériels pour les polices RC sont généralement déclarés et payés très rapidement par rapport aux sinistres dommages corporels qui peuvent durer des années pour être réglées;</a:t>
            </a:r>
          </a:p>
          <a:p>
            <a:pPr marL="539750" indent="-176213">
              <a:lnSpc>
                <a:spcPct val="150000"/>
              </a:lnSpc>
              <a:buClr>
                <a:srgbClr val="002060"/>
              </a:buClr>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Les sous-branches relatives aux risques industriels ont une faible fréquence et une sévérité importante, contrairement aux risques simples qui se caractérisent par une forte fréquence et une sévérité plus au moins importante.</a:t>
            </a:r>
          </a:p>
          <a:p>
            <a:pPr marL="266700" indent="-266700">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 La vérification des hypothèses d’application des méthodes actuarielles est une étape importante à ne pas omettre.</a:t>
            </a:r>
          </a:p>
        </p:txBody>
      </p:sp>
      <p:sp>
        <p:nvSpPr>
          <p:cNvPr id="2" name="ZoneTexte 1">
            <a:extLst>
              <a:ext uri="{FF2B5EF4-FFF2-40B4-BE49-F238E27FC236}">
                <a16:creationId xmlns:a16="http://schemas.microsoft.com/office/drawing/2014/main" id="{C6CF262F-3D66-83DF-FE4D-83D026FE2F9B}"/>
              </a:ext>
            </a:extLst>
          </p:cNvPr>
          <p:cNvSpPr txBox="1"/>
          <p:nvPr/>
        </p:nvSpPr>
        <p:spPr>
          <a:xfrm>
            <a:off x="223520" y="85236"/>
            <a:ext cx="432682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Traitement des données</a:t>
            </a:r>
          </a:p>
        </p:txBody>
      </p:sp>
      <p:sp>
        <p:nvSpPr>
          <p:cNvPr id="8" name="ZoneTexte 7">
            <a:extLst>
              <a:ext uri="{FF2B5EF4-FFF2-40B4-BE49-F238E27FC236}">
                <a16:creationId xmlns:a16="http://schemas.microsoft.com/office/drawing/2014/main" id="{167F2FAB-5262-4F7C-B527-C7C03FCEB6AA}"/>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20040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77F1E-1437-3E04-F70E-49106DB0BC67}"/>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6221AFA0-58D2-7D88-C697-BFD26C31ADF3}"/>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41551918-A9EB-054C-DD68-B43347A4D918}"/>
              </a:ext>
            </a:extLst>
          </p:cNvPr>
          <p:cNvPicPr>
            <a:picLocks noChangeAspect="1"/>
          </p:cNvPicPr>
          <p:nvPr/>
        </p:nvPicPr>
        <p:blipFill>
          <a:blip r:embed="rId3"/>
          <a:stretch>
            <a:fillRect/>
          </a:stretch>
        </p:blipFill>
        <p:spPr>
          <a:xfrm>
            <a:off x="0" y="704588"/>
            <a:ext cx="8706205" cy="45719"/>
          </a:xfrm>
          <a:prstGeom prst="rect">
            <a:avLst/>
          </a:prstGeom>
        </p:spPr>
      </p:pic>
      <p:sp>
        <p:nvSpPr>
          <p:cNvPr id="3" name="ZoneTexte 2">
            <a:extLst>
              <a:ext uri="{FF2B5EF4-FFF2-40B4-BE49-F238E27FC236}">
                <a16:creationId xmlns:a16="http://schemas.microsoft.com/office/drawing/2014/main" id="{F725C4BB-FE60-EAF2-0FEF-FE58F37A3ED9}"/>
              </a:ext>
            </a:extLst>
          </p:cNvPr>
          <p:cNvSpPr txBox="1"/>
          <p:nvPr/>
        </p:nvSpPr>
        <p:spPr>
          <a:xfrm>
            <a:off x="433755" y="1012353"/>
            <a:ext cx="11125200" cy="5167056"/>
          </a:xfrm>
          <a:prstGeom prst="rect">
            <a:avLst/>
          </a:prstGeom>
          <a:noFill/>
        </p:spPr>
        <p:txBody>
          <a:bodyPr wrap="square">
            <a:spAutoFit/>
          </a:bodyPr>
          <a:lstStyle/>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Du fait de la volatilité des risques et des spécificités de chaque produit d’assurance, l’isolation des sinistres exceptionnels et graves est essentielle dans la problématique du provisionnement en assurance ;</a:t>
            </a:r>
          </a:p>
          <a:p>
            <a:pPr algn="just">
              <a:lnSpc>
                <a:spcPct val="150000"/>
              </a:lnSpc>
              <a:buClr>
                <a:srgbClr val="002060"/>
              </a:buClr>
            </a:pPr>
            <a:endParaRPr lang="fr-FR" sz="800" dirty="0">
              <a:latin typeface="Times New Roman" panose="02020603050405020304" pitchFamily="18" charset="0"/>
              <a:cs typeface="Times New Roman" panose="02020603050405020304" pitchFamily="18" charset="0"/>
            </a:endParaRP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façon de distinguer les sinistres dits « </a:t>
            </a:r>
            <a:r>
              <a:rPr lang="fr-FR" dirty="0" err="1">
                <a:latin typeface="Times New Roman" panose="02020603050405020304" pitchFamily="18" charset="0"/>
                <a:cs typeface="Times New Roman" panose="02020603050405020304" pitchFamily="18" charset="0"/>
              </a:rPr>
              <a:t>attritionnels</a:t>
            </a:r>
            <a:r>
              <a:rPr lang="fr-FR" dirty="0">
                <a:latin typeface="Times New Roman" panose="02020603050405020304" pitchFamily="18" charset="0"/>
                <a:cs typeface="Times New Roman" panose="02020603050405020304" pitchFamily="18" charset="0"/>
              </a:rPr>
              <a:t> » des sinistres graves et exceptionnels peut, lors de la segmentation des risques, amener à des variations significatives sur la charge ultime et donc sur le montant à provisionner;</a:t>
            </a:r>
          </a:p>
          <a:p>
            <a:pPr algn="just">
              <a:lnSpc>
                <a:spcPct val="150000"/>
              </a:lnSpc>
              <a:buClr>
                <a:srgbClr val="002060"/>
              </a:buClr>
            </a:pPr>
            <a:endParaRPr lang="fr-FR" sz="800" dirty="0">
              <a:latin typeface="Times New Roman" panose="02020603050405020304" pitchFamily="18" charset="0"/>
              <a:cs typeface="Times New Roman" panose="02020603050405020304" pitchFamily="18" charset="0"/>
            </a:endParaRP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détermination du seuil des sinistres graves, exceptionnels et attritionnels, se fait généralement en s’appuyant sur : </a:t>
            </a:r>
          </a:p>
          <a:p>
            <a:pPr marL="714375" indent="-342900" algn="just">
              <a:lnSpc>
                <a:spcPct val="150000"/>
              </a:lnSpc>
              <a:buClr>
                <a:srgbClr val="002060"/>
              </a:buClr>
              <a:buFont typeface="+mj-lt"/>
              <a:buAutoNum type="arabicPeriod"/>
            </a:pPr>
            <a:r>
              <a:rPr lang="fr-FR" dirty="0">
                <a:latin typeface="Times New Roman" panose="02020603050405020304" pitchFamily="18" charset="0"/>
                <a:cs typeface="Times New Roman" panose="02020603050405020304" pitchFamily="18" charset="0"/>
              </a:rPr>
              <a:t>des approches quantitatives : théorie des grands nombres, Hill Plot, Quantile de la distribution des sinistres, …</a:t>
            </a:r>
          </a:p>
          <a:p>
            <a:pPr marL="714375" indent="-342900" algn="just">
              <a:lnSpc>
                <a:spcPct val="150000"/>
              </a:lnSpc>
              <a:buClr>
                <a:srgbClr val="002060"/>
              </a:buClr>
              <a:buFont typeface="+mj-lt"/>
              <a:buAutoNum type="arabicPeriod"/>
            </a:pPr>
            <a:r>
              <a:rPr lang="fr-FR" dirty="0">
                <a:latin typeface="Times New Roman" panose="02020603050405020304" pitchFamily="18" charset="0"/>
                <a:cs typeface="Times New Roman" panose="02020603050405020304" pitchFamily="18" charset="0"/>
              </a:rPr>
              <a:t>des approches qualitatives : Jugement d’expert, des gestionnaires des sinistres et des réassureurs.</a:t>
            </a:r>
          </a:p>
          <a:p>
            <a:pPr marL="371475" algn="just">
              <a:lnSpc>
                <a:spcPct val="150000"/>
              </a:lnSpc>
              <a:buClr>
                <a:srgbClr val="002060"/>
              </a:buClr>
            </a:pPr>
            <a:endParaRPr lang="fr-FR" sz="800" dirty="0">
              <a:latin typeface="Times New Roman" panose="02020603050405020304" pitchFamily="18" charset="0"/>
              <a:cs typeface="Times New Roman" panose="02020603050405020304" pitchFamily="18" charset="0"/>
            </a:endParaRPr>
          </a:p>
          <a:p>
            <a:pPr marL="285750" indent="-285750" algn="just">
              <a:lnSpc>
                <a:spcPct val="150000"/>
              </a:lnSpc>
              <a:buClr>
                <a:srgbClr val="002060"/>
              </a:buCl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L'objectif est de subdiviser les données en groupes suffisamment homogènes sans compromettre la crédibilité des données (quantité de données suffisante) . Augmenter l'homogénéité du groupe de données ou augmenter le volume de données dans le groupe tend à augmenter la crédibilité et la fiabilité des analyses.   </a:t>
            </a:r>
            <a:endParaRPr lang="fr-FR" sz="900"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A9076032-A784-3689-0C25-D4808370A28C}"/>
              </a:ext>
            </a:extLst>
          </p:cNvPr>
          <p:cNvSpPr txBox="1"/>
          <p:nvPr/>
        </p:nvSpPr>
        <p:spPr>
          <a:xfrm>
            <a:off x="223520" y="85236"/>
            <a:ext cx="432682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Traitement des données</a:t>
            </a:r>
          </a:p>
        </p:txBody>
      </p:sp>
      <p:sp>
        <p:nvSpPr>
          <p:cNvPr id="8" name="ZoneTexte 7">
            <a:extLst>
              <a:ext uri="{FF2B5EF4-FFF2-40B4-BE49-F238E27FC236}">
                <a16:creationId xmlns:a16="http://schemas.microsoft.com/office/drawing/2014/main" id="{2FCA9AB6-FA9E-4B8D-BE9D-B0133A859EDA}"/>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1395415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9817131-2569-D346-B504-DC454425EE8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452A594D-78C5-9647-B034-9C4F4109A576}"/>
              </a:ext>
            </a:extLst>
          </p:cNvPr>
          <p:cNvSpPr>
            <a:spLocks noGrp="1"/>
          </p:cNvSpPr>
          <p:nvPr>
            <p:ph type="title"/>
          </p:nvPr>
        </p:nvSpPr>
        <p:spPr>
          <a:xfrm>
            <a:off x="838200" y="2766219"/>
            <a:ext cx="10515600" cy="1325563"/>
          </a:xfrm>
        </p:spPr>
        <p:txBody>
          <a:bodyPr>
            <a:normAutofit/>
          </a:bodyPr>
          <a:lstStyle/>
          <a:p>
            <a:pPr algn="ctr"/>
            <a:r>
              <a:rPr lang="fr-FR" sz="8800" b="1" dirty="0">
                <a:solidFill>
                  <a:schemeClr val="bg1"/>
                </a:solidFill>
                <a:latin typeface="Times New Roman" panose="02020603050405020304" pitchFamily="18" charset="0"/>
                <a:cs typeface="Times New Roman" panose="02020603050405020304" pitchFamily="18" charset="0"/>
              </a:rPr>
              <a:t>Merci</a:t>
            </a:r>
          </a:p>
        </p:txBody>
      </p:sp>
    </p:spTree>
    <p:extLst>
      <p:ext uri="{BB962C8B-B14F-4D97-AF65-F5344CB8AC3E}">
        <p14:creationId xmlns:p14="http://schemas.microsoft.com/office/powerpoint/2010/main" val="374789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B523A-90E1-B53A-685C-59401B761840}"/>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9547F296-8DD0-BBE5-6A07-59C18563E659}"/>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3066696C-A596-9869-2C82-808EB286FAF4}"/>
              </a:ext>
            </a:extLst>
          </p:cNvPr>
          <p:cNvPicPr>
            <a:picLocks noChangeAspect="1"/>
          </p:cNvPicPr>
          <p:nvPr/>
        </p:nvPicPr>
        <p:blipFill>
          <a:blip r:embed="rId4"/>
          <a:stretch>
            <a:fillRect/>
          </a:stretch>
        </p:blipFill>
        <p:spPr>
          <a:xfrm>
            <a:off x="0" y="704588"/>
            <a:ext cx="8706205" cy="45719"/>
          </a:xfrm>
          <a:prstGeom prst="rect">
            <a:avLst/>
          </a:prstGeom>
        </p:spPr>
      </p:pic>
      <p:sp>
        <p:nvSpPr>
          <p:cNvPr id="8" name="ZoneTexte 7">
            <a:extLst>
              <a:ext uri="{FF2B5EF4-FFF2-40B4-BE49-F238E27FC236}">
                <a16:creationId xmlns:a16="http://schemas.microsoft.com/office/drawing/2014/main" id="{7E8EFA74-86BD-6D80-4831-C6FA7E1B02AF}"/>
              </a:ext>
            </a:extLst>
          </p:cNvPr>
          <p:cNvSpPr txBox="1"/>
          <p:nvPr/>
        </p:nvSpPr>
        <p:spPr>
          <a:xfrm>
            <a:off x="223520" y="49402"/>
            <a:ext cx="4282519"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Notions sur l’assurance</a:t>
            </a:r>
          </a:p>
        </p:txBody>
      </p:sp>
      <p:sp>
        <p:nvSpPr>
          <p:cNvPr id="4" name="ZoneTexte 3">
            <a:extLst>
              <a:ext uri="{FF2B5EF4-FFF2-40B4-BE49-F238E27FC236}">
                <a16:creationId xmlns:a16="http://schemas.microsoft.com/office/drawing/2014/main" id="{D0391ADC-AF12-E5BE-EDC2-792F1130314F}"/>
              </a:ext>
            </a:extLst>
          </p:cNvPr>
          <p:cNvSpPr txBox="1"/>
          <p:nvPr/>
        </p:nvSpPr>
        <p:spPr>
          <a:xfrm>
            <a:off x="386862" y="1244544"/>
            <a:ext cx="10949354" cy="4105226"/>
          </a:xfrm>
          <a:prstGeom prst="rect">
            <a:avLst/>
          </a:prstGeom>
          <a:noFill/>
        </p:spPr>
        <p:txBody>
          <a:bodyPr wrap="square">
            <a:spAutoFit/>
          </a:bodyPr>
          <a:lstStyle/>
          <a:p>
            <a:pPr algn="just">
              <a:lnSpc>
                <a:spcPct val="150000"/>
              </a:lnSpc>
            </a:pPr>
            <a:r>
              <a:rPr lang="fr-FR" sz="1800" dirty="0">
                <a:effectLst/>
                <a:latin typeface="Times New Roman" panose="02020603050405020304" pitchFamily="18" charset="0"/>
                <a:ea typeface="Times New Roman" panose="02020603050405020304" pitchFamily="18" charset="0"/>
              </a:rPr>
              <a:t>« l’</a:t>
            </a:r>
            <a:r>
              <a:rPr lang="fr-FR" sz="1800" b="1" dirty="0">
                <a:solidFill>
                  <a:srgbClr val="384494"/>
                </a:solidFill>
                <a:effectLst/>
                <a:latin typeface="Times New Roman" panose="02020603050405020304" pitchFamily="18" charset="0"/>
                <a:ea typeface="Times New Roman" panose="02020603050405020304" pitchFamily="18" charset="0"/>
              </a:rPr>
              <a:t>assurance</a:t>
            </a:r>
            <a:r>
              <a:rPr lang="fr-FR" sz="1800" dirty="0">
                <a:effectLst/>
                <a:latin typeface="Times New Roman" panose="02020603050405020304" pitchFamily="18" charset="0"/>
                <a:ea typeface="Times New Roman" panose="02020603050405020304" pitchFamily="18" charset="0"/>
              </a:rPr>
              <a:t> est une opération par laquelle une partie, l’</a:t>
            </a:r>
            <a:r>
              <a:rPr lang="fr-FR" sz="1800" b="1" dirty="0">
                <a:solidFill>
                  <a:srgbClr val="384494"/>
                </a:solidFill>
                <a:effectLst/>
                <a:latin typeface="Times New Roman" panose="02020603050405020304" pitchFamily="18" charset="0"/>
                <a:ea typeface="Times New Roman" panose="02020603050405020304" pitchFamily="18" charset="0"/>
              </a:rPr>
              <a:t>assuré</a:t>
            </a:r>
            <a:r>
              <a:rPr lang="fr-FR" sz="1800" dirty="0">
                <a:effectLst/>
                <a:latin typeface="Times New Roman" panose="02020603050405020304" pitchFamily="18" charset="0"/>
                <a:ea typeface="Times New Roman" panose="02020603050405020304" pitchFamily="18" charset="0"/>
              </a:rPr>
              <a:t>, se fait promettre, moyennant une rémunération (</a:t>
            </a:r>
            <a:r>
              <a:rPr lang="fr-FR" sz="1800" b="1" dirty="0">
                <a:solidFill>
                  <a:srgbClr val="384494"/>
                </a:solidFill>
                <a:effectLst/>
                <a:latin typeface="Times New Roman" panose="02020603050405020304" pitchFamily="18" charset="0"/>
                <a:ea typeface="Times New Roman" panose="02020603050405020304" pitchFamily="18" charset="0"/>
              </a:rPr>
              <a:t>prime</a:t>
            </a:r>
            <a:r>
              <a:rPr lang="fr-FR" sz="1800" dirty="0">
                <a:effectLst/>
                <a:latin typeface="Times New Roman" panose="02020603050405020304" pitchFamily="18" charset="0"/>
                <a:ea typeface="Times New Roman" panose="02020603050405020304" pitchFamily="18" charset="0"/>
              </a:rPr>
              <a:t> ou cotisation) pour lui ou pour un tiers, en cas de réalisation d’un </a:t>
            </a:r>
            <a:r>
              <a:rPr lang="fr-FR" sz="1800" b="1" dirty="0">
                <a:solidFill>
                  <a:srgbClr val="384494"/>
                </a:solidFill>
                <a:effectLst/>
                <a:latin typeface="Times New Roman" panose="02020603050405020304" pitchFamily="18" charset="0"/>
                <a:ea typeface="Times New Roman" panose="02020603050405020304" pitchFamily="18" charset="0"/>
              </a:rPr>
              <a:t>risque</a:t>
            </a:r>
            <a:r>
              <a:rPr lang="fr-FR" sz="1800" dirty="0">
                <a:effectLst/>
                <a:latin typeface="Times New Roman" panose="02020603050405020304" pitchFamily="18" charset="0"/>
                <a:ea typeface="Times New Roman" panose="02020603050405020304" pitchFamily="18" charset="0"/>
              </a:rPr>
              <a:t>, une </a:t>
            </a:r>
            <a:r>
              <a:rPr lang="fr-FR" sz="1800" b="1" dirty="0">
                <a:solidFill>
                  <a:srgbClr val="384494"/>
                </a:solidFill>
                <a:effectLst/>
                <a:latin typeface="Times New Roman" panose="02020603050405020304" pitchFamily="18" charset="0"/>
                <a:ea typeface="Times New Roman" panose="02020603050405020304" pitchFamily="18" charset="0"/>
              </a:rPr>
              <a:t>prestation</a:t>
            </a:r>
            <a:r>
              <a:rPr lang="fr-FR" sz="1800" dirty="0">
                <a:effectLst/>
                <a:latin typeface="Times New Roman" panose="02020603050405020304" pitchFamily="18" charset="0"/>
                <a:ea typeface="Times New Roman" panose="02020603050405020304" pitchFamily="18" charset="0"/>
              </a:rPr>
              <a:t> par une autre partie l’</a:t>
            </a:r>
            <a:r>
              <a:rPr lang="fr-FR" sz="1800" b="1" dirty="0">
                <a:solidFill>
                  <a:srgbClr val="384494"/>
                </a:solidFill>
                <a:effectLst/>
                <a:latin typeface="Times New Roman" panose="02020603050405020304" pitchFamily="18" charset="0"/>
                <a:ea typeface="Times New Roman" panose="02020603050405020304" pitchFamily="18" charset="0"/>
              </a:rPr>
              <a:t>assureur</a:t>
            </a:r>
            <a:r>
              <a:rPr lang="fr-FR" sz="1800" dirty="0">
                <a:effectLst/>
                <a:latin typeface="Times New Roman" panose="02020603050405020304" pitchFamily="18" charset="0"/>
                <a:ea typeface="Times New Roman" panose="02020603050405020304" pitchFamily="18" charset="0"/>
              </a:rPr>
              <a:t> qui, prenant en charge un ensemble de risques, les compense conformément aux lois de la statistique. »</a:t>
            </a:r>
          </a:p>
          <a:p>
            <a:pPr algn="just">
              <a:lnSpc>
                <a:spcPct val="150000"/>
              </a:lnSpc>
            </a:pPr>
            <a:endParaRPr lang="fr-FR" sz="1600" dirty="0">
              <a:effectLst/>
              <a:latin typeface="Times New Roman" panose="02020603050405020304" pitchFamily="18" charset="0"/>
              <a:ea typeface="Times New Roman" panose="02020603050405020304" pitchFamily="18" charset="0"/>
            </a:endParaRPr>
          </a:p>
          <a:p>
            <a:pPr algn="just">
              <a:lnSpc>
                <a:spcPct val="150000"/>
              </a:lnSpc>
            </a:pPr>
            <a:r>
              <a:rPr lang="fr-FR" sz="1800" dirty="0">
                <a:effectLst/>
                <a:latin typeface="Times New Roman" panose="02020603050405020304" pitchFamily="18" charset="0"/>
                <a:ea typeface="Times New Roman" panose="02020603050405020304" pitchFamily="18" charset="0"/>
              </a:rPr>
              <a:t>Cette définition détermine les rapports entre l’assuré et l’assureur et met en évidence les obligations des deux parties, le paiement de la prime par l’assuré et la prestation en cas de réalisation du risque par l’assureur.</a:t>
            </a:r>
          </a:p>
          <a:p>
            <a:pPr algn="just">
              <a:lnSpc>
                <a:spcPct val="150000"/>
              </a:lnSpc>
            </a:pPr>
            <a:endParaRPr lang="fr-FR" sz="1600" dirty="0">
              <a:latin typeface="Times New Roman" panose="02020603050405020304" pitchFamily="18" charset="0"/>
              <a:ea typeface="Times New Roman" panose="02020603050405020304" pitchFamily="18" charset="0"/>
            </a:endParaRPr>
          </a:p>
          <a:p>
            <a:pPr algn="just">
              <a:lnSpc>
                <a:spcPct val="150000"/>
              </a:lnSpc>
            </a:pPr>
            <a:r>
              <a:rPr lang="fr-FR" dirty="0">
                <a:latin typeface="Times New Roman" panose="02020603050405020304" pitchFamily="18" charset="0"/>
                <a:ea typeface="Times New Roman" panose="02020603050405020304" pitchFamily="18" charset="0"/>
              </a:rPr>
              <a:t>L’</a:t>
            </a:r>
            <a:r>
              <a:rPr lang="fr-FR" sz="1800" dirty="0">
                <a:effectLst/>
                <a:latin typeface="Times New Roman" panose="02020603050405020304" pitchFamily="18" charset="0"/>
                <a:ea typeface="Times New Roman" panose="02020603050405020304" pitchFamily="18" charset="0"/>
              </a:rPr>
              <a:t>opération d’assurance est techniquement organisée, ce qui est recherché, c’est le remède contre le hasard</a:t>
            </a:r>
            <a:r>
              <a:rPr lang="fr-FR" dirty="0">
                <a:latin typeface="Times New Roman" panose="02020603050405020304" pitchFamily="18" charset="0"/>
                <a:ea typeface="Times New Roman" panose="02020603050405020304" pitchFamily="18" charset="0"/>
              </a:rPr>
              <a:t>.</a:t>
            </a:r>
            <a:r>
              <a:rPr lang="fr-FR" sz="1800" dirty="0">
                <a:effectLst/>
                <a:latin typeface="Times New Roman" panose="02020603050405020304" pitchFamily="18" charset="0"/>
                <a:ea typeface="Times New Roman" panose="02020603050405020304" pitchFamily="18" charset="0"/>
              </a:rPr>
              <a:t> Le rôle de l’assureur est justement de maitriser ce hasard en regroupant le maximum d’individus au sein d’une même mutualité. La bonne gestion de cette mutualité procurera la sécurité recherchée par l’assuré.</a:t>
            </a:r>
            <a:endParaRPr lang="fr-FR" sz="1600" dirty="0">
              <a:effectLst/>
              <a:latin typeface="Times New Roman" panose="02020603050405020304" pitchFamily="18" charset="0"/>
              <a:ea typeface="Times New Roman" panose="02020603050405020304" pitchFamily="18" charset="0"/>
            </a:endParaRPr>
          </a:p>
        </p:txBody>
      </p:sp>
      <p:sp>
        <p:nvSpPr>
          <p:cNvPr id="3" name="ZoneTexte 2">
            <a:extLst>
              <a:ext uri="{FF2B5EF4-FFF2-40B4-BE49-F238E27FC236}">
                <a16:creationId xmlns:a16="http://schemas.microsoft.com/office/drawing/2014/main" id="{F1C2EC9E-DDA5-4FA8-B214-4EE722C9A95C}"/>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57064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B523A-90E1-B53A-685C-59401B761840}"/>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9547F296-8DD0-BBE5-6A07-59C18563E659}"/>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3066696C-A596-9869-2C82-808EB286FAF4}"/>
              </a:ext>
            </a:extLst>
          </p:cNvPr>
          <p:cNvPicPr>
            <a:picLocks noChangeAspect="1"/>
          </p:cNvPicPr>
          <p:nvPr/>
        </p:nvPicPr>
        <p:blipFill>
          <a:blip r:embed="rId4"/>
          <a:stretch>
            <a:fillRect/>
          </a:stretch>
        </p:blipFill>
        <p:spPr>
          <a:xfrm>
            <a:off x="0" y="704588"/>
            <a:ext cx="8706205" cy="45719"/>
          </a:xfrm>
          <a:prstGeom prst="rect">
            <a:avLst/>
          </a:prstGeom>
        </p:spPr>
      </p:pic>
      <p:sp>
        <p:nvSpPr>
          <p:cNvPr id="8" name="ZoneTexte 7">
            <a:extLst>
              <a:ext uri="{FF2B5EF4-FFF2-40B4-BE49-F238E27FC236}">
                <a16:creationId xmlns:a16="http://schemas.microsoft.com/office/drawing/2014/main" id="{7E8EFA74-86BD-6D80-4831-C6FA7E1B02AF}"/>
              </a:ext>
            </a:extLst>
          </p:cNvPr>
          <p:cNvSpPr txBox="1"/>
          <p:nvPr/>
        </p:nvSpPr>
        <p:spPr>
          <a:xfrm>
            <a:off x="223520" y="49402"/>
            <a:ext cx="4282519"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Notions sur l’assurance</a:t>
            </a:r>
          </a:p>
        </p:txBody>
      </p:sp>
      <p:sp>
        <p:nvSpPr>
          <p:cNvPr id="9" name="Espace réservé du contenu 2">
            <a:extLst>
              <a:ext uri="{FF2B5EF4-FFF2-40B4-BE49-F238E27FC236}">
                <a16:creationId xmlns:a16="http://schemas.microsoft.com/office/drawing/2014/main" id="{DEFD7E2C-9C8B-4E4B-AC4D-6F992E1DFE7A}"/>
              </a:ext>
            </a:extLst>
          </p:cNvPr>
          <p:cNvSpPr>
            <a:spLocks noGrp="1"/>
          </p:cNvSpPr>
          <p:nvPr>
            <p:ph sz="quarter" idx="1"/>
          </p:nvPr>
        </p:nvSpPr>
        <p:spPr>
          <a:xfrm>
            <a:off x="1774001" y="1097838"/>
            <a:ext cx="8643998" cy="5143536"/>
          </a:xfrm>
        </p:spPr>
        <p:txBody>
          <a:bodyPr>
            <a:normAutofit fontScale="85000" lnSpcReduction="20000"/>
          </a:bodyPr>
          <a:lstStyle/>
          <a:p>
            <a:pPr marL="1343025" indent="0" algn="just">
              <a:buNone/>
            </a:pPr>
            <a:endParaRPr lang="fr-FR" b="1" dirty="0"/>
          </a:p>
          <a:p>
            <a:pPr marL="1343025" indent="0" algn="just">
              <a:buNone/>
            </a:pPr>
            <a:r>
              <a:rPr lang="fr-FR" sz="3300" b="1" dirty="0"/>
              <a:t>La mutualisation </a:t>
            </a:r>
          </a:p>
          <a:p>
            <a:pPr marL="1343025" indent="0" algn="just">
              <a:buNone/>
            </a:pPr>
            <a:endParaRPr lang="fr-FR" b="1" dirty="0"/>
          </a:p>
          <a:p>
            <a:pPr marL="0" indent="0" algn="just">
              <a:buNone/>
            </a:pPr>
            <a:endParaRPr lang="fr-FR" b="1" dirty="0"/>
          </a:p>
          <a:p>
            <a:pPr marL="2511425" indent="0" algn="just">
              <a:buNone/>
            </a:pPr>
            <a:r>
              <a:rPr lang="fr-FR" sz="3300" b="1" dirty="0"/>
              <a:t>L’homogénéité</a:t>
            </a:r>
          </a:p>
          <a:p>
            <a:pPr marL="2511425" indent="0" algn="just">
              <a:buNone/>
            </a:pPr>
            <a:endParaRPr lang="fr-FR" b="1" dirty="0"/>
          </a:p>
          <a:p>
            <a:pPr marL="2511425" indent="0" algn="just">
              <a:buNone/>
            </a:pPr>
            <a:r>
              <a:rPr lang="fr-FR" sz="3300" b="1" dirty="0"/>
              <a:t>          </a:t>
            </a:r>
          </a:p>
          <a:p>
            <a:pPr marL="2511425" indent="0" algn="just">
              <a:buNone/>
            </a:pPr>
            <a:r>
              <a:rPr lang="fr-FR" sz="3300" b="1" dirty="0"/>
              <a:t>           La diversification</a:t>
            </a:r>
          </a:p>
          <a:p>
            <a:pPr marL="0" indent="0" algn="just">
              <a:buNone/>
            </a:pPr>
            <a:endParaRPr lang="fr-FR" b="1" dirty="0"/>
          </a:p>
          <a:p>
            <a:pPr marL="3403600" indent="0" algn="just">
              <a:buNone/>
            </a:pPr>
            <a:endParaRPr lang="fr-FR" sz="1600" b="1" dirty="0"/>
          </a:p>
          <a:p>
            <a:pPr marL="3403600" indent="0" algn="just">
              <a:buNone/>
            </a:pPr>
            <a:r>
              <a:rPr lang="fr-FR" b="1" dirty="0"/>
              <a:t>                </a:t>
            </a:r>
          </a:p>
          <a:p>
            <a:pPr marL="3403600" indent="0" algn="just">
              <a:buNone/>
            </a:pPr>
            <a:r>
              <a:rPr lang="fr-FR" b="1" dirty="0"/>
              <a:t>                    </a:t>
            </a:r>
            <a:r>
              <a:rPr lang="fr-FR" sz="3300" b="1" dirty="0"/>
              <a:t>La dispersion</a:t>
            </a:r>
          </a:p>
          <a:p>
            <a:pPr marL="3403600" indent="0" algn="just">
              <a:buNone/>
            </a:pPr>
            <a:r>
              <a:rPr lang="fr-FR" sz="3300" b="1" dirty="0"/>
              <a:t>                 </a:t>
            </a:r>
          </a:p>
          <a:p>
            <a:pPr marL="0" indent="0" algn="just">
              <a:buNone/>
            </a:pPr>
            <a:endParaRPr lang="fr-FR" b="1" dirty="0"/>
          </a:p>
          <a:p>
            <a:pPr marL="5915025" indent="0" algn="just">
              <a:buNone/>
            </a:pPr>
            <a:endParaRPr lang="fr-FR" b="1" dirty="0"/>
          </a:p>
          <a:p>
            <a:pPr marL="0" indent="0" algn="just">
              <a:buNone/>
            </a:pPr>
            <a:endParaRPr lang="fr-FR" sz="2000" b="1" dirty="0"/>
          </a:p>
        </p:txBody>
      </p:sp>
      <p:pic>
        <p:nvPicPr>
          <p:cNvPr id="10" name="Picture 12" descr="RÃ©sultat de recherche d'images pour &quot;la mutualisation des risques&quot;">
            <a:extLst>
              <a:ext uri="{FF2B5EF4-FFF2-40B4-BE49-F238E27FC236}">
                <a16:creationId xmlns:a16="http://schemas.microsoft.com/office/drawing/2014/main" id="{10EFCA01-DB38-4CA8-9F03-1019B1285D7B}"/>
              </a:ext>
            </a:extLst>
          </p:cNvPr>
          <p:cNvPicPr>
            <a:picLocks noChangeAspect="1" noChangeArrowheads="1"/>
          </p:cNvPicPr>
          <p:nvPr/>
        </p:nvPicPr>
        <p:blipFill>
          <a:blip r:embed="rId5" cstate="print"/>
          <a:srcRect/>
          <a:stretch>
            <a:fillRect/>
          </a:stretch>
        </p:blipFill>
        <p:spPr bwMode="auto">
          <a:xfrm>
            <a:off x="1774001" y="1178704"/>
            <a:ext cx="1357322" cy="928694"/>
          </a:xfrm>
          <a:prstGeom prst="rect">
            <a:avLst/>
          </a:prstGeom>
          <a:noFill/>
        </p:spPr>
      </p:pic>
      <p:pic>
        <p:nvPicPr>
          <p:cNvPr id="11" name="Picture 14" descr="Image associÃ©e">
            <a:extLst>
              <a:ext uri="{FF2B5EF4-FFF2-40B4-BE49-F238E27FC236}">
                <a16:creationId xmlns:a16="http://schemas.microsoft.com/office/drawing/2014/main" id="{AC7326BC-F5BD-4256-B14F-4460B2BD39FB}"/>
              </a:ext>
            </a:extLst>
          </p:cNvPr>
          <p:cNvPicPr>
            <a:picLocks noChangeAspect="1" noChangeArrowheads="1"/>
          </p:cNvPicPr>
          <p:nvPr/>
        </p:nvPicPr>
        <p:blipFill>
          <a:blip r:embed="rId6" cstate="print"/>
          <a:srcRect/>
          <a:stretch>
            <a:fillRect/>
          </a:stretch>
        </p:blipFill>
        <p:spPr bwMode="auto">
          <a:xfrm>
            <a:off x="3833743" y="3723429"/>
            <a:ext cx="1344591" cy="928694"/>
          </a:xfrm>
          <a:prstGeom prst="rect">
            <a:avLst/>
          </a:prstGeom>
          <a:noFill/>
        </p:spPr>
      </p:pic>
      <p:pic>
        <p:nvPicPr>
          <p:cNvPr id="12" name="Picture 16" descr="RÃ©sultat de recherche d'images pour &quot;dispersion et risque en assurance&quot;">
            <a:extLst>
              <a:ext uri="{FF2B5EF4-FFF2-40B4-BE49-F238E27FC236}">
                <a16:creationId xmlns:a16="http://schemas.microsoft.com/office/drawing/2014/main" id="{8AB89E87-2A38-4482-9340-C3B0860D1A57}"/>
              </a:ext>
            </a:extLst>
          </p:cNvPr>
          <p:cNvPicPr>
            <a:picLocks noChangeAspect="1" noChangeArrowheads="1"/>
          </p:cNvPicPr>
          <p:nvPr/>
        </p:nvPicPr>
        <p:blipFill>
          <a:blip r:embed="rId7"/>
          <a:srcRect/>
          <a:stretch>
            <a:fillRect/>
          </a:stretch>
        </p:blipFill>
        <p:spPr bwMode="auto">
          <a:xfrm>
            <a:off x="5026648" y="5102129"/>
            <a:ext cx="1357322" cy="893969"/>
          </a:xfrm>
          <a:prstGeom prst="rect">
            <a:avLst/>
          </a:prstGeom>
          <a:noFill/>
        </p:spPr>
      </p:pic>
      <p:pic>
        <p:nvPicPr>
          <p:cNvPr id="13" name="Picture 18" descr="RÃ©sultat de recherche d'images pour &quot;homogÃ©nÃ©itÃ© en assurance&quot;">
            <a:extLst>
              <a:ext uri="{FF2B5EF4-FFF2-40B4-BE49-F238E27FC236}">
                <a16:creationId xmlns:a16="http://schemas.microsoft.com/office/drawing/2014/main" id="{51B70F02-9DE8-4CD4-8FAE-D18E3FCB5940}"/>
              </a:ext>
            </a:extLst>
          </p:cNvPr>
          <p:cNvPicPr>
            <a:picLocks noChangeAspect="1" noChangeArrowheads="1"/>
          </p:cNvPicPr>
          <p:nvPr/>
        </p:nvPicPr>
        <p:blipFill>
          <a:blip r:embed="rId8"/>
          <a:srcRect/>
          <a:stretch>
            <a:fillRect/>
          </a:stretch>
        </p:blipFill>
        <p:spPr bwMode="auto">
          <a:xfrm>
            <a:off x="2809060" y="2576889"/>
            <a:ext cx="1357322" cy="928694"/>
          </a:xfrm>
          <a:prstGeom prst="rect">
            <a:avLst/>
          </a:prstGeom>
          <a:noFill/>
        </p:spPr>
      </p:pic>
      <p:sp>
        <p:nvSpPr>
          <p:cNvPr id="14" name="ZoneTexte 13">
            <a:extLst>
              <a:ext uri="{FF2B5EF4-FFF2-40B4-BE49-F238E27FC236}">
                <a16:creationId xmlns:a16="http://schemas.microsoft.com/office/drawing/2014/main" id="{EB8948D5-6586-41E6-B42E-B97AB42658E5}"/>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416442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198A-784B-A06F-4854-FC4B5DC56C30}"/>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23845A0B-B83D-939B-474A-C10328E0AC02}"/>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43785880-6A45-81DE-CA5A-F3FE94A65540}"/>
              </a:ext>
            </a:extLst>
          </p:cNvPr>
          <p:cNvPicPr>
            <a:picLocks noChangeAspect="1"/>
          </p:cNvPicPr>
          <p:nvPr/>
        </p:nvPicPr>
        <p:blipFill>
          <a:blip r:embed="rId4"/>
          <a:stretch>
            <a:fillRect/>
          </a:stretch>
        </p:blipFill>
        <p:spPr>
          <a:xfrm>
            <a:off x="0" y="704588"/>
            <a:ext cx="8706205" cy="45719"/>
          </a:xfrm>
          <a:prstGeom prst="rect">
            <a:avLst/>
          </a:prstGeom>
        </p:spPr>
      </p:pic>
      <p:sp>
        <p:nvSpPr>
          <p:cNvPr id="8" name="ZoneTexte 7">
            <a:extLst>
              <a:ext uri="{FF2B5EF4-FFF2-40B4-BE49-F238E27FC236}">
                <a16:creationId xmlns:a16="http://schemas.microsoft.com/office/drawing/2014/main" id="{5FFE05C0-D579-16C3-5D87-AEEF12430010}"/>
              </a:ext>
            </a:extLst>
          </p:cNvPr>
          <p:cNvSpPr txBox="1"/>
          <p:nvPr/>
        </p:nvSpPr>
        <p:spPr>
          <a:xfrm>
            <a:off x="223520" y="4553"/>
            <a:ext cx="8989769"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Assurance de dommages / Assurance de personnes</a:t>
            </a:r>
          </a:p>
        </p:txBody>
      </p:sp>
      <p:sp>
        <p:nvSpPr>
          <p:cNvPr id="4" name="ZoneTexte 3">
            <a:extLst>
              <a:ext uri="{FF2B5EF4-FFF2-40B4-BE49-F238E27FC236}">
                <a16:creationId xmlns:a16="http://schemas.microsoft.com/office/drawing/2014/main" id="{6E59D33C-9FBB-29D3-02B4-39B1517F6E23}"/>
              </a:ext>
            </a:extLst>
          </p:cNvPr>
          <p:cNvSpPr txBox="1"/>
          <p:nvPr/>
        </p:nvSpPr>
        <p:spPr>
          <a:xfrm>
            <a:off x="141459" y="865567"/>
            <a:ext cx="5947241" cy="2120068"/>
          </a:xfrm>
          <a:prstGeom prst="rect">
            <a:avLst/>
          </a:prstGeom>
          <a:noFill/>
        </p:spPr>
        <p:txBody>
          <a:bodyPr wrap="square">
            <a:spAutoFit/>
          </a:bodyPr>
          <a:lstStyle/>
          <a:p>
            <a:pPr algn="just">
              <a:lnSpc>
                <a:spcPct val="150000"/>
              </a:lnSpc>
            </a:pPr>
            <a:r>
              <a:rPr lang="fr-FR" sz="1800" b="1" dirty="0">
                <a:solidFill>
                  <a:srgbClr val="384494"/>
                </a:solidFill>
                <a:effectLst/>
                <a:latin typeface="Times New Roman" panose="02020603050405020304" pitchFamily="18" charset="0"/>
                <a:ea typeface="Times New Roman" panose="02020603050405020304" pitchFamily="18" charset="0"/>
              </a:rPr>
              <a:t>Assurance de dommages </a:t>
            </a:r>
            <a:r>
              <a:rPr lang="fr-FR" sz="1800" dirty="0">
                <a:effectLst/>
                <a:latin typeface="Times New Roman" panose="02020603050405020304" pitchFamily="18" charset="0"/>
                <a:ea typeface="Times New Roman" panose="02020603050405020304" pitchFamily="18" charset="0"/>
              </a:rPr>
              <a:t>ont pour but la réparation des conséquences pécuniaires d’un événement dommageable affectant le patrimoine d’un assuré.</a:t>
            </a:r>
          </a:p>
          <a:p>
            <a:pPr algn="just">
              <a:lnSpc>
                <a:spcPct val="150000"/>
              </a:lnSpc>
            </a:pPr>
            <a:r>
              <a:rPr lang="fr-FR" dirty="0">
                <a:latin typeface="Times New Roman" panose="02020603050405020304" pitchFamily="18" charset="0"/>
                <a:ea typeface="Times New Roman" panose="02020603050405020304" pitchFamily="18" charset="0"/>
              </a:rPr>
              <a:t>Elle comporte l’</a:t>
            </a:r>
            <a:r>
              <a:rPr lang="fr-FR" sz="1800" dirty="0">
                <a:effectLst/>
                <a:latin typeface="Times New Roman" panose="02020603050405020304" pitchFamily="18" charset="0"/>
                <a:ea typeface="Times New Roman" panose="02020603050405020304" pitchFamily="18" charset="0"/>
              </a:rPr>
              <a:t>assurance de biens / choses et </a:t>
            </a:r>
            <a:r>
              <a:rPr lang="fr-FR" dirty="0">
                <a:latin typeface="Times New Roman" panose="02020603050405020304" pitchFamily="18" charset="0"/>
                <a:ea typeface="Times New Roman" panose="02020603050405020304" pitchFamily="18" charset="0"/>
              </a:rPr>
              <a:t>l’</a:t>
            </a:r>
            <a:r>
              <a:rPr lang="fr-FR" sz="1800" dirty="0">
                <a:effectLst/>
                <a:latin typeface="Times New Roman" panose="02020603050405020304" pitchFamily="18" charset="0"/>
                <a:ea typeface="Times New Roman" panose="02020603050405020304" pitchFamily="18" charset="0"/>
              </a:rPr>
              <a:t>assurance de responsabilités.</a:t>
            </a:r>
            <a:endParaRPr lang="fr-FR" sz="1600" dirty="0">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2172BEA0-3A4C-E71C-2DCC-A7A8A2023FB5}"/>
              </a:ext>
            </a:extLst>
          </p:cNvPr>
          <p:cNvSpPr txBox="1"/>
          <p:nvPr/>
        </p:nvSpPr>
        <p:spPr>
          <a:xfrm>
            <a:off x="5761185" y="3930444"/>
            <a:ext cx="5813840" cy="2120068"/>
          </a:xfrm>
          <a:prstGeom prst="rect">
            <a:avLst/>
          </a:prstGeom>
          <a:noFill/>
        </p:spPr>
        <p:txBody>
          <a:bodyPr wrap="square">
            <a:spAutoFit/>
          </a:bodyPr>
          <a:lstStyle/>
          <a:p>
            <a:pPr algn="just">
              <a:lnSpc>
                <a:spcPct val="150000"/>
              </a:lnSpc>
            </a:pPr>
            <a:r>
              <a:rPr lang="fr-FR" sz="1800" b="1" dirty="0">
                <a:solidFill>
                  <a:srgbClr val="384494"/>
                </a:solidFill>
                <a:effectLst/>
                <a:latin typeface="Times New Roman" panose="02020603050405020304" pitchFamily="18" charset="0"/>
                <a:ea typeface="Times New Roman" panose="02020603050405020304" pitchFamily="18" charset="0"/>
              </a:rPr>
              <a:t>Assurance de personnes </a:t>
            </a:r>
            <a:r>
              <a:rPr lang="fr-FR" sz="1800" dirty="0">
                <a:effectLst/>
                <a:latin typeface="Times New Roman" panose="02020603050405020304" pitchFamily="18" charset="0"/>
                <a:ea typeface="Times New Roman" panose="02020603050405020304" pitchFamily="18" charset="0"/>
              </a:rPr>
              <a:t>ont pour but le versement de prestations en cas d’événements touchant l’intégrité physique de la personne humaine.</a:t>
            </a:r>
            <a:endParaRPr lang="fr-FR" sz="1600" dirty="0">
              <a:effectLst/>
              <a:latin typeface="Times New Roman" panose="02020603050405020304" pitchFamily="18" charset="0"/>
              <a:ea typeface="Times New Roman" panose="02020603050405020304" pitchFamily="18" charset="0"/>
            </a:endParaRPr>
          </a:p>
          <a:p>
            <a:pPr algn="just">
              <a:lnSpc>
                <a:spcPct val="150000"/>
              </a:lnSpc>
            </a:pPr>
            <a:r>
              <a:rPr lang="fr-FR" sz="1800" dirty="0">
                <a:effectLst/>
                <a:latin typeface="Times New Roman" panose="02020603050405020304" pitchFamily="18" charset="0"/>
                <a:ea typeface="Times New Roman" panose="02020603050405020304" pitchFamily="18" charset="0"/>
              </a:rPr>
              <a:t>On y trouve essentiellement les assurances maladie</a:t>
            </a:r>
            <a:r>
              <a:rPr lang="fr-FR" dirty="0">
                <a:latin typeface="Times New Roman" panose="02020603050405020304" pitchFamily="18" charset="0"/>
                <a:ea typeface="Times New Roman" panose="02020603050405020304" pitchFamily="18" charset="0"/>
              </a:rPr>
              <a:t> et </a:t>
            </a:r>
            <a:r>
              <a:rPr lang="fr-FR" sz="1800" dirty="0">
                <a:effectLst/>
                <a:latin typeface="Times New Roman" panose="02020603050405020304" pitchFamily="18" charset="0"/>
                <a:ea typeface="Times New Roman" panose="02020603050405020304" pitchFamily="18" charset="0"/>
              </a:rPr>
              <a:t>accidents</a:t>
            </a:r>
            <a:r>
              <a:rPr lang="fr-FR" dirty="0">
                <a:latin typeface="Times New Roman" panose="02020603050405020304" pitchFamily="18" charset="0"/>
                <a:ea typeface="Times New Roman" panose="02020603050405020304" pitchFamily="18" charset="0"/>
              </a:rPr>
              <a:t>,</a:t>
            </a:r>
            <a:r>
              <a:rPr lang="fr-FR" sz="1800" dirty="0">
                <a:effectLst/>
                <a:latin typeface="Times New Roman" panose="02020603050405020304" pitchFamily="18" charset="0"/>
                <a:ea typeface="Times New Roman" panose="02020603050405020304" pitchFamily="18" charset="0"/>
              </a:rPr>
              <a:t> les assurances vie, décès et épargne.</a:t>
            </a:r>
            <a:endParaRPr lang="fr-FR" sz="1600" dirty="0">
              <a:effectLst/>
              <a:latin typeface="Times New Roman" panose="02020603050405020304" pitchFamily="18" charset="0"/>
              <a:ea typeface="Times New Roman" panose="02020603050405020304" pitchFamily="18" charset="0"/>
            </a:endParaRPr>
          </a:p>
        </p:txBody>
      </p:sp>
      <p:pic>
        <p:nvPicPr>
          <p:cNvPr id="1028" name="Picture 4" descr="Assurance RC : les exclusions de garantie doivent être claires et précises">
            <a:extLst>
              <a:ext uri="{FF2B5EF4-FFF2-40B4-BE49-F238E27FC236}">
                <a16:creationId xmlns:a16="http://schemas.microsoft.com/office/drawing/2014/main" id="{CB01C837-FB8F-378C-9DAB-BA0FEA8298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815" y="866131"/>
            <a:ext cx="3717420" cy="24810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orte croissance des assurances de personnes au Canada en 2017 | Finance et  Investissement">
            <a:extLst>
              <a:ext uri="{FF2B5EF4-FFF2-40B4-BE49-F238E27FC236}">
                <a16:creationId xmlns:a16="http://schemas.microsoft.com/office/drawing/2014/main" id="{F9325AAC-BE65-3B7E-D934-996A652332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385" t="13795" r="19231" b="7040"/>
          <a:stretch/>
        </p:blipFill>
        <p:spPr bwMode="auto">
          <a:xfrm>
            <a:off x="1904069" y="3672367"/>
            <a:ext cx="3717420" cy="248104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33FF7446-9C1D-437A-9877-332FDBE71BEC}"/>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06153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05F3CF8-64EF-DA4D-9B91-3A66223D6C84}"/>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3469AF66-7C32-6345-B7DC-0AC80402E309}"/>
              </a:ext>
            </a:extLst>
          </p:cNvPr>
          <p:cNvPicPr>
            <a:picLocks noChangeAspect="1"/>
          </p:cNvPicPr>
          <p:nvPr/>
        </p:nvPicPr>
        <p:blipFill>
          <a:blip r:embed="rId4"/>
          <a:stretch>
            <a:fillRect/>
          </a:stretch>
        </p:blipFill>
        <p:spPr>
          <a:xfrm>
            <a:off x="0" y="704588"/>
            <a:ext cx="8706205" cy="45719"/>
          </a:xfrm>
          <a:prstGeom prst="rect">
            <a:avLst/>
          </a:prstGeom>
        </p:spPr>
      </p:pic>
      <p:sp>
        <p:nvSpPr>
          <p:cNvPr id="9" name="ZoneTexte 8">
            <a:extLst>
              <a:ext uri="{FF2B5EF4-FFF2-40B4-BE49-F238E27FC236}">
                <a16:creationId xmlns:a16="http://schemas.microsoft.com/office/drawing/2014/main" id="{18921F53-70A6-369D-4461-9835C16DC245}"/>
              </a:ext>
            </a:extLst>
          </p:cNvPr>
          <p:cNvSpPr txBox="1"/>
          <p:nvPr/>
        </p:nvSpPr>
        <p:spPr>
          <a:xfrm>
            <a:off x="519857" y="1052965"/>
            <a:ext cx="10605343" cy="4336572"/>
          </a:xfrm>
          <a:prstGeom prst="rect">
            <a:avLst/>
          </a:prstGeom>
          <a:noFill/>
        </p:spPr>
        <p:txBody>
          <a:bodyPr wrap="square">
            <a:spAutoFit/>
          </a:bodyPr>
          <a:lstStyle/>
          <a:p>
            <a:pPr algn="just">
              <a:lnSpc>
                <a:spcPct val="150000"/>
              </a:lnSpc>
              <a:spcAft>
                <a:spcPts val="800"/>
              </a:spcAft>
            </a:pP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L'</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assurance</a:t>
            </a: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fr-FR" b="1" kern="0" dirty="0">
                <a:solidFill>
                  <a:srgbClr val="384494"/>
                </a:solidFill>
                <a:latin typeface="Times New Roman" panose="02020603050405020304" pitchFamily="18" charset="0"/>
                <a:ea typeface="Times New Roman" panose="02020603050405020304" pitchFamily="18" charset="0"/>
                <a:cs typeface="Arial" panose="020B0604020202020204" pitchFamily="34" charset="0"/>
              </a:rPr>
              <a:t>de dommages</a:t>
            </a:r>
            <a:r>
              <a:rPr lang="fr-FR" kern="0" dirty="0">
                <a:solidFill>
                  <a:srgbClr val="384494"/>
                </a:solidFill>
                <a:latin typeface="Times New Roman" panose="02020603050405020304" pitchFamily="18" charset="0"/>
                <a:ea typeface="Times New Roman" panose="02020603050405020304" pitchFamily="18" charset="0"/>
                <a:cs typeface="Arial" panose="020B0604020202020204" pitchFamily="34" charset="0"/>
              </a:rPr>
              <a:t> </a:t>
            </a: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 appartenant </a:t>
            </a:r>
            <a:r>
              <a:rPr lang="fr-FR" kern="0" dirty="0">
                <a:latin typeface="Times New Roman" panose="02020603050405020304" pitchFamily="18" charset="0"/>
                <a:ea typeface="Times New Roman" panose="02020603050405020304" pitchFamily="18" charset="0"/>
                <a:cs typeface="Arial" panose="020B0604020202020204" pitchFamily="34" charset="0"/>
              </a:rPr>
              <a:t>à la classification des </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assurances </a:t>
            </a:r>
            <a:r>
              <a:rPr lang="fr-FR" b="1" kern="0" dirty="0">
                <a:solidFill>
                  <a:srgbClr val="384494"/>
                </a:solidFill>
                <a:latin typeface="Times New Roman" panose="02020603050405020304" pitchFamily="18" charset="0"/>
                <a:ea typeface="Times New Roman" panose="02020603050405020304" pitchFamily="18" charset="0"/>
                <a:cs typeface="Arial" panose="020B0604020202020204" pitchFamily="34" charset="0"/>
              </a:rPr>
              <a:t>non-vie </a:t>
            </a: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ou </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assurances IARD </a:t>
            </a: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(Incendie, Accidents, Risques Divers), regroupe l'ensemble des garanties qui protègent les </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biens matériels</a:t>
            </a:r>
            <a:r>
              <a:rPr lang="fr-FR" sz="1800" b="1" kern="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les responsabilités civiles </a:t>
            </a:r>
            <a:r>
              <a:rPr lang="fr-FR" sz="1800" kern="0" dirty="0">
                <a:effectLst/>
                <a:latin typeface="Times New Roman" panose="02020603050405020304" pitchFamily="18" charset="0"/>
                <a:ea typeface="Times New Roman" panose="02020603050405020304" pitchFamily="18" charset="0"/>
                <a:cs typeface="Arial" panose="020B0604020202020204" pitchFamily="34" charset="0"/>
              </a:rPr>
              <a:t>et</a:t>
            </a:r>
            <a:r>
              <a:rPr lang="fr-FR" sz="1800" b="1" kern="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l</a:t>
            </a:r>
            <a:r>
              <a:rPr lang="fr-FR" b="1" kern="0" dirty="0">
                <a:solidFill>
                  <a:srgbClr val="384494"/>
                </a:solidFill>
                <a:latin typeface="Times New Roman" panose="02020603050405020304" pitchFamily="18" charset="0"/>
                <a:ea typeface="Times New Roman" panose="02020603050405020304" pitchFamily="18" charset="0"/>
                <a:cs typeface="Arial" panose="020B0604020202020204" pitchFamily="34" charset="0"/>
              </a:rPr>
              <a:t>a</a:t>
            </a:r>
            <a:r>
              <a:rPr lang="fr-FR" sz="1800" b="1" kern="0" dirty="0">
                <a:solidFill>
                  <a:srgbClr val="384494"/>
                </a:solidFill>
                <a:effectLst/>
                <a:latin typeface="Times New Roman" panose="02020603050405020304" pitchFamily="18" charset="0"/>
                <a:ea typeface="Times New Roman" panose="02020603050405020304" pitchFamily="18" charset="0"/>
                <a:cs typeface="Arial" panose="020B0604020202020204" pitchFamily="34" charset="0"/>
              </a:rPr>
              <a:t> Perte d’exploitation. </a:t>
            </a:r>
            <a:endParaRPr lang="fr-FR" kern="0" dirty="0">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Aft>
                <a:spcPts val="800"/>
              </a:spcAft>
            </a:pP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L'assurance dommages est indispensable pour les particuliers et les entreprises afin de </a:t>
            </a:r>
            <a:r>
              <a:rPr lang="fr-FR" b="1"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se prémunir contre les imprévus</a:t>
            </a:r>
            <a:r>
              <a:rPr lang="fr-FR"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de la vie quotidienne (personnelle ou professionnelle).</a:t>
            </a:r>
          </a:p>
          <a:p>
            <a:pPr algn="just">
              <a:lnSpc>
                <a:spcPct val="107000"/>
              </a:lnSpc>
              <a:spcAft>
                <a:spcPts val="800"/>
              </a:spcAft>
            </a:pP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L'assurance non-vie vise à :</a:t>
            </a:r>
            <a:endParaRPr lang="fr-F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192088" algn="just">
              <a:lnSpc>
                <a:spcPct val="107000"/>
              </a:lnSpc>
              <a:spcAft>
                <a:spcPts val="800"/>
              </a:spcAft>
              <a:buSzPts val="1000"/>
              <a:buFont typeface="Wingdings" panose="05000000000000000000" pitchFamily="2" charset="2"/>
              <a:buChar char="Ø"/>
              <a:tabLst>
                <a:tab pos="457200" algn="l"/>
              </a:tabLst>
            </a:pPr>
            <a:r>
              <a:rPr lang="fr-FR" b="1"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Protéger les biens matériels</a:t>
            </a:r>
            <a:r>
              <a:rPr lang="fr-FR"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contre des événements imprévus (incendie, vol, catastrophes naturelles,…).</a:t>
            </a:r>
            <a:endParaRPr lang="fr-F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192088" algn="just">
              <a:lnSpc>
                <a:spcPct val="107000"/>
              </a:lnSpc>
              <a:spcAft>
                <a:spcPts val="800"/>
              </a:spcAft>
              <a:buSzPts val="1000"/>
              <a:buFont typeface="Wingdings" panose="05000000000000000000" pitchFamily="2" charset="2"/>
              <a:buChar char="Ø"/>
              <a:tabLst>
                <a:tab pos="457200" algn="l"/>
              </a:tabLst>
            </a:pPr>
            <a:r>
              <a:rPr lang="fr-FR" b="1"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Assurer la responsabilité civile</a:t>
            </a:r>
            <a:r>
              <a:rPr lang="fr-FR"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pour couvrir les dommages causés à autrui.</a:t>
            </a:r>
            <a:endParaRPr lang="fr-F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192088" algn="just">
              <a:lnSpc>
                <a:spcPct val="107000"/>
              </a:lnSpc>
              <a:spcAft>
                <a:spcPts val="800"/>
              </a:spcAft>
              <a:buSzPts val="1000"/>
              <a:buFont typeface="Wingdings" panose="05000000000000000000" pitchFamily="2" charset="2"/>
              <a:buChar char="Ø"/>
              <a:tabLst>
                <a:tab pos="457200" algn="l"/>
              </a:tabLst>
            </a:pPr>
            <a:r>
              <a:rPr lang="fr-FR" b="1" kern="0" dirty="0">
                <a:solidFill>
                  <a:srgbClr val="384494"/>
                </a:solidFill>
                <a:latin typeface="Times New Roman" panose="02020603050405020304" pitchFamily="18" charset="0"/>
                <a:cs typeface="Times New Roman" panose="02020603050405020304" pitchFamily="18" charset="0"/>
              </a:rPr>
              <a:t>Sécuriser les activités professionnelles </a:t>
            </a: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contre les pertes et les risques financiers.</a:t>
            </a:r>
            <a:endParaRPr lang="fr-F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Elle intervient sous forme </a:t>
            </a:r>
            <a:r>
              <a:rPr lang="fr-FR" kern="0" dirty="0">
                <a:latin typeface="Times New Roman" panose="02020603050405020304" pitchFamily="18" charset="0"/>
                <a:cs typeface="Times New Roman" panose="02020603050405020304" pitchFamily="18" charset="0"/>
              </a:rPr>
              <a:t>d'indemnisation</a:t>
            </a:r>
            <a:r>
              <a:rPr lang="fr-FR"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kern="0" dirty="0">
                <a:solidFill>
                  <a:srgbClr val="384494"/>
                </a:solidFill>
                <a:effectLst/>
                <a:latin typeface="Times New Roman" panose="02020603050405020304" pitchFamily="18" charset="0"/>
                <a:ea typeface="Times New Roman" panose="02020603050405020304" pitchFamily="18" charset="0"/>
                <a:cs typeface="Times New Roman" panose="02020603050405020304" pitchFamily="18" charset="0"/>
              </a:rPr>
              <a:t>financière</a:t>
            </a:r>
            <a:r>
              <a:rPr lang="fr-FR" kern="0" dirty="0">
                <a:effectLst/>
                <a:latin typeface="Times New Roman" panose="02020603050405020304" pitchFamily="18" charset="0"/>
                <a:ea typeface="Times New Roman" panose="02020603050405020304" pitchFamily="18" charset="0"/>
                <a:cs typeface="Times New Roman" panose="02020603050405020304" pitchFamily="18" charset="0"/>
              </a:rPr>
              <a:t> pour compenser les pertes subies à la suite d'un sinistre.</a:t>
            </a:r>
            <a:endParaRPr lang="fr-FR"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0D23ABBD-4CFE-3143-805A-55974B67466E}"/>
              </a:ext>
            </a:extLst>
          </p:cNvPr>
          <p:cNvSpPr txBox="1"/>
          <p:nvPr/>
        </p:nvSpPr>
        <p:spPr>
          <a:xfrm>
            <a:off x="223520" y="4553"/>
            <a:ext cx="7180748"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Focus sur les assurances de dommages</a:t>
            </a:r>
          </a:p>
        </p:txBody>
      </p:sp>
      <p:sp>
        <p:nvSpPr>
          <p:cNvPr id="8" name="ZoneTexte 7">
            <a:extLst>
              <a:ext uri="{FF2B5EF4-FFF2-40B4-BE49-F238E27FC236}">
                <a16:creationId xmlns:a16="http://schemas.microsoft.com/office/drawing/2014/main" id="{C0D205DA-9318-48B1-A51A-C75407AB5EB6}"/>
              </a:ext>
            </a:extLst>
          </p:cNvPr>
          <p:cNvSpPr txBox="1"/>
          <p:nvPr/>
        </p:nvSpPr>
        <p:spPr>
          <a:xfrm>
            <a:off x="9775596"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98388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E8EF-C485-86EA-2EB1-EBE77DE1209C}"/>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5CB60887-39E9-526E-6215-3764D0AEDBF0}"/>
              </a:ext>
            </a:extLst>
          </p:cNvPr>
          <p:cNvPicPr>
            <a:picLocks noChangeAspect="1"/>
          </p:cNvPicPr>
          <p:nvPr/>
        </p:nvPicPr>
        <p:blipFill>
          <a:blip r:embed="rId2"/>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788C0D69-CD2B-54FD-BE6D-1B9FDC350213}"/>
              </a:ext>
            </a:extLst>
          </p:cNvPr>
          <p:cNvPicPr>
            <a:picLocks noChangeAspect="1"/>
          </p:cNvPicPr>
          <p:nvPr/>
        </p:nvPicPr>
        <p:blipFill>
          <a:blip r:embed="rId3"/>
          <a:stretch>
            <a:fillRect/>
          </a:stretch>
        </p:blipFill>
        <p:spPr>
          <a:xfrm>
            <a:off x="0" y="704588"/>
            <a:ext cx="8706205" cy="45719"/>
          </a:xfrm>
          <a:prstGeom prst="rect">
            <a:avLst/>
          </a:prstGeom>
        </p:spPr>
      </p:pic>
      <p:sp>
        <p:nvSpPr>
          <p:cNvPr id="4" name="ZoneTexte 3">
            <a:extLst>
              <a:ext uri="{FF2B5EF4-FFF2-40B4-BE49-F238E27FC236}">
                <a16:creationId xmlns:a16="http://schemas.microsoft.com/office/drawing/2014/main" id="{67F37B87-26C3-3133-7653-810B588A24A9}"/>
              </a:ext>
            </a:extLst>
          </p:cNvPr>
          <p:cNvSpPr txBox="1"/>
          <p:nvPr/>
        </p:nvSpPr>
        <p:spPr>
          <a:xfrm>
            <a:off x="223520" y="876235"/>
            <a:ext cx="11089249" cy="4610429"/>
          </a:xfrm>
          <a:prstGeom prst="rect">
            <a:avLst/>
          </a:prstGeom>
          <a:noFill/>
        </p:spPr>
        <p:txBody>
          <a:bodyPr wrap="square">
            <a:spAutoFit/>
          </a:bodyPr>
          <a:lstStyle/>
          <a:p>
            <a:pPr algn="just">
              <a:lnSpc>
                <a:spcPct val="150000"/>
              </a:lnSpc>
            </a:pPr>
            <a:r>
              <a:rPr lang="fr-FR" b="0" i="0" dirty="0">
                <a:effectLst/>
                <a:latin typeface="Times New Roman" panose="02020603050405020304" pitchFamily="18" charset="0"/>
                <a:cs typeface="Times New Roman" panose="02020603050405020304" pitchFamily="18" charset="0"/>
              </a:rPr>
              <a:t>En Algérie</a:t>
            </a:r>
            <a:r>
              <a:rPr lang="fr-FR" dirty="0">
                <a:latin typeface="Times New Roman" panose="02020603050405020304" pitchFamily="18" charset="0"/>
                <a:cs typeface="Times New Roman" panose="02020603050405020304" pitchFamily="18" charset="0"/>
              </a:rPr>
              <a:t>, </a:t>
            </a:r>
            <a:r>
              <a:rPr lang="fr-FR" b="0" i="0" dirty="0">
                <a:effectLst/>
                <a:latin typeface="Times New Roman" panose="02020603050405020304" pitchFamily="18" charset="0"/>
                <a:cs typeface="Times New Roman" panose="02020603050405020304" pitchFamily="18" charset="0"/>
              </a:rPr>
              <a:t>la promulgation de la loi n°06-04 du 20 février 2006 modifiant et complétant l’ordonnance n°95-07 du 25 janvier 1995 relative aux assurances oblige les sociétés d’assurance à séparer entre les assurances de dommages et les assurances de personnes, en créant leurs propres filiales.</a:t>
            </a:r>
          </a:p>
          <a:p>
            <a:pPr algn="just">
              <a:lnSpc>
                <a:spcPct val="150000"/>
              </a:lnSpc>
            </a:pPr>
            <a:r>
              <a:rPr lang="fr-FR" dirty="0">
                <a:latin typeface="Times New Roman" panose="02020603050405020304" pitchFamily="18" charset="0"/>
                <a:cs typeface="Times New Roman" panose="02020603050405020304" pitchFamily="18" charset="0"/>
              </a:rPr>
              <a:t>Les compagnies d’assurance dommages activent dans les branches suivantes :</a:t>
            </a:r>
          </a:p>
          <a:p>
            <a:pPr marL="285750" indent="-285750" algn="just">
              <a:lnSpc>
                <a:spcPct val="150000"/>
              </a:lnSpc>
              <a:buFont typeface="Courier New" panose="02070309020205020404" pitchFamily="49" charset="0"/>
              <a:buChar char="o"/>
            </a:pPr>
            <a:r>
              <a:rPr lang="fr-FR" b="0" i="0" dirty="0">
                <a:effectLst/>
                <a:latin typeface="Times New Roman" panose="02020603050405020304" pitchFamily="18" charset="0"/>
                <a:cs typeface="Times New Roman" panose="02020603050405020304" pitchFamily="18" charset="0"/>
              </a:rPr>
              <a:t>Les assurances terrestres (Assurances automobile, Assurances incendie et évènements naturels, Assurances construction, Assurances de responsabilité civile, Assurances des autres dommages aux biens, …);</a:t>
            </a:r>
          </a:p>
          <a:p>
            <a:pPr marL="285750" indent="-285750" algn="just">
              <a:lnSpc>
                <a:spcPct val="150000"/>
              </a:lnSpc>
              <a:buFont typeface="Courier New" panose="02070309020205020404" pitchFamily="49" charset="0"/>
              <a:buChar char="o"/>
            </a:pPr>
            <a:r>
              <a:rPr lang="fr-FR" b="0" i="0" dirty="0">
                <a:effectLst/>
                <a:latin typeface="Times New Roman" panose="02020603050405020304" pitchFamily="18" charset="0"/>
                <a:cs typeface="Times New Roman" panose="02020603050405020304" pitchFamily="18" charset="0"/>
              </a:rPr>
              <a:t>Les assurances agricoles  (Assurances grêle, Assurances mortalité animale, Assurance Incendie des récoltes, matériels roulants,…);</a:t>
            </a:r>
          </a:p>
          <a:p>
            <a:pPr marL="285750" indent="-285750" algn="just">
              <a:lnSpc>
                <a:spcPct val="150000"/>
              </a:lnSpc>
              <a:buFont typeface="Courier New" panose="02070309020205020404" pitchFamily="49" charset="0"/>
              <a:buChar char="o"/>
            </a:pPr>
            <a:r>
              <a:rPr lang="fr-FR" b="0" i="0" dirty="0">
                <a:effectLst/>
                <a:latin typeface="Times New Roman" panose="02020603050405020304" pitchFamily="18" charset="0"/>
                <a:cs typeface="Times New Roman" panose="02020603050405020304" pitchFamily="18" charset="0"/>
              </a:rPr>
              <a:t>Les assurances transports (Assurances transports terrestres et ferroviaires, Assurances transports aériens, Assurances transports maritimes).</a:t>
            </a:r>
          </a:p>
          <a:p>
            <a:pPr algn="just">
              <a:lnSpc>
                <a:spcPct val="150000"/>
              </a:lnSpc>
            </a:pPr>
            <a:endParaRPr lang="fr-FR" b="0" i="0" dirty="0">
              <a:effectLst/>
              <a:latin typeface="Arial Narrow" panose="020B0606020202030204" pitchFamily="34" charset="0"/>
            </a:endParaRPr>
          </a:p>
        </p:txBody>
      </p:sp>
      <p:sp>
        <p:nvSpPr>
          <p:cNvPr id="3" name="ZoneTexte 2">
            <a:extLst>
              <a:ext uri="{FF2B5EF4-FFF2-40B4-BE49-F238E27FC236}">
                <a16:creationId xmlns:a16="http://schemas.microsoft.com/office/drawing/2014/main" id="{AB6DC89D-DB61-6F3A-A016-1A1005947DFE}"/>
              </a:ext>
            </a:extLst>
          </p:cNvPr>
          <p:cNvSpPr txBox="1"/>
          <p:nvPr/>
        </p:nvSpPr>
        <p:spPr>
          <a:xfrm>
            <a:off x="223520" y="4553"/>
            <a:ext cx="7180748"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Focus sur les assurances de dommages</a:t>
            </a:r>
          </a:p>
        </p:txBody>
      </p:sp>
      <p:sp>
        <p:nvSpPr>
          <p:cNvPr id="8" name="ZoneTexte 7">
            <a:extLst>
              <a:ext uri="{FF2B5EF4-FFF2-40B4-BE49-F238E27FC236}">
                <a16:creationId xmlns:a16="http://schemas.microsoft.com/office/drawing/2014/main" id="{C5A399A5-98DD-4629-BDAF-1AD1237BC8D1}"/>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9548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094AC-603A-B613-EF3D-E7ED43A518F7}"/>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61CF3845-52B1-1497-3163-4F56339E7762}"/>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9983D2AD-3483-F2B0-DCFC-CF4AB51917B7}"/>
              </a:ext>
            </a:extLst>
          </p:cNvPr>
          <p:cNvPicPr>
            <a:picLocks noChangeAspect="1"/>
          </p:cNvPicPr>
          <p:nvPr/>
        </p:nvPicPr>
        <p:blipFill>
          <a:blip r:embed="rId4"/>
          <a:stretch>
            <a:fillRect/>
          </a:stretch>
        </p:blipFill>
        <p:spPr>
          <a:xfrm>
            <a:off x="0" y="704588"/>
            <a:ext cx="8706205" cy="45719"/>
          </a:xfrm>
          <a:prstGeom prst="rect">
            <a:avLst/>
          </a:prstGeom>
        </p:spPr>
      </p:pic>
      <p:sp>
        <p:nvSpPr>
          <p:cNvPr id="8" name="ZoneTexte 7">
            <a:extLst>
              <a:ext uri="{FF2B5EF4-FFF2-40B4-BE49-F238E27FC236}">
                <a16:creationId xmlns:a16="http://schemas.microsoft.com/office/drawing/2014/main" id="{D4E28224-995F-99F4-129F-BB4CFB869530}"/>
              </a:ext>
            </a:extLst>
          </p:cNvPr>
          <p:cNvSpPr txBox="1"/>
          <p:nvPr/>
        </p:nvSpPr>
        <p:spPr>
          <a:xfrm>
            <a:off x="223520" y="85236"/>
            <a:ext cx="467044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techniques</a:t>
            </a:r>
          </a:p>
        </p:txBody>
      </p:sp>
      <p:sp>
        <p:nvSpPr>
          <p:cNvPr id="39" name="ZoneTexte 38">
            <a:extLst>
              <a:ext uri="{FF2B5EF4-FFF2-40B4-BE49-F238E27FC236}">
                <a16:creationId xmlns:a16="http://schemas.microsoft.com/office/drawing/2014/main" id="{FF478436-B274-4972-B1ED-E0EFE6E5AF34}"/>
              </a:ext>
            </a:extLst>
          </p:cNvPr>
          <p:cNvSpPr txBox="1"/>
          <p:nvPr/>
        </p:nvSpPr>
        <p:spPr>
          <a:xfrm>
            <a:off x="283112" y="856719"/>
            <a:ext cx="11248901" cy="950517"/>
          </a:xfrm>
          <a:prstGeom prst="rect">
            <a:avLst/>
          </a:prstGeom>
          <a:noFill/>
        </p:spPr>
        <p:txBody>
          <a:bodyPr wrap="square" rtlCol="0">
            <a:spAutoFit/>
          </a:bodyPr>
          <a:lstStyle/>
          <a:p>
            <a:pPr algn="just">
              <a:lnSpc>
                <a:spcPct val="150000"/>
              </a:lnSpc>
              <a:spcAft>
                <a:spcPts val="600"/>
              </a:spcAft>
            </a:pPr>
            <a:r>
              <a:rPr lang="fr-FR" dirty="0">
                <a:latin typeface="Times New Roman" panose="02020603050405020304" pitchFamily="18" charset="0"/>
                <a:cs typeface="Times New Roman" panose="02020603050405020304" pitchFamily="18" charset="0"/>
              </a:rPr>
              <a:t>La détermination et l'appréciation de ces engagements représentent un défi majeur pour les compagnies d'assurances. </a:t>
            </a:r>
          </a:p>
          <a:p>
            <a:pPr algn="just">
              <a:lnSpc>
                <a:spcPct val="150000"/>
              </a:lnSpc>
              <a:spcAft>
                <a:spcPts val="600"/>
              </a:spcAft>
            </a:pPr>
            <a:r>
              <a:rPr lang="fr-FR" dirty="0">
                <a:latin typeface="Times New Roman" panose="02020603050405020304" pitchFamily="18" charset="0"/>
                <a:cs typeface="Times New Roman" panose="02020603050405020304" pitchFamily="18" charset="0"/>
              </a:rPr>
              <a:t>Ce défi constitue un des aspects d'une problématique plus vaste:  </a:t>
            </a:r>
            <a:r>
              <a:rPr lang="fr-FR" b="1" dirty="0">
                <a:solidFill>
                  <a:schemeClr val="accent1">
                    <a:lumMod val="75000"/>
                  </a:schemeClr>
                </a:solidFill>
                <a:latin typeface="Times New Roman" panose="02020603050405020304" pitchFamily="18" charset="0"/>
                <a:cs typeface="Times New Roman" panose="02020603050405020304" pitchFamily="18" charset="0"/>
              </a:rPr>
              <a:t>LA GOUVERNANCE</a:t>
            </a:r>
          </a:p>
        </p:txBody>
      </p:sp>
      <p:sp>
        <p:nvSpPr>
          <p:cNvPr id="43" name="TextBox 11">
            <a:extLst>
              <a:ext uri="{FF2B5EF4-FFF2-40B4-BE49-F238E27FC236}">
                <a16:creationId xmlns:a16="http://schemas.microsoft.com/office/drawing/2014/main" id="{EE8FA3C4-6DAC-44A8-ABA6-D3521DCA05DB}"/>
              </a:ext>
            </a:extLst>
          </p:cNvPr>
          <p:cNvSpPr txBox="1"/>
          <p:nvPr/>
        </p:nvSpPr>
        <p:spPr>
          <a:xfrm>
            <a:off x="5191330" y="4567946"/>
            <a:ext cx="1198488" cy="957442"/>
          </a:xfrm>
          <a:prstGeom prst="rect">
            <a:avLst/>
          </a:prstGeom>
          <a:noFill/>
        </p:spPr>
        <p:txBody>
          <a:bodyPr wrap="square" rtlCol="0" anchor="ctr">
            <a:spAutoFit/>
          </a:bodyPr>
          <a:lstStyle/>
          <a:p>
            <a:pPr algn="ctr">
              <a:lnSpc>
                <a:spcPct val="150000"/>
              </a:lnSpc>
              <a:spcAft>
                <a:spcPts val="600"/>
              </a:spcAft>
            </a:pPr>
            <a:r>
              <a:rPr lang="fr-FR" sz="2000" dirty="0">
                <a:solidFill>
                  <a:schemeClr val="accent1">
                    <a:lumMod val="75000"/>
                  </a:schemeClr>
                </a:solidFill>
                <a:latin typeface="Arial Narrow" panose="020B0606020202030204" pitchFamily="34" charset="0"/>
                <a:cs typeface="Times New Roman" pitchFamily="18" charset="0"/>
              </a:rPr>
              <a:t>Suis-je rentable ?</a:t>
            </a:r>
            <a:endParaRPr lang="fr-FR" sz="2000" dirty="0">
              <a:solidFill>
                <a:schemeClr val="accent1">
                  <a:lumMod val="75000"/>
                </a:schemeClr>
              </a:solidFill>
              <a:latin typeface="Arial Narrow" panose="020B0606020202030204" pitchFamily="34" charset="0"/>
            </a:endParaRPr>
          </a:p>
        </p:txBody>
      </p:sp>
      <p:sp>
        <p:nvSpPr>
          <p:cNvPr id="44" name="Rectangle 43">
            <a:extLst>
              <a:ext uri="{FF2B5EF4-FFF2-40B4-BE49-F238E27FC236}">
                <a16:creationId xmlns:a16="http://schemas.microsoft.com/office/drawing/2014/main" id="{6CE34A1D-229C-41DC-9E50-2E9D16DA2676}"/>
              </a:ext>
            </a:extLst>
          </p:cNvPr>
          <p:cNvSpPr/>
          <p:nvPr/>
        </p:nvSpPr>
        <p:spPr>
          <a:xfrm>
            <a:off x="5619764" y="4163358"/>
            <a:ext cx="312474" cy="493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TextBox 15">
            <a:extLst>
              <a:ext uri="{FF2B5EF4-FFF2-40B4-BE49-F238E27FC236}">
                <a16:creationId xmlns:a16="http://schemas.microsoft.com/office/drawing/2014/main" id="{976FC596-4E43-4775-A78B-F05E3FF0A657}"/>
              </a:ext>
            </a:extLst>
          </p:cNvPr>
          <p:cNvSpPr txBox="1"/>
          <p:nvPr/>
        </p:nvSpPr>
        <p:spPr>
          <a:xfrm>
            <a:off x="3285150" y="4755699"/>
            <a:ext cx="1198488" cy="707886"/>
          </a:xfrm>
          <a:prstGeom prst="rect">
            <a:avLst/>
          </a:prstGeom>
          <a:noFill/>
        </p:spPr>
        <p:txBody>
          <a:bodyPr wrap="square" rtlCol="0" anchor="ctr">
            <a:spAutoFit/>
          </a:bodyPr>
          <a:lstStyle/>
          <a:p>
            <a:pPr algn="ctr"/>
            <a:r>
              <a:rPr lang="fr-FR" sz="2000" dirty="0">
                <a:solidFill>
                  <a:schemeClr val="accent1">
                    <a:lumMod val="75000"/>
                  </a:schemeClr>
                </a:solidFill>
                <a:latin typeface="Arial Narrow" panose="020B0606020202030204" pitchFamily="34" charset="0"/>
                <a:cs typeface="Times New Roman" pitchFamily="18" charset="0"/>
              </a:rPr>
              <a:t>Suis-je solvable ?</a:t>
            </a:r>
            <a:endParaRPr lang="fr-FR" sz="2000" dirty="0">
              <a:solidFill>
                <a:schemeClr val="accent1">
                  <a:lumMod val="75000"/>
                </a:schemeClr>
              </a:solidFill>
              <a:latin typeface="Arial Narrow" panose="020B0606020202030204" pitchFamily="34" charset="0"/>
            </a:endParaRPr>
          </a:p>
        </p:txBody>
      </p:sp>
      <p:sp>
        <p:nvSpPr>
          <p:cNvPr id="46" name="Rectangle 45">
            <a:extLst>
              <a:ext uri="{FF2B5EF4-FFF2-40B4-BE49-F238E27FC236}">
                <a16:creationId xmlns:a16="http://schemas.microsoft.com/office/drawing/2014/main" id="{6CBFBE11-E07F-49D5-9C0E-9A89781A985F}"/>
              </a:ext>
            </a:extLst>
          </p:cNvPr>
          <p:cNvSpPr/>
          <p:nvPr/>
        </p:nvSpPr>
        <p:spPr>
          <a:xfrm>
            <a:off x="3804995" y="4110524"/>
            <a:ext cx="312474" cy="493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TextBox 19">
            <a:extLst>
              <a:ext uri="{FF2B5EF4-FFF2-40B4-BE49-F238E27FC236}">
                <a16:creationId xmlns:a16="http://schemas.microsoft.com/office/drawing/2014/main" id="{A1D74388-77CB-42D3-AD38-39DF40078E18}"/>
              </a:ext>
            </a:extLst>
          </p:cNvPr>
          <p:cNvSpPr txBox="1"/>
          <p:nvPr/>
        </p:nvSpPr>
        <p:spPr>
          <a:xfrm>
            <a:off x="7359635" y="4567946"/>
            <a:ext cx="1943887" cy="957442"/>
          </a:xfrm>
          <a:prstGeom prst="rect">
            <a:avLst/>
          </a:prstGeom>
          <a:noFill/>
        </p:spPr>
        <p:txBody>
          <a:bodyPr wrap="square" rtlCol="0" anchor="ctr">
            <a:spAutoFit/>
          </a:bodyPr>
          <a:lstStyle/>
          <a:p>
            <a:pPr algn="ctr">
              <a:lnSpc>
                <a:spcPct val="150000"/>
              </a:lnSpc>
              <a:spcAft>
                <a:spcPts val="600"/>
              </a:spcAft>
            </a:pPr>
            <a:r>
              <a:rPr lang="fr-FR" sz="2000" dirty="0">
                <a:solidFill>
                  <a:schemeClr val="accent1">
                    <a:lumMod val="75000"/>
                  </a:schemeClr>
                </a:solidFill>
                <a:latin typeface="Arial Narrow" panose="020B0606020202030204" pitchFamily="34" charset="0"/>
                <a:cs typeface="Times New Roman" pitchFamily="18" charset="0"/>
              </a:rPr>
              <a:t>Suis-je pérenne à long terme ?</a:t>
            </a:r>
            <a:endParaRPr lang="fr-FR" sz="2000" dirty="0">
              <a:solidFill>
                <a:schemeClr val="accent1">
                  <a:lumMod val="75000"/>
                </a:schemeClr>
              </a:solidFill>
              <a:latin typeface="Arial Narrow" panose="020B0606020202030204" pitchFamily="34" charset="0"/>
            </a:endParaRPr>
          </a:p>
        </p:txBody>
      </p:sp>
      <p:sp>
        <p:nvSpPr>
          <p:cNvPr id="48" name="Rectangle 47">
            <a:extLst>
              <a:ext uri="{FF2B5EF4-FFF2-40B4-BE49-F238E27FC236}">
                <a16:creationId xmlns:a16="http://schemas.microsoft.com/office/drawing/2014/main" id="{F32497FD-A922-4A75-A652-EE61145D9643}"/>
              </a:ext>
            </a:extLst>
          </p:cNvPr>
          <p:cNvSpPr/>
          <p:nvPr/>
        </p:nvSpPr>
        <p:spPr>
          <a:xfrm>
            <a:off x="8035982" y="4123212"/>
            <a:ext cx="312474" cy="4936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TextBox 15">
            <a:extLst>
              <a:ext uri="{FF2B5EF4-FFF2-40B4-BE49-F238E27FC236}">
                <a16:creationId xmlns:a16="http://schemas.microsoft.com/office/drawing/2014/main" id="{E287269F-7675-4BE0-BF8E-C165D6C4154C}"/>
              </a:ext>
            </a:extLst>
          </p:cNvPr>
          <p:cNvSpPr txBox="1"/>
          <p:nvPr/>
        </p:nvSpPr>
        <p:spPr>
          <a:xfrm>
            <a:off x="9855820" y="4717332"/>
            <a:ext cx="2316600" cy="707886"/>
          </a:xfrm>
          <a:prstGeom prst="rect">
            <a:avLst/>
          </a:prstGeom>
          <a:noFill/>
        </p:spPr>
        <p:txBody>
          <a:bodyPr wrap="square" rtlCol="0" anchor="ctr">
            <a:spAutoFit/>
          </a:bodyPr>
          <a:lstStyle/>
          <a:p>
            <a:pPr algn="ctr"/>
            <a:r>
              <a:rPr lang="fr-FR" sz="2000" dirty="0">
                <a:solidFill>
                  <a:schemeClr val="accent1">
                    <a:lumMod val="75000"/>
                  </a:schemeClr>
                </a:solidFill>
                <a:latin typeface="Arial Narrow" panose="020B0606020202030204" pitchFamily="34" charset="0"/>
                <a:cs typeface="Times New Roman" pitchFamily="18" charset="0"/>
              </a:rPr>
              <a:t>Quelle est ma valeur intrinsèque?</a:t>
            </a:r>
            <a:endParaRPr lang="fr-FR" sz="2000" dirty="0">
              <a:solidFill>
                <a:schemeClr val="accent1">
                  <a:lumMod val="75000"/>
                </a:schemeClr>
              </a:solidFill>
              <a:latin typeface="Arial Narrow" panose="020B0606020202030204" pitchFamily="34" charset="0"/>
            </a:endParaRPr>
          </a:p>
        </p:txBody>
      </p:sp>
      <p:sp>
        <p:nvSpPr>
          <p:cNvPr id="50" name="Rectangle 49">
            <a:extLst>
              <a:ext uri="{FF2B5EF4-FFF2-40B4-BE49-F238E27FC236}">
                <a16:creationId xmlns:a16="http://schemas.microsoft.com/office/drawing/2014/main" id="{84F00793-0DD1-4D10-8F1A-791609D5DF70}"/>
              </a:ext>
            </a:extLst>
          </p:cNvPr>
          <p:cNvSpPr/>
          <p:nvPr/>
        </p:nvSpPr>
        <p:spPr>
          <a:xfrm>
            <a:off x="10894979" y="4133118"/>
            <a:ext cx="312474" cy="493616"/>
          </a:xfrm>
          <a:prstGeom prst="rect">
            <a:avLst/>
          </a:prstGeom>
          <a:solidFill>
            <a:srgbClr val="FFF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1" name="Groupe 50">
            <a:extLst>
              <a:ext uri="{FF2B5EF4-FFF2-40B4-BE49-F238E27FC236}">
                <a16:creationId xmlns:a16="http://schemas.microsoft.com/office/drawing/2014/main" id="{503F5661-A751-4835-9D37-A44264DFD51B}"/>
              </a:ext>
            </a:extLst>
          </p:cNvPr>
          <p:cNvGrpSpPr/>
          <p:nvPr/>
        </p:nvGrpSpPr>
        <p:grpSpPr>
          <a:xfrm>
            <a:off x="714108" y="2344992"/>
            <a:ext cx="10739459" cy="3656290"/>
            <a:chOff x="1141665" y="2684080"/>
            <a:chExt cx="16965143" cy="6527116"/>
          </a:xfrm>
        </p:grpSpPr>
        <p:grpSp>
          <p:nvGrpSpPr>
            <p:cNvPr id="52" name="Groupe 51">
              <a:extLst>
                <a:ext uri="{FF2B5EF4-FFF2-40B4-BE49-F238E27FC236}">
                  <a16:creationId xmlns:a16="http://schemas.microsoft.com/office/drawing/2014/main" id="{D72AD9D9-A70B-4EF8-9999-2959B9573454}"/>
                </a:ext>
              </a:extLst>
            </p:cNvPr>
            <p:cNvGrpSpPr/>
            <p:nvPr/>
          </p:nvGrpSpPr>
          <p:grpSpPr>
            <a:xfrm>
              <a:off x="1141665" y="2684080"/>
              <a:ext cx="12452310" cy="6492263"/>
              <a:chOff x="806908" y="614573"/>
              <a:chExt cx="10448870" cy="5487051"/>
            </a:xfrm>
          </p:grpSpPr>
          <p:grpSp>
            <p:nvGrpSpPr>
              <p:cNvPr id="56" name="Group 2">
                <a:extLst>
                  <a:ext uri="{FF2B5EF4-FFF2-40B4-BE49-F238E27FC236}">
                    <a16:creationId xmlns:a16="http://schemas.microsoft.com/office/drawing/2014/main" id="{DA174856-3AF1-431D-B5BE-44B3B6DC0390}"/>
                  </a:ext>
                </a:extLst>
              </p:cNvPr>
              <p:cNvGrpSpPr/>
              <p:nvPr/>
            </p:nvGrpSpPr>
            <p:grpSpPr>
              <a:xfrm rot="21411753">
                <a:off x="3729637" y="812652"/>
                <a:ext cx="3859515" cy="5094689"/>
                <a:chOff x="395536" y="1770825"/>
                <a:chExt cx="2993569" cy="3951611"/>
              </a:xfrm>
              <a:solidFill>
                <a:schemeClr val="accent1">
                  <a:alpha val="7000"/>
                </a:schemeClr>
              </a:solidFill>
            </p:grpSpPr>
            <p:sp>
              <p:nvSpPr>
                <p:cNvPr id="63" name="Freeform 26">
                  <a:extLst>
                    <a:ext uri="{FF2B5EF4-FFF2-40B4-BE49-F238E27FC236}">
                      <a16:creationId xmlns:a16="http://schemas.microsoft.com/office/drawing/2014/main" id="{33AE26CA-A166-4297-ABB2-74B50F3CDE1A}"/>
                    </a:ext>
                  </a:extLst>
                </p:cNvPr>
                <p:cNvSpPr/>
                <p:nvPr/>
              </p:nvSpPr>
              <p:spPr>
                <a:xfrm rot="1800000" flipH="1">
                  <a:off x="832604" y="1770825"/>
                  <a:ext cx="2556501"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accent1">
                        <a:lumMod val="75000"/>
                      </a:schemeClr>
                    </a:solidFill>
                  </a:endParaRPr>
                </a:p>
              </p:txBody>
            </p:sp>
            <p:sp>
              <p:nvSpPr>
                <p:cNvPr id="64" name="Oval 4">
                  <a:extLst>
                    <a:ext uri="{FF2B5EF4-FFF2-40B4-BE49-F238E27FC236}">
                      <a16:creationId xmlns:a16="http://schemas.microsoft.com/office/drawing/2014/main" id="{F7CCE4D4-F8DF-4AF0-AAF4-ED1A3C977179}"/>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lumMod val="75000"/>
                      </a:schemeClr>
                    </a:solidFill>
                  </a:endParaRPr>
                </a:p>
              </p:txBody>
            </p:sp>
          </p:grpSp>
          <p:grpSp>
            <p:nvGrpSpPr>
              <p:cNvPr id="57" name="Group 5">
                <a:extLst>
                  <a:ext uri="{FF2B5EF4-FFF2-40B4-BE49-F238E27FC236}">
                    <a16:creationId xmlns:a16="http://schemas.microsoft.com/office/drawing/2014/main" id="{8206ED95-1423-4BB5-9087-316316B0538B}"/>
                  </a:ext>
                </a:extLst>
              </p:cNvPr>
              <p:cNvGrpSpPr/>
              <p:nvPr/>
            </p:nvGrpSpPr>
            <p:grpSpPr>
              <a:xfrm rot="21411753">
                <a:off x="6907137" y="614573"/>
                <a:ext cx="4348641" cy="5487051"/>
                <a:chOff x="395536" y="1810425"/>
                <a:chExt cx="3100378" cy="3912011"/>
              </a:xfrm>
              <a:solidFill>
                <a:schemeClr val="accent1">
                  <a:alpha val="7000"/>
                </a:schemeClr>
              </a:solidFill>
            </p:grpSpPr>
            <p:sp>
              <p:nvSpPr>
                <p:cNvPr id="61" name="Freeform 29">
                  <a:extLst>
                    <a:ext uri="{FF2B5EF4-FFF2-40B4-BE49-F238E27FC236}">
                      <a16:creationId xmlns:a16="http://schemas.microsoft.com/office/drawing/2014/main" id="{98A3554B-02DC-4B82-9C1E-632C367D023A}"/>
                    </a:ext>
                  </a:extLst>
                </p:cNvPr>
                <p:cNvSpPr/>
                <p:nvPr/>
              </p:nvSpPr>
              <p:spPr>
                <a:xfrm rot="1800000" flipH="1">
                  <a:off x="844311" y="1810425"/>
                  <a:ext cx="2651603"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accent1">
                        <a:lumMod val="75000"/>
                      </a:schemeClr>
                    </a:solidFill>
                  </a:endParaRPr>
                </a:p>
              </p:txBody>
            </p:sp>
            <p:sp>
              <p:nvSpPr>
                <p:cNvPr id="62" name="Oval 7">
                  <a:extLst>
                    <a:ext uri="{FF2B5EF4-FFF2-40B4-BE49-F238E27FC236}">
                      <a16:creationId xmlns:a16="http://schemas.microsoft.com/office/drawing/2014/main" id="{A5A7962E-991C-4A68-BA19-3CB3FADCB15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lumMod val="75000"/>
                      </a:schemeClr>
                    </a:solidFill>
                  </a:endParaRPr>
                </a:p>
              </p:txBody>
            </p:sp>
          </p:grpSp>
          <p:grpSp>
            <p:nvGrpSpPr>
              <p:cNvPr id="58" name="Group 25">
                <a:extLst>
                  <a:ext uri="{FF2B5EF4-FFF2-40B4-BE49-F238E27FC236}">
                    <a16:creationId xmlns:a16="http://schemas.microsoft.com/office/drawing/2014/main" id="{CBF325DC-9F69-4C00-A98F-50CDA84DDC21}"/>
                  </a:ext>
                </a:extLst>
              </p:cNvPr>
              <p:cNvGrpSpPr/>
              <p:nvPr/>
            </p:nvGrpSpPr>
            <p:grpSpPr>
              <a:xfrm rot="21411753">
                <a:off x="806908" y="713310"/>
                <a:ext cx="3625457" cy="5115094"/>
                <a:chOff x="395536" y="1482239"/>
                <a:chExt cx="3005351" cy="4240197"/>
              </a:xfrm>
              <a:solidFill>
                <a:schemeClr val="accent1"/>
              </a:solidFill>
            </p:grpSpPr>
            <p:sp>
              <p:nvSpPr>
                <p:cNvPr id="59" name="Freeform 20">
                  <a:extLst>
                    <a:ext uri="{FF2B5EF4-FFF2-40B4-BE49-F238E27FC236}">
                      <a16:creationId xmlns:a16="http://schemas.microsoft.com/office/drawing/2014/main" id="{96C0F80B-C1C4-4ED8-8898-18D4D5BEB5B7}"/>
                    </a:ext>
                  </a:extLst>
                </p:cNvPr>
                <p:cNvSpPr/>
                <p:nvPr/>
              </p:nvSpPr>
              <p:spPr>
                <a:xfrm rot="1800000" flipH="1">
                  <a:off x="570634" y="1482239"/>
                  <a:ext cx="2830253" cy="3608891"/>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accent1">
                        <a:lumMod val="75000"/>
                      </a:schemeClr>
                    </a:solidFill>
                  </a:endParaRPr>
                </a:p>
              </p:txBody>
            </p:sp>
            <p:sp>
              <p:nvSpPr>
                <p:cNvPr id="60" name="Oval 27">
                  <a:extLst>
                    <a:ext uri="{FF2B5EF4-FFF2-40B4-BE49-F238E27FC236}">
                      <a16:creationId xmlns:a16="http://schemas.microsoft.com/office/drawing/2014/main" id="{F89BF5F7-849A-48B4-A5A7-9A3A05109C09}"/>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lumMod val="75000"/>
                      </a:schemeClr>
                    </a:solidFill>
                  </a:endParaRPr>
                </a:p>
              </p:txBody>
            </p:sp>
          </p:grpSp>
        </p:grpSp>
        <p:grpSp>
          <p:nvGrpSpPr>
            <p:cNvPr id="53" name="Group 5">
              <a:extLst>
                <a:ext uri="{FF2B5EF4-FFF2-40B4-BE49-F238E27FC236}">
                  <a16:creationId xmlns:a16="http://schemas.microsoft.com/office/drawing/2014/main" id="{B17BA4F5-88D1-4027-8B29-9B82353ED96C}"/>
                </a:ext>
              </a:extLst>
            </p:cNvPr>
            <p:cNvGrpSpPr/>
            <p:nvPr/>
          </p:nvGrpSpPr>
          <p:grpSpPr>
            <a:xfrm rot="21411753">
              <a:off x="12660444" y="2979330"/>
              <a:ext cx="5446364" cy="6231866"/>
              <a:chOff x="395536" y="1879489"/>
              <a:chExt cx="3148378" cy="3842947"/>
            </a:xfrm>
            <a:solidFill>
              <a:schemeClr val="accent1">
                <a:alpha val="7000"/>
              </a:schemeClr>
            </a:solidFill>
          </p:grpSpPr>
          <p:sp>
            <p:nvSpPr>
              <p:cNvPr id="54" name="Freeform 29">
                <a:extLst>
                  <a:ext uri="{FF2B5EF4-FFF2-40B4-BE49-F238E27FC236}">
                    <a16:creationId xmlns:a16="http://schemas.microsoft.com/office/drawing/2014/main" id="{6E361190-5639-4D65-962B-676D5C8352F1}"/>
                  </a:ext>
                </a:extLst>
              </p:cNvPr>
              <p:cNvSpPr/>
              <p:nvPr/>
            </p:nvSpPr>
            <p:spPr>
              <a:xfrm rot="1800000" flipH="1">
                <a:off x="1007441" y="1879489"/>
                <a:ext cx="2536473"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accent1">
                      <a:lumMod val="75000"/>
                    </a:schemeClr>
                  </a:solidFill>
                </a:endParaRPr>
              </a:p>
            </p:txBody>
          </p:sp>
          <p:sp>
            <p:nvSpPr>
              <p:cNvPr id="55" name="Oval 7">
                <a:extLst>
                  <a:ext uri="{FF2B5EF4-FFF2-40B4-BE49-F238E27FC236}">
                    <a16:creationId xmlns:a16="http://schemas.microsoft.com/office/drawing/2014/main" id="{C27476D3-BDCF-4BAD-A0E5-75AC942F3FFE}"/>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lumMod val="75000"/>
                    </a:schemeClr>
                  </a:solidFill>
                </a:endParaRPr>
              </a:p>
            </p:txBody>
          </p:sp>
        </p:grpSp>
      </p:grpSp>
      <p:sp>
        <p:nvSpPr>
          <p:cNvPr id="29" name="ZoneTexte 28">
            <a:extLst>
              <a:ext uri="{FF2B5EF4-FFF2-40B4-BE49-F238E27FC236}">
                <a16:creationId xmlns:a16="http://schemas.microsoft.com/office/drawing/2014/main" id="{0B991286-E026-4EE7-8501-195BCAC7CA4C}"/>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42854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858D0-CF89-6920-181E-C6115878F2B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6518D619-2C9C-3F19-4C60-F923596BC112}"/>
              </a:ext>
            </a:extLst>
          </p:cNvPr>
          <p:cNvPicPr>
            <a:picLocks noChangeAspect="1"/>
          </p:cNvPicPr>
          <p:nvPr/>
        </p:nvPicPr>
        <p:blipFill>
          <a:blip r:embed="rId3"/>
          <a:stretch>
            <a:fillRect/>
          </a:stretch>
        </p:blipFill>
        <p:spPr>
          <a:xfrm>
            <a:off x="0" y="6459220"/>
            <a:ext cx="12192000" cy="393700"/>
          </a:xfrm>
          <a:prstGeom prst="rect">
            <a:avLst/>
          </a:prstGeom>
        </p:spPr>
      </p:pic>
      <p:pic>
        <p:nvPicPr>
          <p:cNvPr id="7" name="Image 6">
            <a:extLst>
              <a:ext uri="{FF2B5EF4-FFF2-40B4-BE49-F238E27FC236}">
                <a16:creationId xmlns:a16="http://schemas.microsoft.com/office/drawing/2014/main" id="{E1A212A1-1353-7D82-E1DD-C07E58F41FB5}"/>
              </a:ext>
            </a:extLst>
          </p:cNvPr>
          <p:cNvPicPr>
            <a:picLocks noChangeAspect="1"/>
          </p:cNvPicPr>
          <p:nvPr/>
        </p:nvPicPr>
        <p:blipFill>
          <a:blip r:embed="rId4"/>
          <a:stretch>
            <a:fillRect/>
          </a:stretch>
        </p:blipFill>
        <p:spPr>
          <a:xfrm>
            <a:off x="0" y="704588"/>
            <a:ext cx="8706205" cy="45719"/>
          </a:xfrm>
          <a:prstGeom prst="rect">
            <a:avLst/>
          </a:prstGeom>
        </p:spPr>
      </p:pic>
      <p:grpSp>
        <p:nvGrpSpPr>
          <p:cNvPr id="4" name="Groupe 3">
            <a:extLst>
              <a:ext uri="{FF2B5EF4-FFF2-40B4-BE49-F238E27FC236}">
                <a16:creationId xmlns:a16="http://schemas.microsoft.com/office/drawing/2014/main" id="{26BABCB7-DADC-97CE-2EA6-8D1CBAB60749}"/>
              </a:ext>
            </a:extLst>
          </p:cNvPr>
          <p:cNvGrpSpPr/>
          <p:nvPr/>
        </p:nvGrpSpPr>
        <p:grpSpPr>
          <a:xfrm>
            <a:off x="3600066" y="2162762"/>
            <a:ext cx="4479008" cy="963630"/>
            <a:chOff x="840218" y="2117367"/>
            <a:chExt cx="4479008" cy="963630"/>
          </a:xfrm>
        </p:grpSpPr>
        <p:pic>
          <p:nvPicPr>
            <p:cNvPr id="9" name="Image 8">
              <a:extLst>
                <a:ext uri="{FF2B5EF4-FFF2-40B4-BE49-F238E27FC236}">
                  <a16:creationId xmlns:a16="http://schemas.microsoft.com/office/drawing/2014/main" id="{6055E6E8-BF3F-6B15-9987-55B00B34354F}"/>
                </a:ext>
              </a:extLst>
            </p:cNvPr>
            <p:cNvPicPr>
              <a:picLocks noChangeAspect="1"/>
            </p:cNvPicPr>
            <p:nvPr/>
          </p:nvPicPr>
          <p:blipFill>
            <a:blip r:embed="rId5"/>
            <a:stretch>
              <a:fillRect/>
            </a:stretch>
          </p:blipFill>
          <p:spPr>
            <a:xfrm>
              <a:off x="4493412" y="2119931"/>
              <a:ext cx="825814" cy="961066"/>
            </a:xfrm>
            <a:prstGeom prst="rect">
              <a:avLst/>
            </a:prstGeom>
          </p:spPr>
        </p:pic>
        <p:pic>
          <p:nvPicPr>
            <p:cNvPr id="12" name="Image 11">
              <a:extLst>
                <a:ext uri="{FF2B5EF4-FFF2-40B4-BE49-F238E27FC236}">
                  <a16:creationId xmlns:a16="http://schemas.microsoft.com/office/drawing/2014/main" id="{39990CD6-DF52-B456-7B35-97457BD19372}"/>
                </a:ext>
              </a:extLst>
            </p:cNvPr>
            <p:cNvPicPr>
              <a:picLocks noChangeAspect="1"/>
            </p:cNvPicPr>
            <p:nvPr/>
          </p:nvPicPr>
          <p:blipFill>
            <a:blip r:embed="rId6"/>
            <a:stretch>
              <a:fillRect/>
            </a:stretch>
          </p:blipFill>
          <p:spPr>
            <a:xfrm>
              <a:off x="840218" y="2117367"/>
              <a:ext cx="823594" cy="958483"/>
            </a:xfrm>
            <a:prstGeom prst="rect">
              <a:avLst/>
            </a:prstGeom>
          </p:spPr>
        </p:pic>
        <p:cxnSp>
          <p:nvCxnSpPr>
            <p:cNvPr id="14" name="Connecteur droit avec flèche 13">
              <a:extLst>
                <a:ext uri="{FF2B5EF4-FFF2-40B4-BE49-F238E27FC236}">
                  <a16:creationId xmlns:a16="http://schemas.microsoft.com/office/drawing/2014/main" id="{D12C4E5E-54D9-0111-C2E8-4490AB961287}"/>
                </a:ext>
              </a:extLst>
            </p:cNvPr>
            <p:cNvCxnSpPr>
              <a:endCxn id="9" idx="1"/>
            </p:cNvCxnSpPr>
            <p:nvPr/>
          </p:nvCxnSpPr>
          <p:spPr>
            <a:xfrm>
              <a:off x="1965387" y="2596609"/>
              <a:ext cx="2528024" cy="3855"/>
            </a:xfrm>
            <a:prstGeom prst="straightConnector1">
              <a:avLst/>
            </a:prstGeom>
            <a:ln w="38100">
              <a:solidFill>
                <a:srgbClr val="38449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e 4">
            <a:extLst>
              <a:ext uri="{FF2B5EF4-FFF2-40B4-BE49-F238E27FC236}">
                <a16:creationId xmlns:a16="http://schemas.microsoft.com/office/drawing/2014/main" id="{53246D8C-A00C-C1E8-A842-CD77AD896DFB}"/>
              </a:ext>
            </a:extLst>
          </p:cNvPr>
          <p:cNvGrpSpPr/>
          <p:nvPr/>
        </p:nvGrpSpPr>
        <p:grpSpPr>
          <a:xfrm>
            <a:off x="3817979" y="4622995"/>
            <a:ext cx="4342536" cy="891886"/>
            <a:chOff x="888103" y="4648070"/>
            <a:chExt cx="4342536" cy="891886"/>
          </a:xfrm>
        </p:grpSpPr>
        <p:pic>
          <p:nvPicPr>
            <p:cNvPr id="16" name="Image 15">
              <a:extLst>
                <a:ext uri="{FF2B5EF4-FFF2-40B4-BE49-F238E27FC236}">
                  <a16:creationId xmlns:a16="http://schemas.microsoft.com/office/drawing/2014/main" id="{E23A16A1-3A78-7572-ED28-1386059AF047}"/>
                </a:ext>
              </a:extLst>
            </p:cNvPr>
            <p:cNvPicPr>
              <a:picLocks noChangeAspect="1"/>
            </p:cNvPicPr>
            <p:nvPr/>
          </p:nvPicPr>
          <p:blipFill>
            <a:blip r:embed="rId7"/>
            <a:stretch>
              <a:fillRect/>
            </a:stretch>
          </p:blipFill>
          <p:spPr>
            <a:xfrm>
              <a:off x="888103" y="4831294"/>
              <a:ext cx="608931" cy="708662"/>
            </a:xfrm>
            <a:prstGeom prst="rect">
              <a:avLst/>
            </a:prstGeom>
          </p:spPr>
        </p:pic>
        <p:pic>
          <p:nvPicPr>
            <p:cNvPr id="18" name="Image 17">
              <a:extLst>
                <a:ext uri="{FF2B5EF4-FFF2-40B4-BE49-F238E27FC236}">
                  <a16:creationId xmlns:a16="http://schemas.microsoft.com/office/drawing/2014/main" id="{F8184256-9786-6012-20B9-8FAD0FD01913}"/>
                </a:ext>
              </a:extLst>
            </p:cNvPr>
            <p:cNvPicPr>
              <a:picLocks noChangeAspect="1"/>
            </p:cNvPicPr>
            <p:nvPr/>
          </p:nvPicPr>
          <p:blipFill>
            <a:blip r:embed="rId8"/>
            <a:stretch>
              <a:fillRect/>
            </a:stretch>
          </p:blipFill>
          <p:spPr>
            <a:xfrm>
              <a:off x="4483987" y="4648070"/>
              <a:ext cx="746652" cy="868939"/>
            </a:xfrm>
            <a:prstGeom prst="rect">
              <a:avLst/>
            </a:prstGeom>
          </p:spPr>
        </p:pic>
        <p:cxnSp>
          <p:nvCxnSpPr>
            <p:cNvPr id="19" name="Connecteur droit avec flèche 18">
              <a:extLst>
                <a:ext uri="{FF2B5EF4-FFF2-40B4-BE49-F238E27FC236}">
                  <a16:creationId xmlns:a16="http://schemas.microsoft.com/office/drawing/2014/main" id="{0D7C8EB0-2D6E-AD38-21A1-3711DD139DFF}"/>
                </a:ext>
              </a:extLst>
            </p:cNvPr>
            <p:cNvCxnSpPr/>
            <p:nvPr/>
          </p:nvCxnSpPr>
          <p:spPr>
            <a:xfrm>
              <a:off x="1852231" y="5199250"/>
              <a:ext cx="2528024" cy="3855"/>
            </a:xfrm>
            <a:prstGeom prst="straightConnector1">
              <a:avLst/>
            </a:prstGeom>
            <a:ln w="38100">
              <a:solidFill>
                <a:srgbClr val="384494"/>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E8E0A26D-9365-75CD-C3AD-20D6C2DB2967}"/>
                </a:ext>
              </a:extLst>
            </p:cNvPr>
            <p:cNvPicPr>
              <a:picLocks noChangeAspect="1"/>
            </p:cNvPicPr>
            <p:nvPr/>
          </p:nvPicPr>
          <p:blipFill>
            <a:blip r:embed="rId9"/>
            <a:stretch>
              <a:fillRect/>
            </a:stretch>
          </p:blipFill>
          <p:spPr>
            <a:xfrm>
              <a:off x="2848798" y="4718562"/>
              <a:ext cx="380602" cy="393987"/>
            </a:xfrm>
            <a:prstGeom prst="rect">
              <a:avLst/>
            </a:prstGeom>
            <a:solidFill>
              <a:srgbClr val="FF0000"/>
            </a:solidFill>
          </p:spPr>
        </p:pic>
      </p:grpSp>
      <p:sp>
        <p:nvSpPr>
          <p:cNvPr id="22" name="ZoneTexte 21">
            <a:extLst>
              <a:ext uri="{FF2B5EF4-FFF2-40B4-BE49-F238E27FC236}">
                <a16:creationId xmlns:a16="http://schemas.microsoft.com/office/drawing/2014/main" id="{3254D221-145A-E8B3-8831-EFF699DA350E}"/>
              </a:ext>
            </a:extLst>
          </p:cNvPr>
          <p:cNvSpPr txBox="1"/>
          <p:nvPr/>
        </p:nvSpPr>
        <p:spPr>
          <a:xfrm>
            <a:off x="223519" y="1318043"/>
            <a:ext cx="112522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secteur </a:t>
            </a:r>
            <a:r>
              <a:rPr lang="fr-FR" dirty="0">
                <a:solidFill>
                  <a:srgbClr val="384494"/>
                </a:solidFill>
                <a:latin typeface="Times New Roman" panose="02020603050405020304" pitchFamily="18" charset="0"/>
                <a:cs typeface="Times New Roman" panose="02020603050405020304" pitchFamily="18" charset="0"/>
              </a:rPr>
              <a:t>« </a:t>
            </a:r>
            <a:r>
              <a:rPr lang="fr-FR" b="1" dirty="0">
                <a:solidFill>
                  <a:srgbClr val="384494"/>
                </a:solidFill>
                <a:latin typeface="Times New Roman" panose="02020603050405020304" pitchFamily="18" charset="0"/>
                <a:cs typeface="Times New Roman" panose="02020603050405020304" pitchFamily="18" charset="0"/>
              </a:rPr>
              <a:t>traditionnel », </a:t>
            </a:r>
            <a:r>
              <a:rPr lang="fr-FR" dirty="0">
                <a:latin typeface="Times New Roman" panose="02020603050405020304" pitchFamily="18" charset="0"/>
                <a:cs typeface="Times New Roman" panose="02020603050405020304" pitchFamily="18" charset="0"/>
              </a:rPr>
              <a:t>le client verse une somme en échange d’un produit ou service </a:t>
            </a:r>
            <a:r>
              <a:rPr lang="fr-FR" b="1" dirty="0">
                <a:solidFill>
                  <a:srgbClr val="384494"/>
                </a:solidFill>
                <a:latin typeface="Times New Roman" panose="02020603050405020304" pitchFamily="18" charset="0"/>
                <a:cs typeface="Times New Roman" panose="02020603050405020304" pitchFamily="18" charset="0"/>
              </a:rPr>
              <a:t>immédiat</a:t>
            </a:r>
            <a:r>
              <a:rPr lang="fr-FR" dirty="0">
                <a:latin typeface="Times New Roman" panose="02020603050405020304" pitchFamily="18" charset="0"/>
                <a:cs typeface="Times New Roman" panose="02020603050405020304" pitchFamily="18" charset="0"/>
              </a:rPr>
              <a:t> , dont le coût  est </a:t>
            </a:r>
            <a:r>
              <a:rPr lang="fr-FR" b="1" dirty="0">
                <a:solidFill>
                  <a:srgbClr val="384494"/>
                </a:solidFill>
                <a:latin typeface="Times New Roman" panose="02020603050405020304" pitchFamily="18" charset="0"/>
                <a:cs typeface="Times New Roman" panose="02020603050405020304" pitchFamily="18" charset="0"/>
              </a:rPr>
              <a:t>connu</a:t>
            </a:r>
            <a:r>
              <a:rPr lang="fr-FR" dirty="0">
                <a:latin typeface="Times New Roman" panose="02020603050405020304" pitchFamily="18" charset="0"/>
                <a:cs typeface="Times New Roman" panose="02020603050405020304" pitchFamily="18" charset="0"/>
              </a:rPr>
              <a:t> par le fabriquant (prestataire) </a:t>
            </a:r>
          </a:p>
        </p:txBody>
      </p:sp>
      <p:sp>
        <p:nvSpPr>
          <p:cNvPr id="23" name="ZoneTexte 22">
            <a:extLst>
              <a:ext uri="{FF2B5EF4-FFF2-40B4-BE49-F238E27FC236}">
                <a16:creationId xmlns:a16="http://schemas.microsoft.com/office/drawing/2014/main" id="{0ACDEB74-F048-7FE2-57DD-4590651B4983}"/>
              </a:ext>
            </a:extLst>
          </p:cNvPr>
          <p:cNvSpPr txBox="1"/>
          <p:nvPr/>
        </p:nvSpPr>
        <p:spPr>
          <a:xfrm>
            <a:off x="223519" y="3364529"/>
            <a:ext cx="11316209"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assurance, le client (assuré) verse une somme (prime) en échange de la </a:t>
            </a:r>
            <a:r>
              <a:rPr lang="fr-FR" b="1" dirty="0">
                <a:solidFill>
                  <a:srgbClr val="384494"/>
                </a:solidFill>
                <a:latin typeface="Times New Roman" panose="02020603050405020304" pitchFamily="18" charset="0"/>
                <a:cs typeface="Times New Roman" panose="02020603050405020304" pitchFamily="18" charset="0"/>
              </a:rPr>
              <a:t>promesse d’un produit futur </a:t>
            </a:r>
            <a:r>
              <a:rPr lang="fr-FR" dirty="0">
                <a:latin typeface="Times New Roman" panose="02020603050405020304" pitchFamily="18" charset="0"/>
                <a:cs typeface="Times New Roman" panose="02020603050405020304" pitchFamily="18" charset="0"/>
              </a:rPr>
              <a:t>(indemnisation en cas de sinistre), dont le </a:t>
            </a:r>
            <a:r>
              <a:rPr lang="fr-FR" b="1" dirty="0">
                <a:solidFill>
                  <a:srgbClr val="384494"/>
                </a:solidFill>
                <a:latin typeface="Times New Roman" panose="02020603050405020304" pitchFamily="18" charset="0"/>
                <a:cs typeface="Times New Roman" panose="02020603050405020304" pitchFamily="18" charset="0"/>
              </a:rPr>
              <a:t>coût</a:t>
            </a:r>
            <a:r>
              <a:rPr lang="fr-FR" dirty="0">
                <a:latin typeface="Times New Roman" panose="02020603050405020304" pitchFamily="18" charset="0"/>
                <a:cs typeface="Times New Roman" panose="02020603050405020304" pitchFamily="18" charset="0"/>
              </a:rPr>
              <a:t> </a:t>
            </a:r>
            <a:r>
              <a:rPr lang="fr-FR" b="1" dirty="0">
                <a:solidFill>
                  <a:srgbClr val="384494"/>
                </a:solidFill>
                <a:latin typeface="Times New Roman" panose="02020603050405020304" pitchFamily="18" charset="0"/>
                <a:cs typeface="Times New Roman" panose="02020603050405020304" pitchFamily="18" charset="0"/>
              </a:rPr>
              <a:t>est</a:t>
            </a:r>
            <a:r>
              <a:rPr lang="fr-FR" dirty="0">
                <a:latin typeface="Times New Roman" panose="02020603050405020304" pitchFamily="18" charset="0"/>
                <a:cs typeface="Times New Roman" panose="02020603050405020304" pitchFamily="18" charset="0"/>
              </a:rPr>
              <a:t> </a:t>
            </a:r>
            <a:r>
              <a:rPr lang="fr-FR" b="1" dirty="0">
                <a:solidFill>
                  <a:srgbClr val="384494"/>
                </a:solidFill>
                <a:latin typeface="Times New Roman" panose="02020603050405020304" pitchFamily="18" charset="0"/>
                <a:cs typeface="Times New Roman" panose="02020603050405020304" pitchFamily="18" charset="0"/>
              </a:rPr>
              <a:t>inconnu</a:t>
            </a:r>
            <a:r>
              <a:rPr lang="fr-FR" dirty="0">
                <a:latin typeface="Times New Roman" panose="02020603050405020304" pitchFamily="18" charset="0"/>
                <a:cs typeface="Times New Roman" panose="02020603050405020304" pitchFamily="18" charset="0"/>
              </a:rPr>
              <a:t> du prestataire (assureur) </a:t>
            </a:r>
          </a:p>
        </p:txBody>
      </p:sp>
      <p:sp>
        <p:nvSpPr>
          <p:cNvPr id="8" name="ZoneTexte 7">
            <a:extLst>
              <a:ext uri="{FF2B5EF4-FFF2-40B4-BE49-F238E27FC236}">
                <a16:creationId xmlns:a16="http://schemas.microsoft.com/office/drawing/2014/main" id="{767554BE-27E7-D4B1-F573-6C54061EE0B2}"/>
              </a:ext>
            </a:extLst>
          </p:cNvPr>
          <p:cNvSpPr txBox="1"/>
          <p:nvPr/>
        </p:nvSpPr>
        <p:spPr>
          <a:xfrm>
            <a:off x="223520" y="85236"/>
            <a:ext cx="4670446" cy="584775"/>
          </a:xfrm>
          <a:prstGeom prst="rect">
            <a:avLst/>
          </a:prstGeom>
          <a:noFill/>
        </p:spPr>
        <p:txBody>
          <a:bodyPr wrap="none" rtlCol="0">
            <a:spAutoFit/>
          </a:bodyPr>
          <a:lstStyle/>
          <a:p>
            <a:r>
              <a:rPr lang="fr-FR" sz="3200" b="1" dirty="0">
                <a:solidFill>
                  <a:srgbClr val="384494"/>
                </a:solidFill>
                <a:latin typeface="Times New Roman" panose="02020603050405020304" pitchFamily="18" charset="0"/>
                <a:cs typeface="Times New Roman" panose="02020603050405020304" pitchFamily="18" charset="0"/>
              </a:rPr>
              <a:t>Les provisions techniques</a:t>
            </a:r>
          </a:p>
        </p:txBody>
      </p:sp>
      <p:sp>
        <p:nvSpPr>
          <p:cNvPr id="17" name="ZoneTexte 16">
            <a:extLst>
              <a:ext uri="{FF2B5EF4-FFF2-40B4-BE49-F238E27FC236}">
                <a16:creationId xmlns:a16="http://schemas.microsoft.com/office/drawing/2014/main" id="{6A68DE0C-ADC5-4E29-B034-C7FCAFADA17F}"/>
              </a:ext>
            </a:extLst>
          </p:cNvPr>
          <p:cNvSpPr txBox="1"/>
          <p:nvPr/>
        </p:nvSpPr>
        <p:spPr>
          <a:xfrm>
            <a:off x="9681328" y="6515782"/>
            <a:ext cx="1809946" cy="276999"/>
          </a:xfrm>
          <a:prstGeom prst="rect">
            <a:avLst/>
          </a:prstGeom>
          <a:noFill/>
        </p:spPr>
        <p:txBody>
          <a:bodyPr wrap="square" rtlCol="0">
            <a:spAutoFit/>
          </a:bodyPr>
          <a:lstStyle/>
          <a:p>
            <a:pPr algn="r"/>
            <a:r>
              <a:rPr lang="fr-FR" sz="1200" b="1"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3844437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2673</TotalTime>
  <Words>2725</Words>
  <Application>Microsoft Office PowerPoint</Application>
  <PresentationFormat>Grand écran</PresentationFormat>
  <Paragraphs>375</Paragraphs>
  <Slides>24</Slides>
  <Notes>12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맑은 고딕</vt:lpstr>
      <vt:lpstr>Arial</vt:lpstr>
      <vt:lpstr>Arial Narrow</vt:lpstr>
      <vt:lpstr>Calibri</vt:lpstr>
      <vt:lpstr>Calibri Light</vt:lpstr>
      <vt:lpstr>Courier New</vt:lpstr>
      <vt:lpstr>Times New Roman</vt:lpstr>
      <vt:lpstr>Tomica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Sihem YACEF</cp:lastModifiedBy>
  <cp:revision>72</cp:revision>
  <dcterms:created xsi:type="dcterms:W3CDTF">2024-05-02T12:19:40Z</dcterms:created>
  <dcterms:modified xsi:type="dcterms:W3CDTF">2025-02-20T10:38:29Z</dcterms:modified>
</cp:coreProperties>
</file>